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0" r:id="rId3"/>
    <p:sldId id="261" r:id="rId5"/>
    <p:sldId id="262" r:id="rId6"/>
    <p:sldId id="268" r:id="rId7"/>
    <p:sldId id="269" r:id="rId8"/>
    <p:sldId id="266" r:id="rId9"/>
    <p:sldId id="267" r:id="rId10"/>
    <p:sldId id="270" r:id="rId11"/>
    <p:sldId id="263" r:id="rId12"/>
    <p:sldId id="356" r:id="rId13"/>
    <p:sldId id="271" r:id="rId14"/>
    <p:sldId id="272" r:id="rId15"/>
    <p:sldId id="291" r:id="rId16"/>
    <p:sldId id="273" r:id="rId17"/>
    <p:sldId id="274" r:id="rId18"/>
    <p:sldId id="275" r:id="rId19"/>
    <p:sldId id="264" r:id="rId20"/>
    <p:sldId id="276" r:id="rId21"/>
    <p:sldId id="277" r:id="rId22"/>
    <p:sldId id="367" r:id="rId23"/>
    <p:sldId id="278" r:id="rId24"/>
    <p:sldId id="279" r:id="rId25"/>
    <p:sldId id="280" r:id="rId26"/>
    <p:sldId id="265" r:id="rId27"/>
    <p:sldId id="281" r:id="rId28"/>
    <p:sldId id="284" r:id="rId29"/>
    <p:sldId id="332" r:id="rId30"/>
    <p:sldId id="293" r:id="rId31"/>
    <p:sldId id="285" r:id="rId32"/>
    <p:sldId id="292" r:id="rId33"/>
    <p:sldId id="286" r:id="rId34"/>
    <p:sldId id="287" r:id="rId35"/>
    <p:sldId id="335" r:id="rId36"/>
    <p:sldId id="334" r:id="rId37"/>
    <p:sldId id="294" r:id="rId38"/>
    <p:sldId id="357" r:id="rId39"/>
    <p:sldId id="358" r:id="rId40"/>
    <p:sldId id="296" r:id="rId41"/>
    <p:sldId id="298" r:id="rId42"/>
    <p:sldId id="295" r:id="rId43"/>
    <p:sldId id="297" r:id="rId44"/>
    <p:sldId id="300" r:id="rId45"/>
    <p:sldId id="299" r:id="rId46"/>
    <p:sldId id="303" r:id="rId47"/>
    <p:sldId id="302" r:id="rId48"/>
    <p:sldId id="301" r:id="rId49"/>
    <p:sldId id="305" r:id="rId50"/>
    <p:sldId id="304" r:id="rId51"/>
    <p:sldId id="308" r:id="rId52"/>
    <p:sldId id="307" r:id="rId53"/>
    <p:sldId id="310" r:id="rId54"/>
    <p:sldId id="309" r:id="rId55"/>
    <p:sldId id="311" r:id="rId56"/>
    <p:sldId id="313" r:id="rId57"/>
    <p:sldId id="314" r:id="rId58"/>
    <p:sldId id="316" r:id="rId59"/>
    <p:sldId id="359" r:id="rId60"/>
    <p:sldId id="360" r:id="rId61"/>
    <p:sldId id="361" r:id="rId62"/>
    <p:sldId id="362" r:id="rId63"/>
    <p:sldId id="363" r:id="rId64"/>
    <p:sldId id="364" r:id="rId65"/>
    <p:sldId id="365" r:id="rId66"/>
    <p:sldId id="366" r:id="rId67"/>
    <p:sldId id="319" r:id="rId68"/>
    <p:sldId id="315" r:id="rId69"/>
    <p:sldId id="318" r:id="rId70"/>
    <p:sldId id="317" r:id="rId71"/>
    <p:sldId id="306" r:id="rId72"/>
    <p:sldId id="321" r:id="rId73"/>
    <p:sldId id="347" r:id="rId74"/>
    <p:sldId id="346" r:id="rId75"/>
    <p:sldId id="345" r:id="rId76"/>
    <p:sldId id="349" r:id="rId77"/>
    <p:sldId id="348" r:id="rId78"/>
    <p:sldId id="351" r:id="rId79"/>
    <p:sldId id="320" r:id="rId80"/>
    <p:sldId id="324" r:id="rId81"/>
    <p:sldId id="337" r:id="rId82"/>
    <p:sldId id="336" r:id="rId83"/>
    <p:sldId id="338" r:id="rId84"/>
    <p:sldId id="339" r:id="rId85"/>
    <p:sldId id="340" r:id="rId86"/>
    <p:sldId id="341" r:id="rId87"/>
    <p:sldId id="342" r:id="rId88"/>
    <p:sldId id="343" r:id="rId89"/>
    <p:sldId id="344" r:id="rId90"/>
    <p:sldId id="352" r:id="rId91"/>
    <p:sldId id="355" r:id="rId92"/>
    <p:sldId id="289" r:id="rId9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23F1D8"/>
    <a:srgbClr val="0066FF"/>
    <a:srgbClr val="E62D30"/>
    <a:srgbClr val="CC6600"/>
    <a:srgbClr val="FFCC00"/>
    <a:srgbClr val="89CCFF"/>
    <a:srgbClr val="5C2E4F"/>
    <a:srgbClr val="99CCFF"/>
    <a:srgbClr val="CD6A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94118" autoAdjust="0"/>
  </p:normalViewPr>
  <p:slideViewPr>
    <p:cSldViewPr snapToGrid="0">
      <p:cViewPr varScale="1">
        <p:scale>
          <a:sx n="66" d="100"/>
          <a:sy n="66" d="100"/>
        </p:scale>
        <p:origin x="568" y="6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6225477-8A9A-4D63-8BDA-F07641CD8D55}" type="doc">
      <dgm:prSet loTypeId="urn:microsoft.com/office/officeart/2005/8/layout/process1" loCatId="process" qsTypeId="urn:microsoft.com/office/officeart/2005/8/quickstyle/simple2" qsCatId="simple" csTypeId="urn:microsoft.com/office/officeart/2005/8/colors/colorful1#2" csCatId="colorful" phldr="1"/>
      <dgm:spPr/>
      <dgm:t>
        <a:bodyPr/>
        <a:lstStyle/>
        <a:p>
          <a:endParaRPr lang="zh-CN" altLang="en-US"/>
        </a:p>
      </dgm:t>
    </dgm:pt>
    <dgm:pt modelId="{EF066581-4745-4633-A862-F89053CD6540}">
      <dgm:prSet phldrT="[文本]" custT="1"/>
      <dgm:spPr>
        <a:solidFill>
          <a:schemeClr val="tx1">
            <a:lumMod val="85000"/>
            <a:lumOff val="15000"/>
          </a:schemeClr>
        </a:solidFill>
      </dgm:spPr>
      <dgm:t>
        <a:bodyPr/>
        <a:lstStyle/>
        <a:p>
          <a:r>
            <a:rPr lang="zh-CN" altLang="en-US" sz="1800" dirty="0" smtClean="0">
              <a:solidFill>
                <a:srgbClr val="CD6A65"/>
              </a:solidFill>
              <a:latin typeface="微软雅黑" panose="020B0503020204020204" pitchFamily="34" charset="-122"/>
              <a:ea typeface="微软雅黑" panose="020B0503020204020204" pitchFamily="34" charset="-122"/>
            </a:rPr>
            <a:t>自动化</a:t>
          </a:r>
          <a:endParaRPr lang="zh-CN" altLang="en-US" sz="1800" dirty="0">
            <a:solidFill>
              <a:srgbClr val="CD6A65"/>
            </a:solidFill>
            <a:latin typeface="微软雅黑" panose="020B0503020204020204" pitchFamily="34" charset="-122"/>
            <a:ea typeface="微软雅黑" panose="020B0503020204020204" pitchFamily="34" charset="-122"/>
          </a:endParaRPr>
        </a:p>
      </dgm:t>
    </dgm:pt>
    <dgm:pt modelId="{DF84859C-7E2B-4215-A1BC-0C9AD62D9DD1}" cxnId="{8895A0F1-ECF4-4E2F-945A-DC8E4F847276}" type="par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F978C1B1-B183-4B57-B74E-D0643DDE290B}" cxnId="{8895A0F1-ECF4-4E2F-945A-DC8E4F847276}" type="sibTrans">
      <dgm:prSet custT="1"/>
      <dgm:spPr/>
      <dgm:t>
        <a:bodyPr/>
        <a:lstStyle/>
        <a:p>
          <a:endParaRPr lang="zh-CN" altLang="en-US" sz="1800">
            <a:latin typeface="微软雅黑" panose="020B0503020204020204" pitchFamily="34" charset="-122"/>
            <a:ea typeface="微软雅黑" panose="020B0503020204020204" pitchFamily="34" charset="-122"/>
          </a:endParaRPr>
        </a:p>
      </dgm:t>
    </dgm:pt>
    <dgm:pt modelId="{284827D1-D0C4-42F2-A32F-E183F29A47F0}">
      <dgm:prSet phldrT="[文本]" custT="1"/>
      <dgm:spPr>
        <a:solidFill>
          <a:schemeClr val="tx1">
            <a:lumMod val="85000"/>
            <a:lumOff val="15000"/>
          </a:schemeClr>
        </a:solidFill>
      </dgm:spPr>
      <dgm:t>
        <a:bodyPr/>
        <a:lstStyle/>
        <a:p>
          <a:r>
            <a:rPr lang="zh-CN" altLang="en-US" sz="1800" dirty="0" smtClean="0">
              <a:latin typeface="微软雅黑" panose="020B0503020204020204" pitchFamily="34" charset="-122"/>
              <a:ea typeface="微软雅黑" panose="020B0503020204020204" pitchFamily="34" charset="-122"/>
            </a:rPr>
            <a:t>流程化</a:t>
          </a:r>
          <a:endParaRPr lang="zh-CN" altLang="en-US" sz="1800" dirty="0">
            <a:latin typeface="微软雅黑" panose="020B0503020204020204" pitchFamily="34" charset="-122"/>
            <a:ea typeface="微软雅黑" panose="020B0503020204020204" pitchFamily="34" charset="-122"/>
          </a:endParaRPr>
        </a:p>
      </dgm:t>
    </dgm:pt>
    <dgm:pt modelId="{CDAB5F0F-B77A-44C0-AFD9-9E556437E639}" cxnId="{C49248DA-1566-433E-AFF1-EAE64219616D}" type="par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8FBB848D-3611-4504-A766-FA1B3EE647B0}" cxnId="{C49248DA-1566-433E-AFF1-EAE64219616D}" type="sibTrans">
      <dgm:prSet custT="1"/>
      <dgm:spPr/>
      <dgm:t>
        <a:bodyPr/>
        <a:lstStyle/>
        <a:p>
          <a:endParaRPr lang="zh-CN" altLang="en-US" sz="1800">
            <a:latin typeface="微软雅黑" panose="020B0503020204020204" pitchFamily="34" charset="-122"/>
            <a:ea typeface="微软雅黑" panose="020B0503020204020204" pitchFamily="34" charset="-122"/>
          </a:endParaRPr>
        </a:p>
      </dgm:t>
    </dgm:pt>
    <dgm:pt modelId="{D3D820DA-538B-4742-9845-0B8DE67FF8D6}">
      <dgm:prSet phldrT="[文本]" custT="1"/>
      <dgm:spPr>
        <a:solidFill>
          <a:schemeClr val="tx1">
            <a:lumMod val="85000"/>
            <a:lumOff val="15000"/>
          </a:schemeClr>
        </a:solidFill>
      </dgm:spPr>
      <dgm:t>
        <a:bodyPr/>
        <a:lstStyle/>
        <a:p>
          <a:r>
            <a:rPr lang="zh-CN" altLang="en-US" sz="1800" dirty="0" smtClean="0">
              <a:solidFill>
                <a:srgbClr val="CD6A65"/>
              </a:solidFill>
              <a:latin typeface="微软雅黑" panose="020B0503020204020204" pitchFamily="34" charset="-122"/>
              <a:ea typeface="微软雅黑" panose="020B0503020204020204" pitchFamily="34" charset="-122"/>
            </a:rPr>
            <a:t>标准化</a:t>
          </a:r>
          <a:endParaRPr lang="zh-CN" altLang="en-US" sz="1800" dirty="0">
            <a:solidFill>
              <a:srgbClr val="CD6A65"/>
            </a:solidFill>
            <a:latin typeface="微软雅黑" panose="020B0503020204020204" pitchFamily="34" charset="-122"/>
            <a:ea typeface="微软雅黑" panose="020B0503020204020204" pitchFamily="34" charset="-122"/>
          </a:endParaRPr>
        </a:p>
      </dgm:t>
    </dgm:pt>
    <dgm:pt modelId="{73B0747C-4355-4D0E-8758-0B8448169831}" cxnId="{51EEBECC-40DD-43DD-A35F-2ADD18E7C396}" type="par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3171732E-9942-46F8-BD82-5A078AD3CFF8}" cxnId="{51EEBECC-40DD-43DD-A35F-2ADD18E7C396}" type="sibTrans">
      <dgm:prSet custT="1"/>
      <dgm:spPr/>
      <dgm:t>
        <a:bodyPr/>
        <a:lstStyle/>
        <a:p>
          <a:endParaRPr lang="zh-CN" altLang="en-US" sz="1800">
            <a:latin typeface="微软雅黑" panose="020B0503020204020204" pitchFamily="34" charset="-122"/>
            <a:ea typeface="微软雅黑" panose="020B0503020204020204" pitchFamily="34" charset="-122"/>
          </a:endParaRPr>
        </a:p>
      </dgm:t>
    </dgm:pt>
    <dgm:pt modelId="{D5D57703-A5EA-412E-A6BB-E8C763383DE8}">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信息化</a:t>
          </a:r>
          <a:endParaRPr lang="zh-CN" altLang="en-US" sz="1800" dirty="0">
            <a:latin typeface="微软雅黑" panose="020B0503020204020204" pitchFamily="34" charset="-122"/>
            <a:ea typeface="微软雅黑" panose="020B0503020204020204" pitchFamily="34" charset="-122"/>
          </a:endParaRPr>
        </a:p>
      </dgm:t>
    </dgm:pt>
    <dgm:pt modelId="{CAB4CC13-CEC7-4793-92F8-4A2C50B9522F}" cxnId="{078EA961-6B59-4A03-B318-9721A3155911}" type="par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2E95DEB5-6776-4BF1-934B-AAAE3486D54E}" cxnId="{078EA961-6B59-4A03-B318-9721A3155911}" type="sibTrans">
      <dgm:prSet/>
      <dgm:spPr/>
      <dgm:t>
        <a:bodyPr/>
        <a:lstStyle/>
        <a:p>
          <a:endParaRPr lang="zh-CN" altLang="en-US" sz="1800">
            <a:latin typeface="微软雅黑" panose="020B0503020204020204" pitchFamily="34" charset="-122"/>
            <a:ea typeface="微软雅黑" panose="020B0503020204020204" pitchFamily="34" charset="-122"/>
          </a:endParaRPr>
        </a:p>
      </dgm:t>
    </dgm:pt>
    <dgm:pt modelId="{85B1D1BF-BB8F-4091-988C-DCA7CE59739A}" type="pres">
      <dgm:prSet presAssocID="{56225477-8A9A-4D63-8BDA-F07641CD8D55}" presName="Name0" presStyleCnt="0">
        <dgm:presLayoutVars>
          <dgm:dir/>
          <dgm:resizeHandles val="exact"/>
        </dgm:presLayoutVars>
      </dgm:prSet>
      <dgm:spPr/>
      <dgm:t>
        <a:bodyPr/>
        <a:lstStyle/>
        <a:p>
          <a:endParaRPr lang="zh-CN" altLang="en-US"/>
        </a:p>
      </dgm:t>
    </dgm:pt>
    <dgm:pt modelId="{87492A04-E9F2-4D05-A1A2-F119F08D3012}" type="pres">
      <dgm:prSet presAssocID="{EF066581-4745-4633-A862-F89053CD6540}" presName="node" presStyleLbl="node1" presStyleIdx="0" presStyleCnt="4">
        <dgm:presLayoutVars>
          <dgm:bulletEnabled val="1"/>
        </dgm:presLayoutVars>
      </dgm:prSet>
      <dgm:spPr/>
      <dgm:t>
        <a:bodyPr/>
        <a:lstStyle/>
        <a:p>
          <a:endParaRPr lang="zh-CN" altLang="en-US"/>
        </a:p>
      </dgm:t>
    </dgm:pt>
    <dgm:pt modelId="{B0C85652-DC34-4CC7-82F1-E1818B2DFAB0}" type="pres">
      <dgm:prSet presAssocID="{F978C1B1-B183-4B57-B74E-D0643DDE290B}" presName="sibTrans" presStyleLbl="sibTrans2D1" presStyleIdx="0" presStyleCnt="3"/>
      <dgm:spPr/>
      <dgm:t>
        <a:bodyPr/>
        <a:lstStyle/>
        <a:p>
          <a:endParaRPr lang="zh-CN" altLang="en-US"/>
        </a:p>
      </dgm:t>
    </dgm:pt>
    <dgm:pt modelId="{04A0F486-4DC8-41F5-9EE7-A4CE51CA25AB}" type="pres">
      <dgm:prSet presAssocID="{F978C1B1-B183-4B57-B74E-D0643DDE290B}" presName="connectorText" presStyleLbl="sibTrans2D1" presStyleIdx="0" presStyleCnt="3"/>
      <dgm:spPr/>
      <dgm:t>
        <a:bodyPr/>
        <a:lstStyle/>
        <a:p>
          <a:endParaRPr lang="zh-CN" altLang="en-US"/>
        </a:p>
      </dgm:t>
    </dgm:pt>
    <dgm:pt modelId="{C1930DDD-E421-4FCD-B9FE-94E89BF43960}" type="pres">
      <dgm:prSet presAssocID="{284827D1-D0C4-42F2-A32F-E183F29A47F0}" presName="node" presStyleLbl="node1" presStyleIdx="1" presStyleCnt="4">
        <dgm:presLayoutVars>
          <dgm:bulletEnabled val="1"/>
        </dgm:presLayoutVars>
      </dgm:prSet>
      <dgm:spPr/>
      <dgm:t>
        <a:bodyPr/>
        <a:lstStyle/>
        <a:p>
          <a:endParaRPr lang="zh-CN" altLang="en-US"/>
        </a:p>
      </dgm:t>
    </dgm:pt>
    <dgm:pt modelId="{46570A27-0D24-4195-AADB-824AD22F7B31}" type="pres">
      <dgm:prSet presAssocID="{8FBB848D-3611-4504-A766-FA1B3EE647B0}" presName="sibTrans" presStyleLbl="sibTrans2D1" presStyleIdx="1" presStyleCnt="3"/>
      <dgm:spPr/>
      <dgm:t>
        <a:bodyPr/>
        <a:lstStyle/>
        <a:p>
          <a:endParaRPr lang="zh-CN" altLang="en-US"/>
        </a:p>
      </dgm:t>
    </dgm:pt>
    <dgm:pt modelId="{8C0198A8-91CB-4F7D-AA4E-A8C664740217}" type="pres">
      <dgm:prSet presAssocID="{8FBB848D-3611-4504-A766-FA1B3EE647B0}" presName="connectorText" presStyleLbl="sibTrans2D1" presStyleIdx="1" presStyleCnt="3"/>
      <dgm:spPr/>
      <dgm:t>
        <a:bodyPr/>
        <a:lstStyle/>
        <a:p>
          <a:endParaRPr lang="zh-CN" altLang="en-US"/>
        </a:p>
      </dgm:t>
    </dgm:pt>
    <dgm:pt modelId="{A2BAAE07-F2DF-43C6-BB84-ECE0F13319E3}" type="pres">
      <dgm:prSet presAssocID="{D3D820DA-538B-4742-9845-0B8DE67FF8D6}" presName="node" presStyleLbl="node1" presStyleIdx="2" presStyleCnt="4">
        <dgm:presLayoutVars>
          <dgm:bulletEnabled val="1"/>
        </dgm:presLayoutVars>
      </dgm:prSet>
      <dgm:spPr/>
      <dgm:t>
        <a:bodyPr/>
        <a:lstStyle/>
        <a:p>
          <a:endParaRPr lang="zh-CN" altLang="en-US"/>
        </a:p>
      </dgm:t>
    </dgm:pt>
    <dgm:pt modelId="{0EC3E13A-A2C4-4196-99CA-133A858A6DC7}" type="pres">
      <dgm:prSet presAssocID="{3171732E-9942-46F8-BD82-5A078AD3CFF8}" presName="sibTrans" presStyleLbl="sibTrans2D1" presStyleIdx="2" presStyleCnt="3"/>
      <dgm:spPr/>
      <dgm:t>
        <a:bodyPr/>
        <a:lstStyle/>
        <a:p>
          <a:endParaRPr lang="zh-CN" altLang="en-US"/>
        </a:p>
      </dgm:t>
    </dgm:pt>
    <dgm:pt modelId="{0224BF2F-2113-4CFD-88DE-CD242AAAF15E}" type="pres">
      <dgm:prSet presAssocID="{3171732E-9942-46F8-BD82-5A078AD3CFF8}" presName="connectorText" presStyleLbl="sibTrans2D1" presStyleIdx="2" presStyleCnt="3"/>
      <dgm:spPr/>
      <dgm:t>
        <a:bodyPr/>
        <a:lstStyle/>
        <a:p>
          <a:endParaRPr lang="zh-CN" altLang="en-US"/>
        </a:p>
      </dgm:t>
    </dgm:pt>
    <dgm:pt modelId="{99F19E6D-5E09-423E-A0C9-B9B868C7CDE8}" type="pres">
      <dgm:prSet presAssocID="{D5D57703-A5EA-412E-A6BB-E8C763383DE8}" presName="node" presStyleLbl="node1" presStyleIdx="3" presStyleCnt="4">
        <dgm:presLayoutVars>
          <dgm:bulletEnabled val="1"/>
        </dgm:presLayoutVars>
      </dgm:prSet>
      <dgm:spPr/>
      <dgm:t>
        <a:bodyPr/>
        <a:lstStyle/>
        <a:p>
          <a:endParaRPr lang="zh-CN" altLang="en-US"/>
        </a:p>
      </dgm:t>
    </dgm:pt>
  </dgm:ptLst>
  <dgm:cxnLst>
    <dgm:cxn modelId="{DE06FAEB-420A-46CD-A412-349CB90BC372}" type="presOf" srcId="{3171732E-9942-46F8-BD82-5A078AD3CFF8}" destId="{0EC3E13A-A2C4-4196-99CA-133A858A6DC7}" srcOrd="0" destOrd="0" presId="urn:microsoft.com/office/officeart/2005/8/layout/process1"/>
    <dgm:cxn modelId="{500F2CCB-C760-482E-9B4A-3138D954A430}" type="presOf" srcId="{F978C1B1-B183-4B57-B74E-D0643DDE290B}" destId="{B0C85652-DC34-4CC7-82F1-E1818B2DFAB0}" srcOrd="0" destOrd="0" presId="urn:microsoft.com/office/officeart/2005/8/layout/process1"/>
    <dgm:cxn modelId="{ADCC9A1C-A19B-4CA7-8CDD-88D64DC8F98D}" type="presOf" srcId="{EF066581-4745-4633-A862-F89053CD6540}" destId="{87492A04-E9F2-4D05-A1A2-F119F08D3012}" srcOrd="0" destOrd="0" presId="urn:microsoft.com/office/officeart/2005/8/layout/process1"/>
    <dgm:cxn modelId="{078EA961-6B59-4A03-B318-9721A3155911}" srcId="{56225477-8A9A-4D63-8BDA-F07641CD8D55}" destId="{D5D57703-A5EA-412E-A6BB-E8C763383DE8}" srcOrd="3" destOrd="0" parTransId="{CAB4CC13-CEC7-4793-92F8-4A2C50B9522F}" sibTransId="{2E95DEB5-6776-4BF1-934B-AAAE3486D54E}"/>
    <dgm:cxn modelId="{C63D1873-607D-487E-B959-48DEC3A3BF51}" type="presOf" srcId="{D5D57703-A5EA-412E-A6BB-E8C763383DE8}" destId="{99F19E6D-5E09-423E-A0C9-B9B868C7CDE8}" srcOrd="0" destOrd="0" presId="urn:microsoft.com/office/officeart/2005/8/layout/process1"/>
    <dgm:cxn modelId="{2DE12DB0-47FE-48DC-B0C7-C947E793250C}" type="presOf" srcId="{284827D1-D0C4-42F2-A32F-E183F29A47F0}" destId="{C1930DDD-E421-4FCD-B9FE-94E89BF43960}" srcOrd="0" destOrd="0" presId="urn:microsoft.com/office/officeart/2005/8/layout/process1"/>
    <dgm:cxn modelId="{8895A0F1-ECF4-4E2F-945A-DC8E4F847276}" srcId="{56225477-8A9A-4D63-8BDA-F07641CD8D55}" destId="{EF066581-4745-4633-A862-F89053CD6540}" srcOrd="0" destOrd="0" parTransId="{DF84859C-7E2B-4215-A1BC-0C9AD62D9DD1}" sibTransId="{F978C1B1-B183-4B57-B74E-D0643DDE290B}"/>
    <dgm:cxn modelId="{B6EA67C9-D1E8-460A-8F01-B819C2B2A06F}" type="presOf" srcId="{56225477-8A9A-4D63-8BDA-F07641CD8D55}" destId="{85B1D1BF-BB8F-4091-988C-DCA7CE59739A}" srcOrd="0" destOrd="0" presId="urn:microsoft.com/office/officeart/2005/8/layout/process1"/>
    <dgm:cxn modelId="{C49248DA-1566-433E-AFF1-EAE64219616D}" srcId="{56225477-8A9A-4D63-8BDA-F07641CD8D55}" destId="{284827D1-D0C4-42F2-A32F-E183F29A47F0}" srcOrd="1" destOrd="0" parTransId="{CDAB5F0F-B77A-44C0-AFD9-9E556437E639}" sibTransId="{8FBB848D-3611-4504-A766-FA1B3EE647B0}"/>
    <dgm:cxn modelId="{598FB9F6-F826-463D-8DB2-72CE6F8C14DF}" type="presOf" srcId="{8FBB848D-3611-4504-A766-FA1B3EE647B0}" destId="{8C0198A8-91CB-4F7D-AA4E-A8C664740217}" srcOrd="1" destOrd="0" presId="urn:microsoft.com/office/officeart/2005/8/layout/process1"/>
    <dgm:cxn modelId="{60E11420-D7F0-4A04-A7FD-B032FEBA6E1A}" type="presOf" srcId="{3171732E-9942-46F8-BD82-5A078AD3CFF8}" destId="{0224BF2F-2113-4CFD-88DE-CD242AAAF15E}" srcOrd="1" destOrd="0" presId="urn:microsoft.com/office/officeart/2005/8/layout/process1"/>
    <dgm:cxn modelId="{3BEE4F12-F122-4B2B-B24B-D2FDDA0B785B}" type="presOf" srcId="{F978C1B1-B183-4B57-B74E-D0643DDE290B}" destId="{04A0F486-4DC8-41F5-9EE7-A4CE51CA25AB}" srcOrd="1" destOrd="0" presId="urn:microsoft.com/office/officeart/2005/8/layout/process1"/>
    <dgm:cxn modelId="{1847E8C5-2A5F-49E3-83FD-8AB60716C3CC}" type="presOf" srcId="{8FBB848D-3611-4504-A766-FA1B3EE647B0}" destId="{46570A27-0D24-4195-AADB-824AD22F7B31}" srcOrd="0" destOrd="0" presId="urn:microsoft.com/office/officeart/2005/8/layout/process1"/>
    <dgm:cxn modelId="{04C27E16-0546-44A7-AE34-D89070919AC8}" type="presOf" srcId="{D3D820DA-538B-4742-9845-0B8DE67FF8D6}" destId="{A2BAAE07-F2DF-43C6-BB84-ECE0F13319E3}" srcOrd="0" destOrd="0" presId="urn:microsoft.com/office/officeart/2005/8/layout/process1"/>
    <dgm:cxn modelId="{51EEBECC-40DD-43DD-A35F-2ADD18E7C396}" srcId="{56225477-8A9A-4D63-8BDA-F07641CD8D55}" destId="{D3D820DA-538B-4742-9845-0B8DE67FF8D6}" srcOrd="2" destOrd="0" parTransId="{73B0747C-4355-4D0E-8758-0B8448169831}" sibTransId="{3171732E-9942-46F8-BD82-5A078AD3CFF8}"/>
    <dgm:cxn modelId="{94FB78FC-09ED-4D53-B927-DD5C5CC65E1E}" type="presParOf" srcId="{85B1D1BF-BB8F-4091-988C-DCA7CE59739A}" destId="{87492A04-E9F2-4D05-A1A2-F119F08D3012}" srcOrd="0" destOrd="0" presId="urn:microsoft.com/office/officeart/2005/8/layout/process1"/>
    <dgm:cxn modelId="{1D50AB43-8B58-4C6A-A9F3-070E7E997A64}" type="presParOf" srcId="{85B1D1BF-BB8F-4091-988C-DCA7CE59739A}" destId="{B0C85652-DC34-4CC7-82F1-E1818B2DFAB0}" srcOrd="1" destOrd="0" presId="urn:microsoft.com/office/officeart/2005/8/layout/process1"/>
    <dgm:cxn modelId="{DE7410C0-BAEB-4ACB-A4EE-477AE18AF1FE}" type="presParOf" srcId="{B0C85652-DC34-4CC7-82F1-E1818B2DFAB0}" destId="{04A0F486-4DC8-41F5-9EE7-A4CE51CA25AB}" srcOrd="0" destOrd="0" presId="urn:microsoft.com/office/officeart/2005/8/layout/process1"/>
    <dgm:cxn modelId="{11804ABB-3FC6-43BF-8164-776018BEEF3B}" type="presParOf" srcId="{85B1D1BF-BB8F-4091-988C-DCA7CE59739A}" destId="{C1930DDD-E421-4FCD-B9FE-94E89BF43960}" srcOrd="2" destOrd="0" presId="urn:microsoft.com/office/officeart/2005/8/layout/process1"/>
    <dgm:cxn modelId="{83C56530-EFF6-42FD-818E-D34349174D3F}" type="presParOf" srcId="{85B1D1BF-BB8F-4091-988C-DCA7CE59739A}" destId="{46570A27-0D24-4195-AADB-824AD22F7B31}" srcOrd="3" destOrd="0" presId="urn:microsoft.com/office/officeart/2005/8/layout/process1"/>
    <dgm:cxn modelId="{C5950859-A3D0-4D8E-9709-AC01AD66D866}" type="presParOf" srcId="{46570A27-0D24-4195-AADB-824AD22F7B31}" destId="{8C0198A8-91CB-4F7D-AA4E-A8C664740217}" srcOrd="0" destOrd="0" presId="urn:microsoft.com/office/officeart/2005/8/layout/process1"/>
    <dgm:cxn modelId="{6F03193F-C2D0-49AE-9A09-77F7B1914483}" type="presParOf" srcId="{85B1D1BF-BB8F-4091-988C-DCA7CE59739A}" destId="{A2BAAE07-F2DF-43C6-BB84-ECE0F13319E3}" srcOrd="4" destOrd="0" presId="urn:microsoft.com/office/officeart/2005/8/layout/process1"/>
    <dgm:cxn modelId="{6B149A14-5D53-4CDA-B60F-2C1AA1CBC7D3}" type="presParOf" srcId="{85B1D1BF-BB8F-4091-988C-DCA7CE59739A}" destId="{0EC3E13A-A2C4-4196-99CA-133A858A6DC7}" srcOrd="5" destOrd="0" presId="urn:microsoft.com/office/officeart/2005/8/layout/process1"/>
    <dgm:cxn modelId="{F57A1805-C42E-494C-8B8E-0796CB4DF2CA}" type="presParOf" srcId="{0EC3E13A-A2C4-4196-99CA-133A858A6DC7}" destId="{0224BF2F-2113-4CFD-88DE-CD242AAAF15E}" srcOrd="0" destOrd="0" presId="urn:microsoft.com/office/officeart/2005/8/layout/process1"/>
    <dgm:cxn modelId="{3DFAA663-86D5-4A6D-BD67-D034513689BC}" type="presParOf" srcId="{85B1D1BF-BB8F-4091-988C-DCA7CE59739A}" destId="{99F19E6D-5E09-423E-A0C9-B9B868C7CDE8}"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843E7F-C93B-4974-98E1-6F13A7A5B313}" type="doc">
      <dgm:prSet loTypeId="urn:microsoft.com/office/officeart/2005/8/layout/vProcess5" loCatId="process" qsTypeId="urn:microsoft.com/office/officeart/2005/8/quickstyle/3d1" qsCatId="3D" csTypeId="urn:microsoft.com/office/officeart/2005/8/colors/colorful1#5" csCatId="colorful" phldr="1"/>
      <dgm:spPr/>
      <dgm:t>
        <a:bodyPr/>
        <a:lstStyle/>
        <a:p>
          <a:endParaRPr lang="zh-CN" altLang="en-US"/>
        </a:p>
      </dgm:t>
    </dgm:pt>
    <dgm:pt modelId="{E52EFD44-9BC9-4FE2-9D1A-2517964BEB79}">
      <dgm:prSet phldrT="[文本]" custT="1"/>
      <dgm:spPr/>
      <dgm:t>
        <a:bodyPr/>
        <a:lstStyle/>
        <a:p>
          <a:pPr marL="0" indent="0" algn="l"/>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ITIL</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即</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基础架构库</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(Information Technology Infrastructure Library, </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是一条通用框架体系。</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ITIL</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定义了适合于各种</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组织的流程目标、活动、输入意见输出等。通过</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ITIL</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可以知道我们规划流程、定义角色、职责和各流程间的关系等。</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ITIL</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给出的是在实践中被证明的统一方法。</a:t>
          </a:r>
          <a:endParaRPr lang="zh-CN" altLang="en-US" sz="1600" dirty="0">
            <a:solidFill>
              <a:schemeClr val="tx2">
                <a:lumMod val="75000"/>
              </a:schemeClr>
            </a:solidFill>
            <a:latin typeface="微软雅黑" panose="020B0503020204020204" pitchFamily="34" charset="-122"/>
            <a:ea typeface="微软雅黑" panose="020B0503020204020204" pitchFamily="34" charset="-122"/>
          </a:endParaRPr>
        </a:p>
      </dgm:t>
    </dgm:pt>
    <dgm:pt modelId="{DB09E154-4C61-434A-82CB-3DA2ADCC3D00}" cxnId="{45751905-969F-471C-957A-4790AE26B5F3}" type="parTrans">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5234D061-C2DB-487C-BAC1-0B801CB33616}" cxnId="{45751905-969F-471C-957A-4790AE26B5F3}" type="sibTrans">
      <dgm:prSet custT="1"/>
      <dgm:spPr>
        <a:solidFill>
          <a:srgbClr val="0066FF">
            <a:alpha val="90000"/>
          </a:srgbClr>
        </a:solidFill>
      </dgm:spPr>
      <dgm:t>
        <a:bodyPr/>
        <a:lstStyle/>
        <a:p>
          <a:endParaRPr lang="zh-CN" altLang="en-US" sz="1400">
            <a:latin typeface="微软雅黑" panose="020B0503020204020204" pitchFamily="34" charset="-122"/>
            <a:ea typeface="微软雅黑" panose="020B0503020204020204" pitchFamily="34" charset="-122"/>
          </a:endParaRPr>
        </a:p>
      </dgm:t>
    </dgm:pt>
    <dgm:pt modelId="{64FCD043-48DB-4429-BE0D-D614F881C357}">
      <dgm:prSet phldrT="[文本]" custT="1"/>
      <dgm:spPr>
        <a:solidFill>
          <a:schemeClr val="tx2">
            <a:lumMod val="60000"/>
            <a:lumOff val="40000"/>
          </a:schemeClr>
        </a:solidFill>
      </dgm:spPr>
      <dgm:t>
        <a:bodyPr/>
        <a:lstStyle/>
        <a:p>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ITIL</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强调 “以客户为中心，以流程为导向”的</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管理理念，将传统</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管理活动按照流程的方式重新加以组织，并强调根据客户的业务需求提供质量可靠、成本合理的</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服务。遵循</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PPT</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People</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Process</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Technology</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），即受过良好培训的</a:t>
          </a:r>
          <a:r>
            <a:rPr lang="zh-CN" altLang="en-US" sz="1400" dirty="0" smtClean="0">
              <a:solidFill>
                <a:schemeClr val="tx2">
                  <a:lumMod val="75000"/>
                </a:schemeClr>
              </a:solidFill>
              <a:latin typeface="微软雅黑" panose="020B0503020204020204" pitchFamily="34" charset="-122"/>
              <a:ea typeface="微软雅黑" panose="020B0503020204020204" pitchFamily="34" charset="-122"/>
            </a:rPr>
            <a:t>人员</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People</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）、通过执行明确定义的以技术（</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Technology</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）为驱动的流程（</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Process</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），为其所支持的业务提供高质量的服务。</a:t>
          </a:r>
          <a:endParaRPr lang="zh-CN" altLang="en-US" sz="1600" dirty="0">
            <a:solidFill>
              <a:schemeClr val="tx2">
                <a:lumMod val="75000"/>
              </a:schemeClr>
            </a:solidFill>
            <a:latin typeface="微软雅黑" panose="020B0503020204020204" pitchFamily="34" charset="-122"/>
            <a:ea typeface="微软雅黑" panose="020B0503020204020204" pitchFamily="34" charset="-122"/>
          </a:endParaRPr>
        </a:p>
      </dgm:t>
    </dgm:pt>
    <dgm:pt modelId="{0C48EF39-5670-40D2-B79B-A8C2C28BE4E1}" cxnId="{A5D7741E-1B0A-4E2E-B516-5B0E5BD3304F}" type="parTrans">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094AF6B4-BCE5-436E-8E61-B95ECB2A70D9}" cxnId="{A5D7741E-1B0A-4E2E-B516-5B0E5BD3304F}" type="sibTrans">
      <dgm:prSet custT="1"/>
      <dgm:spPr/>
      <dgm:t>
        <a:bodyPr/>
        <a:lstStyle/>
        <a:p>
          <a:endParaRPr lang="zh-CN" altLang="en-US" sz="1400">
            <a:latin typeface="微软雅黑" panose="020B0503020204020204" pitchFamily="34" charset="-122"/>
            <a:ea typeface="微软雅黑" panose="020B0503020204020204" pitchFamily="34" charset="-122"/>
          </a:endParaRPr>
        </a:p>
      </dgm:t>
    </dgm:pt>
    <dgm:pt modelId="{91F87970-FA70-495C-A0EE-7A1A803C9093}">
      <dgm:prSet phldrT="[文本]" custT="1"/>
      <dgm:spPr>
        <a:solidFill>
          <a:srgbClr val="00B0F0"/>
        </a:solidFill>
      </dgm:spPr>
      <dgm:t>
        <a:bodyPr/>
        <a:lstStyle/>
        <a:p>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基于</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ITIL</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运作</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服务，可以确保企业充分利用其技术和人力资源，并确保业务需求能够以最低的成本得到满足，提高企业的</a:t>
          </a:r>
          <a:r>
            <a:rPr lang="en-US" altLang="zh-CN" sz="1600" dirty="0" smtClean="0">
              <a:solidFill>
                <a:schemeClr val="tx2">
                  <a:lumMod val="75000"/>
                </a:schemeClr>
              </a:solidFill>
              <a:latin typeface="微软雅黑" panose="020B0503020204020204" pitchFamily="34" charset="-122"/>
              <a:ea typeface="微软雅黑" panose="020B0503020204020204" pitchFamily="34" charset="-122"/>
            </a:rPr>
            <a:t>IT</a:t>
          </a:r>
          <a:r>
            <a:rPr lang="zh-CN" altLang="en-US" sz="1600" dirty="0" smtClean="0">
              <a:solidFill>
                <a:schemeClr val="tx2">
                  <a:lumMod val="75000"/>
                </a:schemeClr>
              </a:solidFill>
              <a:latin typeface="微软雅黑" panose="020B0503020204020204" pitchFamily="34" charset="-122"/>
              <a:ea typeface="微软雅黑" panose="020B0503020204020204" pitchFamily="34" charset="-122"/>
            </a:rPr>
            <a:t>服务和服务支持能力和水平。</a:t>
          </a:r>
          <a:endParaRPr lang="zh-CN" altLang="en-US" sz="1600" dirty="0">
            <a:solidFill>
              <a:schemeClr val="tx2">
                <a:lumMod val="75000"/>
              </a:schemeClr>
            </a:solidFill>
            <a:latin typeface="微软雅黑" panose="020B0503020204020204" pitchFamily="34" charset="-122"/>
            <a:ea typeface="微软雅黑" panose="020B0503020204020204" pitchFamily="34" charset="-122"/>
          </a:endParaRPr>
        </a:p>
      </dgm:t>
    </dgm:pt>
    <dgm:pt modelId="{603B4D8A-FA55-424A-A96C-1EC7E5957934}" cxnId="{CC085F5B-9061-4A7D-99D9-1FF383BFEB53}" type="parTrans">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8660C95A-DF16-4F12-B375-791EE559E2E0}" cxnId="{CC085F5B-9061-4A7D-99D9-1FF383BFEB53}" type="sibTrans">
      <dgm:prSet custT="1"/>
      <dgm:spPr/>
      <dgm:t>
        <a:bodyPr/>
        <a:lstStyle/>
        <a:p>
          <a:endParaRPr lang="zh-CN" altLang="en-US" sz="1400">
            <a:latin typeface="微软雅黑" panose="020B0503020204020204" pitchFamily="34" charset="-122"/>
            <a:ea typeface="微软雅黑" panose="020B0503020204020204" pitchFamily="34" charset="-122"/>
          </a:endParaRPr>
        </a:p>
      </dgm:t>
    </dgm:pt>
    <dgm:pt modelId="{973E2DA4-9EA7-4F23-A050-E8E9308323EA}" type="pres">
      <dgm:prSet presAssocID="{AA843E7F-C93B-4974-98E1-6F13A7A5B313}" presName="outerComposite" presStyleCnt="0">
        <dgm:presLayoutVars>
          <dgm:chMax val="5"/>
          <dgm:dir/>
          <dgm:resizeHandles val="exact"/>
        </dgm:presLayoutVars>
      </dgm:prSet>
      <dgm:spPr/>
      <dgm:t>
        <a:bodyPr/>
        <a:lstStyle/>
        <a:p>
          <a:endParaRPr lang="zh-CN" altLang="en-US"/>
        </a:p>
      </dgm:t>
    </dgm:pt>
    <dgm:pt modelId="{9305CB2F-06AE-46B0-A789-514E3EDED6E0}" type="pres">
      <dgm:prSet presAssocID="{AA843E7F-C93B-4974-98E1-6F13A7A5B313}" presName="dummyMaxCanvas" presStyleCnt="0">
        <dgm:presLayoutVars/>
      </dgm:prSet>
      <dgm:spPr/>
    </dgm:pt>
    <dgm:pt modelId="{F3AFAD7D-8C52-437F-8C81-972B223F58EA}" type="pres">
      <dgm:prSet presAssocID="{AA843E7F-C93B-4974-98E1-6F13A7A5B313}" presName="ThreeNodes_1" presStyleLbl="node1" presStyleIdx="0" presStyleCnt="3" custScaleX="117647" custLinFactNeighborX="2941" custLinFactNeighborY="-11910">
        <dgm:presLayoutVars>
          <dgm:bulletEnabled val="1"/>
        </dgm:presLayoutVars>
      </dgm:prSet>
      <dgm:spPr/>
      <dgm:t>
        <a:bodyPr/>
        <a:lstStyle/>
        <a:p>
          <a:endParaRPr lang="zh-CN" altLang="en-US"/>
        </a:p>
      </dgm:t>
    </dgm:pt>
    <dgm:pt modelId="{A38E907E-4415-4F4F-A335-790179499FBF}" type="pres">
      <dgm:prSet presAssocID="{AA843E7F-C93B-4974-98E1-6F13A7A5B313}" presName="ThreeNodes_2" presStyleLbl="node1" presStyleIdx="1" presStyleCnt="3" custScaleX="116608" custScaleY="127833" custLinFactNeighborX="0" custLinFactNeighborY="5613">
        <dgm:presLayoutVars>
          <dgm:bulletEnabled val="1"/>
        </dgm:presLayoutVars>
      </dgm:prSet>
      <dgm:spPr/>
      <dgm:t>
        <a:bodyPr/>
        <a:lstStyle/>
        <a:p>
          <a:endParaRPr lang="zh-CN" altLang="en-US"/>
        </a:p>
      </dgm:t>
    </dgm:pt>
    <dgm:pt modelId="{1E85373F-98D3-436E-A56E-4464E77C5A30}" type="pres">
      <dgm:prSet presAssocID="{AA843E7F-C93B-4974-98E1-6F13A7A5B313}" presName="ThreeNodes_3" presStyleLbl="node1" presStyleIdx="2" presStyleCnt="3" custScaleY="90501" custLinFactNeighborX="-2158" custLinFactNeighborY="17631">
        <dgm:presLayoutVars>
          <dgm:bulletEnabled val="1"/>
        </dgm:presLayoutVars>
      </dgm:prSet>
      <dgm:spPr/>
      <dgm:t>
        <a:bodyPr/>
        <a:lstStyle/>
        <a:p>
          <a:endParaRPr lang="zh-CN" altLang="en-US"/>
        </a:p>
      </dgm:t>
    </dgm:pt>
    <dgm:pt modelId="{C2E8AEB1-74C8-4FB8-AA28-DD0BC3898768}" type="pres">
      <dgm:prSet presAssocID="{AA843E7F-C93B-4974-98E1-6F13A7A5B313}" presName="ThreeConn_1-2" presStyleLbl="fgAccFollowNode1" presStyleIdx="0" presStyleCnt="2" custScaleY="175817" custLinFactNeighborX="28288" custLinFactNeighborY="-14712">
        <dgm:presLayoutVars>
          <dgm:bulletEnabled val="1"/>
        </dgm:presLayoutVars>
      </dgm:prSet>
      <dgm:spPr/>
      <dgm:t>
        <a:bodyPr/>
        <a:lstStyle/>
        <a:p>
          <a:endParaRPr lang="zh-CN" altLang="en-US"/>
        </a:p>
      </dgm:t>
    </dgm:pt>
    <dgm:pt modelId="{3016FFFA-7800-4B0E-B323-DD77CA3B4BBE}" type="pres">
      <dgm:prSet presAssocID="{AA843E7F-C93B-4974-98E1-6F13A7A5B313}" presName="ThreeConn_2-3" presStyleLbl="fgAccFollowNode1" presStyleIdx="1" presStyleCnt="2" custScaleY="190801" custLinFactNeighborY="25825">
        <dgm:presLayoutVars>
          <dgm:bulletEnabled val="1"/>
        </dgm:presLayoutVars>
      </dgm:prSet>
      <dgm:spPr/>
      <dgm:t>
        <a:bodyPr/>
        <a:lstStyle/>
        <a:p>
          <a:endParaRPr lang="zh-CN" altLang="en-US"/>
        </a:p>
      </dgm:t>
    </dgm:pt>
    <dgm:pt modelId="{A85A3596-6178-4F81-ACEE-8B7287D8D23A}" type="pres">
      <dgm:prSet presAssocID="{AA843E7F-C93B-4974-98E1-6F13A7A5B313}" presName="ThreeNodes_1_text" presStyleLbl="node1" presStyleIdx="2" presStyleCnt="3">
        <dgm:presLayoutVars>
          <dgm:bulletEnabled val="1"/>
        </dgm:presLayoutVars>
      </dgm:prSet>
      <dgm:spPr/>
      <dgm:t>
        <a:bodyPr/>
        <a:lstStyle/>
        <a:p>
          <a:endParaRPr lang="zh-CN" altLang="en-US"/>
        </a:p>
      </dgm:t>
    </dgm:pt>
    <dgm:pt modelId="{F66DCA97-46A5-4C14-97D4-E8679CDD468A}" type="pres">
      <dgm:prSet presAssocID="{AA843E7F-C93B-4974-98E1-6F13A7A5B313}" presName="ThreeNodes_2_text" presStyleLbl="node1" presStyleIdx="2" presStyleCnt="3">
        <dgm:presLayoutVars>
          <dgm:bulletEnabled val="1"/>
        </dgm:presLayoutVars>
      </dgm:prSet>
      <dgm:spPr/>
      <dgm:t>
        <a:bodyPr/>
        <a:lstStyle/>
        <a:p>
          <a:endParaRPr lang="zh-CN" altLang="en-US"/>
        </a:p>
      </dgm:t>
    </dgm:pt>
    <dgm:pt modelId="{0CCABCA7-F6ED-42B1-828C-C363D578C6F1}" type="pres">
      <dgm:prSet presAssocID="{AA843E7F-C93B-4974-98E1-6F13A7A5B313}" presName="ThreeNodes_3_text" presStyleLbl="node1" presStyleIdx="2" presStyleCnt="3">
        <dgm:presLayoutVars>
          <dgm:bulletEnabled val="1"/>
        </dgm:presLayoutVars>
      </dgm:prSet>
      <dgm:spPr/>
      <dgm:t>
        <a:bodyPr/>
        <a:lstStyle/>
        <a:p>
          <a:endParaRPr lang="zh-CN" altLang="en-US"/>
        </a:p>
      </dgm:t>
    </dgm:pt>
  </dgm:ptLst>
  <dgm:cxnLst>
    <dgm:cxn modelId="{45751905-969F-471C-957A-4790AE26B5F3}" srcId="{AA843E7F-C93B-4974-98E1-6F13A7A5B313}" destId="{E52EFD44-9BC9-4FE2-9D1A-2517964BEB79}" srcOrd="0" destOrd="0" parTransId="{DB09E154-4C61-434A-82CB-3DA2ADCC3D00}" sibTransId="{5234D061-C2DB-487C-BAC1-0B801CB33616}"/>
    <dgm:cxn modelId="{57003885-3669-425D-A51A-C32E1BB9A9A7}" type="presOf" srcId="{E52EFD44-9BC9-4FE2-9D1A-2517964BEB79}" destId="{F3AFAD7D-8C52-437F-8C81-972B223F58EA}" srcOrd="0" destOrd="0" presId="urn:microsoft.com/office/officeart/2005/8/layout/vProcess5"/>
    <dgm:cxn modelId="{40FD5B82-366C-48DE-85E5-0A6CFD5988A7}" type="presOf" srcId="{64FCD043-48DB-4429-BE0D-D614F881C357}" destId="{F66DCA97-46A5-4C14-97D4-E8679CDD468A}" srcOrd="1" destOrd="0" presId="urn:microsoft.com/office/officeart/2005/8/layout/vProcess5"/>
    <dgm:cxn modelId="{D3485D66-8F21-44E1-A9C2-563FC26EE6B8}" type="presOf" srcId="{64FCD043-48DB-4429-BE0D-D614F881C357}" destId="{A38E907E-4415-4F4F-A335-790179499FBF}" srcOrd="0" destOrd="0" presId="urn:microsoft.com/office/officeart/2005/8/layout/vProcess5"/>
    <dgm:cxn modelId="{CC085F5B-9061-4A7D-99D9-1FF383BFEB53}" srcId="{AA843E7F-C93B-4974-98E1-6F13A7A5B313}" destId="{91F87970-FA70-495C-A0EE-7A1A803C9093}" srcOrd="2" destOrd="0" parTransId="{603B4D8A-FA55-424A-A96C-1EC7E5957934}" sibTransId="{8660C95A-DF16-4F12-B375-791EE559E2E0}"/>
    <dgm:cxn modelId="{B1D7AAE8-DD69-455A-BD3C-4CDF43D12144}" type="presOf" srcId="{E52EFD44-9BC9-4FE2-9D1A-2517964BEB79}" destId="{A85A3596-6178-4F81-ACEE-8B7287D8D23A}" srcOrd="1" destOrd="0" presId="urn:microsoft.com/office/officeart/2005/8/layout/vProcess5"/>
    <dgm:cxn modelId="{A5AD79A4-FE2D-4CE8-B58C-B73B81D118BF}" type="presOf" srcId="{094AF6B4-BCE5-436E-8E61-B95ECB2A70D9}" destId="{3016FFFA-7800-4B0E-B323-DD77CA3B4BBE}" srcOrd="0" destOrd="0" presId="urn:microsoft.com/office/officeart/2005/8/layout/vProcess5"/>
    <dgm:cxn modelId="{A5D7741E-1B0A-4E2E-B516-5B0E5BD3304F}" srcId="{AA843E7F-C93B-4974-98E1-6F13A7A5B313}" destId="{64FCD043-48DB-4429-BE0D-D614F881C357}" srcOrd="1" destOrd="0" parTransId="{0C48EF39-5670-40D2-B79B-A8C2C28BE4E1}" sibTransId="{094AF6B4-BCE5-436E-8E61-B95ECB2A70D9}"/>
    <dgm:cxn modelId="{41D4F948-7C37-4CE4-B9DC-DE383476116F}" type="presOf" srcId="{5234D061-C2DB-487C-BAC1-0B801CB33616}" destId="{C2E8AEB1-74C8-4FB8-AA28-DD0BC3898768}" srcOrd="0" destOrd="0" presId="urn:microsoft.com/office/officeart/2005/8/layout/vProcess5"/>
    <dgm:cxn modelId="{3010DA0F-B996-4C75-B9FD-151F551BE0F2}" type="presOf" srcId="{AA843E7F-C93B-4974-98E1-6F13A7A5B313}" destId="{973E2DA4-9EA7-4F23-A050-E8E9308323EA}" srcOrd="0" destOrd="0" presId="urn:microsoft.com/office/officeart/2005/8/layout/vProcess5"/>
    <dgm:cxn modelId="{45E8EA28-4C6F-4F40-B78B-CAEA986A7BDD}" type="presOf" srcId="{91F87970-FA70-495C-A0EE-7A1A803C9093}" destId="{0CCABCA7-F6ED-42B1-828C-C363D578C6F1}" srcOrd="1" destOrd="0" presId="urn:microsoft.com/office/officeart/2005/8/layout/vProcess5"/>
    <dgm:cxn modelId="{2A397E60-95B0-48A5-97F8-FBF298AB7354}" type="presOf" srcId="{91F87970-FA70-495C-A0EE-7A1A803C9093}" destId="{1E85373F-98D3-436E-A56E-4464E77C5A30}" srcOrd="0" destOrd="0" presId="urn:microsoft.com/office/officeart/2005/8/layout/vProcess5"/>
    <dgm:cxn modelId="{374BFC88-37F4-499B-9B95-5C38754FFBE4}" type="presParOf" srcId="{973E2DA4-9EA7-4F23-A050-E8E9308323EA}" destId="{9305CB2F-06AE-46B0-A789-514E3EDED6E0}" srcOrd="0" destOrd="0" presId="urn:microsoft.com/office/officeart/2005/8/layout/vProcess5"/>
    <dgm:cxn modelId="{D0510E4C-0C42-42A2-B2E6-F627D97EC76A}" type="presParOf" srcId="{973E2DA4-9EA7-4F23-A050-E8E9308323EA}" destId="{F3AFAD7D-8C52-437F-8C81-972B223F58EA}" srcOrd="1" destOrd="0" presId="urn:microsoft.com/office/officeart/2005/8/layout/vProcess5"/>
    <dgm:cxn modelId="{DAE48068-DD7D-4425-91F9-C4ECAEA5B5C7}" type="presParOf" srcId="{973E2DA4-9EA7-4F23-A050-E8E9308323EA}" destId="{A38E907E-4415-4F4F-A335-790179499FBF}" srcOrd="2" destOrd="0" presId="urn:microsoft.com/office/officeart/2005/8/layout/vProcess5"/>
    <dgm:cxn modelId="{38D99066-30C2-4851-B8D4-D408D9D15AD4}" type="presParOf" srcId="{973E2DA4-9EA7-4F23-A050-E8E9308323EA}" destId="{1E85373F-98D3-436E-A56E-4464E77C5A30}" srcOrd="3" destOrd="0" presId="urn:microsoft.com/office/officeart/2005/8/layout/vProcess5"/>
    <dgm:cxn modelId="{54474E58-3306-4DE5-B74B-66EAAAEBD7CB}" type="presParOf" srcId="{973E2DA4-9EA7-4F23-A050-E8E9308323EA}" destId="{C2E8AEB1-74C8-4FB8-AA28-DD0BC3898768}" srcOrd="4" destOrd="0" presId="urn:microsoft.com/office/officeart/2005/8/layout/vProcess5"/>
    <dgm:cxn modelId="{436BDF59-9250-4E76-8C67-C0BD98E3C339}" type="presParOf" srcId="{973E2DA4-9EA7-4F23-A050-E8E9308323EA}" destId="{3016FFFA-7800-4B0E-B323-DD77CA3B4BBE}" srcOrd="5" destOrd="0" presId="urn:microsoft.com/office/officeart/2005/8/layout/vProcess5"/>
    <dgm:cxn modelId="{6258128B-9D2A-4481-8EF8-3859BD6849FB}" type="presParOf" srcId="{973E2DA4-9EA7-4F23-A050-E8E9308323EA}" destId="{A85A3596-6178-4F81-ACEE-8B7287D8D23A}" srcOrd="6" destOrd="0" presId="urn:microsoft.com/office/officeart/2005/8/layout/vProcess5"/>
    <dgm:cxn modelId="{1378E0AF-AC79-46E0-AC92-C195C63C3171}" type="presParOf" srcId="{973E2DA4-9EA7-4F23-A050-E8E9308323EA}" destId="{F66DCA97-46A5-4C14-97D4-E8679CDD468A}" srcOrd="7" destOrd="0" presId="urn:microsoft.com/office/officeart/2005/8/layout/vProcess5"/>
    <dgm:cxn modelId="{DDF357E4-898B-4ABB-B589-B1065EC60FEB}" type="presParOf" srcId="{973E2DA4-9EA7-4F23-A050-E8E9308323EA}" destId="{0CCABCA7-F6ED-42B1-828C-C363D578C6F1}" srcOrd="8"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3F6CB3-7C64-4D2E-9456-AAA8F9B3F2DF}" type="doc">
      <dgm:prSet loTypeId="urn:microsoft.com/office/officeart/2005/8/layout/hList6" loCatId="list" qsTypeId="urn:microsoft.com/office/officeart/2005/8/quickstyle/simple2" qsCatId="simple" csTypeId="urn:microsoft.com/office/officeart/2005/8/colors/colorful2" csCatId="colorful" phldr="1"/>
      <dgm:spPr/>
      <dgm:t>
        <a:bodyPr/>
        <a:lstStyle/>
        <a:p>
          <a:endParaRPr lang="zh-CN" altLang="en-US"/>
        </a:p>
      </dgm:t>
    </dgm:pt>
    <dgm:pt modelId="{0E815F4D-9B2A-4138-AEB8-A59F8A5D30DE}">
      <dgm:prSet phldrT="[文本]" custT="1"/>
      <dgm:spPr>
        <a:solidFill>
          <a:srgbClr val="0070C0"/>
        </a:solidFill>
        <a:scene3d>
          <a:camera prst="perspectiveRight"/>
          <a:lightRig rig="threePt" dir="t"/>
        </a:scene3d>
      </dgm:spPr>
      <dgm:t>
        <a:bodyPr/>
        <a:lstStyle/>
        <a:p>
          <a:pPr algn="l"/>
          <a:r>
            <a:rPr lang="zh-CN" altLang="en-US" sz="2000" dirty="0" smtClean="0">
              <a:latin typeface="微软雅黑" panose="020B0503020204020204" pitchFamily="34" charset="-122"/>
              <a:ea typeface="微软雅黑" panose="020B0503020204020204" pitchFamily="34" charset="-122"/>
            </a:rPr>
            <a:t>一方面数据中心的特点是规模越来越大，功率密度越来越高，维护的复杂性和难度越来越高。</a:t>
          </a:r>
          <a:endParaRPr lang="zh-CN" altLang="en-US" sz="2000" dirty="0"/>
        </a:p>
      </dgm:t>
    </dgm:pt>
    <dgm:pt modelId="{99B7252F-A8AA-4F4A-BA11-2AABFF1B4692}" cxnId="{7F3F7ED1-FB5A-41F0-9129-EAD79A19D44F}" type="parTrans">
      <dgm:prSet/>
      <dgm:spPr/>
      <dgm:t>
        <a:bodyPr/>
        <a:lstStyle/>
        <a:p>
          <a:endParaRPr lang="zh-CN" altLang="en-US" sz="1600"/>
        </a:p>
      </dgm:t>
    </dgm:pt>
    <dgm:pt modelId="{DD8744C4-4468-46B5-ACF4-7F7180C789C9}" cxnId="{7F3F7ED1-FB5A-41F0-9129-EAD79A19D44F}" type="sibTrans">
      <dgm:prSet/>
      <dgm:spPr/>
      <dgm:t>
        <a:bodyPr/>
        <a:lstStyle/>
        <a:p>
          <a:endParaRPr lang="zh-CN" altLang="en-US" sz="1600"/>
        </a:p>
      </dgm:t>
    </dgm:pt>
    <dgm:pt modelId="{494B4543-A1FA-4236-AD54-BE66A727B1CA}">
      <dgm:prSet phldrT="[文本]" custT="1"/>
      <dgm:spPr/>
      <dgm:t>
        <a:bodyPr/>
        <a:lstStyle/>
        <a:p>
          <a:pPr algn="l"/>
          <a:r>
            <a:rPr lang="zh-CN" altLang="en-US" sz="1800" dirty="0" smtClean="0">
              <a:latin typeface="微软雅黑" panose="020B0503020204020204" pitchFamily="34" charset="-122"/>
              <a:ea typeface="微软雅黑" panose="020B0503020204020204" pitchFamily="34" charset="-122"/>
            </a:rPr>
            <a:t>另一方面技术熟练的基础设施维护人员短缺，维护人员技术水平层差不齐，且人员流动性大。传统数据机房的运维管理理念已无法适应新一代数据中心的维护需求。</a:t>
          </a:r>
          <a:endParaRPr lang="zh-CN" altLang="en-US" sz="1800" dirty="0"/>
        </a:p>
      </dgm:t>
    </dgm:pt>
    <dgm:pt modelId="{A8DE5160-1C66-4A28-BCB2-D0FBDF4C3896}" cxnId="{536E3A71-175D-4CDD-B5B7-36077BBEAFEC}" type="parTrans">
      <dgm:prSet/>
      <dgm:spPr/>
      <dgm:t>
        <a:bodyPr/>
        <a:lstStyle/>
        <a:p>
          <a:endParaRPr lang="zh-CN" altLang="en-US" sz="1600"/>
        </a:p>
      </dgm:t>
    </dgm:pt>
    <dgm:pt modelId="{67613A56-C4E3-489C-B107-4C322AF8A3DD}" cxnId="{536E3A71-175D-4CDD-B5B7-36077BBEAFEC}" type="sibTrans">
      <dgm:prSet/>
      <dgm:spPr/>
      <dgm:t>
        <a:bodyPr/>
        <a:lstStyle/>
        <a:p>
          <a:endParaRPr lang="zh-CN" altLang="en-US" sz="1600"/>
        </a:p>
      </dgm:t>
    </dgm:pt>
    <dgm:pt modelId="{7E8288D5-1177-49CF-BADB-E87CDC227F51}" type="pres">
      <dgm:prSet presAssocID="{9E3F6CB3-7C64-4D2E-9456-AAA8F9B3F2DF}" presName="Name0" presStyleCnt="0">
        <dgm:presLayoutVars>
          <dgm:dir/>
          <dgm:resizeHandles val="exact"/>
        </dgm:presLayoutVars>
      </dgm:prSet>
      <dgm:spPr/>
      <dgm:t>
        <a:bodyPr/>
        <a:lstStyle/>
        <a:p>
          <a:endParaRPr lang="zh-CN" altLang="en-US"/>
        </a:p>
      </dgm:t>
    </dgm:pt>
    <dgm:pt modelId="{F66674F2-FA68-4A96-A46A-71ACDDB923B7}" type="pres">
      <dgm:prSet presAssocID="{0E815F4D-9B2A-4138-AEB8-A59F8A5D30DE}" presName="node" presStyleLbl="node1" presStyleIdx="0" presStyleCnt="2">
        <dgm:presLayoutVars>
          <dgm:bulletEnabled val="1"/>
        </dgm:presLayoutVars>
      </dgm:prSet>
      <dgm:spPr/>
      <dgm:t>
        <a:bodyPr/>
        <a:lstStyle/>
        <a:p>
          <a:endParaRPr lang="zh-CN" altLang="en-US"/>
        </a:p>
      </dgm:t>
    </dgm:pt>
    <dgm:pt modelId="{2BD389DA-C323-4AB3-ABFF-DE93FF9F9C9D}" type="pres">
      <dgm:prSet presAssocID="{DD8744C4-4468-46B5-ACF4-7F7180C789C9}" presName="sibTrans" presStyleCnt="0"/>
      <dgm:spPr/>
    </dgm:pt>
    <dgm:pt modelId="{8210B3EC-A1D7-43CD-B07D-82A4B37C6EEF}" type="pres">
      <dgm:prSet presAssocID="{494B4543-A1FA-4236-AD54-BE66A727B1CA}" presName="node" presStyleLbl="node1" presStyleIdx="1" presStyleCnt="2" custLinFactNeighborX="31029" custLinFactNeighborY="-710">
        <dgm:presLayoutVars>
          <dgm:bulletEnabled val="1"/>
        </dgm:presLayoutVars>
      </dgm:prSet>
      <dgm:spPr/>
      <dgm:t>
        <a:bodyPr/>
        <a:lstStyle/>
        <a:p>
          <a:endParaRPr lang="zh-CN" altLang="en-US"/>
        </a:p>
      </dgm:t>
    </dgm:pt>
  </dgm:ptLst>
  <dgm:cxnLst>
    <dgm:cxn modelId="{7F3F7ED1-FB5A-41F0-9129-EAD79A19D44F}" srcId="{9E3F6CB3-7C64-4D2E-9456-AAA8F9B3F2DF}" destId="{0E815F4D-9B2A-4138-AEB8-A59F8A5D30DE}" srcOrd="0" destOrd="0" parTransId="{99B7252F-A8AA-4F4A-BA11-2AABFF1B4692}" sibTransId="{DD8744C4-4468-46B5-ACF4-7F7180C789C9}"/>
    <dgm:cxn modelId="{E55A79C7-A199-41E6-A51A-5ABE4FEC6BF5}" type="presOf" srcId="{494B4543-A1FA-4236-AD54-BE66A727B1CA}" destId="{8210B3EC-A1D7-43CD-B07D-82A4B37C6EEF}" srcOrd="0" destOrd="0" presId="urn:microsoft.com/office/officeart/2005/8/layout/hList6"/>
    <dgm:cxn modelId="{A151672D-0BD3-470B-8830-C96EDB6A1093}" type="presOf" srcId="{9E3F6CB3-7C64-4D2E-9456-AAA8F9B3F2DF}" destId="{7E8288D5-1177-49CF-BADB-E87CDC227F51}" srcOrd="0" destOrd="0" presId="urn:microsoft.com/office/officeart/2005/8/layout/hList6"/>
    <dgm:cxn modelId="{536E3A71-175D-4CDD-B5B7-36077BBEAFEC}" srcId="{9E3F6CB3-7C64-4D2E-9456-AAA8F9B3F2DF}" destId="{494B4543-A1FA-4236-AD54-BE66A727B1CA}" srcOrd="1" destOrd="0" parTransId="{A8DE5160-1C66-4A28-BCB2-D0FBDF4C3896}" sibTransId="{67613A56-C4E3-489C-B107-4C322AF8A3DD}"/>
    <dgm:cxn modelId="{2FE1C5DB-9979-4D86-A443-174027423B44}" type="presOf" srcId="{0E815F4D-9B2A-4138-AEB8-A59F8A5D30DE}" destId="{F66674F2-FA68-4A96-A46A-71ACDDB923B7}" srcOrd="0" destOrd="0" presId="urn:microsoft.com/office/officeart/2005/8/layout/hList6"/>
    <dgm:cxn modelId="{12AD566E-3A4B-40AC-B9EB-F02F743DCD20}" type="presParOf" srcId="{7E8288D5-1177-49CF-BADB-E87CDC227F51}" destId="{F66674F2-FA68-4A96-A46A-71ACDDB923B7}" srcOrd="0" destOrd="0" presId="urn:microsoft.com/office/officeart/2005/8/layout/hList6"/>
    <dgm:cxn modelId="{ECEAB6E4-BA24-484D-BEC8-80B91B9A2330}" type="presParOf" srcId="{7E8288D5-1177-49CF-BADB-E87CDC227F51}" destId="{2BD389DA-C323-4AB3-ABFF-DE93FF9F9C9D}" srcOrd="1" destOrd="0" presId="urn:microsoft.com/office/officeart/2005/8/layout/hList6"/>
    <dgm:cxn modelId="{D4AE086A-EE0D-492E-83D2-0CE77903A52B}" type="presParOf" srcId="{7E8288D5-1177-49CF-BADB-E87CDC227F51}" destId="{8210B3EC-A1D7-43CD-B07D-82A4B37C6EEF}" srcOrd="2" destOrd="0"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3D2E09-3F28-465B-98B1-02F58D4AC30F}" type="doc">
      <dgm:prSet loTypeId="urn:microsoft.com/office/officeart/2005/8/layout/hList1" loCatId="list" qsTypeId="urn:microsoft.com/office/officeart/2005/8/quickstyle/simple3" qsCatId="simple" csTypeId="urn:microsoft.com/office/officeart/2005/8/colors/colorful2" csCatId="colorful" phldr="1"/>
      <dgm:spPr/>
      <dgm:t>
        <a:bodyPr/>
        <a:lstStyle/>
        <a:p>
          <a:endParaRPr lang="zh-CN" altLang="en-US"/>
        </a:p>
      </dgm:t>
    </dgm:pt>
    <dgm:pt modelId="{B77DF3FE-30D9-4C6F-A150-72E1BB135645}">
      <dgm:prSet phldrT="[文本]" custT="1"/>
      <dgm:spPr>
        <a:solidFill>
          <a:schemeClr val="accent3">
            <a:lumMod val="60000"/>
            <a:lumOff val="4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zh-CN" altLang="en-US" sz="1600" b="1" dirty="0" smtClean="0">
              <a:latin typeface="微软雅黑" panose="020B0503020204020204" pitchFamily="34" charset="-122"/>
              <a:ea typeface="微软雅黑" panose="020B0503020204020204" pitchFamily="34" charset="-122"/>
            </a:rPr>
            <a:t>定义</a:t>
          </a:r>
          <a:endParaRPr lang="zh-CN" altLang="en-US" sz="1600" b="1" dirty="0">
            <a:latin typeface="微软雅黑" panose="020B0503020204020204" pitchFamily="34" charset="-122"/>
            <a:ea typeface="微软雅黑" panose="020B0503020204020204" pitchFamily="34" charset="-122"/>
          </a:endParaRPr>
        </a:p>
      </dgm:t>
    </dgm:pt>
    <dgm:pt modelId="{F825B50B-4115-4FD9-AAFC-2CFF56AD6504}" cxnId="{DB3B5F1E-F3CA-4A9F-89BD-BAC2D188D45E}"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A8DCAC53-0F79-4303-B6E3-655E2970CCDC}" cxnId="{DB3B5F1E-F3CA-4A9F-89BD-BAC2D188D45E}"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876CE482-BA67-47DF-A2DD-E7396E71AD9D}">
      <dgm:prSet phldrT="[文本]" custT="1"/>
      <dgm:spPr>
        <a:ln>
          <a:solidFill>
            <a:srgbClr val="00B050">
              <a:alpha val="90000"/>
            </a:srgbClr>
          </a:solidFill>
        </a:ln>
        <a:effectLst>
          <a:reflection blurRad="6350" stA="50000" endA="275" endPos="40000" dist="101600" dir="5400000" sy="-100000" algn="bl" rotWithShape="0"/>
        </a:effectLst>
      </dgm:spPr>
      <dgm:t>
        <a:bodyPr/>
        <a:lstStyle/>
        <a:p>
          <a:r>
            <a:rPr lang="zh-CN" altLang="zh-CN" sz="1600" dirty="0" smtClean="0">
              <a:solidFill>
                <a:schemeClr val="tx1"/>
              </a:solidFill>
              <a:latin typeface="微软雅黑" panose="020B0503020204020204" pitchFamily="34" charset="-122"/>
              <a:ea typeface="微软雅黑" panose="020B0503020204020204" pitchFamily="34" charset="-122"/>
            </a:rPr>
            <a:t>标准操作流程（</a:t>
          </a:r>
          <a:r>
            <a:rPr lang="en-US" altLang="zh-CN" sz="1600" dirty="0" smtClean="0">
              <a:solidFill>
                <a:schemeClr val="tx1"/>
              </a:solidFill>
              <a:latin typeface="微软雅黑" panose="020B0503020204020204" pitchFamily="34" charset="-122"/>
              <a:ea typeface="微软雅黑" panose="020B0503020204020204" pitchFamily="34" charset="-122"/>
            </a:rPr>
            <a:t>SOP</a:t>
          </a:r>
          <a:r>
            <a:rPr lang="zh-CN" altLang="zh-CN" sz="1600" dirty="0" smtClean="0">
              <a:solidFill>
                <a:schemeClr val="tx1"/>
              </a:solidFill>
              <a:latin typeface="微软雅黑" panose="020B0503020204020204" pitchFamily="34" charset="-122"/>
              <a:ea typeface="微软雅黑" panose="020B0503020204020204" pitchFamily="34" charset="-122"/>
            </a:rPr>
            <a:t>）是指将数据中心每一种关键基础设施设备的操作步骤和操作要求用统一格式进行描述并要求实际维护中严格遵守的流程。</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982EEFE9-0DA7-4F4A-A7E4-F44DAB3BFEF1}" cxnId="{D1FA7546-A4F2-4378-9DE6-0F94CD637CBC}"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450F3116-FC8B-42E7-AECC-D4FA5EEE9806}" cxnId="{D1FA7546-A4F2-4378-9DE6-0F94CD637CBC}"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B0C27E2-6789-461C-98A8-286BE36A5031}">
      <dgm:prSet phldrT="[文本]" custT="1"/>
      <dgm:spPr>
        <a:ln>
          <a:noFill/>
        </a:ln>
        <a:effectLst>
          <a:outerShdw blurRad="107950" dist="12700" dir="5400000" algn="ctr">
            <a:srgbClr val="000000"/>
          </a:outerShdw>
          <a:reflection blurRad="6350" stA="52000" endA="300" endPos="3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zh-CN" altLang="en-US" sz="1600" b="1" dirty="0" smtClean="0">
              <a:latin typeface="微软雅黑" panose="020B0503020204020204" pitchFamily="34" charset="-122"/>
              <a:ea typeface="微软雅黑" panose="020B0503020204020204" pitchFamily="34" charset="-122"/>
            </a:rPr>
            <a:t>案例</a:t>
          </a:r>
          <a:endParaRPr lang="zh-CN" altLang="en-US" sz="1600" b="1" dirty="0">
            <a:latin typeface="微软雅黑" panose="020B0503020204020204" pitchFamily="34" charset="-122"/>
            <a:ea typeface="微软雅黑" panose="020B0503020204020204" pitchFamily="34" charset="-122"/>
          </a:endParaRPr>
        </a:p>
      </dgm:t>
    </dgm:pt>
    <dgm:pt modelId="{F2F0E625-9FA4-4CA9-A781-A0E230E88887}" cxnId="{AC60D1AA-FFD8-45D3-80D1-9FCB424FBD79}"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7160A967-80FA-4A8D-8E64-A9B1BAC328E2}" cxnId="{AC60D1AA-FFD8-45D3-80D1-9FCB424FBD79}"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72E13C63-F9A3-4E30-B7B2-DF8D84BAC974}">
      <dgm:prSet phldrT="[文本]" custT="1"/>
      <dgm:spPr>
        <a:solidFill>
          <a:schemeClr val="bg1">
            <a:lumMod val="85000"/>
            <a:alpha val="90000"/>
          </a:schemeClr>
        </a:solidFill>
        <a:ln>
          <a:solidFill>
            <a:srgbClr val="00B050">
              <a:alpha val="90000"/>
            </a:srgbClr>
          </a:solidFill>
        </a:ln>
        <a:effectLst>
          <a:reflection blurRad="6350" stA="50000" endA="300" endPos="90000" dist="50800" dir="5400000" sy="-100000" algn="bl" rotWithShape="0"/>
        </a:effectLst>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高压发电机组的手动启动操作流程；</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4B1DE491-9B08-4738-A154-1FC28CCAC647}" cxnId="{CBC3A12E-E803-449A-94A1-85E81B744911}"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67134B73-6F31-416C-B03D-99AB01CA9D9F}" cxnId="{CBC3A12E-E803-449A-94A1-85E81B744911}"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CD644AA7-A4CD-40FD-B808-5E3ECE8F1F59}">
      <dgm:prSet custT="1"/>
      <dgm:spPr>
        <a:ln>
          <a:solidFill>
            <a:srgbClr val="00B050">
              <a:alpha val="90000"/>
            </a:srgbClr>
          </a:solidFill>
        </a:ln>
        <a:effectLst>
          <a:reflection blurRad="6350" stA="50000" endA="275" endPos="40000" dist="101600" dir="5400000" sy="-100000" algn="bl" rotWithShape="0"/>
        </a:effectLst>
      </dgm:spPr>
      <dgm:t>
        <a:bodyPr/>
        <a:lstStyle/>
        <a:p>
          <a:r>
            <a:rPr lang="zh-CN" altLang="zh-CN" sz="1600" dirty="0" smtClean="0">
              <a:solidFill>
                <a:schemeClr val="tx1"/>
              </a:solidFill>
              <a:latin typeface="微软雅黑" panose="020B0503020204020204" pitchFamily="34" charset="-122"/>
              <a:ea typeface="微软雅黑" panose="020B0503020204020204" pitchFamily="34" charset="-122"/>
            </a:rPr>
            <a:t>在各种情况下都能执行的操作都应严格按照该设备的标准操作流程（</a:t>
          </a:r>
          <a:r>
            <a:rPr lang="en-US" altLang="zh-CN" sz="1600" dirty="0" smtClean="0">
              <a:solidFill>
                <a:schemeClr val="tx1"/>
              </a:solidFill>
              <a:latin typeface="微软雅黑" panose="020B0503020204020204" pitchFamily="34" charset="-122"/>
              <a:ea typeface="微软雅黑" panose="020B0503020204020204" pitchFamily="34" charset="-122"/>
            </a:rPr>
            <a:t>SOP</a:t>
          </a:r>
          <a:r>
            <a:rPr lang="zh-CN" altLang="zh-CN" sz="1600" dirty="0" smtClean="0">
              <a:solidFill>
                <a:schemeClr val="tx1"/>
              </a:solidFill>
              <a:latin typeface="微软雅黑" panose="020B0503020204020204" pitchFamily="34" charset="-122"/>
              <a:ea typeface="微软雅黑" panose="020B0503020204020204" pitchFamily="34" charset="-122"/>
            </a:rPr>
            <a:t>）进行操作。</a:t>
          </a:r>
          <a:endParaRPr lang="en-US" altLang="zh-CN" sz="1600" dirty="0">
            <a:solidFill>
              <a:schemeClr val="tx1"/>
            </a:solidFill>
            <a:latin typeface="微软雅黑" panose="020B0503020204020204" pitchFamily="34" charset="-122"/>
            <a:ea typeface="微软雅黑" panose="020B0503020204020204" pitchFamily="34" charset="-122"/>
          </a:endParaRPr>
        </a:p>
      </dgm:t>
    </dgm:pt>
    <dgm:pt modelId="{EE840CA9-2711-4778-9CDF-9B16D800AB9D}" cxnId="{44EE5A6C-3489-4EC7-B34E-18855B55D6AE}"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AB1F58AA-978D-4730-ACB8-6B739003BDB3}" cxnId="{44EE5A6C-3489-4EC7-B34E-18855B55D6AE}"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594A8BF-5B2A-4489-BC3F-55437E78D69C}">
      <dgm:prSet custT="1"/>
      <dgm:spPr>
        <a:solidFill>
          <a:schemeClr val="bg1">
            <a:lumMod val="85000"/>
            <a:alpha val="90000"/>
          </a:schemeClr>
        </a:solidFill>
        <a:ln>
          <a:solidFill>
            <a:srgbClr val="00B050">
              <a:alpha val="90000"/>
            </a:srgbClr>
          </a:solidFill>
        </a:ln>
        <a:effectLst>
          <a:reflection blurRad="6350" stA="50000" endA="300" endPos="90000" dist="50800" dir="5400000" sy="-100000" algn="bl" rotWithShape="0"/>
        </a:effectLst>
      </dgm:spPr>
      <dgm:t>
        <a:bodyPr/>
        <a:lstStyle/>
        <a:p>
          <a:r>
            <a:rPr lang="en-US" altLang="zh-CN" sz="1600" dirty="0" smtClean="0">
              <a:solidFill>
                <a:schemeClr val="tx1"/>
              </a:solidFill>
              <a:latin typeface="微软雅黑" panose="020B0503020204020204" pitchFamily="34" charset="-122"/>
              <a:ea typeface="微软雅黑" panose="020B0503020204020204" pitchFamily="34" charset="-122"/>
            </a:rPr>
            <a:t>UPS </a:t>
          </a:r>
          <a:r>
            <a:rPr lang="zh-CN" altLang="zh-CN" sz="1600" dirty="0" smtClean="0">
              <a:solidFill>
                <a:schemeClr val="tx1"/>
              </a:solidFill>
              <a:latin typeface="微软雅黑" panose="020B0503020204020204" pitchFamily="34" charset="-122"/>
              <a:ea typeface="微软雅黑" panose="020B0503020204020204" pitchFamily="34" charset="-122"/>
            </a:rPr>
            <a:t>转旁路的操作流程</a:t>
          </a:r>
          <a:r>
            <a:rPr lang="zh-CN" altLang="en-US" sz="1600" dirty="0" smtClean="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dgm:t>
    </dgm:pt>
    <dgm:pt modelId="{65328378-30C8-4831-A75C-FD0482AFC643}" cxnId="{30E1BA7C-1283-4D43-B942-E8325564A248}"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817AA10A-978D-44FF-9E18-B6969F7E7D67}" cxnId="{30E1BA7C-1283-4D43-B942-E8325564A248}"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0A6CF7F1-CFD9-4122-86B6-CFAB1D24DE22}">
      <dgm:prSet custT="1"/>
      <dgm:spPr>
        <a:solidFill>
          <a:schemeClr val="bg1">
            <a:lumMod val="85000"/>
            <a:alpha val="90000"/>
          </a:schemeClr>
        </a:solidFill>
        <a:ln>
          <a:solidFill>
            <a:srgbClr val="00B050">
              <a:alpha val="90000"/>
            </a:srgbClr>
          </a:solidFill>
        </a:ln>
        <a:effectLst>
          <a:reflection blurRad="6350" stA="50000" endA="300" endPos="90000" dist="50800" dir="5400000" sy="-100000" algn="bl" rotWithShape="0"/>
        </a:effectLst>
      </dgm:spPr>
      <dgm:t>
        <a:bodyPr/>
        <a:lstStyle/>
        <a:p>
          <a:r>
            <a:rPr lang="zh-CN" altLang="zh-CN" sz="1600" dirty="0" smtClean="0">
              <a:solidFill>
                <a:schemeClr val="tx1"/>
              </a:solidFill>
              <a:latin typeface="微软雅黑" panose="020B0503020204020204" pitchFamily="34" charset="-122"/>
              <a:ea typeface="微软雅黑" panose="020B0503020204020204" pitchFamily="34" charset="-122"/>
            </a:rPr>
            <a:t>冷水机组的手动启动流程</a:t>
          </a:r>
          <a:r>
            <a:rPr lang="zh-CN" altLang="en-US" sz="1600" dirty="0" smtClean="0">
              <a:solidFill>
                <a:schemeClr val="tx1"/>
              </a:solidFill>
              <a:latin typeface="微软雅黑" panose="020B0503020204020204" pitchFamily="34" charset="-122"/>
              <a:ea typeface="微软雅黑" panose="020B0503020204020204" pitchFamily="34" charset="-122"/>
            </a:rPr>
            <a:t>；</a:t>
          </a:r>
          <a:endParaRPr lang="en-US" altLang="zh-CN" sz="1600" dirty="0">
            <a:solidFill>
              <a:schemeClr val="tx1"/>
            </a:solidFill>
            <a:latin typeface="微软雅黑" panose="020B0503020204020204" pitchFamily="34" charset="-122"/>
            <a:ea typeface="微软雅黑" panose="020B0503020204020204" pitchFamily="34" charset="-122"/>
          </a:endParaRPr>
        </a:p>
      </dgm:t>
    </dgm:pt>
    <dgm:pt modelId="{CD115B40-45A5-4504-B9D6-4B589CEEC5D8}" cxnId="{A68A8A2A-2419-434E-B6E0-ADBA35680191}"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0C943E8-0C31-4083-BDDA-992C16445220}" cxnId="{A68A8A2A-2419-434E-B6E0-ADBA35680191}"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0451F2C-8A11-4DDD-B4B1-E05DE3528C19}">
      <dgm:prSet custT="1"/>
      <dgm:spPr>
        <a:solidFill>
          <a:schemeClr val="bg1">
            <a:lumMod val="85000"/>
            <a:alpha val="90000"/>
          </a:schemeClr>
        </a:solidFill>
        <a:ln>
          <a:solidFill>
            <a:srgbClr val="00B050">
              <a:alpha val="90000"/>
            </a:srgbClr>
          </a:solidFill>
        </a:ln>
        <a:effectLst>
          <a:reflection blurRad="6350" stA="50000" endA="300" endPos="90000" dist="50800" dir="5400000" sy="-100000" algn="bl" rotWithShape="0"/>
        </a:effectLst>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rPr>
            <a:t>蓄电池容量测试操作流程。</a:t>
          </a:r>
          <a:endParaRPr lang="zh-CN" altLang="en-US" sz="1600" dirty="0">
            <a:solidFill>
              <a:schemeClr val="tx1"/>
            </a:solidFill>
            <a:latin typeface="微软雅黑" panose="020B0503020204020204" pitchFamily="34" charset="-122"/>
            <a:ea typeface="微软雅黑" panose="020B0503020204020204" pitchFamily="34" charset="-122"/>
          </a:endParaRPr>
        </a:p>
      </dgm:t>
    </dgm:pt>
    <dgm:pt modelId="{B8B5B90F-A2BD-4AFA-8ED3-DC2BACA9AD60}" cxnId="{86BE9894-6287-4D5A-8D07-698474D32462}" type="par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76241F9F-F45C-4D37-983B-0E856719D428}" cxnId="{86BE9894-6287-4D5A-8D07-698474D32462}" type="sibTrans">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362E6539-3A3C-48D2-8E1A-62495632C02A}" type="pres">
      <dgm:prSet presAssocID="{C93D2E09-3F28-465B-98B1-02F58D4AC30F}" presName="Name0" presStyleCnt="0">
        <dgm:presLayoutVars>
          <dgm:dir/>
          <dgm:animLvl val="lvl"/>
          <dgm:resizeHandles val="exact"/>
        </dgm:presLayoutVars>
      </dgm:prSet>
      <dgm:spPr/>
      <dgm:t>
        <a:bodyPr/>
        <a:lstStyle/>
        <a:p>
          <a:endParaRPr lang="zh-CN" altLang="en-US"/>
        </a:p>
      </dgm:t>
    </dgm:pt>
    <dgm:pt modelId="{C93DB062-7ED5-4648-8FED-EBFE81FF336B}" type="pres">
      <dgm:prSet presAssocID="{B77DF3FE-30D9-4C6F-A150-72E1BB135645}" presName="composite" presStyleCnt="0"/>
      <dgm:spPr/>
    </dgm:pt>
    <dgm:pt modelId="{5CB4C1F2-D09D-4E3D-AED3-81CC66F9CE78}" type="pres">
      <dgm:prSet presAssocID="{B77DF3FE-30D9-4C6F-A150-72E1BB135645}" presName="parTx" presStyleLbl="alignNode1" presStyleIdx="0" presStyleCnt="2">
        <dgm:presLayoutVars>
          <dgm:chMax val="0"/>
          <dgm:chPref val="0"/>
          <dgm:bulletEnabled val="1"/>
        </dgm:presLayoutVars>
      </dgm:prSet>
      <dgm:spPr/>
      <dgm:t>
        <a:bodyPr/>
        <a:lstStyle/>
        <a:p>
          <a:endParaRPr lang="zh-CN" altLang="en-US"/>
        </a:p>
      </dgm:t>
    </dgm:pt>
    <dgm:pt modelId="{CDCAF9D2-8A77-432C-9620-69F45E246578}" type="pres">
      <dgm:prSet presAssocID="{B77DF3FE-30D9-4C6F-A150-72E1BB135645}" presName="desTx" presStyleLbl="alignAccFollowNode1" presStyleIdx="0" presStyleCnt="2">
        <dgm:presLayoutVars>
          <dgm:bulletEnabled val="1"/>
        </dgm:presLayoutVars>
      </dgm:prSet>
      <dgm:spPr/>
      <dgm:t>
        <a:bodyPr/>
        <a:lstStyle/>
        <a:p>
          <a:endParaRPr lang="zh-CN" altLang="en-US"/>
        </a:p>
      </dgm:t>
    </dgm:pt>
    <dgm:pt modelId="{4B01836C-2569-4785-AA10-5E1B73DD2E20}" type="pres">
      <dgm:prSet presAssocID="{A8DCAC53-0F79-4303-B6E3-655E2970CCDC}" presName="space" presStyleCnt="0"/>
      <dgm:spPr/>
    </dgm:pt>
    <dgm:pt modelId="{7F4E10BB-AE72-4FDF-BB5F-43700E3AA1BC}" type="pres">
      <dgm:prSet presAssocID="{BB0C27E2-6789-461C-98A8-286BE36A5031}" presName="composite" presStyleCnt="0"/>
      <dgm:spPr/>
    </dgm:pt>
    <dgm:pt modelId="{2F361595-F8C8-493F-BAD2-786F0EAD2F49}" type="pres">
      <dgm:prSet presAssocID="{BB0C27E2-6789-461C-98A8-286BE36A5031}" presName="parTx" presStyleLbl="alignNode1" presStyleIdx="1" presStyleCnt="2">
        <dgm:presLayoutVars>
          <dgm:chMax val="0"/>
          <dgm:chPref val="0"/>
          <dgm:bulletEnabled val="1"/>
        </dgm:presLayoutVars>
      </dgm:prSet>
      <dgm:spPr/>
      <dgm:t>
        <a:bodyPr/>
        <a:lstStyle/>
        <a:p>
          <a:endParaRPr lang="zh-CN" altLang="en-US"/>
        </a:p>
      </dgm:t>
    </dgm:pt>
    <dgm:pt modelId="{1069A612-6EF6-4051-87C1-F0142B261F0D}" type="pres">
      <dgm:prSet presAssocID="{BB0C27E2-6789-461C-98A8-286BE36A5031}" presName="desTx" presStyleLbl="alignAccFollowNode1" presStyleIdx="1" presStyleCnt="2" custLinFactNeighborX="1352" custLinFactNeighborY="278">
        <dgm:presLayoutVars>
          <dgm:bulletEnabled val="1"/>
        </dgm:presLayoutVars>
      </dgm:prSet>
      <dgm:spPr/>
      <dgm:t>
        <a:bodyPr/>
        <a:lstStyle/>
        <a:p>
          <a:endParaRPr lang="zh-CN" altLang="en-US"/>
        </a:p>
      </dgm:t>
    </dgm:pt>
  </dgm:ptLst>
  <dgm:cxnLst>
    <dgm:cxn modelId="{43F88EC5-516E-447D-9094-2DD1B80420C7}" type="presOf" srcId="{C93D2E09-3F28-465B-98B1-02F58D4AC30F}" destId="{362E6539-3A3C-48D2-8E1A-62495632C02A}" srcOrd="0" destOrd="0" presId="urn:microsoft.com/office/officeart/2005/8/layout/hList1"/>
    <dgm:cxn modelId="{44EE5A6C-3489-4EC7-B34E-18855B55D6AE}" srcId="{B77DF3FE-30D9-4C6F-A150-72E1BB135645}" destId="{CD644AA7-A4CD-40FD-B808-5E3ECE8F1F59}" srcOrd="1" destOrd="0" parTransId="{EE840CA9-2711-4778-9CDF-9B16D800AB9D}" sibTransId="{AB1F58AA-978D-4730-ACB8-6B739003BDB3}"/>
    <dgm:cxn modelId="{075CCB7B-A8AA-4C01-BC46-77928B5ECC4F}" type="presOf" srcId="{72E13C63-F9A3-4E30-B7B2-DF8D84BAC974}" destId="{1069A612-6EF6-4051-87C1-F0142B261F0D}" srcOrd="0" destOrd="0" presId="urn:microsoft.com/office/officeart/2005/8/layout/hList1"/>
    <dgm:cxn modelId="{86BE9894-6287-4D5A-8D07-698474D32462}" srcId="{BB0C27E2-6789-461C-98A8-286BE36A5031}" destId="{90451F2C-8A11-4DDD-B4B1-E05DE3528C19}" srcOrd="3" destOrd="0" parTransId="{B8B5B90F-A2BD-4AFA-8ED3-DC2BACA9AD60}" sibTransId="{76241F9F-F45C-4D37-983B-0E856719D428}"/>
    <dgm:cxn modelId="{DB3B5F1E-F3CA-4A9F-89BD-BAC2D188D45E}" srcId="{C93D2E09-3F28-465B-98B1-02F58D4AC30F}" destId="{B77DF3FE-30D9-4C6F-A150-72E1BB135645}" srcOrd="0" destOrd="0" parTransId="{F825B50B-4115-4FD9-AAFC-2CFF56AD6504}" sibTransId="{A8DCAC53-0F79-4303-B6E3-655E2970CCDC}"/>
    <dgm:cxn modelId="{CBC3A12E-E803-449A-94A1-85E81B744911}" srcId="{BB0C27E2-6789-461C-98A8-286BE36A5031}" destId="{72E13C63-F9A3-4E30-B7B2-DF8D84BAC974}" srcOrd="0" destOrd="0" parTransId="{4B1DE491-9B08-4738-A154-1FC28CCAC647}" sibTransId="{67134B73-6F31-416C-B03D-99AB01CA9D9F}"/>
    <dgm:cxn modelId="{EC75560F-A184-4580-9E04-746AAF7F39F3}" type="presOf" srcId="{90451F2C-8A11-4DDD-B4B1-E05DE3528C19}" destId="{1069A612-6EF6-4051-87C1-F0142B261F0D}" srcOrd="0" destOrd="3" presId="urn:microsoft.com/office/officeart/2005/8/layout/hList1"/>
    <dgm:cxn modelId="{30E1BA7C-1283-4D43-B942-E8325564A248}" srcId="{BB0C27E2-6789-461C-98A8-286BE36A5031}" destId="{B594A8BF-5B2A-4489-BC3F-55437E78D69C}" srcOrd="1" destOrd="0" parTransId="{65328378-30C8-4831-A75C-FD0482AFC643}" sibTransId="{817AA10A-978D-44FF-9E18-B6969F7E7D67}"/>
    <dgm:cxn modelId="{C539A3CC-141A-450B-9CF3-A7F29CD027AF}" type="presOf" srcId="{B77DF3FE-30D9-4C6F-A150-72E1BB135645}" destId="{5CB4C1F2-D09D-4E3D-AED3-81CC66F9CE78}" srcOrd="0" destOrd="0" presId="urn:microsoft.com/office/officeart/2005/8/layout/hList1"/>
    <dgm:cxn modelId="{24C9CC77-4417-4A1A-B5CF-3ADC87B21071}" type="presOf" srcId="{0A6CF7F1-CFD9-4122-86B6-CFAB1D24DE22}" destId="{1069A612-6EF6-4051-87C1-F0142B261F0D}" srcOrd="0" destOrd="2" presId="urn:microsoft.com/office/officeart/2005/8/layout/hList1"/>
    <dgm:cxn modelId="{AC60D1AA-FFD8-45D3-80D1-9FCB424FBD79}" srcId="{C93D2E09-3F28-465B-98B1-02F58D4AC30F}" destId="{BB0C27E2-6789-461C-98A8-286BE36A5031}" srcOrd="1" destOrd="0" parTransId="{F2F0E625-9FA4-4CA9-A781-A0E230E88887}" sibTransId="{7160A967-80FA-4A8D-8E64-A9B1BAC328E2}"/>
    <dgm:cxn modelId="{A4F49E4C-3FC0-47C4-A406-5462675352F3}" type="presOf" srcId="{BB0C27E2-6789-461C-98A8-286BE36A5031}" destId="{2F361595-F8C8-493F-BAD2-786F0EAD2F49}" srcOrd="0" destOrd="0" presId="urn:microsoft.com/office/officeart/2005/8/layout/hList1"/>
    <dgm:cxn modelId="{D1FA7546-A4F2-4378-9DE6-0F94CD637CBC}" srcId="{B77DF3FE-30D9-4C6F-A150-72E1BB135645}" destId="{876CE482-BA67-47DF-A2DD-E7396E71AD9D}" srcOrd="0" destOrd="0" parTransId="{982EEFE9-0DA7-4F4A-A7E4-F44DAB3BFEF1}" sibTransId="{450F3116-FC8B-42E7-AECC-D4FA5EEE9806}"/>
    <dgm:cxn modelId="{989229B3-76D2-4B06-AD79-29C520529945}" type="presOf" srcId="{CD644AA7-A4CD-40FD-B808-5E3ECE8F1F59}" destId="{CDCAF9D2-8A77-432C-9620-69F45E246578}" srcOrd="0" destOrd="1" presId="urn:microsoft.com/office/officeart/2005/8/layout/hList1"/>
    <dgm:cxn modelId="{08AD32D5-F782-4C11-B7FE-233AFE98291E}" type="presOf" srcId="{B594A8BF-5B2A-4489-BC3F-55437E78D69C}" destId="{1069A612-6EF6-4051-87C1-F0142B261F0D}" srcOrd="0" destOrd="1" presId="urn:microsoft.com/office/officeart/2005/8/layout/hList1"/>
    <dgm:cxn modelId="{129BBF6E-1B7E-47BB-8811-883AE0F52F1A}" type="presOf" srcId="{876CE482-BA67-47DF-A2DD-E7396E71AD9D}" destId="{CDCAF9D2-8A77-432C-9620-69F45E246578}" srcOrd="0" destOrd="0" presId="urn:microsoft.com/office/officeart/2005/8/layout/hList1"/>
    <dgm:cxn modelId="{A68A8A2A-2419-434E-B6E0-ADBA35680191}" srcId="{BB0C27E2-6789-461C-98A8-286BE36A5031}" destId="{0A6CF7F1-CFD9-4122-86B6-CFAB1D24DE22}" srcOrd="2" destOrd="0" parTransId="{CD115B40-45A5-4504-B9D6-4B589CEEC5D8}" sibTransId="{D0C943E8-0C31-4083-BDDA-992C16445220}"/>
    <dgm:cxn modelId="{EDF7CEBE-3270-4FA3-81B7-61DA443979A6}" type="presParOf" srcId="{362E6539-3A3C-48D2-8E1A-62495632C02A}" destId="{C93DB062-7ED5-4648-8FED-EBFE81FF336B}" srcOrd="0" destOrd="0" presId="urn:microsoft.com/office/officeart/2005/8/layout/hList1"/>
    <dgm:cxn modelId="{8E5F242B-3BA3-45FE-A1C6-756A52C4B027}" type="presParOf" srcId="{C93DB062-7ED5-4648-8FED-EBFE81FF336B}" destId="{5CB4C1F2-D09D-4E3D-AED3-81CC66F9CE78}" srcOrd="0" destOrd="0" presId="urn:microsoft.com/office/officeart/2005/8/layout/hList1"/>
    <dgm:cxn modelId="{0D802E18-EC58-424A-95A3-80884EFC22B2}" type="presParOf" srcId="{C93DB062-7ED5-4648-8FED-EBFE81FF336B}" destId="{CDCAF9D2-8A77-432C-9620-69F45E246578}" srcOrd="1" destOrd="0" presId="urn:microsoft.com/office/officeart/2005/8/layout/hList1"/>
    <dgm:cxn modelId="{9F186520-49FE-4B32-812F-32B64BDFB936}" type="presParOf" srcId="{362E6539-3A3C-48D2-8E1A-62495632C02A}" destId="{4B01836C-2569-4785-AA10-5E1B73DD2E20}" srcOrd="1" destOrd="0" presId="urn:microsoft.com/office/officeart/2005/8/layout/hList1"/>
    <dgm:cxn modelId="{9C5B4B90-AFB8-450C-8854-5FCDDE0A144F}" type="presParOf" srcId="{362E6539-3A3C-48D2-8E1A-62495632C02A}" destId="{7F4E10BB-AE72-4FDF-BB5F-43700E3AA1BC}" srcOrd="2" destOrd="0" presId="urn:microsoft.com/office/officeart/2005/8/layout/hList1"/>
    <dgm:cxn modelId="{6D867E7E-F23B-4EB7-8EB4-12E4DBC15F3F}" type="presParOf" srcId="{7F4E10BB-AE72-4FDF-BB5F-43700E3AA1BC}" destId="{2F361595-F8C8-493F-BAD2-786F0EAD2F49}" srcOrd="0" destOrd="0" presId="urn:microsoft.com/office/officeart/2005/8/layout/hList1"/>
    <dgm:cxn modelId="{757526D4-BBAD-495B-BB1F-37A4ADBB3D68}" type="presParOf" srcId="{7F4E10BB-AE72-4FDF-BB5F-43700E3AA1BC}" destId="{1069A612-6EF6-4051-87C1-F0142B261F0D}"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68.emf"/><Relationship Id="rId7" Type="http://schemas.openxmlformats.org/officeDocument/2006/relationships/image" Target="../media/image67.emf"/><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086D5-EE45-46A3-863D-A8CC5AC46D1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16D01D-9FF7-4938-A3BD-0314182DF04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注意：封面中的特殊字体</a:t>
            </a:r>
            <a:r>
              <a:rPr lang="zh-CN" altLang="en-US"/>
              <a:t>为：张海山锐谐体</a:t>
            </a:r>
            <a:endParaRPr lang="en-US" altLang="zh-CN"/>
          </a:p>
          <a:p>
            <a:r>
              <a:rPr lang="zh-CN" altLang="en-US"/>
              <a:t>若系统无安装相应字体，可到  </a:t>
            </a:r>
            <a:r>
              <a:rPr lang="en-US" altLang="zh-CN"/>
              <a:t>http://www.qiuziti.com/   </a:t>
            </a:r>
            <a:r>
              <a:rPr lang="zh-CN" altLang="en-US"/>
              <a:t>按名称收缩相应字体，安装，重启</a:t>
            </a:r>
            <a:r>
              <a:rPr lang="en-US" altLang="zh-CN"/>
              <a:t>PPT</a:t>
            </a:r>
            <a:r>
              <a:rPr lang="zh-CN" altLang="en-US"/>
              <a:t>即可。</a:t>
            </a:r>
            <a:endParaRPr lang="zh-CN" altLang="en-US" dirty="0"/>
          </a:p>
        </p:txBody>
      </p:sp>
      <p:sp>
        <p:nvSpPr>
          <p:cNvPr id="4" name="灯片编号占位符 3"/>
          <p:cNvSpPr>
            <a:spLocks noGrp="1"/>
          </p:cNvSpPr>
          <p:nvPr>
            <p:ph type="sldNum" sz="quarter" idx="10"/>
          </p:nvPr>
        </p:nvSpPr>
        <p:spPr/>
        <p:txBody>
          <a:bodyPr/>
          <a:lstStyle/>
          <a:p>
            <a:fld id="{3E16D01D-9FF7-4938-A3BD-0314182DF04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16D01D-9FF7-4938-A3BD-0314182DF04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16D01D-9FF7-4938-A3BD-0314182DF04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16D01D-9FF7-4938-A3BD-0314182DF04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16D01D-9FF7-4938-A3BD-0314182DF04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16D01D-9FF7-4938-A3BD-0314182DF04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E16D01D-9FF7-4938-A3BD-0314182DF04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wmf"/></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0.xm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4" Type="http://schemas.openxmlformats.org/officeDocument/2006/relationships/slideLayout" Target="../slideLayouts/slideLayout2.xml"/><Relationship Id="rId13" Type="http://schemas.openxmlformats.org/officeDocument/2006/relationships/image" Target="../media/image38.png"/><Relationship Id="rId12" Type="http://schemas.openxmlformats.org/officeDocument/2006/relationships/image" Target="../media/image37.png"/><Relationship Id="rId11" Type="http://schemas.openxmlformats.org/officeDocument/2006/relationships/image" Target="../media/image36.png"/><Relationship Id="rId10" Type="http://schemas.openxmlformats.org/officeDocument/2006/relationships/image" Target="../media/image35.png"/><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image" Target="../media/image4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11.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jpeg"/><Relationship Id="rId1"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59.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64.emf"/><Relationship Id="rId7" Type="http://schemas.openxmlformats.org/officeDocument/2006/relationships/oleObject" Target="../embeddings/oleObject4.bin"/><Relationship Id="rId6" Type="http://schemas.openxmlformats.org/officeDocument/2006/relationships/image" Target="../media/image63.emf"/><Relationship Id="rId5" Type="http://schemas.openxmlformats.org/officeDocument/2006/relationships/oleObject" Target="../embeddings/oleObject3.bin"/><Relationship Id="rId4" Type="http://schemas.openxmlformats.org/officeDocument/2006/relationships/image" Target="../media/image62.emf"/><Relationship Id="rId3" Type="http://schemas.openxmlformats.org/officeDocument/2006/relationships/oleObject" Target="../embeddings/oleObject2.bin"/><Relationship Id="rId2" Type="http://schemas.openxmlformats.org/officeDocument/2006/relationships/image" Target="../media/image61.emf"/><Relationship Id="rId18" Type="http://schemas.openxmlformats.org/officeDocument/2006/relationships/vmlDrawing" Target="../drawings/vmlDrawing1.vml"/><Relationship Id="rId17" Type="http://schemas.openxmlformats.org/officeDocument/2006/relationships/slideLayout" Target="../slideLayouts/slideLayout2.xml"/><Relationship Id="rId16" Type="http://schemas.openxmlformats.org/officeDocument/2006/relationships/image" Target="../media/image68.emf"/><Relationship Id="rId15" Type="http://schemas.openxmlformats.org/officeDocument/2006/relationships/oleObject" Target="../embeddings/oleObject8.bin"/><Relationship Id="rId14" Type="http://schemas.openxmlformats.org/officeDocument/2006/relationships/image" Target="../media/image67.emf"/><Relationship Id="rId13" Type="http://schemas.openxmlformats.org/officeDocument/2006/relationships/oleObject" Target="../embeddings/oleObject7.bin"/><Relationship Id="rId12" Type="http://schemas.openxmlformats.org/officeDocument/2006/relationships/image" Target="../media/image66.emf"/><Relationship Id="rId11" Type="http://schemas.openxmlformats.org/officeDocument/2006/relationships/oleObject" Target="../embeddings/oleObject6.bin"/><Relationship Id="rId10" Type="http://schemas.openxmlformats.org/officeDocument/2006/relationships/image" Target="../media/image65.emf"/><Relationship Id="rId1"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hemeOverride" Target="../theme/themeOverride4.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5.png"/><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image" Target="../media/image82.jpeg"/></Relationships>
</file>

<file path=ppt/slides/_rels/slide4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5.xml"/><Relationship Id="rId1" Type="http://schemas.openxmlformats.org/officeDocument/2006/relationships/image" Target="../media/image5.jpeg"/></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jpeg"/><Relationship Id="rId4" Type="http://schemas.openxmlformats.org/officeDocument/2006/relationships/image" Target="../media/image94.jpeg"/><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91.png"/></Relationships>
</file>

<file path=ppt/slides/_rels/slide5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image" Target="../media/image9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9.jpeg"/><Relationship Id="rId6" Type="http://schemas.openxmlformats.org/officeDocument/2006/relationships/image" Target="../media/image108.jpeg"/><Relationship Id="rId5" Type="http://schemas.openxmlformats.org/officeDocument/2006/relationships/image" Target="../media/image107.jpeg"/><Relationship Id="rId4" Type="http://schemas.openxmlformats.org/officeDocument/2006/relationships/image" Target="../media/image106.jpeg"/><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image" Target="../media/image103.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png"/><Relationship Id="rId1" Type="http://schemas.openxmlformats.org/officeDocument/2006/relationships/image" Target="../media/image111.jpe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jpe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jpeg"/><Relationship Id="rId1" Type="http://schemas.openxmlformats.org/officeDocument/2006/relationships/image" Target="../media/image119.jpeg"/></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21.emf"/><Relationship Id="rId1" Type="http://schemas.openxmlformats.org/officeDocument/2006/relationships/oleObject" Target="../embeddings/oleObject9.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26.jpeg"/><Relationship Id="rId4" Type="http://schemas.openxmlformats.org/officeDocument/2006/relationships/image" Target="../media/image125.jpeg"/><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image" Target="../media/image12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8.png"/><Relationship Id="rId1" Type="http://schemas.openxmlformats.org/officeDocument/2006/relationships/image" Target="../media/image1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0.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131.emf"/><Relationship Id="rId1" Type="http://schemas.openxmlformats.org/officeDocument/2006/relationships/oleObject" Target="../embeddings/oleObject10.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2.jpe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jpeg"/><Relationship Id="rId1" Type="http://schemas.openxmlformats.org/officeDocument/2006/relationships/image" Target="../media/image133.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5827"/>
          <a:stretch>
            <a:fillRect/>
          </a:stretch>
        </p:blipFill>
        <p:spPr>
          <a:xfrm rot="10800000">
            <a:off x="0" y="0"/>
            <a:ext cx="12192000" cy="6858000"/>
          </a:xfrm>
          <a:prstGeom prst="rect">
            <a:avLst/>
          </a:prstGeom>
        </p:spPr>
      </p:pic>
      <p:sp>
        <p:nvSpPr>
          <p:cNvPr id="11" name="Freeform 6"/>
          <p:cNvSpPr/>
          <p:nvPr/>
        </p:nvSpPr>
        <p:spPr bwMode="auto">
          <a:xfrm rot="5400000">
            <a:off x="6076573" y="5615821"/>
            <a:ext cx="259835" cy="234958"/>
          </a:xfrm>
          <a:custGeom>
            <a:avLst/>
            <a:gdLst>
              <a:gd name="T0" fmla="*/ 52 w 94"/>
              <a:gd name="T1" fmla="*/ 0 h 85"/>
              <a:gd name="T2" fmla="*/ 45 w 94"/>
              <a:gd name="T3" fmla="*/ 7 h 85"/>
              <a:gd name="T4" fmla="*/ 75 w 94"/>
              <a:gd name="T5" fmla="*/ 37 h 85"/>
              <a:gd name="T6" fmla="*/ 0 w 94"/>
              <a:gd name="T7" fmla="*/ 37 h 85"/>
              <a:gd name="T8" fmla="*/ 0 w 94"/>
              <a:gd name="T9" fmla="*/ 47 h 85"/>
              <a:gd name="T10" fmla="*/ 75 w 94"/>
              <a:gd name="T11" fmla="*/ 47 h 85"/>
              <a:gd name="T12" fmla="*/ 45 w 94"/>
              <a:gd name="T13" fmla="*/ 78 h 85"/>
              <a:gd name="T14" fmla="*/ 52 w 94"/>
              <a:gd name="T15" fmla="*/ 85 h 85"/>
              <a:gd name="T16" fmla="*/ 94 w 94"/>
              <a:gd name="T17" fmla="*/ 42 h 85"/>
              <a:gd name="T18" fmla="*/ 52 w 94"/>
              <a:gd name="T19"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85">
                <a:moveTo>
                  <a:pt x="52" y="0"/>
                </a:moveTo>
                <a:lnTo>
                  <a:pt x="45" y="7"/>
                </a:lnTo>
                <a:lnTo>
                  <a:pt x="75" y="37"/>
                </a:lnTo>
                <a:lnTo>
                  <a:pt x="0" y="37"/>
                </a:lnTo>
                <a:lnTo>
                  <a:pt x="0" y="47"/>
                </a:lnTo>
                <a:lnTo>
                  <a:pt x="75" y="47"/>
                </a:lnTo>
                <a:lnTo>
                  <a:pt x="45" y="78"/>
                </a:lnTo>
                <a:lnTo>
                  <a:pt x="52" y="85"/>
                </a:lnTo>
                <a:lnTo>
                  <a:pt x="94" y="42"/>
                </a:lnTo>
                <a:lnTo>
                  <a:pt x="52" y="0"/>
                </a:lnTo>
                <a:close/>
              </a:path>
            </a:pathLst>
          </a:custGeom>
          <a:noFill/>
          <a:ln w="9525">
            <a:solidFill>
              <a:schemeClr val="bg1"/>
            </a:solidFill>
            <a:round/>
          </a:ln>
        </p:spPr>
        <p:txBody>
          <a:bodyPr vert="horz" wrap="square" lIns="80296" tIns="40148" rIns="80296" bIns="40148" numCol="1" anchor="t" anchorCtr="0" compatLnSpc="1"/>
          <a:lstStyle/>
          <a:p>
            <a:pPr eaLnBrk="1" fontAlgn="auto" hangingPunct="1">
              <a:spcBef>
                <a:spcPts val="0"/>
              </a:spcBef>
              <a:spcAft>
                <a:spcPts val="0"/>
              </a:spcAft>
            </a:pPr>
            <a:endParaRPr kumimoji="0" lang="zh-CN" altLang="en-US" sz="1580">
              <a:solidFill>
                <a:prstClr val="black"/>
              </a:solidFill>
              <a:latin typeface="Calibri" panose="020F0502020204030204"/>
            </a:endParaRPr>
          </a:p>
        </p:txBody>
      </p:sp>
      <p:sp>
        <p:nvSpPr>
          <p:cNvPr id="12" name="TextBox 1"/>
          <p:cNvSpPr txBox="1">
            <a:spLocks noChangeArrowheads="1"/>
          </p:cNvSpPr>
          <p:nvPr/>
        </p:nvSpPr>
        <p:spPr bwMode="auto">
          <a:xfrm>
            <a:off x="1190548" y="2254633"/>
            <a:ext cx="8513776" cy="1938992"/>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6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a:t>
            </a:r>
            <a:r>
              <a:rPr lang="zh-CN" altLang="en-US" sz="60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据</a:t>
            </a:r>
            <a:r>
              <a:rPr lang="zh-CN" altLang="en-US" sz="6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中心基础设施运维</a:t>
            </a:r>
            <a:r>
              <a:rPr lang="zh-CN" altLang="en-US" sz="6000" b="1"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管理体系</a:t>
            </a:r>
            <a:endParaRPr lang="zh-CN" altLang="en-US" sz="60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TextBox 2"/>
          <p:cNvSpPr txBox="1">
            <a:spLocks noChangeArrowheads="1"/>
          </p:cNvSpPr>
          <p:nvPr/>
        </p:nvSpPr>
        <p:spPr bwMode="auto">
          <a:xfrm>
            <a:off x="1537847" y="4367997"/>
            <a:ext cx="4452938"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solidFill>
                  <a:srgbClr val="0070C0"/>
                </a:solidFill>
                <a:latin typeface="微软雅黑" panose="020B0503020204020204" pitchFamily="34" charset="-122"/>
                <a:ea typeface="微软雅黑" panose="020B0503020204020204" pitchFamily="34" charset="-122"/>
              </a:rPr>
              <a:t>组稿</a:t>
            </a:r>
            <a:r>
              <a:rPr lang="zh-CN" altLang="en-US" sz="2800" b="1" dirty="0" smtClean="0">
                <a:solidFill>
                  <a:srgbClr val="0070C0"/>
                </a:solidFill>
                <a:latin typeface="微软雅黑" panose="020B0503020204020204" pitchFamily="34" charset="-122"/>
                <a:ea typeface="微软雅黑" panose="020B0503020204020204" pitchFamily="34" charset="-122"/>
              </a:rPr>
              <a:t>：梁   纲</a:t>
            </a:r>
            <a:endParaRPr lang="en-US" altLang="zh-CN" sz="2800" b="1" dirty="0" smtClean="0">
              <a:solidFill>
                <a:srgbClr val="0070C0"/>
              </a:solidFill>
              <a:latin typeface="微软雅黑" panose="020B0503020204020204" pitchFamily="34" charset="-122"/>
              <a:ea typeface="微软雅黑" panose="020B0503020204020204" pitchFamily="34" charset="-122"/>
            </a:endParaRPr>
          </a:p>
          <a:p>
            <a:pPr eaLnBrk="1" hangingPunct="1"/>
            <a:r>
              <a:rPr lang="zh-CN" altLang="en-US" sz="2800" b="1" dirty="0" smtClean="0">
                <a:solidFill>
                  <a:srgbClr val="0070C0"/>
                </a:solidFill>
                <a:latin typeface="微软雅黑" panose="020B0503020204020204" pitchFamily="34" charset="-122"/>
                <a:ea typeface="微软雅黑" panose="020B0503020204020204" pitchFamily="34" charset="-122"/>
              </a:rPr>
              <a:t>时间：</a:t>
            </a:r>
            <a:r>
              <a:rPr lang="en-US" altLang="zh-CN" sz="2800" b="1" dirty="0" smtClean="0">
                <a:solidFill>
                  <a:srgbClr val="0070C0"/>
                </a:solidFill>
                <a:latin typeface="微软雅黑" panose="020B0503020204020204" pitchFamily="34" charset="-122"/>
                <a:ea typeface="微软雅黑" panose="020B0503020204020204" pitchFamily="34" charset="-122"/>
              </a:rPr>
              <a:t>2019</a:t>
            </a:r>
            <a:r>
              <a:rPr lang="zh-CN" altLang="en-US" sz="2800" b="1" dirty="0" smtClean="0">
                <a:solidFill>
                  <a:srgbClr val="0070C0"/>
                </a:solidFill>
                <a:latin typeface="微软雅黑" panose="020B0503020204020204" pitchFamily="34" charset="-122"/>
                <a:ea typeface="微软雅黑" panose="020B0503020204020204" pitchFamily="34" charset="-122"/>
              </a:rPr>
              <a:t>年</a:t>
            </a:r>
            <a:r>
              <a:rPr lang="en-US" altLang="zh-CN" sz="2800" b="1" dirty="0" smtClean="0">
                <a:solidFill>
                  <a:srgbClr val="0070C0"/>
                </a:solidFill>
                <a:latin typeface="微软雅黑" panose="020B0503020204020204" pitchFamily="34" charset="-122"/>
                <a:ea typeface="微软雅黑" panose="020B0503020204020204" pitchFamily="34" charset="-122"/>
              </a:rPr>
              <a:t>08</a:t>
            </a:r>
            <a:r>
              <a:rPr lang="zh-CN" altLang="en-US" sz="2800" b="1" dirty="0" smtClean="0">
                <a:solidFill>
                  <a:srgbClr val="0070C0"/>
                </a:solidFill>
                <a:latin typeface="微软雅黑" panose="020B0503020204020204" pitchFamily="34" charset="-122"/>
                <a:ea typeface="微软雅黑" panose="020B0503020204020204" pitchFamily="34" charset="-122"/>
              </a:rPr>
              <a:t>月</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p:nvPr/>
        </p:nvSpPr>
        <p:spPr bwMode="auto">
          <a:xfrm>
            <a:off x="4457541" y="1840524"/>
            <a:ext cx="5702014" cy="1550786"/>
          </a:xfrm>
          <a:custGeom>
            <a:avLst/>
            <a:gdLst>
              <a:gd name="T0" fmla="*/ 10800 w 21600"/>
              <a:gd name="T1" fmla="+- 0 15384 9169"/>
              <a:gd name="T2" fmla="*/ 15384 h 12431"/>
              <a:gd name="T3" fmla="*/ 10800 w 21600"/>
              <a:gd name="T4" fmla="+- 0 15384 9169"/>
              <a:gd name="T5" fmla="*/ 15384 h 12431"/>
              <a:gd name="T6" fmla="*/ 10800 w 21600"/>
              <a:gd name="T7" fmla="+- 0 15384 9169"/>
              <a:gd name="T8" fmla="*/ 15384 h 12431"/>
              <a:gd name="T9" fmla="*/ 10800 w 21600"/>
              <a:gd name="T10" fmla="+- 0 15384 9169"/>
              <a:gd name="T11" fmla="*/ 15384 h 12431"/>
            </a:gdLst>
            <a:ahLst/>
            <a:cxnLst>
              <a:cxn ang="0">
                <a:pos x="T0" y="T2"/>
              </a:cxn>
              <a:cxn ang="0">
                <a:pos x="T3" y="T5"/>
              </a:cxn>
              <a:cxn ang="0">
                <a:pos x="T6" y="T8"/>
              </a:cxn>
              <a:cxn ang="0">
                <a:pos x="T9" y="T11"/>
              </a:cxn>
            </a:cxnLst>
            <a:rect l="0" t="0" r="r" b="b"/>
            <a:pathLst>
              <a:path w="21600" h="12431">
                <a:moveTo>
                  <a:pt x="0" y="3942"/>
                </a:moveTo>
                <a:cubicBezTo>
                  <a:pt x="0" y="3942"/>
                  <a:pt x="10490" y="-9169"/>
                  <a:pt x="21599" y="12430"/>
                </a:cubicBezTo>
              </a:path>
            </a:pathLst>
          </a:custGeom>
          <a:noFill/>
          <a:ln w="38100" cap="flat" cmpd="sng">
            <a:solidFill>
              <a:schemeClr val="accent1"/>
            </a:solid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3" name="AutoShape 6"/>
          <p:cNvSpPr/>
          <p:nvPr/>
        </p:nvSpPr>
        <p:spPr bwMode="auto">
          <a:xfrm>
            <a:off x="4463466" y="2536346"/>
            <a:ext cx="4939319" cy="1023417"/>
          </a:xfrm>
          <a:custGeom>
            <a:avLst/>
            <a:gdLst>
              <a:gd name="T0" fmla="*/ 10800 w 21600"/>
              <a:gd name="T1" fmla="+- 0 16171 10743"/>
              <a:gd name="T2" fmla="*/ 16171 h 10857"/>
              <a:gd name="T3" fmla="*/ 10800 w 21600"/>
              <a:gd name="T4" fmla="+- 0 16171 10743"/>
              <a:gd name="T5" fmla="*/ 16171 h 10857"/>
              <a:gd name="T6" fmla="*/ 10800 w 21600"/>
              <a:gd name="T7" fmla="+- 0 16171 10743"/>
              <a:gd name="T8" fmla="*/ 16171 h 10857"/>
              <a:gd name="T9" fmla="*/ 10800 w 21600"/>
              <a:gd name="T10" fmla="+- 0 16171 10743"/>
              <a:gd name="T11" fmla="*/ 16171 h 10857"/>
            </a:gdLst>
            <a:ahLst/>
            <a:cxnLst>
              <a:cxn ang="0">
                <a:pos x="T0" y="T2"/>
              </a:cxn>
              <a:cxn ang="0">
                <a:pos x="T3" y="T5"/>
              </a:cxn>
              <a:cxn ang="0">
                <a:pos x="T6" y="T8"/>
              </a:cxn>
              <a:cxn ang="0">
                <a:pos x="T9" y="T11"/>
              </a:cxn>
            </a:cxnLst>
            <a:rect l="0" t="0" r="r" b="b"/>
            <a:pathLst>
              <a:path w="21600" h="10857">
                <a:moveTo>
                  <a:pt x="0" y="6557"/>
                </a:moveTo>
                <a:cubicBezTo>
                  <a:pt x="0" y="6557"/>
                  <a:pt x="9674" y="-10743"/>
                  <a:pt x="21599" y="10857"/>
                </a:cubicBezTo>
              </a:path>
            </a:pathLst>
          </a:custGeom>
          <a:noFill/>
          <a:ln w="38100" cap="flat" cmpd="sng">
            <a:solidFill>
              <a:schemeClr val="accent1"/>
            </a:solid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4" name="AutoShape 7"/>
          <p:cNvSpPr/>
          <p:nvPr/>
        </p:nvSpPr>
        <p:spPr bwMode="auto">
          <a:xfrm>
            <a:off x="4471084" y="3336287"/>
            <a:ext cx="4461894" cy="746612"/>
          </a:xfrm>
          <a:custGeom>
            <a:avLst/>
            <a:gdLst>
              <a:gd name="T0" fmla="*/ 10800 w 21600"/>
              <a:gd name="T1" fmla="+- 0 16721 11843"/>
              <a:gd name="T2" fmla="*/ 16721 h 9757"/>
              <a:gd name="T3" fmla="*/ 10800 w 21600"/>
              <a:gd name="T4" fmla="+- 0 16721 11843"/>
              <a:gd name="T5" fmla="*/ 16721 h 9757"/>
              <a:gd name="T6" fmla="*/ 10800 w 21600"/>
              <a:gd name="T7" fmla="+- 0 16721 11843"/>
              <a:gd name="T8" fmla="*/ 16721 h 9757"/>
              <a:gd name="T9" fmla="*/ 10800 w 21600"/>
              <a:gd name="T10" fmla="+- 0 16721 11843"/>
              <a:gd name="T11" fmla="*/ 16721 h 9757"/>
            </a:gdLst>
            <a:ahLst/>
            <a:cxnLst>
              <a:cxn ang="0">
                <a:pos x="T0" y="T2"/>
              </a:cxn>
              <a:cxn ang="0">
                <a:pos x="T3" y="T5"/>
              </a:cxn>
              <a:cxn ang="0">
                <a:pos x="T6" y="T8"/>
              </a:cxn>
              <a:cxn ang="0">
                <a:pos x="T9" y="T11"/>
              </a:cxn>
            </a:cxnLst>
            <a:rect l="0" t="0" r="r" b="b"/>
            <a:pathLst>
              <a:path w="21600" h="9757">
                <a:moveTo>
                  <a:pt x="0" y="9160"/>
                </a:moveTo>
                <a:cubicBezTo>
                  <a:pt x="0" y="9160"/>
                  <a:pt x="9109" y="-11843"/>
                  <a:pt x="21599" y="9756"/>
                </a:cubicBezTo>
              </a:path>
            </a:pathLst>
          </a:custGeom>
          <a:noFill/>
          <a:ln w="38100" cap="flat" cmpd="sng">
            <a:solidFill>
              <a:schemeClr val="accent1"/>
            </a:solid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5" name="AutoShape 8"/>
          <p:cNvSpPr/>
          <p:nvPr/>
        </p:nvSpPr>
        <p:spPr bwMode="auto">
          <a:xfrm>
            <a:off x="4438918" y="4124378"/>
            <a:ext cx="4218102" cy="728835"/>
          </a:xfrm>
          <a:custGeom>
            <a:avLst/>
            <a:gdLst>
              <a:gd name="T0" fmla="*/ 10800 w 21600"/>
              <a:gd name="T1" fmla="+- 0 16607 11614"/>
              <a:gd name="T2" fmla="*/ 16607 h 9986"/>
              <a:gd name="T3" fmla="*/ 10800 w 21600"/>
              <a:gd name="T4" fmla="+- 0 16607 11614"/>
              <a:gd name="T5" fmla="*/ 16607 h 9986"/>
              <a:gd name="T6" fmla="*/ 10800 w 21600"/>
              <a:gd name="T7" fmla="+- 0 16607 11614"/>
              <a:gd name="T8" fmla="*/ 16607 h 9986"/>
              <a:gd name="T9" fmla="*/ 10800 w 21600"/>
              <a:gd name="T10" fmla="+- 0 16607 11614"/>
              <a:gd name="T11" fmla="*/ 16607 h 9986"/>
            </a:gdLst>
            <a:ahLst/>
            <a:cxnLst>
              <a:cxn ang="0">
                <a:pos x="T0" y="T2"/>
              </a:cxn>
              <a:cxn ang="0">
                <a:pos x="T3" y="T5"/>
              </a:cxn>
              <a:cxn ang="0">
                <a:pos x="T6" y="T8"/>
              </a:cxn>
              <a:cxn ang="0">
                <a:pos x="T9" y="T11"/>
              </a:cxn>
            </a:cxnLst>
            <a:rect l="0" t="0" r="r" b="b"/>
            <a:pathLst>
              <a:path w="21600" h="9986">
                <a:moveTo>
                  <a:pt x="0" y="9986"/>
                </a:moveTo>
                <a:cubicBezTo>
                  <a:pt x="0" y="9986"/>
                  <a:pt x="8856" y="-11614"/>
                  <a:pt x="21599" y="8721"/>
                </a:cubicBezTo>
              </a:path>
            </a:pathLst>
          </a:custGeom>
          <a:noFill/>
          <a:ln w="38100" cap="flat" cmpd="sng">
            <a:solidFill>
              <a:schemeClr val="accent1"/>
            </a:solid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6" name="AutoShape 9"/>
          <p:cNvSpPr/>
          <p:nvPr/>
        </p:nvSpPr>
        <p:spPr bwMode="auto">
          <a:xfrm>
            <a:off x="4422835" y="4866756"/>
            <a:ext cx="4238418" cy="699208"/>
          </a:xfrm>
          <a:custGeom>
            <a:avLst/>
            <a:gdLst>
              <a:gd name="T0" fmla="*/ 10800 w 21600"/>
              <a:gd name="T1" fmla="+- 0 16747 11894"/>
              <a:gd name="T2" fmla="*/ 16747 h 9706"/>
              <a:gd name="T3" fmla="*/ 10800 w 21600"/>
              <a:gd name="T4" fmla="+- 0 16747 11894"/>
              <a:gd name="T5" fmla="*/ 16747 h 9706"/>
              <a:gd name="T6" fmla="*/ 10800 w 21600"/>
              <a:gd name="T7" fmla="+- 0 16747 11894"/>
              <a:gd name="T8" fmla="*/ 16747 h 9706"/>
              <a:gd name="T9" fmla="*/ 10800 w 21600"/>
              <a:gd name="T10" fmla="+- 0 16747 11894"/>
              <a:gd name="T11" fmla="*/ 16747 h 9706"/>
            </a:gdLst>
            <a:ahLst/>
            <a:cxnLst>
              <a:cxn ang="0">
                <a:pos x="T0" y="T2"/>
              </a:cxn>
              <a:cxn ang="0">
                <a:pos x="T3" y="T5"/>
              </a:cxn>
              <a:cxn ang="0">
                <a:pos x="T6" y="T8"/>
              </a:cxn>
              <a:cxn ang="0">
                <a:pos x="T9" y="T11"/>
              </a:cxn>
            </a:cxnLst>
            <a:rect l="0" t="0" r="r" b="b"/>
            <a:pathLst>
              <a:path w="21600" h="9706">
                <a:moveTo>
                  <a:pt x="0" y="9705"/>
                </a:moveTo>
                <a:cubicBezTo>
                  <a:pt x="0" y="9705"/>
                  <a:pt x="8981" y="-11894"/>
                  <a:pt x="21600" y="9351"/>
                </a:cubicBezTo>
              </a:path>
            </a:pathLst>
          </a:custGeom>
          <a:noFill/>
          <a:ln w="38100" cap="flat" cmpd="sng">
            <a:solidFill>
              <a:schemeClr val="accent1"/>
            </a:solid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7" name="AutoShape 10"/>
          <p:cNvSpPr/>
          <p:nvPr/>
        </p:nvSpPr>
        <p:spPr bwMode="auto">
          <a:xfrm>
            <a:off x="4439764" y="2246843"/>
            <a:ext cx="135440" cy="13544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12700" cap="flat" cmpd="sng">
            <a:no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sz="56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8" name="AutoShape 11"/>
          <p:cNvSpPr/>
          <p:nvPr/>
        </p:nvSpPr>
        <p:spPr bwMode="auto">
          <a:xfrm>
            <a:off x="10074059" y="3323589"/>
            <a:ext cx="135440" cy="13544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12700" cap="flat" cmpd="sng">
            <a:no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sz="56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9" name="AutoShape 12"/>
          <p:cNvSpPr/>
          <p:nvPr/>
        </p:nvSpPr>
        <p:spPr bwMode="auto">
          <a:xfrm>
            <a:off x="9342685" y="3506434"/>
            <a:ext cx="135440" cy="13544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12700" cap="flat" cmpd="sng">
            <a:no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sz="56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0" name="AutoShape 13"/>
          <p:cNvSpPr/>
          <p:nvPr/>
        </p:nvSpPr>
        <p:spPr bwMode="auto">
          <a:xfrm>
            <a:off x="4419449" y="3079798"/>
            <a:ext cx="135440" cy="13544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12700" cap="flat" cmpd="sng">
            <a:no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sz="56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1" name="AutoShape 14"/>
          <p:cNvSpPr/>
          <p:nvPr/>
        </p:nvSpPr>
        <p:spPr bwMode="auto">
          <a:xfrm>
            <a:off x="4405904" y="3966929"/>
            <a:ext cx="135440" cy="13544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12700" cap="flat" cmpd="sng">
            <a:no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sz="56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2" name="AutoShape 15"/>
          <p:cNvSpPr/>
          <p:nvPr/>
        </p:nvSpPr>
        <p:spPr bwMode="auto">
          <a:xfrm>
            <a:off x="8861873" y="4021105"/>
            <a:ext cx="135440" cy="13544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12700" cap="flat" cmpd="sng">
            <a:no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sz="56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3" name="AutoShape 16"/>
          <p:cNvSpPr/>
          <p:nvPr/>
        </p:nvSpPr>
        <p:spPr bwMode="auto">
          <a:xfrm>
            <a:off x="8584222" y="4698304"/>
            <a:ext cx="135440" cy="13544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12700" cap="flat" cmpd="sng">
            <a:no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sz="56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4" name="AutoShape 17"/>
          <p:cNvSpPr/>
          <p:nvPr/>
        </p:nvSpPr>
        <p:spPr bwMode="auto">
          <a:xfrm>
            <a:off x="4322101" y="5535799"/>
            <a:ext cx="135440" cy="13544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12700" cap="flat" cmpd="sng">
            <a:no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sz="56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5" name="AutoShape 18"/>
          <p:cNvSpPr/>
          <p:nvPr/>
        </p:nvSpPr>
        <p:spPr bwMode="auto">
          <a:xfrm>
            <a:off x="4342581" y="4840924"/>
            <a:ext cx="135440" cy="13544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12700" cap="flat" cmpd="sng">
            <a:no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sz="56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16" name="AutoShape 19"/>
          <p:cNvSpPr/>
          <p:nvPr/>
        </p:nvSpPr>
        <p:spPr bwMode="auto">
          <a:xfrm>
            <a:off x="8626547" y="5546163"/>
            <a:ext cx="135440" cy="13544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12700" cap="flat" cmpd="sng">
            <a:noFill/>
            <a:prstDash val="solid"/>
            <a:miter lim="0"/>
          </a:ln>
          <a:effectLst/>
        </p:spPr>
        <p:txBody>
          <a:bodyPr lIns="0" tIns="0" rIns="0" bIns="0" anchor="ctr"/>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defRPr/>
            </a:pPr>
            <a:endParaRPr lang="es-ES" sz="5600">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Gill Sans" charset="0"/>
              <a:sym typeface="Arial" panose="020B0604020202020204" pitchFamily="34" charset="0"/>
            </a:endParaRPr>
          </a:p>
        </p:txBody>
      </p:sp>
      <p:sp>
        <p:nvSpPr>
          <p:cNvPr id="22" name="AutoShape 25"/>
          <p:cNvSpPr/>
          <p:nvPr/>
        </p:nvSpPr>
        <p:spPr bwMode="auto">
          <a:xfrm rot="18558472">
            <a:off x="841758" y="290639"/>
            <a:ext cx="2878095" cy="29864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08" y="8670"/>
                </a:moveTo>
                <a:cubicBezTo>
                  <a:pt x="21599" y="8670"/>
                  <a:pt x="21599" y="8670"/>
                  <a:pt x="21599" y="8670"/>
                </a:cubicBezTo>
                <a:cubicBezTo>
                  <a:pt x="20496" y="4411"/>
                  <a:pt x="16554" y="1064"/>
                  <a:pt x="11982" y="608"/>
                </a:cubicBezTo>
                <a:cubicBezTo>
                  <a:pt x="11667" y="304"/>
                  <a:pt x="11351" y="0"/>
                  <a:pt x="10878" y="0"/>
                </a:cubicBezTo>
                <a:cubicBezTo>
                  <a:pt x="10405" y="0"/>
                  <a:pt x="10090" y="304"/>
                  <a:pt x="9775" y="608"/>
                </a:cubicBezTo>
                <a:cubicBezTo>
                  <a:pt x="5045" y="1064"/>
                  <a:pt x="1103" y="4259"/>
                  <a:pt x="0" y="8670"/>
                </a:cubicBezTo>
                <a:cubicBezTo>
                  <a:pt x="6148" y="8670"/>
                  <a:pt x="6148" y="8670"/>
                  <a:pt x="6148" y="8670"/>
                </a:cubicBezTo>
                <a:cubicBezTo>
                  <a:pt x="6148" y="3650"/>
                  <a:pt x="9144" y="1216"/>
                  <a:pt x="9775" y="760"/>
                </a:cubicBezTo>
                <a:cubicBezTo>
                  <a:pt x="9775" y="760"/>
                  <a:pt x="9775" y="760"/>
                  <a:pt x="9775" y="912"/>
                </a:cubicBezTo>
                <a:cubicBezTo>
                  <a:pt x="6464" y="4867"/>
                  <a:pt x="6937" y="8670"/>
                  <a:pt x="6937" y="8670"/>
                </a:cubicBezTo>
                <a:cubicBezTo>
                  <a:pt x="10090" y="8670"/>
                  <a:pt x="10090" y="8670"/>
                  <a:pt x="10090" y="8670"/>
                </a:cubicBezTo>
                <a:cubicBezTo>
                  <a:pt x="10090" y="18709"/>
                  <a:pt x="10090" y="18709"/>
                  <a:pt x="10090" y="18709"/>
                </a:cubicBezTo>
                <a:cubicBezTo>
                  <a:pt x="10090" y="19014"/>
                  <a:pt x="10090" y="19014"/>
                  <a:pt x="10090" y="19014"/>
                </a:cubicBezTo>
                <a:cubicBezTo>
                  <a:pt x="10090" y="19774"/>
                  <a:pt x="10090" y="19774"/>
                  <a:pt x="10090" y="19774"/>
                </a:cubicBezTo>
                <a:cubicBezTo>
                  <a:pt x="10090" y="20839"/>
                  <a:pt x="10878" y="21599"/>
                  <a:pt x="11982" y="21599"/>
                </a:cubicBezTo>
                <a:cubicBezTo>
                  <a:pt x="12928" y="21599"/>
                  <a:pt x="13874" y="20839"/>
                  <a:pt x="13874" y="19774"/>
                </a:cubicBezTo>
                <a:cubicBezTo>
                  <a:pt x="13874" y="19014"/>
                  <a:pt x="13874" y="19014"/>
                  <a:pt x="13874" y="19014"/>
                </a:cubicBezTo>
                <a:cubicBezTo>
                  <a:pt x="12455" y="19014"/>
                  <a:pt x="12455" y="19014"/>
                  <a:pt x="12455" y="19014"/>
                </a:cubicBezTo>
                <a:cubicBezTo>
                  <a:pt x="12455" y="19318"/>
                  <a:pt x="12455" y="19318"/>
                  <a:pt x="12455" y="19318"/>
                </a:cubicBezTo>
                <a:cubicBezTo>
                  <a:pt x="12455" y="19774"/>
                  <a:pt x="12455" y="19774"/>
                  <a:pt x="12455" y="19774"/>
                </a:cubicBezTo>
                <a:cubicBezTo>
                  <a:pt x="12455" y="20078"/>
                  <a:pt x="12297" y="20383"/>
                  <a:pt x="11982" y="20383"/>
                </a:cubicBezTo>
                <a:cubicBezTo>
                  <a:pt x="11667" y="20383"/>
                  <a:pt x="11351" y="20078"/>
                  <a:pt x="11351" y="19774"/>
                </a:cubicBezTo>
                <a:cubicBezTo>
                  <a:pt x="11351" y="19318"/>
                  <a:pt x="11351" y="19318"/>
                  <a:pt x="11351" y="19318"/>
                </a:cubicBezTo>
                <a:cubicBezTo>
                  <a:pt x="11351" y="19014"/>
                  <a:pt x="11351" y="19014"/>
                  <a:pt x="11351" y="19014"/>
                </a:cubicBezTo>
                <a:cubicBezTo>
                  <a:pt x="11351" y="17036"/>
                  <a:pt x="11351" y="17036"/>
                  <a:pt x="11351" y="17036"/>
                </a:cubicBezTo>
                <a:cubicBezTo>
                  <a:pt x="11351" y="8670"/>
                  <a:pt x="11351" y="8670"/>
                  <a:pt x="11351" y="8670"/>
                </a:cubicBezTo>
                <a:cubicBezTo>
                  <a:pt x="14820" y="8670"/>
                  <a:pt x="14820" y="8670"/>
                  <a:pt x="14820" y="8670"/>
                </a:cubicBezTo>
                <a:cubicBezTo>
                  <a:pt x="14820" y="8670"/>
                  <a:pt x="15293" y="4867"/>
                  <a:pt x="11982" y="912"/>
                </a:cubicBezTo>
                <a:cubicBezTo>
                  <a:pt x="11982" y="760"/>
                  <a:pt x="11982" y="760"/>
                  <a:pt x="11982" y="760"/>
                </a:cubicBezTo>
                <a:cubicBezTo>
                  <a:pt x="12613" y="1216"/>
                  <a:pt x="15608" y="3650"/>
                  <a:pt x="15608" y="8670"/>
                </a:cubicBezTo>
                <a:close/>
              </a:path>
            </a:pathLst>
          </a:custGeom>
          <a:solidFill>
            <a:schemeClr val="accent1"/>
          </a:solidFill>
          <a:ln>
            <a:noFill/>
          </a:ln>
          <a:effectLst/>
        </p:spPr>
        <p:txBody>
          <a:bodyPr lIns="45719" tIns="45719" rIns="45719" bIns="45719"/>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lgn="l" defTabSz="914400">
              <a:defRPr/>
            </a:pPr>
            <a:endParaRPr lang="es-ES" sz="1800">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endParaRPr>
          </a:p>
        </p:txBody>
      </p:sp>
      <p:sp>
        <p:nvSpPr>
          <p:cNvPr id="34" name="文本框 33"/>
          <p:cNvSpPr txBox="1"/>
          <p:nvPr/>
        </p:nvSpPr>
        <p:spPr>
          <a:xfrm>
            <a:off x="2452565" y="687549"/>
            <a:ext cx="4480560" cy="461665"/>
          </a:xfrm>
          <a:prstGeom prst="rect">
            <a:avLst/>
          </a:prstGeom>
          <a:noFill/>
        </p:spPr>
        <p:txBody>
          <a:bodyPr wrap="square" rtlCol="0">
            <a:spAutoFit/>
          </a:bodyPr>
          <a:lstStyle/>
          <a:p>
            <a:pPr algn="ctr"/>
            <a:r>
              <a:rPr lang="zh-CN" altLang="en-US" sz="2400" b="1" dirty="0" smtClean="0">
                <a:solidFill>
                  <a:schemeClr val="bg1"/>
                </a:solidFill>
                <a:latin typeface="+mj-ea"/>
                <a:ea typeface="+mj-ea"/>
              </a:rPr>
              <a:t>等级标准与划分</a:t>
            </a:r>
            <a:endParaRPr lang="zh-CN" altLang="en-US" sz="2400" b="1" dirty="0">
              <a:solidFill>
                <a:schemeClr val="bg1"/>
              </a:solidFill>
              <a:latin typeface="+mj-ea"/>
              <a:ea typeface="+mj-ea"/>
            </a:endParaRPr>
          </a:p>
        </p:txBody>
      </p:sp>
      <p:sp>
        <p:nvSpPr>
          <p:cNvPr id="35" name="矩形 34"/>
          <p:cNvSpPr/>
          <p:nvPr/>
        </p:nvSpPr>
        <p:spPr bwMode="auto">
          <a:xfrm>
            <a:off x="733290" y="3306693"/>
            <a:ext cx="917575" cy="390525"/>
          </a:xfrm>
          <a:prstGeom prst="rect">
            <a:avLst/>
          </a:prstGeom>
          <a:solidFill>
            <a:schemeClr val="tx1">
              <a:lumMod val="50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fontAlgn="auto">
              <a:spcBef>
                <a:spcPts val="0"/>
              </a:spcBef>
              <a:spcAft>
                <a:spcPts val="0"/>
              </a:spcAft>
              <a:defRPr/>
            </a:pPr>
            <a:r>
              <a:rPr lang="en-US" altLang="zh-CN" sz="1200" b="1" dirty="0">
                <a:solidFill>
                  <a:schemeClr val="bg1"/>
                </a:solidFill>
                <a:effectLst>
                  <a:outerShdw blurRad="38100" dist="38100" dir="2700000" algn="tl">
                    <a:srgbClr val="000000"/>
                  </a:outerShdw>
                </a:effectLst>
                <a:latin typeface="+mn-lt"/>
              </a:rPr>
              <a:t>A</a:t>
            </a:r>
            <a:endParaRPr lang="zh-CN" altLang="en-US" sz="1200" b="1" dirty="0">
              <a:solidFill>
                <a:schemeClr val="bg1"/>
              </a:solidFill>
              <a:effectLst>
                <a:outerShdw blurRad="38100" dist="38100" dir="2700000" algn="tl">
                  <a:srgbClr val="000000"/>
                </a:outerShdw>
              </a:effectLst>
              <a:latin typeface="+mn-lt"/>
            </a:endParaRPr>
          </a:p>
        </p:txBody>
      </p:sp>
      <p:sp>
        <p:nvSpPr>
          <p:cNvPr id="36" name="矩形 35"/>
          <p:cNvSpPr/>
          <p:nvPr/>
        </p:nvSpPr>
        <p:spPr bwMode="auto">
          <a:xfrm>
            <a:off x="745990" y="3824218"/>
            <a:ext cx="917575" cy="358775"/>
          </a:xfrm>
          <a:prstGeom prst="rect">
            <a:avLst/>
          </a:prstGeom>
          <a:solidFill>
            <a:srgbClr val="FF6600"/>
          </a:solidFill>
          <a:ln w="952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fontAlgn="auto">
              <a:spcBef>
                <a:spcPts val="0"/>
              </a:spcBef>
              <a:spcAft>
                <a:spcPts val="0"/>
              </a:spcAft>
              <a:defRPr/>
            </a:pPr>
            <a:r>
              <a:rPr lang="en-US" altLang="zh-CN" sz="1200" b="1" dirty="0">
                <a:solidFill>
                  <a:schemeClr val="bg1"/>
                </a:solidFill>
                <a:effectLst>
                  <a:outerShdw blurRad="38100" dist="38100" dir="2700000" algn="tl">
                    <a:srgbClr val="000000"/>
                  </a:outerShdw>
                </a:effectLst>
                <a:latin typeface="+mn-lt"/>
              </a:rPr>
              <a:t>F</a:t>
            </a:r>
            <a:endParaRPr lang="zh-CN" altLang="en-US" sz="1200" b="1" dirty="0">
              <a:solidFill>
                <a:schemeClr val="bg1"/>
              </a:solidFill>
              <a:effectLst>
                <a:outerShdw blurRad="38100" dist="38100" dir="2700000" algn="tl">
                  <a:srgbClr val="000000"/>
                </a:outerShdw>
              </a:effectLst>
              <a:latin typeface="+mn-lt"/>
            </a:endParaRPr>
          </a:p>
        </p:txBody>
      </p:sp>
      <p:sp>
        <p:nvSpPr>
          <p:cNvPr id="37" name="矩形 36"/>
          <p:cNvSpPr/>
          <p:nvPr/>
        </p:nvSpPr>
        <p:spPr bwMode="auto">
          <a:xfrm>
            <a:off x="757103" y="4363968"/>
            <a:ext cx="917575" cy="341313"/>
          </a:xfrm>
          <a:prstGeom prst="rect">
            <a:avLst/>
          </a:prstGeom>
          <a:solidFill>
            <a:schemeClr val="accent1">
              <a:lumMod val="75000"/>
            </a:schemeClr>
          </a:solidFill>
          <a:ln w="952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fontAlgn="auto">
              <a:spcBef>
                <a:spcPts val="0"/>
              </a:spcBef>
              <a:spcAft>
                <a:spcPts val="0"/>
              </a:spcAft>
              <a:defRPr/>
            </a:pPr>
            <a:r>
              <a:rPr lang="en-US" altLang="zh-CN" sz="1200" b="1" dirty="0">
                <a:solidFill>
                  <a:schemeClr val="bg1"/>
                </a:solidFill>
                <a:effectLst>
                  <a:outerShdw blurRad="38100" dist="38100" dir="2700000" algn="tl">
                    <a:srgbClr val="000000"/>
                  </a:outerShdw>
                </a:effectLst>
                <a:latin typeface="+mn-lt"/>
                <a:ea typeface="+mn-ea"/>
              </a:rPr>
              <a:t>E</a:t>
            </a:r>
            <a:endParaRPr lang="zh-CN" altLang="en-US" sz="1200" b="1" dirty="0">
              <a:solidFill>
                <a:schemeClr val="bg1"/>
              </a:solidFill>
              <a:effectLst>
                <a:outerShdw blurRad="38100" dist="38100" dir="2700000" algn="tl">
                  <a:srgbClr val="000000"/>
                </a:outerShdw>
              </a:effectLst>
              <a:latin typeface="+mn-lt"/>
            </a:endParaRPr>
          </a:p>
        </p:txBody>
      </p:sp>
      <p:sp>
        <p:nvSpPr>
          <p:cNvPr id="38" name="矩形 37"/>
          <p:cNvSpPr/>
          <p:nvPr/>
        </p:nvSpPr>
        <p:spPr bwMode="auto">
          <a:xfrm>
            <a:off x="722178" y="2722657"/>
            <a:ext cx="917575" cy="415762"/>
          </a:xfrm>
          <a:prstGeom prst="rect">
            <a:avLst/>
          </a:prstGeom>
          <a:solidFill>
            <a:schemeClr val="tx1">
              <a:lumMod val="75000"/>
              <a:lumOff val="25000"/>
            </a:schemeClr>
          </a:solidFill>
          <a:ln w="952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algn="ctr" fontAlgn="auto">
              <a:spcBef>
                <a:spcPts val="0"/>
              </a:spcBef>
              <a:spcAft>
                <a:spcPts val="0"/>
              </a:spcAft>
              <a:defRPr/>
            </a:pPr>
            <a:r>
              <a:rPr lang="en-US" altLang="zh-CN" sz="1200" b="1" dirty="0">
                <a:solidFill>
                  <a:schemeClr val="bg1"/>
                </a:solidFill>
                <a:effectLst>
                  <a:outerShdw blurRad="38100" dist="38100" dir="2700000" algn="tl">
                    <a:srgbClr val="000000"/>
                  </a:outerShdw>
                </a:effectLst>
                <a:latin typeface="+mn-lt"/>
              </a:rPr>
              <a:t>S</a:t>
            </a:r>
            <a:endParaRPr lang="zh-CN" altLang="en-US" sz="1200" b="1" dirty="0">
              <a:solidFill>
                <a:schemeClr val="bg1"/>
              </a:solidFill>
              <a:effectLst>
                <a:outerShdw blurRad="38100" dist="38100" dir="2700000" algn="tl">
                  <a:srgbClr val="000000"/>
                </a:outerShdw>
              </a:effectLst>
              <a:latin typeface="+mn-lt"/>
            </a:endParaRPr>
          </a:p>
        </p:txBody>
      </p:sp>
      <p:sp>
        <p:nvSpPr>
          <p:cNvPr id="39" name="矩形 38"/>
          <p:cNvSpPr/>
          <p:nvPr/>
        </p:nvSpPr>
        <p:spPr bwMode="auto">
          <a:xfrm>
            <a:off x="1870365" y="2698798"/>
            <a:ext cx="2517775" cy="381000"/>
          </a:xfrm>
          <a:prstGeom prst="rect">
            <a:avLst/>
          </a:prstGeom>
          <a:solidFill>
            <a:schemeClr val="tx1">
              <a:lumMod val="75000"/>
              <a:lumOff val="25000"/>
            </a:schemeClr>
          </a:solidFill>
          <a:ln w="952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fontAlgn="auto">
              <a:spcBef>
                <a:spcPts val="0"/>
              </a:spcBef>
              <a:spcAft>
                <a:spcPts val="0"/>
              </a:spcAft>
              <a:defRPr/>
            </a:pPr>
            <a:r>
              <a:rPr lang="en-US" altLang="zh-CN"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Sustainability  </a:t>
            </a:r>
            <a:r>
              <a:rPr lang="zh-CN" altLang="en-US"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可持续性</a:t>
            </a:r>
            <a:endParaRPr lang="zh-CN" altLang="en-US"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0" name="矩形 39"/>
          <p:cNvSpPr/>
          <p:nvPr/>
        </p:nvSpPr>
        <p:spPr bwMode="auto">
          <a:xfrm>
            <a:off x="1877878" y="3278118"/>
            <a:ext cx="2516187" cy="384175"/>
          </a:xfrm>
          <a:prstGeom prst="rect">
            <a:avLst/>
          </a:prstGeom>
          <a:solidFill>
            <a:schemeClr val="tx1">
              <a:lumMod val="50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fontAlgn="auto">
              <a:spcBef>
                <a:spcPts val="0"/>
              </a:spcBef>
              <a:spcAft>
                <a:spcPts val="0"/>
              </a:spcAft>
              <a:defRPr/>
            </a:pPr>
            <a:r>
              <a:rPr lang="en-US" altLang="zh-CN"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Availability      </a:t>
            </a:r>
            <a:r>
              <a:rPr lang="zh-CN" altLang="en-US"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可用性</a:t>
            </a:r>
            <a:endParaRPr lang="zh-CN" altLang="en-US"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1" name="矩形 40"/>
          <p:cNvSpPr/>
          <p:nvPr/>
        </p:nvSpPr>
        <p:spPr bwMode="auto">
          <a:xfrm>
            <a:off x="1885815" y="3843268"/>
            <a:ext cx="2517775" cy="328613"/>
          </a:xfrm>
          <a:prstGeom prst="rect">
            <a:avLst/>
          </a:prstGeom>
          <a:solidFill>
            <a:srgbClr val="FF6600"/>
          </a:solidFill>
          <a:ln w="952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fontAlgn="auto">
              <a:spcBef>
                <a:spcPts val="0"/>
              </a:spcBef>
              <a:spcAft>
                <a:spcPts val="0"/>
              </a:spcAft>
              <a:defRPr/>
            </a:pPr>
            <a:r>
              <a:rPr lang="en-US" altLang="zh-CN"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Flexibility        </a:t>
            </a:r>
            <a:r>
              <a:rPr lang="zh-CN" altLang="en-US"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可扩展性</a:t>
            </a:r>
            <a:endParaRPr lang="zh-CN" altLang="en-US"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42" name="矩形 41"/>
          <p:cNvSpPr/>
          <p:nvPr/>
        </p:nvSpPr>
        <p:spPr bwMode="auto">
          <a:xfrm>
            <a:off x="1877878" y="4327456"/>
            <a:ext cx="2520950" cy="355600"/>
          </a:xfrm>
          <a:prstGeom prst="rect">
            <a:avLst/>
          </a:prstGeom>
          <a:solidFill>
            <a:schemeClr val="accent1">
              <a:lumMod val="75000"/>
            </a:schemeClr>
          </a:solidFill>
          <a:ln w="9525"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a:lstStyle/>
          <a:p>
            <a:pPr fontAlgn="auto">
              <a:spcBef>
                <a:spcPts val="0"/>
              </a:spcBef>
              <a:spcAft>
                <a:spcPts val="0"/>
              </a:spcAft>
              <a:defRPr/>
            </a:pPr>
            <a:r>
              <a:rPr lang="en-US" altLang="zh-CN"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Efficiency         </a:t>
            </a:r>
            <a:r>
              <a:rPr lang="zh-CN" altLang="en-US"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高效节能</a:t>
            </a:r>
            <a:endParaRPr lang="zh-CN" altLang="en-US" sz="1200" b="1"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pic>
        <p:nvPicPr>
          <p:cNvPr id="43" name="Picture 2"/>
          <p:cNvPicPr>
            <a:picLocks noChangeAspect="1" noChangeArrowheads="1"/>
          </p:cNvPicPr>
          <p:nvPr/>
        </p:nvPicPr>
        <p:blipFill>
          <a:blip r:embed="rId1" cstate="print"/>
          <a:srcRect l="19368" t="14764" r="41503" b="24606"/>
          <a:stretch>
            <a:fillRect/>
          </a:stretch>
        </p:blipFill>
        <p:spPr bwMode="auto">
          <a:xfrm>
            <a:off x="4073128" y="1673351"/>
            <a:ext cx="7243547" cy="4249919"/>
          </a:xfrm>
          <a:prstGeom prst="rect">
            <a:avLst/>
          </a:prstGeom>
          <a:gradFill>
            <a:gsLst>
              <a:gs pos="0">
                <a:srgbClr val="03D4A8">
                  <a:alpha val="39000"/>
                </a:srgbClr>
              </a:gs>
              <a:gs pos="25000">
                <a:srgbClr val="21D6E0"/>
              </a:gs>
              <a:gs pos="75000">
                <a:srgbClr val="0087E6"/>
              </a:gs>
              <a:gs pos="100000">
                <a:srgbClr val="005CBF"/>
              </a:gs>
            </a:gsLst>
            <a:lin ang="5400000" scaled="0"/>
          </a:gradFill>
          <a:ln w="9525">
            <a:noFill/>
            <a:miter lim="800000"/>
            <a:headEnd/>
            <a:tailEnd/>
          </a:ln>
          <a:scene3d>
            <a:camera prst="perspectiveContrastingLeftFacing"/>
            <a:lightRig rig="threePt" dir="t"/>
          </a:scene3d>
        </p:spPr>
      </p:pic>
      <p:sp>
        <p:nvSpPr>
          <p:cNvPr id="21" name="AutoShape 24"/>
          <p:cNvSpPr/>
          <p:nvPr/>
        </p:nvSpPr>
        <p:spPr bwMode="auto">
          <a:xfrm>
            <a:off x="10888346" y="1294120"/>
            <a:ext cx="428329" cy="37923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8639"/>
                </a:moveTo>
                <a:cubicBezTo>
                  <a:pt x="21599" y="3959"/>
                  <a:pt x="16676" y="0"/>
                  <a:pt x="10800" y="0"/>
                </a:cubicBezTo>
                <a:cubicBezTo>
                  <a:pt x="4764" y="0"/>
                  <a:pt x="0" y="3959"/>
                  <a:pt x="0" y="8639"/>
                </a:cubicBezTo>
                <a:cubicBezTo>
                  <a:pt x="0" y="12059"/>
                  <a:pt x="2382" y="14939"/>
                  <a:pt x="5876" y="16379"/>
                </a:cubicBezTo>
                <a:cubicBezTo>
                  <a:pt x="6035" y="17279"/>
                  <a:pt x="5717" y="19079"/>
                  <a:pt x="3335" y="21600"/>
                </a:cubicBezTo>
                <a:cubicBezTo>
                  <a:pt x="3335" y="21600"/>
                  <a:pt x="8576" y="19979"/>
                  <a:pt x="11435" y="17279"/>
                </a:cubicBezTo>
                <a:cubicBezTo>
                  <a:pt x="17152" y="16919"/>
                  <a:pt x="21599" y="13139"/>
                  <a:pt x="21599" y="8639"/>
                </a:cubicBezTo>
                <a:close/>
              </a:path>
            </a:pathLst>
          </a:custGeom>
          <a:solidFill>
            <a:schemeClr val="accent1"/>
          </a:solidFill>
          <a:ln>
            <a:noFill/>
          </a:ln>
          <a:effectLst/>
        </p:spPr>
        <p:txBody>
          <a:bodyPr lIns="45719" tIns="45719" rIns="45719" bIns="45719"/>
          <a:lstStyle>
            <a:defPPr>
              <a:defRPr lang="es-ES"/>
            </a:defPPr>
            <a:lvl1pPr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1pPr>
            <a:lvl2pPr marL="342900" indent="1143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2pPr>
            <a:lvl3pPr marL="685800" indent="2286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3pPr>
            <a:lvl4pPr marL="1028700" indent="3429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4pPr>
            <a:lvl5pPr marL="1371600" indent="457200" algn="ctr" defTabSz="825500" rtl="0" fontAlgn="base" hangingPunct="0">
              <a:spcBef>
                <a:spcPct val="0"/>
              </a:spcBef>
              <a:spcAft>
                <a:spcPct val="0"/>
              </a:spcAft>
              <a:defRPr sz="5800" kern="1200">
                <a:solidFill>
                  <a:srgbClr val="000000"/>
                </a:solidFill>
                <a:latin typeface="Gill Sans" charset="0"/>
                <a:ea typeface="MS PGothic" panose="020B0600070205080204" charset="-128"/>
                <a:cs typeface="MS PGothic" panose="020B0600070205080204" charset="-128"/>
                <a:sym typeface="Gill Sans" charset="0"/>
              </a:defRPr>
            </a:lvl5pPr>
            <a:lvl6pPr marL="22860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6pPr>
            <a:lvl7pPr marL="27432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7pPr>
            <a:lvl8pPr marL="32004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8pPr>
            <a:lvl9pPr marL="3657600" algn="l" defTabSz="457200" rtl="0" eaLnBrk="1" latinLnBrk="0" hangingPunct="1">
              <a:defRPr sz="5800" kern="1200">
                <a:solidFill>
                  <a:srgbClr val="000000"/>
                </a:solidFill>
                <a:latin typeface="Gill Sans" charset="0"/>
                <a:ea typeface="MS PGothic" panose="020B0600070205080204" charset="-128"/>
                <a:cs typeface="MS PGothic" panose="020B0600070205080204" charset="-128"/>
                <a:sym typeface="Gill Sans" charset="0"/>
              </a:defRPr>
            </a:lvl9pPr>
          </a:lstStyle>
          <a:p>
            <a:pPr algn="l" defTabSz="914400">
              <a:defRPr/>
            </a:pPr>
            <a:endParaRPr lang="es-ES" sz="1800">
              <a:latin typeface="Arial" panose="020B0604020202020204" pitchFamily="34" charset="0"/>
              <a:ea typeface="微软雅黑" panose="020B0503020204020204" pitchFamily="34" charset="-122"/>
              <a:cs typeface="Calibri" panose="020F050202020403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文本框 113"/>
          <p:cNvSpPr txBox="1"/>
          <p:nvPr/>
        </p:nvSpPr>
        <p:spPr>
          <a:xfrm>
            <a:off x="9915984" y="2694341"/>
            <a:ext cx="2202138" cy="830997"/>
          </a:xfrm>
          <a:prstGeom prst="rect">
            <a:avLst/>
          </a:prstGeom>
          <a:noFill/>
        </p:spPr>
        <p:txBody>
          <a:bodyPr wrap="square" rtlCol="0">
            <a:spAutoFit/>
          </a:bodyPr>
          <a:lstStyle/>
          <a:p>
            <a:pPr algn="ctr"/>
            <a:r>
              <a:rPr lang="zh-CN" altLang="en-US" sz="2400" b="1" dirty="0">
                <a:solidFill>
                  <a:schemeClr val="bg1"/>
                </a:solidFill>
                <a:latin typeface="+mj-ea"/>
                <a:ea typeface="+mj-ea"/>
              </a:rPr>
              <a:t>数据</a:t>
            </a:r>
            <a:r>
              <a:rPr lang="zh-CN" altLang="en-US" sz="2400" b="1" dirty="0" smtClean="0">
                <a:solidFill>
                  <a:schemeClr val="bg1"/>
                </a:solidFill>
                <a:latin typeface="+mj-ea"/>
                <a:ea typeface="+mj-ea"/>
              </a:rPr>
              <a:t>中心</a:t>
            </a:r>
            <a:endParaRPr lang="en-US" altLang="zh-CN" sz="2400" b="1" dirty="0" smtClean="0">
              <a:solidFill>
                <a:schemeClr val="bg1"/>
              </a:solidFill>
              <a:latin typeface="+mj-ea"/>
              <a:ea typeface="+mj-ea"/>
            </a:endParaRPr>
          </a:p>
          <a:p>
            <a:pPr algn="ctr"/>
            <a:r>
              <a:rPr lang="zh-CN" altLang="en-US" sz="2400" b="1" dirty="0" smtClean="0">
                <a:solidFill>
                  <a:schemeClr val="bg1"/>
                </a:solidFill>
                <a:latin typeface="+mj-ea"/>
                <a:ea typeface="+mj-ea"/>
              </a:rPr>
              <a:t>全生命周期</a:t>
            </a:r>
            <a:endParaRPr lang="zh-CN" altLang="en-US" sz="2400" b="1" dirty="0">
              <a:solidFill>
                <a:schemeClr val="bg1"/>
              </a:solidFill>
              <a:latin typeface="+mj-ea"/>
              <a:ea typeface="+mj-ea"/>
            </a:endParaRPr>
          </a:p>
        </p:txBody>
      </p:sp>
      <p:sp>
        <p:nvSpPr>
          <p:cNvPr id="115" name="Shape 1376"/>
          <p:cNvSpPr/>
          <p:nvPr/>
        </p:nvSpPr>
        <p:spPr>
          <a:xfrm flipV="1">
            <a:off x="10602707" y="3893090"/>
            <a:ext cx="532172" cy="59774"/>
          </a:xfrm>
          <a:prstGeom prst="roundRect">
            <a:avLst>
              <a:gd name="adj" fmla="val 50000"/>
            </a:avLst>
          </a:prstGeom>
          <a:solidFill>
            <a:schemeClr val="bg1"/>
          </a:solidFill>
          <a:ln>
            <a:noFill/>
          </a:ln>
        </p:spPr>
        <p:txBody>
          <a:bodyPr lIns="0" tIns="0" rIns="853425" bIns="0" anchor="ctr" anchorCtr="0">
            <a:noAutofit/>
          </a:bodyPr>
          <a:lstStyle/>
          <a:p>
            <a:pPr marL="0" marR="0" lvl="0" indent="0" algn="ctr" rtl="0">
              <a:spcBef>
                <a:spcPts val="0"/>
              </a:spcBef>
              <a:buSzPct val="25000"/>
              <a:buNone/>
            </a:pPr>
            <a:endParaRPr lang="id-ID" sz="1600" dirty="0">
              <a:solidFill>
                <a:schemeClr val="lt1"/>
              </a:solidFill>
              <a:latin typeface="+mj-ea"/>
              <a:ea typeface="+mj-ea"/>
              <a:cs typeface="Roboto"/>
              <a:sym typeface="Roboto"/>
            </a:endParaRPr>
          </a:p>
        </p:txBody>
      </p:sp>
      <p:sp>
        <p:nvSpPr>
          <p:cNvPr id="116" name="Shape 1376"/>
          <p:cNvSpPr/>
          <p:nvPr/>
        </p:nvSpPr>
        <p:spPr>
          <a:xfrm flipV="1">
            <a:off x="10270692" y="3640276"/>
            <a:ext cx="746361" cy="90253"/>
          </a:xfrm>
          <a:prstGeom prst="roundRect">
            <a:avLst>
              <a:gd name="adj" fmla="val 50000"/>
            </a:avLst>
          </a:prstGeom>
          <a:solidFill>
            <a:schemeClr val="accent3">
              <a:lumMod val="75000"/>
            </a:schemeClr>
          </a:solidFill>
          <a:ln>
            <a:noFill/>
          </a:ln>
        </p:spPr>
        <p:txBody>
          <a:bodyPr lIns="0" tIns="0" rIns="853425" bIns="0" anchor="ctr" anchorCtr="0">
            <a:noAutofit/>
          </a:bodyPr>
          <a:lstStyle/>
          <a:p>
            <a:pPr marL="0" marR="0" lvl="0" indent="0" algn="ctr" rtl="0">
              <a:spcBef>
                <a:spcPts val="0"/>
              </a:spcBef>
              <a:buSzPct val="25000"/>
              <a:buNone/>
            </a:pPr>
            <a:endParaRPr lang="id-ID" sz="1600" dirty="0">
              <a:solidFill>
                <a:schemeClr val="lt1"/>
              </a:solidFill>
              <a:latin typeface="+mj-ea"/>
              <a:ea typeface="+mj-ea"/>
              <a:cs typeface="Roboto"/>
              <a:sym typeface="Roboto"/>
            </a:endParaRPr>
          </a:p>
        </p:txBody>
      </p:sp>
      <p:grpSp>
        <p:nvGrpSpPr>
          <p:cNvPr id="121" name="组合 120"/>
          <p:cNvGrpSpPr/>
          <p:nvPr/>
        </p:nvGrpSpPr>
        <p:grpSpPr>
          <a:xfrm flipH="1">
            <a:off x="10216714" y="1639504"/>
            <a:ext cx="876982" cy="218209"/>
            <a:chOff x="6834921" y="445042"/>
            <a:chExt cx="876982" cy="218209"/>
          </a:xfrm>
          <a:solidFill>
            <a:srgbClr val="E62D30"/>
          </a:solidFill>
        </p:grpSpPr>
        <p:sp>
          <p:nvSpPr>
            <p:cNvPr id="119" name="Shape 1376"/>
            <p:cNvSpPr/>
            <p:nvPr/>
          </p:nvSpPr>
          <p:spPr>
            <a:xfrm flipV="1">
              <a:off x="7179731" y="445042"/>
              <a:ext cx="532172" cy="59774"/>
            </a:xfrm>
            <a:prstGeom prst="roundRect">
              <a:avLst>
                <a:gd name="adj" fmla="val 50000"/>
              </a:avLst>
            </a:prstGeom>
            <a:solidFill>
              <a:schemeClr val="bg1"/>
            </a:solidFill>
            <a:ln>
              <a:noFill/>
            </a:ln>
          </p:spPr>
          <p:txBody>
            <a:bodyPr lIns="0" tIns="0" rIns="853425" bIns="0" anchor="ctr" anchorCtr="0">
              <a:noAutofit/>
            </a:bodyPr>
            <a:lstStyle/>
            <a:p>
              <a:pPr marL="0" marR="0" lvl="0" indent="0" algn="ctr" rtl="0">
                <a:spcBef>
                  <a:spcPts val="0"/>
                </a:spcBef>
                <a:buSzPct val="25000"/>
                <a:buNone/>
              </a:pPr>
              <a:endParaRPr lang="id-ID" sz="1600" dirty="0">
                <a:solidFill>
                  <a:schemeClr val="lt1"/>
                </a:solidFill>
                <a:latin typeface="+mj-ea"/>
                <a:ea typeface="+mj-ea"/>
                <a:cs typeface="Roboto"/>
                <a:sym typeface="Roboto"/>
              </a:endParaRPr>
            </a:p>
          </p:txBody>
        </p:sp>
        <p:sp>
          <p:nvSpPr>
            <p:cNvPr id="120" name="Shape 1376"/>
            <p:cNvSpPr/>
            <p:nvPr/>
          </p:nvSpPr>
          <p:spPr>
            <a:xfrm flipV="1">
              <a:off x="6834921" y="572998"/>
              <a:ext cx="746361" cy="90253"/>
            </a:xfrm>
            <a:prstGeom prst="roundRect">
              <a:avLst>
                <a:gd name="adj" fmla="val 50000"/>
              </a:avLst>
            </a:prstGeom>
            <a:grpFill/>
            <a:ln>
              <a:noFill/>
            </a:ln>
          </p:spPr>
          <p:txBody>
            <a:bodyPr lIns="0" tIns="0" rIns="853425" bIns="0" anchor="ctr" anchorCtr="0">
              <a:noAutofit/>
            </a:bodyPr>
            <a:lstStyle/>
            <a:p>
              <a:pPr marL="0" marR="0" lvl="0" indent="0" algn="ctr" rtl="0">
                <a:spcBef>
                  <a:spcPts val="0"/>
                </a:spcBef>
                <a:buSzPct val="25000"/>
                <a:buNone/>
              </a:pPr>
              <a:endParaRPr lang="id-ID" sz="1600" dirty="0">
                <a:solidFill>
                  <a:schemeClr val="lt1"/>
                </a:solidFill>
                <a:latin typeface="+mj-ea"/>
                <a:ea typeface="+mj-ea"/>
                <a:cs typeface="Roboto"/>
                <a:sym typeface="Roboto"/>
              </a:endParaRPr>
            </a:p>
          </p:txBody>
        </p:sp>
      </p:grpSp>
      <p:grpSp>
        <p:nvGrpSpPr>
          <p:cNvPr id="117" name="Group 2"/>
          <p:cNvGrpSpPr/>
          <p:nvPr/>
        </p:nvGrpSpPr>
        <p:grpSpPr bwMode="auto">
          <a:xfrm>
            <a:off x="1284157" y="455922"/>
            <a:ext cx="9318549" cy="5993003"/>
            <a:chOff x="522" y="0"/>
            <a:chExt cx="5817" cy="3994"/>
          </a:xfrm>
        </p:grpSpPr>
        <p:sp>
          <p:nvSpPr>
            <p:cNvPr id="118" name="Isosceles Triangle 30"/>
            <p:cNvSpPr/>
            <p:nvPr/>
          </p:nvSpPr>
          <p:spPr>
            <a:xfrm>
              <a:off x="983" y="0"/>
              <a:ext cx="1619" cy="392"/>
            </a:xfrm>
            <a:prstGeom prst="triangle">
              <a:avLst/>
            </a:prstGeom>
            <a:gradFill flip="none" rotWithShape="1">
              <a:gsLst>
                <a:gs pos="0">
                  <a:schemeClr val="accent5"/>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900"/>
                </a:lnSpc>
                <a:spcBef>
                  <a:spcPts val="0"/>
                </a:spcBef>
                <a:spcAft>
                  <a:spcPts val="0"/>
                </a:spcAft>
                <a:defRPr/>
              </a:pPr>
              <a:endParaRPr lang="en-US" sz="1600">
                <a:latin typeface="微软雅黑" panose="020B0503020204020204" pitchFamily="34" charset="-122"/>
                <a:ea typeface="微软雅黑" panose="020B0503020204020204" pitchFamily="34" charset="-122"/>
              </a:endParaRPr>
            </a:p>
          </p:txBody>
        </p:sp>
        <p:sp>
          <p:nvSpPr>
            <p:cNvPr id="122" name="Isosceles Triangle 31"/>
            <p:cNvSpPr/>
            <p:nvPr/>
          </p:nvSpPr>
          <p:spPr>
            <a:xfrm>
              <a:off x="2636" y="0"/>
              <a:ext cx="1623" cy="392"/>
            </a:xfrm>
            <a:prstGeom prst="triangle">
              <a:avLst/>
            </a:prstGeom>
            <a:gradFill flip="none" rotWithShape="1">
              <a:gsLst>
                <a:gs pos="0">
                  <a:srgbClr val="00B050"/>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900"/>
                </a:lnSpc>
                <a:spcBef>
                  <a:spcPts val="0"/>
                </a:spcBef>
                <a:spcAft>
                  <a:spcPts val="0"/>
                </a:spcAft>
                <a:defRPr/>
              </a:pPr>
              <a:endParaRPr lang="en-US" sz="1600">
                <a:latin typeface="微软雅黑" panose="020B0503020204020204" pitchFamily="34" charset="-122"/>
                <a:ea typeface="微软雅黑" panose="020B0503020204020204" pitchFamily="34" charset="-122"/>
              </a:endParaRPr>
            </a:p>
          </p:txBody>
        </p:sp>
        <p:sp>
          <p:nvSpPr>
            <p:cNvPr id="123" name="Isosceles Triangle 32"/>
            <p:cNvSpPr/>
            <p:nvPr/>
          </p:nvSpPr>
          <p:spPr>
            <a:xfrm>
              <a:off x="4271" y="0"/>
              <a:ext cx="1609" cy="392"/>
            </a:xfrm>
            <a:prstGeom prst="triangle">
              <a:avLst/>
            </a:prstGeom>
            <a:gradFill flip="none" rotWithShape="1">
              <a:gsLst>
                <a:gs pos="0">
                  <a:schemeClr val="accent6"/>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900"/>
                </a:lnSpc>
                <a:spcBef>
                  <a:spcPts val="0"/>
                </a:spcBef>
                <a:spcAft>
                  <a:spcPts val="0"/>
                </a:spcAft>
                <a:defRPr/>
              </a:pPr>
              <a:endParaRPr lang="en-US" sz="1600">
                <a:latin typeface="微软雅黑" panose="020B0503020204020204" pitchFamily="34" charset="-122"/>
                <a:ea typeface="微软雅黑" panose="020B0503020204020204" pitchFamily="34" charset="-122"/>
              </a:endParaRPr>
            </a:p>
          </p:txBody>
        </p:sp>
        <p:pic>
          <p:nvPicPr>
            <p:cNvPr id="124" name="Picture 4" descr="Cutout for life cycle crop.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22" y="685"/>
              <a:ext cx="1842"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Freeform 9"/>
            <p:cNvSpPr/>
            <p:nvPr/>
          </p:nvSpPr>
          <p:spPr>
            <a:xfrm>
              <a:off x="1492" y="1356"/>
              <a:ext cx="1319" cy="607"/>
            </a:xfrm>
            <a:custGeom>
              <a:avLst/>
              <a:gdLst>
                <a:gd name="connsiteX0" fmla="*/ 1828800 w 2095500"/>
                <a:gd name="connsiteY0" fmla="*/ 288471 h 756557"/>
                <a:gd name="connsiteX1" fmla="*/ 1768928 w 2095500"/>
                <a:gd name="connsiteY1" fmla="*/ 272143 h 756557"/>
                <a:gd name="connsiteX2" fmla="*/ 1703614 w 2095500"/>
                <a:gd name="connsiteY2" fmla="*/ 266700 h 756557"/>
                <a:gd name="connsiteX3" fmla="*/ 1665514 w 2095500"/>
                <a:gd name="connsiteY3" fmla="*/ 255814 h 756557"/>
                <a:gd name="connsiteX4" fmla="*/ 1627414 w 2095500"/>
                <a:gd name="connsiteY4" fmla="*/ 250371 h 756557"/>
                <a:gd name="connsiteX5" fmla="*/ 1600200 w 2095500"/>
                <a:gd name="connsiteY5" fmla="*/ 239485 h 756557"/>
                <a:gd name="connsiteX6" fmla="*/ 1562100 w 2095500"/>
                <a:gd name="connsiteY6" fmla="*/ 228600 h 756557"/>
                <a:gd name="connsiteX7" fmla="*/ 1540328 w 2095500"/>
                <a:gd name="connsiteY7" fmla="*/ 217714 h 756557"/>
                <a:gd name="connsiteX8" fmla="*/ 1518557 w 2095500"/>
                <a:gd name="connsiteY8" fmla="*/ 212271 h 756557"/>
                <a:gd name="connsiteX9" fmla="*/ 1475014 w 2095500"/>
                <a:gd name="connsiteY9" fmla="*/ 185057 h 756557"/>
                <a:gd name="connsiteX10" fmla="*/ 1404257 w 2095500"/>
                <a:gd name="connsiteY10" fmla="*/ 174171 h 756557"/>
                <a:gd name="connsiteX11" fmla="*/ 1246414 w 2095500"/>
                <a:gd name="connsiteY11" fmla="*/ 168728 h 756557"/>
                <a:gd name="connsiteX12" fmla="*/ 1164771 w 2095500"/>
                <a:gd name="connsiteY12" fmla="*/ 163285 h 756557"/>
                <a:gd name="connsiteX13" fmla="*/ 1126671 w 2095500"/>
                <a:gd name="connsiteY13" fmla="*/ 152400 h 756557"/>
                <a:gd name="connsiteX14" fmla="*/ 1099457 w 2095500"/>
                <a:gd name="connsiteY14" fmla="*/ 141514 h 756557"/>
                <a:gd name="connsiteX15" fmla="*/ 1039586 w 2095500"/>
                <a:gd name="connsiteY15" fmla="*/ 136071 h 756557"/>
                <a:gd name="connsiteX16" fmla="*/ 1006928 w 2095500"/>
                <a:gd name="connsiteY16" fmla="*/ 130628 h 756557"/>
                <a:gd name="connsiteX17" fmla="*/ 952500 w 2095500"/>
                <a:gd name="connsiteY17" fmla="*/ 125185 h 756557"/>
                <a:gd name="connsiteX18" fmla="*/ 908957 w 2095500"/>
                <a:gd name="connsiteY18" fmla="*/ 130628 h 756557"/>
                <a:gd name="connsiteX19" fmla="*/ 892628 w 2095500"/>
                <a:gd name="connsiteY19" fmla="*/ 136071 h 756557"/>
                <a:gd name="connsiteX20" fmla="*/ 767443 w 2095500"/>
                <a:gd name="connsiteY20" fmla="*/ 125185 h 756557"/>
                <a:gd name="connsiteX21" fmla="*/ 674914 w 2095500"/>
                <a:gd name="connsiteY21" fmla="*/ 108857 h 756557"/>
                <a:gd name="connsiteX22" fmla="*/ 653143 w 2095500"/>
                <a:gd name="connsiteY22" fmla="*/ 103414 h 756557"/>
                <a:gd name="connsiteX23" fmla="*/ 620486 w 2095500"/>
                <a:gd name="connsiteY23" fmla="*/ 97971 h 756557"/>
                <a:gd name="connsiteX24" fmla="*/ 604157 w 2095500"/>
                <a:gd name="connsiteY24" fmla="*/ 92528 h 756557"/>
                <a:gd name="connsiteX25" fmla="*/ 544286 w 2095500"/>
                <a:gd name="connsiteY25" fmla="*/ 87085 h 756557"/>
                <a:gd name="connsiteX26" fmla="*/ 511628 w 2095500"/>
                <a:gd name="connsiteY26" fmla="*/ 65314 h 756557"/>
                <a:gd name="connsiteX27" fmla="*/ 462643 w 2095500"/>
                <a:gd name="connsiteY27" fmla="*/ 27214 h 756557"/>
                <a:gd name="connsiteX28" fmla="*/ 424543 w 2095500"/>
                <a:gd name="connsiteY28" fmla="*/ 10885 h 756557"/>
                <a:gd name="connsiteX29" fmla="*/ 293914 w 2095500"/>
                <a:gd name="connsiteY29" fmla="*/ 0 h 756557"/>
                <a:gd name="connsiteX30" fmla="*/ 152400 w 2095500"/>
                <a:gd name="connsiteY30" fmla="*/ 10885 h 756557"/>
                <a:gd name="connsiteX31" fmla="*/ 136071 w 2095500"/>
                <a:gd name="connsiteY31" fmla="*/ 16328 h 756557"/>
                <a:gd name="connsiteX32" fmla="*/ 108857 w 2095500"/>
                <a:gd name="connsiteY32" fmla="*/ 21771 h 756557"/>
                <a:gd name="connsiteX33" fmla="*/ 87086 w 2095500"/>
                <a:gd name="connsiteY33" fmla="*/ 32657 h 756557"/>
                <a:gd name="connsiteX34" fmla="*/ 54428 w 2095500"/>
                <a:gd name="connsiteY34" fmla="*/ 38100 h 756557"/>
                <a:gd name="connsiteX35" fmla="*/ 32657 w 2095500"/>
                <a:gd name="connsiteY35" fmla="*/ 43543 h 756557"/>
                <a:gd name="connsiteX36" fmla="*/ 16328 w 2095500"/>
                <a:gd name="connsiteY36" fmla="*/ 59871 h 756557"/>
                <a:gd name="connsiteX37" fmla="*/ 0 w 2095500"/>
                <a:gd name="connsiteY37" fmla="*/ 108857 h 756557"/>
                <a:gd name="connsiteX38" fmla="*/ 10886 w 2095500"/>
                <a:gd name="connsiteY38" fmla="*/ 146957 h 756557"/>
                <a:gd name="connsiteX39" fmla="*/ 27214 w 2095500"/>
                <a:gd name="connsiteY39" fmla="*/ 157843 h 756557"/>
                <a:gd name="connsiteX40" fmla="*/ 43543 w 2095500"/>
                <a:gd name="connsiteY40" fmla="*/ 174171 h 756557"/>
                <a:gd name="connsiteX41" fmla="*/ 54428 w 2095500"/>
                <a:gd name="connsiteY41" fmla="*/ 190500 h 756557"/>
                <a:gd name="connsiteX42" fmla="*/ 103414 w 2095500"/>
                <a:gd name="connsiteY42" fmla="*/ 228600 h 756557"/>
                <a:gd name="connsiteX43" fmla="*/ 119743 w 2095500"/>
                <a:gd name="connsiteY43" fmla="*/ 255814 h 756557"/>
                <a:gd name="connsiteX44" fmla="*/ 146957 w 2095500"/>
                <a:gd name="connsiteY44" fmla="*/ 310243 h 756557"/>
                <a:gd name="connsiteX45" fmla="*/ 190500 w 2095500"/>
                <a:gd name="connsiteY45" fmla="*/ 348343 h 756557"/>
                <a:gd name="connsiteX46" fmla="*/ 239486 w 2095500"/>
                <a:gd name="connsiteY46" fmla="*/ 402771 h 756557"/>
                <a:gd name="connsiteX47" fmla="*/ 272143 w 2095500"/>
                <a:gd name="connsiteY47" fmla="*/ 424543 h 756557"/>
                <a:gd name="connsiteX48" fmla="*/ 315686 w 2095500"/>
                <a:gd name="connsiteY48" fmla="*/ 446314 h 756557"/>
                <a:gd name="connsiteX49" fmla="*/ 326571 w 2095500"/>
                <a:gd name="connsiteY49" fmla="*/ 462643 h 756557"/>
                <a:gd name="connsiteX50" fmla="*/ 353786 w 2095500"/>
                <a:gd name="connsiteY50" fmla="*/ 473528 h 756557"/>
                <a:gd name="connsiteX51" fmla="*/ 386443 w 2095500"/>
                <a:gd name="connsiteY51" fmla="*/ 489857 h 756557"/>
                <a:gd name="connsiteX52" fmla="*/ 413657 w 2095500"/>
                <a:gd name="connsiteY52" fmla="*/ 506185 h 756557"/>
                <a:gd name="connsiteX53" fmla="*/ 446314 w 2095500"/>
                <a:gd name="connsiteY53" fmla="*/ 517071 h 756557"/>
                <a:gd name="connsiteX54" fmla="*/ 462643 w 2095500"/>
                <a:gd name="connsiteY54" fmla="*/ 522514 h 756557"/>
                <a:gd name="connsiteX55" fmla="*/ 489857 w 2095500"/>
                <a:gd name="connsiteY55" fmla="*/ 538843 h 756557"/>
                <a:gd name="connsiteX56" fmla="*/ 549728 w 2095500"/>
                <a:gd name="connsiteY56" fmla="*/ 566057 h 756557"/>
                <a:gd name="connsiteX57" fmla="*/ 593271 w 2095500"/>
                <a:gd name="connsiteY57" fmla="*/ 576943 h 756557"/>
                <a:gd name="connsiteX58" fmla="*/ 609600 w 2095500"/>
                <a:gd name="connsiteY58" fmla="*/ 587828 h 756557"/>
                <a:gd name="connsiteX59" fmla="*/ 625928 w 2095500"/>
                <a:gd name="connsiteY59" fmla="*/ 593271 h 756557"/>
                <a:gd name="connsiteX60" fmla="*/ 653143 w 2095500"/>
                <a:gd name="connsiteY60" fmla="*/ 604157 h 756557"/>
                <a:gd name="connsiteX61" fmla="*/ 756557 w 2095500"/>
                <a:gd name="connsiteY61" fmla="*/ 642257 h 756557"/>
                <a:gd name="connsiteX62" fmla="*/ 849086 w 2095500"/>
                <a:gd name="connsiteY62" fmla="*/ 653143 h 756557"/>
                <a:gd name="connsiteX63" fmla="*/ 865414 w 2095500"/>
                <a:gd name="connsiteY63" fmla="*/ 658585 h 756557"/>
                <a:gd name="connsiteX64" fmla="*/ 947057 w 2095500"/>
                <a:gd name="connsiteY64" fmla="*/ 674914 h 756557"/>
                <a:gd name="connsiteX65" fmla="*/ 1295400 w 2095500"/>
                <a:gd name="connsiteY65" fmla="*/ 674914 h 756557"/>
                <a:gd name="connsiteX66" fmla="*/ 1333500 w 2095500"/>
                <a:gd name="connsiteY66" fmla="*/ 713014 h 756557"/>
                <a:gd name="connsiteX67" fmla="*/ 1355271 w 2095500"/>
                <a:gd name="connsiteY67" fmla="*/ 723900 h 756557"/>
                <a:gd name="connsiteX68" fmla="*/ 1393371 w 2095500"/>
                <a:gd name="connsiteY68" fmla="*/ 718457 h 756557"/>
                <a:gd name="connsiteX69" fmla="*/ 1420586 w 2095500"/>
                <a:gd name="connsiteY69" fmla="*/ 713014 h 756557"/>
                <a:gd name="connsiteX70" fmla="*/ 1480457 w 2095500"/>
                <a:gd name="connsiteY70" fmla="*/ 707571 h 756557"/>
                <a:gd name="connsiteX71" fmla="*/ 1507671 w 2095500"/>
                <a:gd name="connsiteY71" fmla="*/ 718457 h 756557"/>
                <a:gd name="connsiteX72" fmla="*/ 1556657 w 2095500"/>
                <a:gd name="connsiteY72" fmla="*/ 734785 h 756557"/>
                <a:gd name="connsiteX73" fmla="*/ 1578428 w 2095500"/>
                <a:gd name="connsiteY73" fmla="*/ 745671 h 756557"/>
                <a:gd name="connsiteX74" fmla="*/ 1605643 w 2095500"/>
                <a:gd name="connsiteY74" fmla="*/ 756557 h 756557"/>
                <a:gd name="connsiteX75" fmla="*/ 1660071 w 2095500"/>
                <a:gd name="connsiteY75" fmla="*/ 751114 h 756557"/>
                <a:gd name="connsiteX76" fmla="*/ 1779814 w 2095500"/>
                <a:gd name="connsiteY76" fmla="*/ 745671 h 756557"/>
                <a:gd name="connsiteX77" fmla="*/ 1796143 w 2095500"/>
                <a:gd name="connsiteY77" fmla="*/ 740228 h 756557"/>
                <a:gd name="connsiteX78" fmla="*/ 1905000 w 2095500"/>
                <a:gd name="connsiteY78" fmla="*/ 734785 h 756557"/>
                <a:gd name="connsiteX79" fmla="*/ 1981200 w 2095500"/>
                <a:gd name="connsiteY79" fmla="*/ 691243 h 756557"/>
                <a:gd name="connsiteX80" fmla="*/ 1992086 w 2095500"/>
                <a:gd name="connsiteY80" fmla="*/ 674914 h 756557"/>
                <a:gd name="connsiteX81" fmla="*/ 2008414 w 2095500"/>
                <a:gd name="connsiteY81" fmla="*/ 658585 h 756557"/>
                <a:gd name="connsiteX82" fmla="*/ 2035628 w 2095500"/>
                <a:gd name="connsiteY82" fmla="*/ 604157 h 756557"/>
                <a:gd name="connsiteX83" fmla="*/ 2068286 w 2095500"/>
                <a:gd name="connsiteY83" fmla="*/ 527957 h 756557"/>
                <a:gd name="connsiteX84" fmla="*/ 2084614 w 2095500"/>
                <a:gd name="connsiteY84" fmla="*/ 495300 h 756557"/>
                <a:gd name="connsiteX85" fmla="*/ 2095500 w 2095500"/>
                <a:gd name="connsiteY85" fmla="*/ 446314 h 756557"/>
                <a:gd name="connsiteX86" fmla="*/ 2090057 w 2095500"/>
                <a:gd name="connsiteY86" fmla="*/ 391885 h 756557"/>
                <a:gd name="connsiteX87" fmla="*/ 2079171 w 2095500"/>
                <a:gd name="connsiteY87" fmla="*/ 370114 h 756557"/>
                <a:gd name="connsiteX88" fmla="*/ 2057400 w 2095500"/>
                <a:gd name="connsiteY88" fmla="*/ 337457 h 756557"/>
                <a:gd name="connsiteX89" fmla="*/ 2024743 w 2095500"/>
                <a:gd name="connsiteY89" fmla="*/ 310243 h 756557"/>
                <a:gd name="connsiteX90" fmla="*/ 1834243 w 2095500"/>
                <a:gd name="connsiteY90" fmla="*/ 315685 h 756557"/>
                <a:gd name="connsiteX91" fmla="*/ 1817914 w 2095500"/>
                <a:gd name="connsiteY91" fmla="*/ 310243 h 756557"/>
                <a:gd name="connsiteX92" fmla="*/ 1774371 w 2095500"/>
                <a:gd name="connsiteY92" fmla="*/ 304800 h 756557"/>
                <a:gd name="connsiteX93" fmla="*/ 1725386 w 2095500"/>
                <a:gd name="connsiteY93" fmla="*/ 293914 h 756557"/>
                <a:gd name="connsiteX94" fmla="*/ 1692728 w 2095500"/>
                <a:gd name="connsiteY94" fmla="*/ 283028 h 756557"/>
                <a:gd name="connsiteX95" fmla="*/ 1676400 w 2095500"/>
                <a:gd name="connsiteY95" fmla="*/ 277585 h 756557"/>
                <a:gd name="connsiteX96" fmla="*/ 1600200 w 2095500"/>
                <a:gd name="connsiteY96" fmla="*/ 283028 h 756557"/>
                <a:gd name="connsiteX97" fmla="*/ 1529443 w 2095500"/>
                <a:gd name="connsiteY97" fmla="*/ 272143 h 756557"/>
                <a:gd name="connsiteX98" fmla="*/ 1469571 w 2095500"/>
                <a:gd name="connsiteY98" fmla="*/ 261257 h 756557"/>
                <a:gd name="connsiteX99" fmla="*/ 1420586 w 2095500"/>
                <a:gd name="connsiteY99" fmla="*/ 244928 h 756557"/>
                <a:gd name="connsiteX100" fmla="*/ 1393371 w 2095500"/>
                <a:gd name="connsiteY100" fmla="*/ 239485 h 75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095500" h="756557">
                  <a:moveTo>
                    <a:pt x="1828800" y="288471"/>
                  </a:moveTo>
                  <a:cubicBezTo>
                    <a:pt x="1810832" y="282482"/>
                    <a:pt x="1785301" y="273507"/>
                    <a:pt x="1768928" y="272143"/>
                  </a:cubicBezTo>
                  <a:lnTo>
                    <a:pt x="1703614" y="266700"/>
                  </a:lnTo>
                  <a:cubicBezTo>
                    <a:pt x="1689622" y="262036"/>
                    <a:pt x="1680552" y="258548"/>
                    <a:pt x="1665514" y="255814"/>
                  </a:cubicBezTo>
                  <a:cubicBezTo>
                    <a:pt x="1652892" y="253519"/>
                    <a:pt x="1640114" y="252185"/>
                    <a:pt x="1627414" y="250371"/>
                  </a:cubicBezTo>
                  <a:cubicBezTo>
                    <a:pt x="1618343" y="246742"/>
                    <a:pt x="1609469" y="242574"/>
                    <a:pt x="1600200" y="239485"/>
                  </a:cubicBezTo>
                  <a:cubicBezTo>
                    <a:pt x="1579471" y="232576"/>
                    <a:pt x="1580456" y="236467"/>
                    <a:pt x="1562100" y="228600"/>
                  </a:cubicBezTo>
                  <a:cubicBezTo>
                    <a:pt x="1554642" y="225404"/>
                    <a:pt x="1547925" y="220563"/>
                    <a:pt x="1540328" y="217714"/>
                  </a:cubicBezTo>
                  <a:cubicBezTo>
                    <a:pt x="1533324" y="215087"/>
                    <a:pt x="1525561" y="214898"/>
                    <a:pt x="1518557" y="212271"/>
                  </a:cubicBezTo>
                  <a:cubicBezTo>
                    <a:pt x="1431229" y="179522"/>
                    <a:pt x="1567501" y="226161"/>
                    <a:pt x="1475014" y="185057"/>
                  </a:cubicBezTo>
                  <a:cubicBezTo>
                    <a:pt x="1465537" y="180845"/>
                    <a:pt x="1406256" y="174279"/>
                    <a:pt x="1404257" y="174171"/>
                  </a:cubicBezTo>
                  <a:cubicBezTo>
                    <a:pt x="1351688" y="171329"/>
                    <a:pt x="1299005" y="171119"/>
                    <a:pt x="1246414" y="168728"/>
                  </a:cubicBezTo>
                  <a:cubicBezTo>
                    <a:pt x="1219167" y="167489"/>
                    <a:pt x="1191985" y="165099"/>
                    <a:pt x="1164771" y="163285"/>
                  </a:cubicBezTo>
                  <a:cubicBezTo>
                    <a:pt x="1147613" y="158996"/>
                    <a:pt x="1142289" y="158257"/>
                    <a:pt x="1126671" y="152400"/>
                  </a:cubicBezTo>
                  <a:cubicBezTo>
                    <a:pt x="1117523" y="148969"/>
                    <a:pt x="1109060" y="143315"/>
                    <a:pt x="1099457" y="141514"/>
                  </a:cubicBezTo>
                  <a:cubicBezTo>
                    <a:pt x="1079761" y="137821"/>
                    <a:pt x="1059488" y="138412"/>
                    <a:pt x="1039586" y="136071"/>
                  </a:cubicBezTo>
                  <a:cubicBezTo>
                    <a:pt x="1028625" y="134781"/>
                    <a:pt x="1017879" y="131997"/>
                    <a:pt x="1006928" y="130628"/>
                  </a:cubicBezTo>
                  <a:cubicBezTo>
                    <a:pt x="988836" y="128366"/>
                    <a:pt x="970643" y="126999"/>
                    <a:pt x="952500" y="125185"/>
                  </a:cubicBezTo>
                  <a:cubicBezTo>
                    <a:pt x="937986" y="126999"/>
                    <a:pt x="923348" y="128011"/>
                    <a:pt x="908957" y="130628"/>
                  </a:cubicBezTo>
                  <a:cubicBezTo>
                    <a:pt x="903312" y="131654"/>
                    <a:pt x="898361" y="136292"/>
                    <a:pt x="892628" y="136071"/>
                  </a:cubicBezTo>
                  <a:cubicBezTo>
                    <a:pt x="850773" y="134461"/>
                    <a:pt x="767443" y="125185"/>
                    <a:pt x="767443" y="125185"/>
                  </a:cubicBezTo>
                  <a:cubicBezTo>
                    <a:pt x="715775" y="107963"/>
                    <a:pt x="746213" y="115339"/>
                    <a:pt x="674914" y="108857"/>
                  </a:cubicBezTo>
                  <a:cubicBezTo>
                    <a:pt x="667657" y="107043"/>
                    <a:pt x="660478" y="104881"/>
                    <a:pt x="653143" y="103414"/>
                  </a:cubicBezTo>
                  <a:cubicBezTo>
                    <a:pt x="642321" y="101250"/>
                    <a:pt x="631259" y="100365"/>
                    <a:pt x="620486" y="97971"/>
                  </a:cubicBezTo>
                  <a:cubicBezTo>
                    <a:pt x="614885" y="96726"/>
                    <a:pt x="609837" y="93339"/>
                    <a:pt x="604157" y="92528"/>
                  </a:cubicBezTo>
                  <a:cubicBezTo>
                    <a:pt x="584319" y="89694"/>
                    <a:pt x="564243" y="88899"/>
                    <a:pt x="544286" y="87085"/>
                  </a:cubicBezTo>
                  <a:cubicBezTo>
                    <a:pt x="533400" y="79828"/>
                    <a:pt x="520879" y="74565"/>
                    <a:pt x="511628" y="65314"/>
                  </a:cubicBezTo>
                  <a:cubicBezTo>
                    <a:pt x="486049" y="39733"/>
                    <a:pt x="501705" y="53255"/>
                    <a:pt x="462643" y="27214"/>
                  </a:cubicBezTo>
                  <a:cubicBezTo>
                    <a:pt x="446368" y="16364"/>
                    <a:pt x="445481" y="13128"/>
                    <a:pt x="424543" y="10885"/>
                  </a:cubicBezTo>
                  <a:cubicBezTo>
                    <a:pt x="381098" y="6230"/>
                    <a:pt x="293914" y="0"/>
                    <a:pt x="293914" y="0"/>
                  </a:cubicBezTo>
                  <a:cubicBezTo>
                    <a:pt x="246743" y="3628"/>
                    <a:pt x="199460" y="6017"/>
                    <a:pt x="152400" y="10885"/>
                  </a:cubicBezTo>
                  <a:cubicBezTo>
                    <a:pt x="146693" y="11475"/>
                    <a:pt x="141637" y="14936"/>
                    <a:pt x="136071" y="16328"/>
                  </a:cubicBezTo>
                  <a:cubicBezTo>
                    <a:pt x="127096" y="18572"/>
                    <a:pt x="117928" y="19957"/>
                    <a:pt x="108857" y="21771"/>
                  </a:cubicBezTo>
                  <a:cubicBezTo>
                    <a:pt x="101600" y="25400"/>
                    <a:pt x="94857" y="30326"/>
                    <a:pt x="87086" y="32657"/>
                  </a:cubicBezTo>
                  <a:cubicBezTo>
                    <a:pt x="76515" y="35828"/>
                    <a:pt x="65250" y="35936"/>
                    <a:pt x="54428" y="38100"/>
                  </a:cubicBezTo>
                  <a:cubicBezTo>
                    <a:pt x="47093" y="39567"/>
                    <a:pt x="39914" y="41729"/>
                    <a:pt x="32657" y="43543"/>
                  </a:cubicBezTo>
                  <a:cubicBezTo>
                    <a:pt x="27214" y="48986"/>
                    <a:pt x="20802" y="53607"/>
                    <a:pt x="16328" y="59871"/>
                  </a:cubicBezTo>
                  <a:cubicBezTo>
                    <a:pt x="3811" y="77396"/>
                    <a:pt x="4179" y="87964"/>
                    <a:pt x="0" y="108857"/>
                  </a:cubicBezTo>
                  <a:cubicBezTo>
                    <a:pt x="3629" y="121557"/>
                    <a:pt x="4472" y="135411"/>
                    <a:pt x="10886" y="146957"/>
                  </a:cubicBezTo>
                  <a:cubicBezTo>
                    <a:pt x="14063" y="152675"/>
                    <a:pt x="22189" y="153655"/>
                    <a:pt x="27214" y="157843"/>
                  </a:cubicBezTo>
                  <a:cubicBezTo>
                    <a:pt x="33127" y="162771"/>
                    <a:pt x="38615" y="168258"/>
                    <a:pt x="43543" y="174171"/>
                  </a:cubicBezTo>
                  <a:cubicBezTo>
                    <a:pt x="47731" y="179196"/>
                    <a:pt x="49588" y="186100"/>
                    <a:pt x="54428" y="190500"/>
                  </a:cubicBezTo>
                  <a:cubicBezTo>
                    <a:pt x="69734" y="204415"/>
                    <a:pt x="103414" y="228600"/>
                    <a:pt x="103414" y="228600"/>
                  </a:cubicBezTo>
                  <a:cubicBezTo>
                    <a:pt x="108857" y="237671"/>
                    <a:pt x="115012" y="246352"/>
                    <a:pt x="119743" y="255814"/>
                  </a:cubicBezTo>
                  <a:cubicBezTo>
                    <a:pt x="134411" y="285150"/>
                    <a:pt x="125759" y="282988"/>
                    <a:pt x="146957" y="310243"/>
                  </a:cubicBezTo>
                  <a:cubicBezTo>
                    <a:pt x="176636" y="348402"/>
                    <a:pt x="159198" y="317041"/>
                    <a:pt x="190500" y="348343"/>
                  </a:cubicBezTo>
                  <a:cubicBezTo>
                    <a:pt x="214186" y="372029"/>
                    <a:pt x="215009" y="383189"/>
                    <a:pt x="239486" y="402771"/>
                  </a:cubicBezTo>
                  <a:cubicBezTo>
                    <a:pt x="249702" y="410944"/>
                    <a:pt x="259996" y="419684"/>
                    <a:pt x="272143" y="424543"/>
                  </a:cubicBezTo>
                  <a:cubicBezTo>
                    <a:pt x="305431" y="437857"/>
                    <a:pt x="291228" y="430009"/>
                    <a:pt x="315686" y="446314"/>
                  </a:cubicBezTo>
                  <a:cubicBezTo>
                    <a:pt x="319314" y="451757"/>
                    <a:pt x="321248" y="458841"/>
                    <a:pt x="326571" y="462643"/>
                  </a:cubicBezTo>
                  <a:cubicBezTo>
                    <a:pt x="334521" y="468322"/>
                    <a:pt x="344891" y="469485"/>
                    <a:pt x="353786" y="473528"/>
                  </a:cubicBezTo>
                  <a:cubicBezTo>
                    <a:pt x="364866" y="478564"/>
                    <a:pt x="375758" y="484029"/>
                    <a:pt x="386443" y="489857"/>
                  </a:cubicBezTo>
                  <a:cubicBezTo>
                    <a:pt x="395730" y="494923"/>
                    <a:pt x="404026" y="501807"/>
                    <a:pt x="413657" y="506185"/>
                  </a:cubicBezTo>
                  <a:cubicBezTo>
                    <a:pt x="424103" y="510933"/>
                    <a:pt x="435428" y="513442"/>
                    <a:pt x="446314" y="517071"/>
                  </a:cubicBezTo>
                  <a:cubicBezTo>
                    <a:pt x="451757" y="518885"/>
                    <a:pt x="457723" y="519562"/>
                    <a:pt x="462643" y="522514"/>
                  </a:cubicBezTo>
                  <a:cubicBezTo>
                    <a:pt x="471714" y="527957"/>
                    <a:pt x="480542" y="533827"/>
                    <a:pt x="489857" y="538843"/>
                  </a:cubicBezTo>
                  <a:cubicBezTo>
                    <a:pt x="511015" y="550236"/>
                    <a:pt x="527734" y="560058"/>
                    <a:pt x="549728" y="566057"/>
                  </a:cubicBezTo>
                  <a:cubicBezTo>
                    <a:pt x="564162" y="569994"/>
                    <a:pt x="593271" y="576943"/>
                    <a:pt x="593271" y="576943"/>
                  </a:cubicBezTo>
                  <a:cubicBezTo>
                    <a:pt x="598714" y="580571"/>
                    <a:pt x="603749" y="584903"/>
                    <a:pt x="609600" y="587828"/>
                  </a:cubicBezTo>
                  <a:cubicBezTo>
                    <a:pt x="614731" y="590394"/>
                    <a:pt x="620556" y="591257"/>
                    <a:pt x="625928" y="593271"/>
                  </a:cubicBezTo>
                  <a:cubicBezTo>
                    <a:pt x="635076" y="596702"/>
                    <a:pt x="644404" y="599787"/>
                    <a:pt x="653143" y="604157"/>
                  </a:cubicBezTo>
                  <a:cubicBezTo>
                    <a:pt x="700867" y="628020"/>
                    <a:pt x="634907" y="631198"/>
                    <a:pt x="756557" y="642257"/>
                  </a:cubicBezTo>
                  <a:cubicBezTo>
                    <a:pt x="787151" y="645038"/>
                    <a:pt x="818838" y="646422"/>
                    <a:pt x="849086" y="653143"/>
                  </a:cubicBezTo>
                  <a:cubicBezTo>
                    <a:pt x="854686" y="654387"/>
                    <a:pt x="859788" y="657460"/>
                    <a:pt x="865414" y="658585"/>
                  </a:cubicBezTo>
                  <a:cubicBezTo>
                    <a:pt x="954125" y="676327"/>
                    <a:pt x="905178" y="660954"/>
                    <a:pt x="947057" y="674914"/>
                  </a:cubicBezTo>
                  <a:cubicBezTo>
                    <a:pt x="1084626" y="667053"/>
                    <a:pt x="1161654" y="654649"/>
                    <a:pt x="1295400" y="674914"/>
                  </a:cubicBezTo>
                  <a:cubicBezTo>
                    <a:pt x="1314497" y="677808"/>
                    <a:pt x="1321659" y="702864"/>
                    <a:pt x="1333500" y="713014"/>
                  </a:cubicBezTo>
                  <a:cubicBezTo>
                    <a:pt x="1339660" y="718294"/>
                    <a:pt x="1348014" y="720271"/>
                    <a:pt x="1355271" y="723900"/>
                  </a:cubicBezTo>
                  <a:cubicBezTo>
                    <a:pt x="1367971" y="722086"/>
                    <a:pt x="1380717" y="720566"/>
                    <a:pt x="1393371" y="718457"/>
                  </a:cubicBezTo>
                  <a:cubicBezTo>
                    <a:pt x="1402496" y="716936"/>
                    <a:pt x="1411406" y="714162"/>
                    <a:pt x="1420586" y="713014"/>
                  </a:cubicBezTo>
                  <a:cubicBezTo>
                    <a:pt x="1440471" y="710528"/>
                    <a:pt x="1460500" y="709385"/>
                    <a:pt x="1480457" y="707571"/>
                  </a:cubicBezTo>
                  <a:cubicBezTo>
                    <a:pt x="1489528" y="711200"/>
                    <a:pt x="1498470" y="715171"/>
                    <a:pt x="1507671" y="718457"/>
                  </a:cubicBezTo>
                  <a:cubicBezTo>
                    <a:pt x="1523880" y="724246"/>
                    <a:pt x="1540592" y="728606"/>
                    <a:pt x="1556657" y="734785"/>
                  </a:cubicBezTo>
                  <a:cubicBezTo>
                    <a:pt x="1564230" y="737698"/>
                    <a:pt x="1571014" y="742376"/>
                    <a:pt x="1578428" y="745671"/>
                  </a:cubicBezTo>
                  <a:cubicBezTo>
                    <a:pt x="1587356" y="749639"/>
                    <a:pt x="1596571" y="752928"/>
                    <a:pt x="1605643" y="756557"/>
                  </a:cubicBezTo>
                  <a:cubicBezTo>
                    <a:pt x="1623786" y="754743"/>
                    <a:pt x="1641873" y="752251"/>
                    <a:pt x="1660071" y="751114"/>
                  </a:cubicBezTo>
                  <a:cubicBezTo>
                    <a:pt x="1699949" y="748622"/>
                    <a:pt x="1739986" y="748857"/>
                    <a:pt x="1779814" y="745671"/>
                  </a:cubicBezTo>
                  <a:cubicBezTo>
                    <a:pt x="1785533" y="745213"/>
                    <a:pt x="1790427" y="740725"/>
                    <a:pt x="1796143" y="740228"/>
                  </a:cubicBezTo>
                  <a:cubicBezTo>
                    <a:pt x="1832337" y="737081"/>
                    <a:pt x="1868714" y="736599"/>
                    <a:pt x="1905000" y="734785"/>
                  </a:cubicBezTo>
                  <a:cubicBezTo>
                    <a:pt x="1943581" y="725141"/>
                    <a:pt x="1934484" y="730173"/>
                    <a:pt x="1981200" y="691243"/>
                  </a:cubicBezTo>
                  <a:cubicBezTo>
                    <a:pt x="1986225" y="687055"/>
                    <a:pt x="1987898" y="679940"/>
                    <a:pt x="1992086" y="674914"/>
                  </a:cubicBezTo>
                  <a:cubicBezTo>
                    <a:pt x="1997014" y="669001"/>
                    <a:pt x="2002971" y="664028"/>
                    <a:pt x="2008414" y="658585"/>
                  </a:cubicBezTo>
                  <a:cubicBezTo>
                    <a:pt x="2022238" y="617116"/>
                    <a:pt x="2001437" y="675958"/>
                    <a:pt x="2035628" y="604157"/>
                  </a:cubicBezTo>
                  <a:cubicBezTo>
                    <a:pt x="2047509" y="579207"/>
                    <a:pt x="2055928" y="552674"/>
                    <a:pt x="2068286" y="527957"/>
                  </a:cubicBezTo>
                  <a:cubicBezTo>
                    <a:pt x="2073729" y="517071"/>
                    <a:pt x="2080094" y="506600"/>
                    <a:pt x="2084614" y="495300"/>
                  </a:cubicBezTo>
                  <a:cubicBezTo>
                    <a:pt x="2087688" y="487614"/>
                    <a:pt x="2094294" y="452346"/>
                    <a:pt x="2095500" y="446314"/>
                  </a:cubicBezTo>
                  <a:cubicBezTo>
                    <a:pt x="2093686" y="428171"/>
                    <a:pt x="2093878" y="409714"/>
                    <a:pt x="2090057" y="391885"/>
                  </a:cubicBezTo>
                  <a:cubicBezTo>
                    <a:pt x="2088357" y="383951"/>
                    <a:pt x="2083345" y="377071"/>
                    <a:pt x="2079171" y="370114"/>
                  </a:cubicBezTo>
                  <a:cubicBezTo>
                    <a:pt x="2072440" y="358896"/>
                    <a:pt x="2068286" y="344714"/>
                    <a:pt x="2057400" y="337457"/>
                  </a:cubicBezTo>
                  <a:cubicBezTo>
                    <a:pt x="2034667" y="322301"/>
                    <a:pt x="2045697" y="331197"/>
                    <a:pt x="2024743" y="310243"/>
                  </a:cubicBezTo>
                  <a:cubicBezTo>
                    <a:pt x="1961243" y="312057"/>
                    <a:pt x="1897769" y="315685"/>
                    <a:pt x="1834243" y="315685"/>
                  </a:cubicBezTo>
                  <a:cubicBezTo>
                    <a:pt x="1828506" y="315685"/>
                    <a:pt x="1823559" y="311269"/>
                    <a:pt x="1817914" y="310243"/>
                  </a:cubicBezTo>
                  <a:cubicBezTo>
                    <a:pt x="1803523" y="307627"/>
                    <a:pt x="1788885" y="306614"/>
                    <a:pt x="1774371" y="304800"/>
                  </a:cubicBezTo>
                  <a:cubicBezTo>
                    <a:pt x="1727659" y="289228"/>
                    <a:pt x="1802010" y="313070"/>
                    <a:pt x="1725386" y="293914"/>
                  </a:cubicBezTo>
                  <a:cubicBezTo>
                    <a:pt x="1714254" y="291131"/>
                    <a:pt x="1703614" y="286657"/>
                    <a:pt x="1692728" y="283028"/>
                  </a:cubicBezTo>
                  <a:lnTo>
                    <a:pt x="1676400" y="277585"/>
                  </a:lnTo>
                  <a:cubicBezTo>
                    <a:pt x="1651000" y="279399"/>
                    <a:pt x="1625665" y="283028"/>
                    <a:pt x="1600200" y="283028"/>
                  </a:cubicBezTo>
                  <a:cubicBezTo>
                    <a:pt x="1593204" y="283028"/>
                    <a:pt x="1538600" y="273669"/>
                    <a:pt x="1529443" y="272143"/>
                  </a:cubicBezTo>
                  <a:cubicBezTo>
                    <a:pt x="1484752" y="257246"/>
                    <a:pt x="1555737" y="279722"/>
                    <a:pt x="1469571" y="261257"/>
                  </a:cubicBezTo>
                  <a:cubicBezTo>
                    <a:pt x="1431444" y="253087"/>
                    <a:pt x="1447814" y="251735"/>
                    <a:pt x="1420586" y="244928"/>
                  </a:cubicBezTo>
                  <a:cubicBezTo>
                    <a:pt x="1397054" y="239045"/>
                    <a:pt x="1406295" y="239485"/>
                    <a:pt x="1393371" y="239485"/>
                  </a:cubicBezTo>
                </a:path>
              </a:pathLst>
            </a:custGeom>
            <a:solidFill>
              <a:schemeClr val="bg1"/>
            </a:solidFill>
            <a:ln>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lnSpc>
                  <a:spcPts val="900"/>
                </a:lnSpc>
                <a:spcBef>
                  <a:spcPts val="0"/>
                </a:spcBef>
                <a:spcAft>
                  <a:spcPts val="0"/>
                </a:spcAft>
                <a:defRPr/>
              </a:pPr>
              <a:endParaRPr lang="en-US" sz="1600">
                <a:latin typeface="微软雅黑" panose="020B0503020204020204" pitchFamily="34" charset="-122"/>
                <a:ea typeface="微软雅黑" panose="020B0503020204020204" pitchFamily="34" charset="-122"/>
              </a:endParaRPr>
            </a:p>
          </p:txBody>
        </p:sp>
        <p:pic>
          <p:nvPicPr>
            <p:cNvPr id="126" name="Picture 10" descr="MegaWatt_Startup_0655 from CF Lightbox.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2" y="696"/>
              <a:ext cx="1666" cy="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7" name="Straight Connector 11"/>
            <p:cNvCxnSpPr/>
            <p:nvPr/>
          </p:nvCxnSpPr>
          <p:spPr>
            <a:xfrm rot="5400000">
              <a:off x="2266" y="1105"/>
              <a:ext cx="8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
            <p:cNvCxnSpPr/>
            <p:nvPr/>
          </p:nvCxnSpPr>
          <p:spPr>
            <a:xfrm rot="5400000">
              <a:off x="3963" y="1048"/>
              <a:ext cx="78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29" name="Picture 13" descr="MTC_Data_Center_Technicians_Paris-1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4" y="649"/>
              <a:ext cx="1654" cy="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Freeform 16"/>
            <p:cNvSpPr/>
            <p:nvPr/>
          </p:nvSpPr>
          <p:spPr>
            <a:xfrm>
              <a:off x="4990" y="516"/>
              <a:ext cx="1349" cy="1048"/>
            </a:xfrm>
            <a:custGeom>
              <a:avLst/>
              <a:gdLst>
                <a:gd name="connsiteX0" fmla="*/ 1741715 w 2139043"/>
                <a:gd name="connsiteY0" fmla="*/ 10886 h 1976490"/>
                <a:gd name="connsiteX1" fmla="*/ 1687286 w 2139043"/>
                <a:gd name="connsiteY1" fmla="*/ 32657 h 1976490"/>
                <a:gd name="connsiteX2" fmla="*/ 1665515 w 2139043"/>
                <a:gd name="connsiteY2" fmla="*/ 43543 h 1976490"/>
                <a:gd name="connsiteX3" fmla="*/ 1643743 w 2139043"/>
                <a:gd name="connsiteY3" fmla="*/ 59871 h 1976490"/>
                <a:gd name="connsiteX4" fmla="*/ 1583872 w 2139043"/>
                <a:gd name="connsiteY4" fmla="*/ 70757 h 1976490"/>
                <a:gd name="connsiteX5" fmla="*/ 1567543 w 2139043"/>
                <a:gd name="connsiteY5" fmla="*/ 87086 h 1976490"/>
                <a:gd name="connsiteX6" fmla="*/ 1529443 w 2139043"/>
                <a:gd name="connsiteY6" fmla="*/ 108857 h 1976490"/>
                <a:gd name="connsiteX7" fmla="*/ 1518558 w 2139043"/>
                <a:gd name="connsiteY7" fmla="*/ 130628 h 1976490"/>
                <a:gd name="connsiteX8" fmla="*/ 1529443 w 2139043"/>
                <a:gd name="connsiteY8" fmla="*/ 190500 h 1976490"/>
                <a:gd name="connsiteX9" fmla="*/ 1540329 w 2139043"/>
                <a:gd name="connsiteY9" fmla="*/ 206828 h 1976490"/>
                <a:gd name="connsiteX10" fmla="*/ 1545772 w 2139043"/>
                <a:gd name="connsiteY10" fmla="*/ 223157 h 1976490"/>
                <a:gd name="connsiteX11" fmla="*/ 1551215 w 2139043"/>
                <a:gd name="connsiteY11" fmla="*/ 250371 h 1976490"/>
                <a:gd name="connsiteX12" fmla="*/ 1562100 w 2139043"/>
                <a:gd name="connsiteY12" fmla="*/ 272143 h 1976490"/>
                <a:gd name="connsiteX13" fmla="*/ 1572986 w 2139043"/>
                <a:gd name="connsiteY13" fmla="*/ 315686 h 1976490"/>
                <a:gd name="connsiteX14" fmla="*/ 1589315 w 2139043"/>
                <a:gd name="connsiteY14" fmla="*/ 326571 h 1976490"/>
                <a:gd name="connsiteX15" fmla="*/ 1616529 w 2139043"/>
                <a:gd name="connsiteY15" fmla="*/ 353786 h 1976490"/>
                <a:gd name="connsiteX16" fmla="*/ 1632858 w 2139043"/>
                <a:gd name="connsiteY16" fmla="*/ 370114 h 1976490"/>
                <a:gd name="connsiteX17" fmla="*/ 1649186 w 2139043"/>
                <a:gd name="connsiteY17" fmla="*/ 381000 h 1976490"/>
                <a:gd name="connsiteX18" fmla="*/ 1703615 w 2139043"/>
                <a:gd name="connsiteY18" fmla="*/ 424543 h 1976490"/>
                <a:gd name="connsiteX19" fmla="*/ 1709058 w 2139043"/>
                <a:gd name="connsiteY19" fmla="*/ 440871 h 1976490"/>
                <a:gd name="connsiteX20" fmla="*/ 1741715 w 2139043"/>
                <a:gd name="connsiteY20" fmla="*/ 451757 h 1976490"/>
                <a:gd name="connsiteX21" fmla="*/ 1763486 w 2139043"/>
                <a:gd name="connsiteY21" fmla="*/ 473528 h 1976490"/>
                <a:gd name="connsiteX22" fmla="*/ 1785258 w 2139043"/>
                <a:gd name="connsiteY22" fmla="*/ 511628 h 1976490"/>
                <a:gd name="connsiteX23" fmla="*/ 1796143 w 2139043"/>
                <a:gd name="connsiteY23" fmla="*/ 713014 h 1976490"/>
                <a:gd name="connsiteX24" fmla="*/ 1779815 w 2139043"/>
                <a:gd name="connsiteY24" fmla="*/ 838200 h 1976490"/>
                <a:gd name="connsiteX25" fmla="*/ 1768929 w 2139043"/>
                <a:gd name="connsiteY25" fmla="*/ 859971 h 1976490"/>
                <a:gd name="connsiteX26" fmla="*/ 1768929 w 2139043"/>
                <a:gd name="connsiteY26" fmla="*/ 936171 h 1976490"/>
                <a:gd name="connsiteX27" fmla="*/ 1785258 w 2139043"/>
                <a:gd name="connsiteY27" fmla="*/ 957943 h 1976490"/>
                <a:gd name="connsiteX28" fmla="*/ 1752600 w 2139043"/>
                <a:gd name="connsiteY28" fmla="*/ 1012371 h 1976490"/>
                <a:gd name="connsiteX29" fmla="*/ 1730829 w 2139043"/>
                <a:gd name="connsiteY29" fmla="*/ 1050471 h 1976490"/>
                <a:gd name="connsiteX30" fmla="*/ 1709058 w 2139043"/>
                <a:gd name="connsiteY30" fmla="*/ 1088571 h 1976490"/>
                <a:gd name="connsiteX31" fmla="*/ 1703615 w 2139043"/>
                <a:gd name="connsiteY31" fmla="*/ 1132114 h 1976490"/>
                <a:gd name="connsiteX32" fmla="*/ 1692729 w 2139043"/>
                <a:gd name="connsiteY32" fmla="*/ 1148443 h 1976490"/>
                <a:gd name="connsiteX33" fmla="*/ 1676400 w 2139043"/>
                <a:gd name="connsiteY33" fmla="*/ 1181100 h 1976490"/>
                <a:gd name="connsiteX34" fmla="*/ 1665515 w 2139043"/>
                <a:gd name="connsiteY34" fmla="*/ 1197428 h 1976490"/>
                <a:gd name="connsiteX35" fmla="*/ 1621972 w 2139043"/>
                <a:gd name="connsiteY35" fmla="*/ 1257300 h 1976490"/>
                <a:gd name="connsiteX36" fmla="*/ 1578429 w 2139043"/>
                <a:gd name="connsiteY36" fmla="*/ 1273628 h 1976490"/>
                <a:gd name="connsiteX37" fmla="*/ 1518558 w 2139043"/>
                <a:gd name="connsiteY37" fmla="*/ 1295400 h 1976490"/>
                <a:gd name="connsiteX38" fmla="*/ 1518558 w 2139043"/>
                <a:gd name="connsiteY38" fmla="*/ 1295400 h 1976490"/>
                <a:gd name="connsiteX39" fmla="*/ 1480458 w 2139043"/>
                <a:gd name="connsiteY39" fmla="*/ 1311728 h 1976490"/>
                <a:gd name="connsiteX40" fmla="*/ 1453243 w 2139043"/>
                <a:gd name="connsiteY40" fmla="*/ 1338943 h 1976490"/>
                <a:gd name="connsiteX41" fmla="*/ 1431472 w 2139043"/>
                <a:gd name="connsiteY41" fmla="*/ 1349828 h 1976490"/>
                <a:gd name="connsiteX42" fmla="*/ 1415143 w 2139043"/>
                <a:gd name="connsiteY42" fmla="*/ 1360714 h 1976490"/>
                <a:gd name="connsiteX43" fmla="*/ 1404258 w 2139043"/>
                <a:gd name="connsiteY43" fmla="*/ 1377043 h 1976490"/>
                <a:gd name="connsiteX44" fmla="*/ 1387929 w 2139043"/>
                <a:gd name="connsiteY44" fmla="*/ 1382486 h 1976490"/>
                <a:gd name="connsiteX45" fmla="*/ 1338943 w 2139043"/>
                <a:gd name="connsiteY45" fmla="*/ 1398814 h 1976490"/>
                <a:gd name="connsiteX46" fmla="*/ 1300843 w 2139043"/>
                <a:gd name="connsiteY46" fmla="*/ 1415143 h 1976490"/>
                <a:gd name="connsiteX47" fmla="*/ 1262743 w 2139043"/>
                <a:gd name="connsiteY47" fmla="*/ 1436914 h 1976490"/>
                <a:gd name="connsiteX48" fmla="*/ 1246415 w 2139043"/>
                <a:gd name="connsiteY48" fmla="*/ 1431471 h 1976490"/>
                <a:gd name="connsiteX49" fmla="*/ 1148443 w 2139043"/>
                <a:gd name="connsiteY49" fmla="*/ 1442357 h 1976490"/>
                <a:gd name="connsiteX50" fmla="*/ 1094015 w 2139043"/>
                <a:gd name="connsiteY50" fmla="*/ 1458686 h 1976490"/>
                <a:gd name="connsiteX51" fmla="*/ 1055915 w 2139043"/>
                <a:gd name="connsiteY51" fmla="*/ 1469571 h 1976490"/>
                <a:gd name="connsiteX52" fmla="*/ 1023258 w 2139043"/>
                <a:gd name="connsiteY52" fmla="*/ 1475014 h 1976490"/>
                <a:gd name="connsiteX53" fmla="*/ 1006929 w 2139043"/>
                <a:gd name="connsiteY53" fmla="*/ 1485900 h 1976490"/>
                <a:gd name="connsiteX54" fmla="*/ 979715 w 2139043"/>
                <a:gd name="connsiteY54" fmla="*/ 1496786 h 1976490"/>
                <a:gd name="connsiteX55" fmla="*/ 930729 w 2139043"/>
                <a:gd name="connsiteY55" fmla="*/ 1524000 h 1976490"/>
                <a:gd name="connsiteX56" fmla="*/ 865415 w 2139043"/>
                <a:gd name="connsiteY56" fmla="*/ 1529443 h 1976490"/>
                <a:gd name="connsiteX57" fmla="*/ 821872 w 2139043"/>
                <a:gd name="connsiteY57" fmla="*/ 1545771 h 1976490"/>
                <a:gd name="connsiteX58" fmla="*/ 805543 w 2139043"/>
                <a:gd name="connsiteY58" fmla="*/ 1551214 h 1976490"/>
                <a:gd name="connsiteX59" fmla="*/ 778329 w 2139043"/>
                <a:gd name="connsiteY59" fmla="*/ 1562100 h 1976490"/>
                <a:gd name="connsiteX60" fmla="*/ 740229 w 2139043"/>
                <a:gd name="connsiteY60" fmla="*/ 1572986 h 1976490"/>
                <a:gd name="connsiteX61" fmla="*/ 702129 w 2139043"/>
                <a:gd name="connsiteY61" fmla="*/ 1578428 h 1976490"/>
                <a:gd name="connsiteX62" fmla="*/ 647700 w 2139043"/>
                <a:gd name="connsiteY62" fmla="*/ 1589314 h 1976490"/>
                <a:gd name="connsiteX63" fmla="*/ 609600 w 2139043"/>
                <a:gd name="connsiteY63" fmla="*/ 1616528 h 1976490"/>
                <a:gd name="connsiteX64" fmla="*/ 593272 w 2139043"/>
                <a:gd name="connsiteY64" fmla="*/ 1621971 h 1976490"/>
                <a:gd name="connsiteX65" fmla="*/ 571500 w 2139043"/>
                <a:gd name="connsiteY65" fmla="*/ 1632857 h 1976490"/>
                <a:gd name="connsiteX66" fmla="*/ 555172 w 2139043"/>
                <a:gd name="connsiteY66" fmla="*/ 1649186 h 1976490"/>
                <a:gd name="connsiteX67" fmla="*/ 533400 w 2139043"/>
                <a:gd name="connsiteY67" fmla="*/ 1660071 h 1976490"/>
                <a:gd name="connsiteX68" fmla="*/ 495300 w 2139043"/>
                <a:gd name="connsiteY68" fmla="*/ 1670957 h 1976490"/>
                <a:gd name="connsiteX69" fmla="*/ 457200 w 2139043"/>
                <a:gd name="connsiteY69" fmla="*/ 1687286 h 1976490"/>
                <a:gd name="connsiteX70" fmla="*/ 440872 w 2139043"/>
                <a:gd name="connsiteY70" fmla="*/ 1676400 h 1976490"/>
                <a:gd name="connsiteX71" fmla="*/ 413658 w 2139043"/>
                <a:gd name="connsiteY71" fmla="*/ 1687286 h 1976490"/>
                <a:gd name="connsiteX72" fmla="*/ 375558 w 2139043"/>
                <a:gd name="connsiteY72" fmla="*/ 1692728 h 1976490"/>
                <a:gd name="connsiteX73" fmla="*/ 353786 w 2139043"/>
                <a:gd name="connsiteY73" fmla="*/ 1698171 h 1976490"/>
                <a:gd name="connsiteX74" fmla="*/ 321129 w 2139043"/>
                <a:gd name="connsiteY74" fmla="*/ 1730828 h 1976490"/>
                <a:gd name="connsiteX75" fmla="*/ 299358 w 2139043"/>
                <a:gd name="connsiteY75" fmla="*/ 1741714 h 1976490"/>
                <a:gd name="connsiteX76" fmla="*/ 283029 w 2139043"/>
                <a:gd name="connsiteY76" fmla="*/ 1752600 h 1976490"/>
                <a:gd name="connsiteX77" fmla="*/ 223158 w 2139043"/>
                <a:gd name="connsiteY77" fmla="*/ 1763486 h 1976490"/>
                <a:gd name="connsiteX78" fmla="*/ 179615 w 2139043"/>
                <a:gd name="connsiteY78" fmla="*/ 1790700 h 1976490"/>
                <a:gd name="connsiteX79" fmla="*/ 146958 w 2139043"/>
                <a:gd name="connsiteY79" fmla="*/ 1812471 h 1976490"/>
                <a:gd name="connsiteX80" fmla="*/ 76200 w 2139043"/>
                <a:gd name="connsiteY80" fmla="*/ 1834243 h 1976490"/>
                <a:gd name="connsiteX81" fmla="*/ 32658 w 2139043"/>
                <a:gd name="connsiteY81" fmla="*/ 1850571 h 1976490"/>
                <a:gd name="connsiteX82" fmla="*/ 0 w 2139043"/>
                <a:gd name="connsiteY82" fmla="*/ 1861457 h 1976490"/>
                <a:gd name="connsiteX83" fmla="*/ 21772 w 2139043"/>
                <a:gd name="connsiteY83" fmla="*/ 1905000 h 1976490"/>
                <a:gd name="connsiteX84" fmla="*/ 38100 w 2139043"/>
                <a:gd name="connsiteY84" fmla="*/ 1910443 h 1976490"/>
                <a:gd name="connsiteX85" fmla="*/ 119743 w 2139043"/>
                <a:gd name="connsiteY85" fmla="*/ 1932214 h 1976490"/>
                <a:gd name="connsiteX86" fmla="*/ 136072 w 2139043"/>
                <a:gd name="connsiteY86" fmla="*/ 1926771 h 1976490"/>
                <a:gd name="connsiteX87" fmla="*/ 163286 w 2139043"/>
                <a:gd name="connsiteY87" fmla="*/ 1921328 h 1976490"/>
                <a:gd name="connsiteX88" fmla="*/ 212272 w 2139043"/>
                <a:gd name="connsiteY88" fmla="*/ 1915886 h 1976490"/>
                <a:gd name="connsiteX89" fmla="*/ 255815 w 2139043"/>
                <a:gd name="connsiteY89" fmla="*/ 1905000 h 1976490"/>
                <a:gd name="connsiteX90" fmla="*/ 386443 w 2139043"/>
                <a:gd name="connsiteY90" fmla="*/ 1910443 h 1976490"/>
                <a:gd name="connsiteX91" fmla="*/ 424543 w 2139043"/>
                <a:gd name="connsiteY91" fmla="*/ 1926771 h 1976490"/>
                <a:gd name="connsiteX92" fmla="*/ 582386 w 2139043"/>
                <a:gd name="connsiteY92" fmla="*/ 1932214 h 1976490"/>
                <a:gd name="connsiteX93" fmla="*/ 598715 w 2139043"/>
                <a:gd name="connsiteY93" fmla="*/ 1937657 h 1976490"/>
                <a:gd name="connsiteX94" fmla="*/ 620486 w 2139043"/>
                <a:gd name="connsiteY94" fmla="*/ 1948543 h 1976490"/>
                <a:gd name="connsiteX95" fmla="*/ 756558 w 2139043"/>
                <a:gd name="connsiteY95" fmla="*/ 1964871 h 1976490"/>
                <a:gd name="connsiteX96" fmla="*/ 843643 w 2139043"/>
                <a:gd name="connsiteY96" fmla="*/ 1964871 h 1976490"/>
                <a:gd name="connsiteX97" fmla="*/ 1023258 w 2139043"/>
                <a:gd name="connsiteY97" fmla="*/ 1959428 h 1976490"/>
                <a:gd name="connsiteX98" fmla="*/ 1143000 w 2139043"/>
                <a:gd name="connsiteY98" fmla="*/ 1964871 h 1976490"/>
                <a:gd name="connsiteX99" fmla="*/ 1181100 w 2139043"/>
                <a:gd name="connsiteY99" fmla="*/ 1970314 h 1976490"/>
                <a:gd name="connsiteX100" fmla="*/ 1328058 w 2139043"/>
                <a:gd name="connsiteY100" fmla="*/ 1959428 h 1976490"/>
                <a:gd name="connsiteX101" fmla="*/ 1366158 w 2139043"/>
                <a:gd name="connsiteY101" fmla="*/ 1953986 h 1976490"/>
                <a:gd name="connsiteX102" fmla="*/ 1447800 w 2139043"/>
                <a:gd name="connsiteY102" fmla="*/ 1948543 h 1976490"/>
                <a:gd name="connsiteX103" fmla="*/ 1491343 w 2139043"/>
                <a:gd name="connsiteY103" fmla="*/ 1932214 h 1976490"/>
                <a:gd name="connsiteX104" fmla="*/ 1545772 w 2139043"/>
                <a:gd name="connsiteY104" fmla="*/ 1921328 h 1976490"/>
                <a:gd name="connsiteX105" fmla="*/ 1567543 w 2139043"/>
                <a:gd name="connsiteY105" fmla="*/ 1915886 h 1976490"/>
                <a:gd name="connsiteX106" fmla="*/ 1583872 w 2139043"/>
                <a:gd name="connsiteY106" fmla="*/ 1910443 h 1976490"/>
                <a:gd name="connsiteX107" fmla="*/ 1605643 w 2139043"/>
                <a:gd name="connsiteY107" fmla="*/ 1899557 h 1976490"/>
                <a:gd name="connsiteX108" fmla="*/ 1681843 w 2139043"/>
                <a:gd name="connsiteY108" fmla="*/ 1888671 h 1976490"/>
                <a:gd name="connsiteX109" fmla="*/ 1747158 w 2139043"/>
                <a:gd name="connsiteY109" fmla="*/ 1866900 h 1976490"/>
                <a:gd name="connsiteX110" fmla="*/ 1790700 w 2139043"/>
                <a:gd name="connsiteY110" fmla="*/ 1856014 h 1976490"/>
                <a:gd name="connsiteX111" fmla="*/ 1839686 w 2139043"/>
                <a:gd name="connsiteY111" fmla="*/ 1812471 h 1976490"/>
                <a:gd name="connsiteX112" fmla="*/ 1866900 w 2139043"/>
                <a:gd name="connsiteY112" fmla="*/ 1768928 h 1976490"/>
                <a:gd name="connsiteX113" fmla="*/ 1888672 w 2139043"/>
                <a:gd name="connsiteY113" fmla="*/ 1725386 h 1976490"/>
                <a:gd name="connsiteX114" fmla="*/ 1899558 w 2139043"/>
                <a:gd name="connsiteY114" fmla="*/ 1627414 h 1976490"/>
                <a:gd name="connsiteX115" fmla="*/ 1905000 w 2139043"/>
                <a:gd name="connsiteY115" fmla="*/ 1611086 h 1976490"/>
                <a:gd name="connsiteX116" fmla="*/ 1948543 w 2139043"/>
                <a:gd name="connsiteY116" fmla="*/ 1578428 h 1976490"/>
                <a:gd name="connsiteX117" fmla="*/ 1964872 w 2139043"/>
                <a:gd name="connsiteY117" fmla="*/ 1562100 h 1976490"/>
                <a:gd name="connsiteX118" fmla="*/ 1992086 w 2139043"/>
                <a:gd name="connsiteY118" fmla="*/ 1513114 h 1976490"/>
                <a:gd name="connsiteX119" fmla="*/ 2024743 w 2139043"/>
                <a:gd name="connsiteY119" fmla="*/ 1469571 h 1976490"/>
                <a:gd name="connsiteX120" fmla="*/ 2057400 w 2139043"/>
                <a:gd name="connsiteY120" fmla="*/ 1431471 h 1976490"/>
                <a:gd name="connsiteX121" fmla="*/ 2090058 w 2139043"/>
                <a:gd name="connsiteY121" fmla="*/ 1415143 h 1976490"/>
                <a:gd name="connsiteX122" fmla="*/ 2079172 w 2139043"/>
                <a:gd name="connsiteY122" fmla="*/ 1398814 h 1976490"/>
                <a:gd name="connsiteX123" fmla="*/ 2079172 w 2139043"/>
                <a:gd name="connsiteY123" fmla="*/ 1186543 h 1976490"/>
                <a:gd name="connsiteX124" fmla="*/ 2106386 w 2139043"/>
                <a:gd name="connsiteY124" fmla="*/ 1132114 h 1976490"/>
                <a:gd name="connsiteX125" fmla="*/ 2111829 w 2139043"/>
                <a:gd name="connsiteY125" fmla="*/ 1110343 h 1976490"/>
                <a:gd name="connsiteX126" fmla="*/ 2122715 w 2139043"/>
                <a:gd name="connsiteY126" fmla="*/ 990600 h 1976490"/>
                <a:gd name="connsiteX127" fmla="*/ 2133600 w 2139043"/>
                <a:gd name="connsiteY127" fmla="*/ 968828 h 1976490"/>
                <a:gd name="connsiteX128" fmla="*/ 2139043 w 2139043"/>
                <a:gd name="connsiteY128" fmla="*/ 952500 h 1976490"/>
                <a:gd name="connsiteX129" fmla="*/ 2133600 w 2139043"/>
                <a:gd name="connsiteY129" fmla="*/ 832757 h 1976490"/>
                <a:gd name="connsiteX130" fmla="*/ 2122715 w 2139043"/>
                <a:gd name="connsiteY130" fmla="*/ 800100 h 1976490"/>
                <a:gd name="connsiteX131" fmla="*/ 2117272 w 2139043"/>
                <a:gd name="connsiteY131" fmla="*/ 772886 h 1976490"/>
                <a:gd name="connsiteX132" fmla="*/ 2106386 w 2139043"/>
                <a:gd name="connsiteY132" fmla="*/ 707571 h 1976490"/>
                <a:gd name="connsiteX133" fmla="*/ 2100943 w 2139043"/>
                <a:gd name="connsiteY133" fmla="*/ 669471 h 1976490"/>
                <a:gd name="connsiteX134" fmla="*/ 2079172 w 2139043"/>
                <a:gd name="connsiteY134" fmla="*/ 593271 h 1976490"/>
                <a:gd name="connsiteX135" fmla="*/ 2073729 w 2139043"/>
                <a:gd name="connsiteY135" fmla="*/ 555171 h 1976490"/>
                <a:gd name="connsiteX136" fmla="*/ 2062843 w 2139043"/>
                <a:gd name="connsiteY136" fmla="*/ 511628 h 1976490"/>
                <a:gd name="connsiteX137" fmla="*/ 2057400 w 2139043"/>
                <a:gd name="connsiteY137" fmla="*/ 468086 h 1976490"/>
                <a:gd name="connsiteX138" fmla="*/ 2035629 w 2139043"/>
                <a:gd name="connsiteY138" fmla="*/ 261257 h 1976490"/>
                <a:gd name="connsiteX139" fmla="*/ 2024743 w 2139043"/>
                <a:gd name="connsiteY139" fmla="*/ 223157 h 1976490"/>
                <a:gd name="connsiteX140" fmla="*/ 2013858 w 2139043"/>
                <a:gd name="connsiteY140" fmla="*/ 168728 h 1976490"/>
                <a:gd name="connsiteX141" fmla="*/ 2002972 w 2139043"/>
                <a:gd name="connsiteY141" fmla="*/ 130628 h 1976490"/>
                <a:gd name="connsiteX142" fmla="*/ 1964872 w 2139043"/>
                <a:gd name="connsiteY142" fmla="*/ 97971 h 1976490"/>
                <a:gd name="connsiteX143" fmla="*/ 1948543 w 2139043"/>
                <a:gd name="connsiteY143" fmla="*/ 76200 h 1976490"/>
                <a:gd name="connsiteX144" fmla="*/ 1915886 w 2139043"/>
                <a:gd name="connsiteY144" fmla="*/ 43543 h 1976490"/>
                <a:gd name="connsiteX145" fmla="*/ 1899558 w 2139043"/>
                <a:gd name="connsiteY145" fmla="*/ 21771 h 1976490"/>
                <a:gd name="connsiteX146" fmla="*/ 1877786 w 2139043"/>
                <a:gd name="connsiteY146" fmla="*/ 10886 h 1976490"/>
                <a:gd name="connsiteX147" fmla="*/ 1845129 w 2139043"/>
                <a:gd name="connsiteY147" fmla="*/ 0 h 1976490"/>
                <a:gd name="connsiteX148" fmla="*/ 1796143 w 2139043"/>
                <a:gd name="connsiteY148" fmla="*/ 16328 h 1976490"/>
                <a:gd name="connsiteX149" fmla="*/ 1779815 w 2139043"/>
                <a:gd name="connsiteY149" fmla="*/ 21771 h 1976490"/>
                <a:gd name="connsiteX150" fmla="*/ 1741715 w 2139043"/>
                <a:gd name="connsiteY150" fmla="*/ 27214 h 1976490"/>
                <a:gd name="connsiteX151" fmla="*/ 1741715 w 2139043"/>
                <a:gd name="connsiteY151" fmla="*/ 10886 h 197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2139043" h="1976490">
                  <a:moveTo>
                    <a:pt x="1741715" y="10886"/>
                  </a:moveTo>
                  <a:cubicBezTo>
                    <a:pt x="1732644" y="11793"/>
                    <a:pt x="1721370" y="17164"/>
                    <a:pt x="1687286" y="32657"/>
                  </a:cubicBezTo>
                  <a:cubicBezTo>
                    <a:pt x="1679900" y="36015"/>
                    <a:pt x="1672395" y="39243"/>
                    <a:pt x="1665515" y="43543"/>
                  </a:cubicBezTo>
                  <a:cubicBezTo>
                    <a:pt x="1657822" y="48351"/>
                    <a:pt x="1652033" y="56187"/>
                    <a:pt x="1643743" y="59871"/>
                  </a:cubicBezTo>
                  <a:cubicBezTo>
                    <a:pt x="1639178" y="61900"/>
                    <a:pt x="1585726" y="70448"/>
                    <a:pt x="1583872" y="70757"/>
                  </a:cubicBezTo>
                  <a:cubicBezTo>
                    <a:pt x="1578429" y="76200"/>
                    <a:pt x="1574226" y="83267"/>
                    <a:pt x="1567543" y="87086"/>
                  </a:cubicBezTo>
                  <a:cubicBezTo>
                    <a:pt x="1516374" y="116325"/>
                    <a:pt x="1573628" y="64672"/>
                    <a:pt x="1529443" y="108857"/>
                  </a:cubicBezTo>
                  <a:cubicBezTo>
                    <a:pt x="1525815" y="116114"/>
                    <a:pt x="1519232" y="122543"/>
                    <a:pt x="1518558" y="130628"/>
                  </a:cubicBezTo>
                  <a:cubicBezTo>
                    <a:pt x="1517754" y="140278"/>
                    <a:pt x="1522104" y="175822"/>
                    <a:pt x="1529443" y="190500"/>
                  </a:cubicBezTo>
                  <a:cubicBezTo>
                    <a:pt x="1532368" y="196351"/>
                    <a:pt x="1536700" y="201385"/>
                    <a:pt x="1540329" y="206828"/>
                  </a:cubicBezTo>
                  <a:cubicBezTo>
                    <a:pt x="1542143" y="212271"/>
                    <a:pt x="1544380" y="217591"/>
                    <a:pt x="1545772" y="223157"/>
                  </a:cubicBezTo>
                  <a:cubicBezTo>
                    <a:pt x="1548016" y="232132"/>
                    <a:pt x="1548290" y="241595"/>
                    <a:pt x="1551215" y="250371"/>
                  </a:cubicBezTo>
                  <a:cubicBezTo>
                    <a:pt x="1553781" y="258068"/>
                    <a:pt x="1558472" y="264886"/>
                    <a:pt x="1562100" y="272143"/>
                  </a:cubicBezTo>
                  <a:cubicBezTo>
                    <a:pt x="1562371" y="273498"/>
                    <a:pt x="1568523" y="310108"/>
                    <a:pt x="1572986" y="315686"/>
                  </a:cubicBezTo>
                  <a:cubicBezTo>
                    <a:pt x="1577073" y="320794"/>
                    <a:pt x="1583872" y="322943"/>
                    <a:pt x="1589315" y="326571"/>
                  </a:cubicBezTo>
                  <a:cubicBezTo>
                    <a:pt x="1609269" y="356505"/>
                    <a:pt x="1589317" y="331110"/>
                    <a:pt x="1616529" y="353786"/>
                  </a:cubicBezTo>
                  <a:cubicBezTo>
                    <a:pt x="1622442" y="358714"/>
                    <a:pt x="1626945" y="365186"/>
                    <a:pt x="1632858" y="370114"/>
                  </a:cubicBezTo>
                  <a:cubicBezTo>
                    <a:pt x="1637883" y="374302"/>
                    <a:pt x="1644297" y="376654"/>
                    <a:pt x="1649186" y="381000"/>
                  </a:cubicBezTo>
                  <a:cubicBezTo>
                    <a:pt x="1698548" y="424878"/>
                    <a:pt x="1662293" y="403882"/>
                    <a:pt x="1703615" y="424543"/>
                  </a:cubicBezTo>
                  <a:cubicBezTo>
                    <a:pt x="1705429" y="429986"/>
                    <a:pt x="1704390" y="437536"/>
                    <a:pt x="1709058" y="440871"/>
                  </a:cubicBezTo>
                  <a:cubicBezTo>
                    <a:pt x="1718395" y="447540"/>
                    <a:pt x="1741715" y="451757"/>
                    <a:pt x="1741715" y="451757"/>
                  </a:cubicBezTo>
                  <a:cubicBezTo>
                    <a:pt x="1748972" y="459014"/>
                    <a:pt x="1756807" y="465736"/>
                    <a:pt x="1763486" y="473528"/>
                  </a:cubicBezTo>
                  <a:cubicBezTo>
                    <a:pt x="1772717" y="484298"/>
                    <a:pt x="1779081" y="499274"/>
                    <a:pt x="1785258" y="511628"/>
                  </a:cubicBezTo>
                  <a:cubicBezTo>
                    <a:pt x="1786892" y="539413"/>
                    <a:pt x="1796143" y="692079"/>
                    <a:pt x="1796143" y="713014"/>
                  </a:cubicBezTo>
                  <a:cubicBezTo>
                    <a:pt x="1796143" y="748424"/>
                    <a:pt x="1789972" y="802651"/>
                    <a:pt x="1779815" y="838200"/>
                  </a:cubicBezTo>
                  <a:cubicBezTo>
                    <a:pt x="1777586" y="846001"/>
                    <a:pt x="1772558" y="852714"/>
                    <a:pt x="1768929" y="859971"/>
                  </a:cubicBezTo>
                  <a:cubicBezTo>
                    <a:pt x="1761264" y="890632"/>
                    <a:pt x="1757379" y="895748"/>
                    <a:pt x="1768929" y="936171"/>
                  </a:cubicBezTo>
                  <a:cubicBezTo>
                    <a:pt x="1771421" y="944894"/>
                    <a:pt x="1779815" y="950686"/>
                    <a:pt x="1785258" y="957943"/>
                  </a:cubicBezTo>
                  <a:cubicBezTo>
                    <a:pt x="1775844" y="995596"/>
                    <a:pt x="1785615" y="969923"/>
                    <a:pt x="1752600" y="1012371"/>
                  </a:cubicBezTo>
                  <a:cubicBezTo>
                    <a:pt x="1738325" y="1030724"/>
                    <a:pt x="1743263" y="1028712"/>
                    <a:pt x="1730829" y="1050471"/>
                  </a:cubicBezTo>
                  <a:cubicBezTo>
                    <a:pt x="1700067" y="1104303"/>
                    <a:pt x="1741938" y="1022808"/>
                    <a:pt x="1709058" y="1088571"/>
                  </a:cubicBezTo>
                  <a:cubicBezTo>
                    <a:pt x="1707244" y="1103085"/>
                    <a:pt x="1707464" y="1118002"/>
                    <a:pt x="1703615" y="1132114"/>
                  </a:cubicBezTo>
                  <a:cubicBezTo>
                    <a:pt x="1701894" y="1138425"/>
                    <a:pt x="1695906" y="1142725"/>
                    <a:pt x="1692729" y="1148443"/>
                  </a:cubicBezTo>
                  <a:cubicBezTo>
                    <a:pt x="1686818" y="1159082"/>
                    <a:pt x="1682311" y="1170461"/>
                    <a:pt x="1676400" y="1181100"/>
                  </a:cubicBezTo>
                  <a:cubicBezTo>
                    <a:pt x="1673223" y="1186818"/>
                    <a:pt x="1668440" y="1191577"/>
                    <a:pt x="1665515" y="1197428"/>
                  </a:cubicBezTo>
                  <a:cubicBezTo>
                    <a:pt x="1653140" y="1222179"/>
                    <a:pt x="1654876" y="1244138"/>
                    <a:pt x="1621972" y="1257300"/>
                  </a:cubicBezTo>
                  <a:cubicBezTo>
                    <a:pt x="1589431" y="1270317"/>
                    <a:pt x="1604027" y="1265097"/>
                    <a:pt x="1578429" y="1273628"/>
                  </a:cubicBezTo>
                  <a:cubicBezTo>
                    <a:pt x="1549652" y="1292813"/>
                    <a:pt x="1568446" y="1282927"/>
                    <a:pt x="1518558" y="1295400"/>
                  </a:cubicBezTo>
                  <a:lnTo>
                    <a:pt x="1518558" y="1295400"/>
                  </a:lnTo>
                  <a:cubicBezTo>
                    <a:pt x="1491655" y="1308852"/>
                    <a:pt x="1504484" y="1303720"/>
                    <a:pt x="1480458" y="1311728"/>
                  </a:cubicBezTo>
                  <a:cubicBezTo>
                    <a:pt x="1471386" y="1320800"/>
                    <a:pt x="1463370" y="1331067"/>
                    <a:pt x="1453243" y="1338943"/>
                  </a:cubicBezTo>
                  <a:cubicBezTo>
                    <a:pt x="1446839" y="1343924"/>
                    <a:pt x="1438517" y="1345803"/>
                    <a:pt x="1431472" y="1349828"/>
                  </a:cubicBezTo>
                  <a:cubicBezTo>
                    <a:pt x="1425792" y="1353074"/>
                    <a:pt x="1420586" y="1357085"/>
                    <a:pt x="1415143" y="1360714"/>
                  </a:cubicBezTo>
                  <a:cubicBezTo>
                    <a:pt x="1411515" y="1366157"/>
                    <a:pt x="1409366" y="1372956"/>
                    <a:pt x="1404258" y="1377043"/>
                  </a:cubicBezTo>
                  <a:cubicBezTo>
                    <a:pt x="1399778" y="1380627"/>
                    <a:pt x="1393061" y="1379920"/>
                    <a:pt x="1387929" y="1382486"/>
                  </a:cubicBezTo>
                  <a:cubicBezTo>
                    <a:pt x="1349663" y="1401618"/>
                    <a:pt x="1399571" y="1388709"/>
                    <a:pt x="1338943" y="1398814"/>
                  </a:cubicBezTo>
                  <a:cubicBezTo>
                    <a:pt x="1266769" y="1434903"/>
                    <a:pt x="1356882" y="1391127"/>
                    <a:pt x="1300843" y="1415143"/>
                  </a:cubicBezTo>
                  <a:cubicBezTo>
                    <a:pt x="1281506" y="1423430"/>
                    <a:pt x="1279143" y="1425981"/>
                    <a:pt x="1262743" y="1436914"/>
                  </a:cubicBezTo>
                  <a:cubicBezTo>
                    <a:pt x="1257300" y="1435100"/>
                    <a:pt x="1252152" y="1431471"/>
                    <a:pt x="1246415" y="1431471"/>
                  </a:cubicBezTo>
                  <a:cubicBezTo>
                    <a:pt x="1232618" y="1431471"/>
                    <a:pt x="1165807" y="1440186"/>
                    <a:pt x="1148443" y="1442357"/>
                  </a:cubicBezTo>
                  <a:cubicBezTo>
                    <a:pt x="1089784" y="1461911"/>
                    <a:pt x="1139243" y="1446352"/>
                    <a:pt x="1094015" y="1458686"/>
                  </a:cubicBezTo>
                  <a:cubicBezTo>
                    <a:pt x="1081272" y="1462161"/>
                    <a:pt x="1068785" y="1466601"/>
                    <a:pt x="1055915" y="1469571"/>
                  </a:cubicBezTo>
                  <a:cubicBezTo>
                    <a:pt x="1045162" y="1472052"/>
                    <a:pt x="1034144" y="1473200"/>
                    <a:pt x="1023258" y="1475014"/>
                  </a:cubicBezTo>
                  <a:cubicBezTo>
                    <a:pt x="1017815" y="1478643"/>
                    <a:pt x="1012780" y="1482974"/>
                    <a:pt x="1006929" y="1485900"/>
                  </a:cubicBezTo>
                  <a:cubicBezTo>
                    <a:pt x="998190" y="1490269"/>
                    <a:pt x="988000" y="1491608"/>
                    <a:pt x="979715" y="1496786"/>
                  </a:cubicBezTo>
                  <a:cubicBezTo>
                    <a:pt x="950724" y="1514905"/>
                    <a:pt x="977468" y="1520105"/>
                    <a:pt x="930729" y="1524000"/>
                  </a:cubicBezTo>
                  <a:lnTo>
                    <a:pt x="865415" y="1529443"/>
                  </a:lnTo>
                  <a:cubicBezTo>
                    <a:pt x="825275" y="1539478"/>
                    <a:pt x="861718" y="1528695"/>
                    <a:pt x="821872" y="1545771"/>
                  </a:cubicBezTo>
                  <a:cubicBezTo>
                    <a:pt x="816598" y="1548031"/>
                    <a:pt x="810915" y="1549199"/>
                    <a:pt x="805543" y="1551214"/>
                  </a:cubicBezTo>
                  <a:cubicBezTo>
                    <a:pt x="796395" y="1554645"/>
                    <a:pt x="787477" y="1558669"/>
                    <a:pt x="778329" y="1562100"/>
                  </a:cubicBezTo>
                  <a:cubicBezTo>
                    <a:pt x="767359" y="1566214"/>
                    <a:pt x="751327" y="1570968"/>
                    <a:pt x="740229" y="1572986"/>
                  </a:cubicBezTo>
                  <a:cubicBezTo>
                    <a:pt x="727607" y="1575281"/>
                    <a:pt x="714763" y="1576199"/>
                    <a:pt x="702129" y="1578428"/>
                  </a:cubicBezTo>
                  <a:cubicBezTo>
                    <a:pt x="683908" y="1581643"/>
                    <a:pt x="647700" y="1589314"/>
                    <a:pt x="647700" y="1589314"/>
                  </a:cubicBezTo>
                  <a:cubicBezTo>
                    <a:pt x="642760" y="1593019"/>
                    <a:pt x="617567" y="1612545"/>
                    <a:pt x="609600" y="1616528"/>
                  </a:cubicBezTo>
                  <a:cubicBezTo>
                    <a:pt x="604469" y="1619094"/>
                    <a:pt x="598545" y="1619711"/>
                    <a:pt x="593272" y="1621971"/>
                  </a:cubicBezTo>
                  <a:cubicBezTo>
                    <a:pt x="585814" y="1625167"/>
                    <a:pt x="578757" y="1629228"/>
                    <a:pt x="571500" y="1632857"/>
                  </a:cubicBezTo>
                  <a:cubicBezTo>
                    <a:pt x="566057" y="1638300"/>
                    <a:pt x="561436" y="1644712"/>
                    <a:pt x="555172" y="1649186"/>
                  </a:cubicBezTo>
                  <a:cubicBezTo>
                    <a:pt x="548570" y="1653902"/>
                    <a:pt x="540858" y="1656875"/>
                    <a:pt x="533400" y="1660071"/>
                  </a:cubicBezTo>
                  <a:cubicBezTo>
                    <a:pt x="522465" y="1664757"/>
                    <a:pt x="506352" y="1668194"/>
                    <a:pt x="495300" y="1670957"/>
                  </a:cubicBezTo>
                  <a:cubicBezTo>
                    <a:pt x="493879" y="1671667"/>
                    <a:pt x="463207" y="1688287"/>
                    <a:pt x="457200" y="1687286"/>
                  </a:cubicBezTo>
                  <a:cubicBezTo>
                    <a:pt x="450748" y="1686211"/>
                    <a:pt x="446315" y="1680029"/>
                    <a:pt x="440872" y="1676400"/>
                  </a:cubicBezTo>
                  <a:cubicBezTo>
                    <a:pt x="431801" y="1680029"/>
                    <a:pt x="423136" y="1684916"/>
                    <a:pt x="413658" y="1687286"/>
                  </a:cubicBezTo>
                  <a:cubicBezTo>
                    <a:pt x="401212" y="1690397"/>
                    <a:pt x="388180" y="1690433"/>
                    <a:pt x="375558" y="1692728"/>
                  </a:cubicBezTo>
                  <a:cubicBezTo>
                    <a:pt x="368198" y="1694066"/>
                    <a:pt x="361043" y="1696357"/>
                    <a:pt x="353786" y="1698171"/>
                  </a:cubicBezTo>
                  <a:cubicBezTo>
                    <a:pt x="342900" y="1709057"/>
                    <a:pt x="333150" y="1721211"/>
                    <a:pt x="321129" y="1730828"/>
                  </a:cubicBezTo>
                  <a:cubicBezTo>
                    <a:pt x="314793" y="1735897"/>
                    <a:pt x="306403" y="1737688"/>
                    <a:pt x="299358" y="1741714"/>
                  </a:cubicBezTo>
                  <a:cubicBezTo>
                    <a:pt x="293678" y="1744960"/>
                    <a:pt x="288880" y="1749674"/>
                    <a:pt x="283029" y="1752600"/>
                  </a:cubicBezTo>
                  <a:cubicBezTo>
                    <a:pt x="266248" y="1760990"/>
                    <a:pt x="238168" y="1761610"/>
                    <a:pt x="223158" y="1763486"/>
                  </a:cubicBezTo>
                  <a:cubicBezTo>
                    <a:pt x="197045" y="1802654"/>
                    <a:pt x="234023" y="1754428"/>
                    <a:pt x="179615" y="1790700"/>
                  </a:cubicBezTo>
                  <a:lnTo>
                    <a:pt x="146958" y="1812471"/>
                  </a:lnTo>
                  <a:cubicBezTo>
                    <a:pt x="112652" y="1835342"/>
                    <a:pt x="144348" y="1817205"/>
                    <a:pt x="76200" y="1834243"/>
                  </a:cubicBezTo>
                  <a:cubicBezTo>
                    <a:pt x="29063" y="1846028"/>
                    <a:pt x="80095" y="1831597"/>
                    <a:pt x="32658" y="1850571"/>
                  </a:cubicBezTo>
                  <a:cubicBezTo>
                    <a:pt x="22004" y="1854833"/>
                    <a:pt x="0" y="1861457"/>
                    <a:pt x="0" y="1861457"/>
                  </a:cubicBezTo>
                  <a:cubicBezTo>
                    <a:pt x="3288" y="1869676"/>
                    <a:pt x="12181" y="1897327"/>
                    <a:pt x="21772" y="1905000"/>
                  </a:cubicBezTo>
                  <a:cubicBezTo>
                    <a:pt x="26252" y="1908584"/>
                    <a:pt x="32657" y="1908629"/>
                    <a:pt x="38100" y="1910443"/>
                  </a:cubicBezTo>
                  <a:cubicBezTo>
                    <a:pt x="51157" y="1949610"/>
                    <a:pt x="39771" y="1932214"/>
                    <a:pt x="119743" y="1932214"/>
                  </a:cubicBezTo>
                  <a:cubicBezTo>
                    <a:pt x="125480" y="1932214"/>
                    <a:pt x="130506" y="1928163"/>
                    <a:pt x="136072" y="1926771"/>
                  </a:cubicBezTo>
                  <a:cubicBezTo>
                    <a:pt x="145047" y="1924527"/>
                    <a:pt x="154128" y="1922636"/>
                    <a:pt x="163286" y="1921328"/>
                  </a:cubicBezTo>
                  <a:cubicBezTo>
                    <a:pt x="179550" y="1919005"/>
                    <a:pt x="196008" y="1918209"/>
                    <a:pt x="212272" y="1915886"/>
                  </a:cubicBezTo>
                  <a:cubicBezTo>
                    <a:pt x="235258" y="1912603"/>
                    <a:pt x="236821" y="1911331"/>
                    <a:pt x="255815" y="1905000"/>
                  </a:cubicBezTo>
                  <a:cubicBezTo>
                    <a:pt x="299358" y="1906814"/>
                    <a:pt x="342982" y="1907224"/>
                    <a:pt x="386443" y="1910443"/>
                  </a:cubicBezTo>
                  <a:cubicBezTo>
                    <a:pt x="502762" y="1919059"/>
                    <a:pt x="267126" y="1912461"/>
                    <a:pt x="424543" y="1926771"/>
                  </a:cubicBezTo>
                  <a:cubicBezTo>
                    <a:pt x="476972" y="1931537"/>
                    <a:pt x="529772" y="1930400"/>
                    <a:pt x="582386" y="1932214"/>
                  </a:cubicBezTo>
                  <a:cubicBezTo>
                    <a:pt x="587829" y="1934028"/>
                    <a:pt x="593441" y="1935397"/>
                    <a:pt x="598715" y="1937657"/>
                  </a:cubicBezTo>
                  <a:cubicBezTo>
                    <a:pt x="606173" y="1940853"/>
                    <a:pt x="612685" y="1946314"/>
                    <a:pt x="620486" y="1948543"/>
                  </a:cubicBezTo>
                  <a:cubicBezTo>
                    <a:pt x="669892" y="1962659"/>
                    <a:pt x="703284" y="1961319"/>
                    <a:pt x="756558" y="1964871"/>
                  </a:cubicBezTo>
                  <a:cubicBezTo>
                    <a:pt x="802814" y="1976436"/>
                    <a:pt x="761264" y="1968532"/>
                    <a:pt x="843643" y="1964871"/>
                  </a:cubicBezTo>
                  <a:cubicBezTo>
                    <a:pt x="903483" y="1962211"/>
                    <a:pt x="963386" y="1961242"/>
                    <a:pt x="1023258" y="1959428"/>
                  </a:cubicBezTo>
                  <a:cubicBezTo>
                    <a:pt x="1091504" y="1976490"/>
                    <a:pt x="1051877" y="1971380"/>
                    <a:pt x="1143000" y="1964871"/>
                  </a:cubicBezTo>
                  <a:cubicBezTo>
                    <a:pt x="1155700" y="1966685"/>
                    <a:pt x="1168271" y="1970314"/>
                    <a:pt x="1181100" y="1970314"/>
                  </a:cubicBezTo>
                  <a:cubicBezTo>
                    <a:pt x="1214823" y="1970314"/>
                    <a:pt x="1288332" y="1964101"/>
                    <a:pt x="1328058" y="1959428"/>
                  </a:cubicBezTo>
                  <a:cubicBezTo>
                    <a:pt x="1340799" y="1957929"/>
                    <a:pt x="1353382" y="1955147"/>
                    <a:pt x="1366158" y="1953986"/>
                  </a:cubicBezTo>
                  <a:cubicBezTo>
                    <a:pt x="1393320" y="1951517"/>
                    <a:pt x="1420586" y="1950357"/>
                    <a:pt x="1447800" y="1948543"/>
                  </a:cubicBezTo>
                  <a:cubicBezTo>
                    <a:pt x="1503686" y="1934571"/>
                    <a:pt x="1434418" y="1953561"/>
                    <a:pt x="1491343" y="1932214"/>
                  </a:cubicBezTo>
                  <a:cubicBezTo>
                    <a:pt x="1505790" y="1926796"/>
                    <a:pt x="1532337" y="1924015"/>
                    <a:pt x="1545772" y="1921328"/>
                  </a:cubicBezTo>
                  <a:cubicBezTo>
                    <a:pt x="1553107" y="1919861"/>
                    <a:pt x="1560350" y="1917941"/>
                    <a:pt x="1567543" y="1915886"/>
                  </a:cubicBezTo>
                  <a:cubicBezTo>
                    <a:pt x="1573060" y="1914310"/>
                    <a:pt x="1578598" y="1912703"/>
                    <a:pt x="1583872" y="1910443"/>
                  </a:cubicBezTo>
                  <a:cubicBezTo>
                    <a:pt x="1591330" y="1907247"/>
                    <a:pt x="1597872" y="1901889"/>
                    <a:pt x="1605643" y="1899557"/>
                  </a:cubicBezTo>
                  <a:cubicBezTo>
                    <a:pt x="1616854" y="1896194"/>
                    <a:pt x="1674899" y="1889539"/>
                    <a:pt x="1681843" y="1888671"/>
                  </a:cubicBezTo>
                  <a:cubicBezTo>
                    <a:pt x="1718938" y="1860851"/>
                    <a:pt x="1688774" y="1877847"/>
                    <a:pt x="1747158" y="1866900"/>
                  </a:cubicBezTo>
                  <a:cubicBezTo>
                    <a:pt x="1761862" y="1864143"/>
                    <a:pt x="1790700" y="1856014"/>
                    <a:pt x="1790700" y="1856014"/>
                  </a:cubicBezTo>
                  <a:cubicBezTo>
                    <a:pt x="1805030" y="1844073"/>
                    <a:pt x="1826506" y="1827847"/>
                    <a:pt x="1839686" y="1812471"/>
                  </a:cubicBezTo>
                  <a:cubicBezTo>
                    <a:pt x="1861993" y="1786446"/>
                    <a:pt x="1850966" y="1796813"/>
                    <a:pt x="1866900" y="1768928"/>
                  </a:cubicBezTo>
                  <a:cubicBezTo>
                    <a:pt x="1888645" y="1730874"/>
                    <a:pt x="1867233" y="1778982"/>
                    <a:pt x="1888672" y="1725386"/>
                  </a:cubicBezTo>
                  <a:cubicBezTo>
                    <a:pt x="1902763" y="1654930"/>
                    <a:pt x="1883154" y="1758650"/>
                    <a:pt x="1899558" y="1627414"/>
                  </a:cubicBezTo>
                  <a:cubicBezTo>
                    <a:pt x="1900270" y="1621721"/>
                    <a:pt x="1901266" y="1615442"/>
                    <a:pt x="1905000" y="1611086"/>
                  </a:cubicBezTo>
                  <a:cubicBezTo>
                    <a:pt x="1924844" y="1587935"/>
                    <a:pt x="1929576" y="1594234"/>
                    <a:pt x="1948543" y="1578428"/>
                  </a:cubicBezTo>
                  <a:cubicBezTo>
                    <a:pt x="1954456" y="1573500"/>
                    <a:pt x="1960146" y="1568176"/>
                    <a:pt x="1964872" y="1562100"/>
                  </a:cubicBezTo>
                  <a:cubicBezTo>
                    <a:pt x="2012925" y="1500319"/>
                    <a:pt x="1972376" y="1552533"/>
                    <a:pt x="1992086" y="1513114"/>
                  </a:cubicBezTo>
                  <a:cubicBezTo>
                    <a:pt x="1998236" y="1500815"/>
                    <a:pt x="2018742" y="1477572"/>
                    <a:pt x="2024743" y="1469571"/>
                  </a:cubicBezTo>
                  <a:cubicBezTo>
                    <a:pt x="2037712" y="1452279"/>
                    <a:pt x="2036668" y="1445983"/>
                    <a:pt x="2057400" y="1431471"/>
                  </a:cubicBezTo>
                  <a:cubicBezTo>
                    <a:pt x="2067371" y="1424492"/>
                    <a:pt x="2079172" y="1420586"/>
                    <a:pt x="2090058" y="1415143"/>
                  </a:cubicBezTo>
                  <a:cubicBezTo>
                    <a:pt x="2086429" y="1409700"/>
                    <a:pt x="2080759" y="1405160"/>
                    <a:pt x="2079172" y="1398814"/>
                  </a:cubicBezTo>
                  <a:cubicBezTo>
                    <a:pt x="2066298" y="1347317"/>
                    <a:pt x="2077880" y="1195158"/>
                    <a:pt x="2079172" y="1186543"/>
                  </a:cubicBezTo>
                  <a:cubicBezTo>
                    <a:pt x="2082181" y="1166483"/>
                    <a:pt x="2101466" y="1151793"/>
                    <a:pt x="2106386" y="1132114"/>
                  </a:cubicBezTo>
                  <a:lnTo>
                    <a:pt x="2111829" y="1110343"/>
                  </a:lnTo>
                  <a:cubicBezTo>
                    <a:pt x="2115458" y="1070429"/>
                    <a:pt x="2116621" y="1030213"/>
                    <a:pt x="2122715" y="990600"/>
                  </a:cubicBezTo>
                  <a:cubicBezTo>
                    <a:pt x="2123949" y="982581"/>
                    <a:pt x="2130404" y="976286"/>
                    <a:pt x="2133600" y="968828"/>
                  </a:cubicBezTo>
                  <a:cubicBezTo>
                    <a:pt x="2135860" y="963555"/>
                    <a:pt x="2137229" y="957943"/>
                    <a:pt x="2139043" y="952500"/>
                  </a:cubicBezTo>
                  <a:cubicBezTo>
                    <a:pt x="2137229" y="912586"/>
                    <a:pt x="2137856" y="872485"/>
                    <a:pt x="2133600" y="832757"/>
                  </a:cubicBezTo>
                  <a:cubicBezTo>
                    <a:pt x="2132378" y="821348"/>
                    <a:pt x="2125734" y="811170"/>
                    <a:pt x="2122715" y="800100"/>
                  </a:cubicBezTo>
                  <a:cubicBezTo>
                    <a:pt x="2120281" y="791175"/>
                    <a:pt x="2118880" y="781996"/>
                    <a:pt x="2117272" y="772886"/>
                  </a:cubicBezTo>
                  <a:cubicBezTo>
                    <a:pt x="2113436" y="751150"/>
                    <a:pt x="2109508" y="729421"/>
                    <a:pt x="2106386" y="707571"/>
                  </a:cubicBezTo>
                  <a:cubicBezTo>
                    <a:pt x="2104572" y="694871"/>
                    <a:pt x="2103914" y="681951"/>
                    <a:pt x="2100943" y="669471"/>
                  </a:cubicBezTo>
                  <a:cubicBezTo>
                    <a:pt x="2094824" y="643773"/>
                    <a:pt x="2085291" y="618969"/>
                    <a:pt x="2079172" y="593271"/>
                  </a:cubicBezTo>
                  <a:cubicBezTo>
                    <a:pt x="2076201" y="580791"/>
                    <a:pt x="2076245" y="567751"/>
                    <a:pt x="2073729" y="555171"/>
                  </a:cubicBezTo>
                  <a:cubicBezTo>
                    <a:pt x="2070795" y="540500"/>
                    <a:pt x="2065600" y="526333"/>
                    <a:pt x="2062843" y="511628"/>
                  </a:cubicBezTo>
                  <a:cubicBezTo>
                    <a:pt x="2060147" y="497252"/>
                    <a:pt x="2058958" y="482630"/>
                    <a:pt x="2057400" y="468086"/>
                  </a:cubicBezTo>
                  <a:cubicBezTo>
                    <a:pt x="2054943" y="445153"/>
                    <a:pt x="2040003" y="288591"/>
                    <a:pt x="2035629" y="261257"/>
                  </a:cubicBezTo>
                  <a:cubicBezTo>
                    <a:pt x="2033542" y="248215"/>
                    <a:pt x="2027768" y="236014"/>
                    <a:pt x="2024743" y="223157"/>
                  </a:cubicBezTo>
                  <a:cubicBezTo>
                    <a:pt x="2020505" y="205147"/>
                    <a:pt x="2017735" y="186820"/>
                    <a:pt x="2013858" y="168728"/>
                  </a:cubicBezTo>
                  <a:cubicBezTo>
                    <a:pt x="2013285" y="166055"/>
                    <a:pt x="2005978" y="135137"/>
                    <a:pt x="2002972" y="130628"/>
                  </a:cubicBezTo>
                  <a:cubicBezTo>
                    <a:pt x="1991126" y="112860"/>
                    <a:pt x="1979958" y="113057"/>
                    <a:pt x="1964872" y="97971"/>
                  </a:cubicBezTo>
                  <a:cubicBezTo>
                    <a:pt x="1958458" y="91557"/>
                    <a:pt x="1954612" y="82943"/>
                    <a:pt x="1948543" y="76200"/>
                  </a:cubicBezTo>
                  <a:cubicBezTo>
                    <a:pt x="1938244" y="64757"/>
                    <a:pt x="1926184" y="54986"/>
                    <a:pt x="1915886" y="43543"/>
                  </a:cubicBezTo>
                  <a:cubicBezTo>
                    <a:pt x="1909818" y="36800"/>
                    <a:pt x="1906446" y="27675"/>
                    <a:pt x="1899558" y="21771"/>
                  </a:cubicBezTo>
                  <a:cubicBezTo>
                    <a:pt x="1893398" y="16491"/>
                    <a:pt x="1885319" y="13899"/>
                    <a:pt x="1877786" y="10886"/>
                  </a:cubicBezTo>
                  <a:cubicBezTo>
                    <a:pt x="1867132" y="6625"/>
                    <a:pt x="1845129" y="0"/>
                    <a:pt x="1845129" y="0"/>
                  </a:cubicBezTo>
                  <a:lnTo>
                    <a:pt x="1796143" y="16328"/>
                  </a:lnTo>
                  <a:cubicBezTo>
                    <a:pt x="1790700" y="18142"/>
                    <a:pt x="1785494" y="20960"/>
                    <a:pt x="1779815" y="21771"/>
                  </a:cubicBezTo>
                  <a:lnTo>
                    <a:pt x="1741715" y="27214"/>
                  </a:lnTo>
                  <a:cubicBezTo>
                    <a:pt x="1721537" y="33940"/>
                    <a:pt x="1750787" y="9979"/>
                    <a:pt x="1741715" y="10886"/>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900"/>
                </a:lnSpc>
                <a:spcBef>
                  <a:spcPts val="0"/>
                </a:spcBef>
                <a:spcAft>
                  <a:spcPts val="0"/>
                </a:spcAft>
                <a:defRPr/>
              </a:pPr>
              <a:endParaRPr lang="en-US" sz="1600">
                <a:latin typeface="微软雅黑" panose="020B0503020204020204" pitchFamily="34" charset="-122"/>
                <a:ea typeface="微软雅黑" panose="020B0503020204020204" pitchFamily="34" charset="-122"/>
              </a:endParaRPr>
            </a:p>
          </p:txBody>
        </p:sp>
        <p:sp>
          <p:nvSpPr>
            <p:cNvPr id="131" name="TextBox 12"/>
            <p:cNvSpPr txBox="1"/>
            <p:nvPr/>
          </p:nvSpPr>
          <p:spPr>
            <a:xfrm>
              <a:off x="1321" y="13"/>
              <a:ext cx="927" cy="173"/>
            </a:xfrm>
            <a:prstGeom prst="rect">
              <a:avLst/>
            </a:prstGeom>
            <a:noFill/>
            <a:effectLst>
              <a:outerShdw blurRad="50800" dist="38100" dir="2700000" algn="tl" rotWithShape="0">
                <a:prstClr val="black">
                  <a:alpha val="40000"/>
                </a:prstClr>
              </a:outerShdw>
            </a:effectLst>
          </p:spPr>
          <p:txBody>
            <a:bodyPr>
              <a:spAutoFit/>
            </a:bodyPr>
            <a:lstStyle/>
            <a:p>
              <a:pPr algn="ctr" fontAlgn="auto">
                <a:lnSpc>
                  <a:spcPts val="900"/>
                </a:lnSpc>
                <a:spcBef>
                  <a:spcPts val="0"/>
                </a:spcBef>
                <a:spcAft>
                  <a:spcPts val="0"/>
                </a:spcAft>
                <a:defRPr/>
              </a:pPr>
              <a:r>
                <a:rPr lang="zh-CN" altLang="en-US" sz="2800" b="1" dirty="0">
                  <a:solidFill>
                    <a:srgbClr val="0088B8"/>
                  </a:solidFill>
                  <a:latin typeface="微软雅黑" panose="020B0503020204020204" pitchFamily="34" charset="-122"/>
                  <a:ea typeface="微软雅黑" panose="020B0503020204020204" pitchFamily="34" charset="-122"/>
                  <a:cs typeface="Arial" panose="020B0604020202020204" pitchFamily="34" charset="0"/>
                </a:rPr>
                <a:t>规划</a:t>
              </a:r>
              <a:endParaRPr lang="zh-CN" altLang="en-US" sz="2800" b="1" dirty="0">
                <a:solidFill>
                  <a:srgbClr val="0088B8"/>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2" name="TextBox 13"/>
            <p:cNvSpPr txBox="1"/>
            <p:nvPr/>
          </p:nvSpPr>
          <p:spPr>
            <a:xfrm>
              <a:off x="3014" y="13"/>
              <a:ext cx="933" cy="173"/>
            </a:xfrm>
            <a:prstGeom prst="rect">
              <a:avLst/>
            </a:prstGeom>
            <a:noFill/>
            <a:effectLst>
              <a:outerShdw blurRad="50800" dist="38100" dir="2700000" algn="tl" rotWithShape="0">
                <a:prstClr val="black">
                  <a:alpha val="40000"/>
                </a:prstClr>
              </a:outerShdw>
            </a:effectLst>
          </p:spPr>
          <p:txBody>
            <a:bodyPr>
              <a:spAutoFit/>
            </a:bodyPr>
            <a:lstStyle/>
            <a:p>
              <a:pPr algn="ctr" fontAlgn="auto">
                <a:lnSpc>
                  <a:spcPts val="900"/>
                </a:lnSpc>
                <a:spcBef>
                  <a:spcPts val="0"/>
                </a:spcBef>
                <a:spcAft>
                  <a:spcPts val="0"/>
                </a:spcAft>
                <a:defRPr/>
              </a:pPr>
              <a:r>
                <a:rPr lang="zh-CN" altLang="en-US" sz="2800" b="1">
                  <a:solidFill>
                    <a:srgbClr val="007A37"/>
                  </a:solidFill>
                  <a:latin typeface="微软雅黑" panose="020B0503020204020204" pitchFamily="34" charset="-122"/>
                  <a:ea typeface="微软雅黑" panose="020B0503020204020204" pitchFamily="34" charset="-122"/>
                  <a:cs typeface="Arial" panose="020B0604020202020204" pitchFamily="34" charset="0"/>
                </a:rPr>
                <a:t>建设</a:t>
              </a:r>
              <a:endParaRPr lang="zh-CN" altLang="en-US" sz="2800" b="1">
                <a:solidFill>
                  <a:srgbClr val="007A37"/>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33" name="TextBox 14"/>
            <p:cNvSpPr txBox="1"/>
            <p:nvPr/>
          </p:nvSpPr>
          <p:spPr>
            <a:xfrm>
              <a:off x="4536" y="13"/>
              <a:ext cx="1035" cy="173"/>
            </a:xfrm>
            <a:prstGeom prst="rect">
              <a:avLst/>
            </a:prstGeom>
            <a:noFill/>
            <a:effectLst>
              <a:outerShdw blurRad="50800" dist="38100" dir="2700000" algn="tl" rotWithShape="0">
                <a:prstClr val="black">
                  <a:alpha val="40000"/>
                </a:prstClr>
              </a:outerShdw>
            </a:effectLst>
          </p:spPr>
          <p:txBody>
            <a:bodyPr>
              <a:spAutoFit/>
            </a:bodyPr>
            <a:lstStyle/>
            <a:p>
              <a:pPr algn="ctr" fontAlgn="auto">
                <a:lnSpc>
                  <a:spcPts val="900"/>
                </a:lnSpc>
                <a:spcBef>
                  <a:spcPts val="0"/>
                </a:spcBef>
                <a:spcAft>
                  <a:spcPts val="0"/>
                </a:spcAft>
                <a:defRPr/>
              </a:pPr>
              <a:r>
                <a:rPr lang="zh-CN" altLang="en-US" sz="2800" b="1">
                  <a:solidFill>
                    <a:srgbClr val="EEAA00"/>
                  </a:solidFill>
                  <a:latin typeface="微软雅黑" panose="020B0503020204020204" pitchFamily="34" charset="-122"/>
                  <a:ea typeface="微软雅黑" panose="020B0503020204020204" pitchFamily="34" charset="-122"/>
                  <a:cs typeface="Arial" panose="020B0604020202020204" pitchFamily="34" charset="0"/>
                </a:rPr>
                <a:t>运营</a:t>
              </a:r>
              <a:endParaRPr lang="zh-CN" altLang="en-US" sz="2800" b="1">
                <a:solidFill>
                  <a:srgbClr val="EEAA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34" name="Picture 36" descr="Swoop arrow GREEN.png"/>
            <p:cNvPicPr>
              <a:picLocks noChangeAspect="1"/>
            </p:cNvPicPr>
            <p:nvPr/>
          </p:nvPicPr>
          <p:blipFill>
            <a:blip r:embed="rId4"/>
            <a:stretch>
              <a:fillRect/>
            </a:stretch>
          </p:blipFill>
          <p:spPr>
            <a:xfrm>
              <a:off x="522" y="430"/>
              <a:ext cx="5660" cy="1302"/>
            </a:xfrm>
            <a:prstGeom prst="rect">
              <a:avLst/>
            </a:prstGeom>
            <a:effectLst>
              <a:outerShdw blurRad="50800" dist="38100" dir="2700000" algn="tl" rotWithShape="0">
                <a:prstClr val="black">
                  <a:alpha val="40000"/>
                </a:prstClr>
              </a:outerShdw>
            </a:effectLst>
          </p:spPr>
        </p:pic>
        <p:cxnSp>
          <p:nvCxnSpPr>
            <p:cNvPr id="135" name="Straight Connector 38"/>
            <p:cNvCxnSpPr/>
            <p:nvPr/>
          </p:nvCxnSpPr>
          <p:spPr>
            <a:xfrm>
              <a:off x="849" y="677"/>
              <a:ext cx="536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36" name="Rectangle 6"/>
            <p:cNvSpPr/>
            <p:nvPr/>
          </p:nvSpPr>
          <p:spPr>
            <a:xfrm>
              <a:off x="949" y="595"/>
              <a:ext cx="200" cy="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900"/>
                </a:lnSpc>
                <a:spcBef>
                  <a:spcPts val="0"/>
                </a:spcBef>
                <a:spcAft>
                  <a:spcPts val="0"/>
                </a:spcAft>
                <a:defRPr/>
              </a:pPr>
              <a:endParaRPr lang="en-US" sz="1600">
                <a:latin typeface="微软雅黑" panose="020B0503020204020204" pitchFamily="34" charset="-122"/>
                <a:ea typeface="微软雅黑" panose="020B0503020204020204" pitchFamily="34" charset="-122"/>
              </a:endParaRPr>
            </a:p>
          </p:txBody>
        </p:sp>
        <p:sp>
          <p:nvSpPr>
            <p:cNvPr id="137" name="Chevron 7"/>
            <p:cNvSpPr>
              <a:spLocks noChangeArrowheads="1"/>
            </p:cNvSpPr>
            <p:nvPr/>
          </p:nvSpPr>
          <p:spPr bwMode="auto">
            <a:xfrm>
              <a:off x="2620" y="412"/>
              <a:ext cx="960" cy="258"/>
            </a:xfrm>
            <a:prstGeom prst="chevron">
              <a:avLst>
                <a:gd name="adj" fmla="val 59259"/>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ts val="900"/>
                </a:lnSpc>
              </a:pPr>
              <a:endParaRPr lang="en-US" altLang="zh-CN" b="1">
                <a:latin typeface="微软雅黑" panose="020B0503020204020204" pitchFamily="34" charset="-122"/>
                <a:ea typeface="微软雅黑" panose="020B0503020204020204" pitchFamily="34" charset="-122"/>
              </a:endParaRPr>
            </a:p>
          </p:txBody>
        </p:sp>
        <p:sp>
          <p:nvSpPr>
            <p:cNvPr id="138" name="Chevron 8"/>
            <p:cNvSpPr/>
            <p:nvPr/>
          </p:nvSpPr>
          <p:spPr>
            <a:xfrm>
              <a:off x="3437" y="412"/>
              <a:ext cx="960" cy="257"/>
            </a:xfrm>
            <a:prstGeom prst="chevron">
              <a:avLst/>
            </a:prstGeom>
            <a:solidFill>
              <a:srgbClr val="009E4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900"/>
                </a:lnSpc>
                <a:spcBef>
                  <a:spcPts val="0"/>
                </a:spcBef>
                <a:spcAft>
                  <a:spcPts val="0"/>
                </a:spcAft>
                <a:defRPr/>
              </a:pPr>
              <a:endParaRPr lang="en-US" sz="1600">
                <a:solidFill>
                  <a:schemeClr val="tx1"/>
                </a:solidFill>
                <a:latin typeface="微软雅黑" panose="020B0503020204020204" pitchFamily="34" charset="-122"/>
                <a:ea typeface="微软雅黑" panose="020B0503020204020204" pitchFamily="34" charset="-122"/>
              </a:endParaRPr>
            </a:p>
          </p:txBody>
        </p:sp>
        <p:sp>
          <p:nvSpPr>
            <p:cNvPr id="139" name="Freeform 14"/>
            <p:cNvSpPr/>
            <p:nvPr/>
          </p:nvSpPr>
          <p:spPr>
            <a:xfrm>
              <a:off x="4967" y="516"/>
              <a:ext cx="278" cy="166"/>
            </a:xfrm>
            <a:custGeom>
              <a:avLst/>
              <a:gdLst>
                <a:gd name="connsiteX0" fmla="*/ 261258 w 440872"/>
                <a:gd name="connsiteY0" fmla="*/ 48986 h 308287"/>
                <a:gd name="connsiteX1" fmla="*/ 212272 w 440872"/>
                <a:gd name="connsiteY1" fmla="*/ 54428 h 308287"/>
                <a:gd name="connsiteX2" fmla="*/ 179615 w 440872"/>
                <a:gd name="connsiteY2" fmla="*/ 70757 h 308287"/>
                <a:gd name="connsiteX3" fmla="*/ 157843 w 440872"/>
                <a:gd name="connsiteY3" fmla="*/ 76200 h 308287"/>
                <a:gd name="connsiteX4" fmla="*/ 108858 w 440872"/>
                <a:gd name="connsiteY4" fmla="*/ 92528 h 308287"/>
                <a:gd name="connsiteX5" fmla="*/ 92529 w 440872"/>
                <a:gd name="connsiteY5" fmla="*/ 97971 h 308287"/>
                <a:gd name="connsiteX6" fmla="*/ 81643 w 440872"/>
                <a:gd name="connsiteY6" fmla="*/ 114300 h 308287"/>
                <a:gd name="connsiteX7" fmla="*/ 32658 w 440872"/>
                <a:gd name="connsiteY7" fmla="*/ 125186 h 308287"/>
                <a:gd name="connsiteX8" fmla="*/ 10886 w 440872"/>
                <a:gd name="connsiteY8" fmla="*/ 157843 h 308287"/>
                <a:gd name="connsiteX9" fmla="*/ 0 w 440872"/>
                <a:gd name="connsiteY9" fmla="*/ 174171 h 308287"/>
                <a:gd name="connsiteX10" fmla="*/ 5443 w 440872"/>
                <a:gd name="connsiteY10" fmla="*/ 223157 h 308287"/>
                <a:gd name="connsiteX11" fmla="*/ 21772 w 440872"/>
                <a:gd name="connsiteY11" fmla="*/ 261257 h 308287"/>
                <a:gd name="connsiteX12" fmla="*/ 27215 w 440872"/>
                <a:gd name="connsiteY12" fmla="*/ 277586 h 308287"/>
                <a:gd name="connsiteX13" fmla="*/ 43543 w 440872"/>
                <a:gd name="connsiteY13" fmla="*/ 283028 h 308287"/>
                <a:gd name="connsiteX14" fmla="*/ 92529 w 440872"/>
                <a:gd name="connsiteY14" fmla="*/ 293914 h 308287"/>
                <a:gd name="connsiteX15" fmla="*/ 114300 w 440872"/>
                <a:gd name="connsiteY15" fmla="*/ 304800 h 308287"/>
                <a:gd name="connsiteX16" fmla="*/ 255815 w 440872"/>
                <a:gd name="connsiteY16" fmla="*/ 299357 h 308287"/>
                <a:gd name="connsiteX17" fmla="*/ 288472 w 440872"/>
                <a:gd name="connsiteY17" fmla="*/ 288471 h 308287"/>
                <a:gd name="connsiteX18" fmla="*/ 315686 w 440872"/>
                <a:gd name="connsiteY18" fmla="*/ 277586 h 308287"/>
                <a:gd name="connsiteX19" fmla="*/ 381000 w 440872"/>
                <a:gd name="connsiteY19" fmla="*/ 261257 h 308287"/>
                <a:gd name="connsiteX20" fmla="*/ 419100 w 440872"/>
                <a:gd name="connsiteY20" fmla="*/ 228600 h 308287"/>
                <a:gd name="connsiteX21" fmla="*/ 440872 w 440872"/>
                <a:gd name="connsiteY21" fmla="*/ 195943 h 308287"/>
                <a:gd name="connsiteX22" fmla="*/ 435429 w 440872"/>
                <a:gd name="connsiteY22" fmla="*/ 174171 h 308287"/>
                <a:gd name="connsiteX23" fmla="*/ 429986 w 440872"/>
                <a:gd name="connsiteY23" fmla="*/ 70757 h 308287"/>
                <a:gd name="connsiteX24" fmla="*/ 413658 w 440872"/>
                <a:gd name="connsiteY24" fmla="*/ 54428 h 308287"/>
                <a:gd name="connsiteX25" fmla="*/ 381000 w 440872"/>
                <a:gd name="connsiteY25" fmla="*/ 43543 h 308287"/>
                <a:gd name="connsiteX26" fmla="*/ 304800 w 440872"/>
                <a:gd name="connsiteY26" fmla="*/ 32657 h 308287"/>
                <a:gd name="connsiteX27" fmla="*/ 212272 w 440872"/>
                <a:gd name="connsiteY27" fmla="*/ 16328 h 308287"/>
                <a:gd name="connsiteX28" fmla="*/ 195943 w 440872"/>
                <a:gd name="connsiteY28" fmla="*/ 0 h 30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0872" h="308287">
                  <a:moveTo>
                    <a:pt x="261258" y="48986"/>
                  </a:moveTo>
                  <a:cubicBezTo>
                    <a:pt x="244929" y="50800"/>
                    <a:pt x="228478" y="51727"/>
                    <a:pt x="212272" y="54428"/>
                  </a:cubicBezTo>
                  <a:cubicBezTo>
                    <a:pt x="187251" y="58598"/>
                    <a:pt x="203551" y="60498"/>
                    <a:pt x="179615" y="70757"/>
                  </a:cubicBezTo>
                  <a:cubicBezTo>
                    <a:pt x="172739" y="73704"/>
                    <a:pt x="165008" y="74050"/>
                    <a:pt x="157843" y="76200"/>
                  </a:cubicBezTo>
                  <a:cubicBezTo>
                    <a:pt x="141357" y="81146"/>
                    <a:pt x="125186" y="87086"/>
                    <a:pt x="108858" y="92528"/>
                  </a:cubicBezTo>
                  <a:lnTo>
                    <a:pt x="92529" y="97971"/>
                  </a:lnTo>
                  <a:cubicBezTo>
                    <a:pt x="88900" y="103414"/>
                    <a:pt x="87086" y="110671"/>
                    <a:pt x="81643" y="114300"/>
                  </a:cubicBezTo>
                  <a:cubicBezTo>
                    <a:pt x="78349" y="116496"/>
                    <a:pt x="33258" y="125066"/>
                    <a:pt x="32658" y="125186"/>
                  </a:cubicBezTo>
                  <a:lnTo>
                    <a:pt x="10886" y="157843"/>
                  </a:lnTo>
                  <a:lnTo>
                    <a:pt x="0" y="174171"/>
                  </a:lnTo>
                  <a:cubicBezTo>
                    <a:pt x="1814" y="190500"/>
                    <a:pt x="2742" y="206951"/>
                    <a:pt x="5443" y="223157"/>
                  </a:cubicBezTo>
                  <a:cubicBezTo>
                    <a:pt x="7764" y="237084"/>
                    <a:pt x="16363" y="248637"/>
                    <a:pt x="21772" y="261257"/>
                  </a:cubicBezTo>
                  <a:cubicBezTo>
                    <a:pt x="24032" y="266531"/>
                    <a:pt x="23158" y="273529"/>
                    <a:pt x="27215" y="277586"/>
                  </a:cubicBezTo>
                  <a:cubicBezTo>
                    <a:pt x="31272" y="281643"/>
                    <a:pt x="38027" y="281452"/>
                    <a:pt x="43543" y="283028"/>
                  </a:cubicBezTo>
                  <a:cubicBezTo>
                    <a:pt x="61481" y="288153"/>
                    <a:pt x="73819" y="290172"/>
                    <a:pt x="92529" y="293914"/>
                  </a:cubicBezTo>
                  <a:cubicBezTo>
                    <a:pt x="166423" y="269283"/>
                    <a:pt x="54923" y="300402"/>
                    <a:pt x="114300" y="304800"/>
                  </a:cubicBezTo>
                  <a:cubicBezTo>
                    <a:pt x="161378" y="308287"/>
                    <a:pt x="208643" y="301171"/>
                    <a:pt x="255815" y="299357"/>
                  </a:cubicBezTo>
                  <a:cubicBezTo>
                    <a:pt x="266701" y="295728"/>
                    <a:pt x="277818" y="292732"/>
                    <a:pt x="288472" y="288471"/>
                  </a:cubicBezTo>
                  <a:cubicBezTo>
                    <a:pt x="297543" y="284843"/>
                    <a:pt x="306417" y="280676"/>
                    <a:pt x="315686" y="277586"/>
                  </a:cubicBezTo>
                  <a:cubicBezTo>
                    <a:pt x="345900" y="267515"/>
                    <a:pt x="352588" y="266940"/>
                    <a:pt x="381000" y="261257"/>
                  </a:cubicBezTo>
                  <a:cubicBezTo>
                    <a:pt x="408953" y="205354"/>
                    <a:pt x="369063" y="273077"/>
                    <a:pt x="419100" y="228600"/>
                  </a:cubicBezTo>
                  <a:cubicBezTo>
                    <a:pt x="428878" y="219908"/>
                    <a:pt x="440872" y="195943"/>
                    <a:pt x="440872" y="195943"/>
                  </a:cubicBezTo>
                  <a:cubicBezTo>
                    <a:pt x="439058" y="188686"/>
                    <a:pt x="436077" y="181624"/>
                    <a:pt x="435429" y="174171"/>
                  </a:cubicBezTo>
                  <a:cubicBezTo>
                    <a:pt x="432439" y="139782"/>
                    <a:pt x="436161" y="104719"/>
                    <a:pt x="429986" y="70757"/>
                  </a:cubicBezTo>
                  <a:cubicBezTo>
                    <a:pt x="428609" y="63184"/>
                    <a:pt x="420387" y="58166"/>
                    <a:pt x="413658" y="54428"/>
                  </a:cubicBezTo>
                  <a:cubicBezTo>
                    <a:pt x="403627" y="48855"/>
                    <a:pt x="392319" y="45429"/>
                    <a:pt x="381000" y="43543"/>
                  </a:cubicBezTo>
                  <a:cubicBezTo>
                    <a:pt x="333915" y="35695"/>
                    <a:pt x="359294" y="39469"/>
                    <a:pt x="304800" y="32657"/>
                  </a:cubicBezTo>
                  <a:cubicBezTo>
                    <a:pt x="252304" y="6408"/>
                    <a:pt x="319013" y="36341"/>
                    <a:pt x="212272" y="16328"/>
                  </a:cubicBezTo>
                  <a:cubicBezTo>
                    <a:pt x="194433" y="12983"/>
                    <a:pt x="195943" y="9614"/>
                    <a:pt x="195943" y="0"/>
                  </a:cubicBezTo>
                </a:path>
              </a:pathLst>
            </a:custGeom>
            <a:solidFill>
              <a:schemeClr val="bg1"/>
            </a:solidFill>
            <a:ln>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lnSpc>
                  <a:spcPts val="900"/>
                </a:lnSpc>
                <a:spcBef>
                  <a:spcPts val="0"/>
                </a:spcBef>
                <a:spcAft>
                  <a:spcPts val="0"/>
                </a:spcAft>
                <a:defRPr/>
              </a:pPr>
              <a:endParaRPr lang="en-US" sz="1600">
                <a:latin typeface="微软雅黑" panose="020B0503020204020204" pitchFamily="34" charset="-122"/>
                <a:ea typeface="微软雅黑" panose="020B0503020204020204" pitchFamily="34" charset="-122"/>
              </a:endParaRPr>
            </a:p>
          </p:txBody>
        </p:sp>
        <p:sp>
          <p:nvSpPr>
            <p:cNvPr id="140" name="Chevron 17"/>
            <p:cNvSpPr>
              <a:spLocks noChangeArrowheads="1"/>
            </p:cNvSpPr>
            <p:nvPr/>
          </p:nvSpPr>
          <p:spPr bwMode="auto">
            <a:xfrm>
              <a:off x="4259" y="412"/>
              <a:ext cx="960" cy="258"/>
            </a:xfrm>
            <a:prstGeom prst="chevron">
              <a:avLst>
                <a:gd name="adj" fmla="val 59259"/>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ts val="900"/>
                </a:lnSpc>
              </a:pP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p:txBody>
        </p:sp>
        <p:sp>
          <p:nvSpPr>
            <p:cNvPr id="141" name="Freeform 18"/>
            <p:cNvSpPr/>
            <p:nvPr/>
          </p:nvSpPr>
          <p:spPr>
            <a:xfrm>
              <a:off x="1677" y="586"/>
              <a:ext cx="209" cy="105"/>
            </a:xfrm>
            <a:custGeom>
              <a:avLst/>
              <a:gdLst>
                <a:gd name="connsiteX0" fmla="*/ 173384 w 330561"/>
                <a:gd name="connsiteY0" fmla="*/ 16329 h 174172"/>
                <a:gd name="connsiteX1" fmla="*/ 91741 w 330561"/>
                <a:gd name="connsiteY1" fmla="*/ 21772 h 174172"/>
                <a:gd name="connsiteX2" fmla="*/ 75413 w 330561"/>
                <a:gd name="connsiteY2" fmla="*/ 27215 h 174172"/>
                <a:gd name="connsiteX3" fmla="*/ 64527 w 330561"/>
                <a:gd name="connsiteY3" fmla="*/ 43543 h 174172"/>
                <a:gd name="connsiteX4" fmla="*/ 48198 w 330561"/>
                <a:gd name="connsiteY4" fmla="*/ 54429 h 174172"/>
                <a:gd name="connsiteX5" fmla="*/ 31870 w 330561"/>
                <a:gd name="connsiteY5" fmla="*/ 136072 h 174172"/>
                <a:gd name="connsiteX6" fmla="*/ 97184 w 330561"/>
                <a:gd name="connsiteY6" fmla="*/ 141515 h 174172"/>
                <a:gd name="connsiteX7" fmla="*/ 113513 w 330561"/>
                <a:gd name="connsiteY7" fmla="*/ 146958 h 174172"/>
                <a:gd name="connsiteX8" fmla="*/ 146170 w 330561"/>
                <a:gd name="connsiteY8" fmla="*/ 168729 h 174172"/>
                <a:gd name="connsiteX9" fmla="*/ 178827 w 330561"/>
                <a:gd name="connsiteY9" fmla="*/ 174172 h 174172"/>
                <a:gd name="connsiteX10" fmla="*/ 222370 w 330561"/>
                <a:gd name="connsiteY10" fmla="*/ 168729 h 174172"/>
                <a:gd name="connsiteX11" fmla="*/ 255027 w 330561"/>
                <a:gd name="connsiteY11" fmla="*/ 157843 h 174172"/>
                <a:gd name="connsiteX12" fmla="*/ 287684 w 330561"/>
                <a:gd name="connsiteY12" fmla="*/ 152400 h 174172"/>
                <a:gd name="connsiteX13" fmla="*/ 325784 w 330561"/>
                <a:gd name="connsiteY13" fmla="*/ 136072 h 174172"/>
                <a:gd name="connsiteX14" fmla="*/ 309455 w 330561"/>
                <a:gd name="connsiteY14" fmla="*/ 103415 h 174172"/>
                <a:gd name="connsiteX15" fmla="*/ 304013 w 330561"/>
                <a:gd name="connsiteY15" fmla="*/ 87086 h 174172"/>
                <a:gd name="connsiteX16" fmla="*/ 265913 w 330561"/>
                <a:gd name="connsiteY16" fmla="*/ 38100 h 174172"/>
                <a:gd name="connsiteX17" fmla="*/ 249584 w 330561"/>
                <a:gd name="connsiteY17" fmla="*/ 27215 h 174172"/>
                <a:gd name="connsiteX18" fmla="*/ 157055 w 330561"/>
                <a:gd name="connsiteY18" fmla="*/ 16329 h 174172"/>
                <a:gd name="connsiteX19" fmla="*/ 113513 w 330561"/>
                <a:gd name="connsiteY19" fmla="*/ 5443 h 174172"/>
                <a:gd name="connsiteX20" fmla="*/ 97184 w 330561"/>
                <a:gd name="connsiteY20" fmla="*/ 0 h 17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30561" h="174172">
                  <a:moveTo>
                    <a:pt x="173384" y="16329"/>
                  </a:moveTo>
                  <a:cubicBezTo>
                    <a:pt x="146170" y="18143"/>
                    <a:pt x="118849" y="18760"/>
                    <a:pt x="91741" y="21772"/>
                  </a:cubicBezTo>
                  <a:cubicBezTo>
                    <a:pt x="86039" y="22406"/>
                    <a:pt x="79893" y="23631"/>
                    <a:pt x="75413" y="27215"/>
                  </a:cubicBezTo>
                  <a:cubicBezTo>
                    <a:pt x="70305" y="31301"/>
                    <a:pt x="69153" y="38918"/>
                    <a:pt x="64527" y="43543"/>
                  </a:cubicBezTo>
                  <a:cubicBezTo>
                    <a:pt x="59901" y="48169"/>
                    <a:pt x="53641" y="50800"/>
                    <a:pt x="48198" y="54429"/>
                  </a:cubicBezTo>
                  <a:cubicBezTo>
                    <a:pt x="37207" y="70915"/>
                    <a:pt x="0" y="111557"/>
                    <a:pt x="31870" y="136072"/>
                  </a:cubicBezTo>
                  <a:cubicBezTo>
                    <a:pt x="49186" y="149392"/>
                    <a:pt x="75413" y="139701"/>
                    <a:pt x="97184" y="141515"/>
                  </a:cubicBezTo>
                  <a:cubicBezTo>
                    <a:pt x="102627" y="143329"/>
                    <a:pt x="108498" y="144172"/>
                    <a:pt x="113513" y="146958"/>
                  </a:cubicBezTo>
                  <a:cubicBezTo>
                    <a:pt x="124950" y="153312"/>
                    <a:pt x="133265" y="166578"/>
                    <a:pt x="146170" y="168729"/>
                  </a:cubicBezTo>
                  <a:lnTo>
                    <a:pt x="178827" y="174172"/>
                  </a:lnTo>
                  <a:cubicBezTo>
                    <a:pt x="193341" y="172358"/>
                    <a:pt x="208067" y="171794"/>
                    <a:pt x="222370" y="168729"/>
                  </a:cubicBezTo>
                  <a:cubicBezTo>
                    <a:pt x="233590" y="166325"/>
                    <a:pt x="243709" y="159729"/>
                    <a:pt x="255027" y="157843"/>
                  </a:cubicBezTo>
                  <a:cubicBezTo>
                    <a:pt x="265913" y="156029"/>
                    <a:pt x="276911" y="154794"/>
                    <a:pt x="287684" y="152400"/>
                  </a:cubicBezTo>
                  <a:cubicBezTo>
                    <a:pt x="302105" y="149196"/>
                    <a:pt x="312465" y="142732"/>
                    <a:pt x="325784" y="136072"/>
                  </a:cubicBezTo>
                  <a:cubicBezTo>
                    <a:pt x="312100" y="95021"/>
                    <a:pt x="330561" y="145628"/>
                    <a:pt x="309455" y="103415"/>
                  </a:cubicBezTo>
                  <a:cubicBezTo>
                    <a:pt x="306889" y="98283"/>
                    <a:pt x="306799" y="92101"/>
                    <a:pt x="304013" y="87086"/>
                  </a:cubicBezTo>
                  <a:cubicBezTo>
                    <a:pt x="293553" y="68259"/>
                    <a:pt x="282324" y="51776"/>
                    <a:pt x="265913" y="38100"/>
                  </a:cubicBezTo>
                  <a:cubicBezTo>
                    <a:pt x="260888" y="33912"/>
                    <a:pt x="255790" y="29284"/>
                    <a:pt x="249584" y="27215"/>
                  </a:cubicBezTo>
                  <a:cubicBezTo>
                    <a:pt x="233200" y="21754"/>
                    <a:pt x="162474" y="16822"/>
                    <a:pt x="157055" y="16329"/>
                  </a:cubicBezTo>
                  <a:cubicBezTo>
                    <a:pt x="142541" y="12700"/>
                    <a:pt x="127947" y="9380"/>
                    <a:pt x="113513" y="5443"/>
                  </a:cubicBezTo>
                  <a:cubicBezTo>
                    <a:pt x="107978" y="3933"/>
                    <a:pt x="97184" y="0"/>
                    <a:pt x="97184" y="0"/>
                  </a:cubicBezTo>
                </a:path>
              </a:pathLst>
            </a:custGeom>
            <a:solidFill>
              <a:schemeClr val="bg1"/>
            </a:solidFill>
            <a:ln>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lnSpc>
                  <a:spcPts val="900"/>
                </a:lnSpc>
                <a:spcBef>
                  <a:spcPts val="0"/>
                </a:spcBef>
                <a:spcAft>
                  <a:spcPts val="0"/>
                </a:spcAft>
                <a:defRPr/>
              </a:pPr>
              <a:endParaRPr lang="en-US" sz="1600">
                <a:latin typeface="微软雅黑" panose="020B0503020204020204" pitchFamily="34" charset="-122"/>
                <a:ea typeface="微软雅黑" panose="020B0503020204020204" pitchFamily="34" charset="-122"/>
              </a:endParaRPr>
            </a:p>
          </p:txBody>
        </p:sp>
        <p:sp>
          <p:nvSpPr>
            <p:cNvPr id="142" name="Chevron 19"/>
            <p:cNvSpPr>
              <a:spLocks noChangeArrowheads="1"/>
            </p:cNvSpPr>
            <p:nvPr/>
          </p:nvSpPr>
          <p:spPr bwMode="auto">
            <a:xfrm>
              <a:off x="976" y="412"/>
              <a:ext cx="960" cy="258"/>
            </a:xfrm>
            <a:prstGeom prst="chevron">
              <a:avLst>
                <a:gd name="adj" fmla="val 59259"/>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ts val="900"/>
                </a:lnSpc>
              </a:pPr>
              <a:endParaRPr lang="en-US" altLang="zh-CN" sz="1600">
                <a:latin typeface="微软雅黑" panose="020B0503020204020204" pitchFamily="34" charset="-122"/>
                <a:ea typeface="微软雅黑" panose="020B0503020204020204" pitchFamily="34" charset="-122"/>
              </a:endParaRPr>
            </a:p>
          </p:txBody>
        </p:sp>
        <p:sp>
          <p:nvSpPr>
            <p:cNvPr id="143" name="Chevron 20"/>
            <p:cNvSpPr/>
            <p:nvPr/>
          </p:nvSpPr>
          <p:spPr>
            <a:xfrm>
              <a:off x="1808" y="392"/>
              <a:ext cx="960" cy="257"/>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900"/>
                </a:lnSpc>
                <a:spcBef>
                  <a:spcPts val="0"/>
                </a:spcBef>
                <a:spcAft>
                  <a:spcPts val="0"/>
                </a:spcAft>
                <a:defRPr/>
              </a:pPr>
              <a:endParaRPr lang="en-US" sz="1600">
                <a:solidFill>
                  <a:schemeClr val="tx1"/>
                </a:solidFill>
                <a:latin typeface="微软雅黑" panose="020B0503020204020204" pitchFamily="34" charset="-122"/>
                <a:ea typeface="微软雅黑" panose="020B0503020204020204" pitchFamily="34" charset="-122"/>
              </a:endParaRPr>
            </a:p>
          </p:txBody>
        </p:sp>
        <p:sp>
          <p:nvSpPr>
            <p:cNvPr id="144" name="TextBox 25"/>
            <p:cNvSpPr txBox="1"/>
            <p:nvPr/>
          </p:nvSpPr>
          <p:spPr>
            <a:xfrm>
              <a:off x="1107" y="477"/>
              <a:ext cx="680" cy="177"/>
            </a:xfrm>
            <a:prstGeom prst="rect">
              <a:avLst/>
            </a:prstGeom>
            <a:noFill/>
            <a:ln>
              <a:noFill/>
            </a:ln>
            <a:effectLst>
              <a:outerShdw blurRad="50800" dist="38100" dir="2700000" algn="tl" rotWithShape="0">
                <a:prstClr val="black">
                  <a:alpha val="70000"/>
                </a:prstClr>
              </a:outerShdw>
            </a:effectLst>
          </p:spPr>
          <p:txBody>
            <a:bodyPr>
              <a:spAutoFit/>
            </a:bodyPr>
            <a:lstStyle/>
            <a:p>
              <a:pPr algn="ctr" fontAlgn="auto">
                <a:lnSpc>
                  <a:spcPts val="900"/>
                </a:lnSpc>
                <a:spcBef>
                  <a:spcPts val="0"/>
                </a:spcBef>
                <a:spcAft>
                  <a:spcPts val="0"/>
                </a:spcAft>
                <a:defRPr/>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咨询</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5" name="TextBox 26"/>
            <p:cNvSpPr txBox="1"/>
            <p:nvPr/>
          </p:nvSpPr>
          <p:spPr>
            <a:xfrm>
              <a:off x="1936" y="492"/>
              <a:ext cx="681" cy="173"/>
            </a:xfrm>
            <a:prstGeom prst="rect">
              <a:avLst/>
            </a:prstGeom>
            <a:noFill/>
            <a:ln>
              <a:noFill/>
            </a:ln>
            <a:effectLst>
              <a:outerShdw blurRad="50800" dist="38100" dir="2700000" algn="tl" rotWithShape="0">
                <a:prstClr val="black">
                  <a:alpha val="70000"/>
                </a:prstClr>
              </a:outerShdw>
            </a:effectLst>
          </p:spPr>
          <p:txBody>
            <a:bodyPr>
              <a:spAutoFit/>
            </a:bodyPr>
            <a:lstStyle/>
            <a:p>
              <a:pPr algn="ctr" fontAlgn="auto">
                <a:lnSpc>
                  <a:spcPts val="900"/>
                </a:lnSpc>
                <a:spcBef>
                  <a:spcPts val="0"/>
                </a:spcBef>
                <a:spcAft>
                  <a:spcPts val="0"/>
                </a:spcAft>
                <a:defRPr/>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设计</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6" name="TextBox 27"/>
            <p:cNvSpPr txBox="1"/>
            <p:nvPr/>
          </p:nvSpPr>
          <p:spPr>
            <a:xfrm>
              <a:off x="2765" y="480"/>
              <a:ext cx="681" cy="174"/>
            </a:xfrm>
            <a:prstGeom prst="rect">
              <a:avLst/>
            </a:prstGeom>
            <a:noFill/>
            <a:ln>
              <a:noFill/>
            </a:ln>
            <a:effectLst>
              <a:outerShdw blurRad="50800" dist="38100" dir="2700000" algn="tl" rotWithShape="0">
                <a:prstClr val="black">
                  <a:alpha val="70000"/>
                </a:prstClr>
              </a:outerShdw>
            </a:effectLst>
          </p:spPr>
          <p:txBody>
            <a:bodyPr>
              <a:spAutoFit/>
            </a:bodyPr>
            <a:lstStyle/>
            <a:p>
              <a:pPr algn="ctr" fontAlgn="auto">
                <a:lnSpc>
                  <a:spcPts val="900"/>
                </a:lnSpc>
                <a:spcBef>
                  <a:spcPts val="0"/>
                </a:spcBef>
                <a:spcAft>
                  <a:spcPts val="0"/>
                </a:spcAft>
                <a:defRPr/>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实施</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7" name="TextBox 28"/>
            <p:cNvSpPr txBox="1"/>
            <p:nvPr/>
          </p:nvSpPr>
          <p:spPr>
            <a:xfrm>
              <a:off x="3596" y="492"/>
              <a:ext cx="692" cy="173"/>
            </a:xfrm>
            <a:prstGeom prst="rect">
              <a:avLst/>
            </a:prstGeom>
            <a:noFill/>
            <a:ln>
              <a:noFill/>
            </a:ln>
            <a:effectLst>
              <a:outerShdw blurRad="50800" dist="38100" dir="2700000" algn="tl" rotWithShape="0">
                <a:prstClr val="black">
                  <a:alpha val="70000"/>
                </a:prstClr>
              </a:outerShdw>
            </a:effectLst>
          </p:spPr>
          <p:txBody>
            <a:bodyPr>
              <a:spAutoFit/>
            </a:bodyPr>
            <a:lstStyle/>
            <a:p>
              <a:pPr algn="ctr" fontAlgn="auto">
                <a:lnSpc>
                  <a:spcPts val="900"/>
                </a:lnSpc>
                <a:spcBef>
                  <a:spcPts val="0"/>
                </a:spcBef>
                <a:spcAft>
                  <a:spcPts val="0"/>
                </a:spcAft>
                <a:defRPr/>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验证</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8" name="TextBox 29"/>
            <p:cNvSpPr txBox="1"/>
            <p:nvPr/>
          </p:nvSpPr>
          <p:spPr>
            <a:xfrm>
              <a:off x="4384" y="485"/>
              <a:ext cx="681" cy="157"/>
            </a:xfrm>
            <a:prstGeom prst="rect">
              <a:avLst/>
            </a:prstGeom>
            <a:noFill/>
            <a:ln>
              <a:noFill/>
            </a:ln>
            <a:effectLst>
              <a:outerShdw blurRad="50800" dist="38100" dir="2700000" algn="tl" rotWithShape="0">
                <a:prstClr val="black">
                  <a:alpha val="70000"/>
                </a:prstClr>
              </a:outerShdw>
            </a:effectLst>
          </p:spPr>
          <p:txBody>
            <a:bodyPr>
              <a:spAutoFit/>
            </a:bodyPr>
            <a:lstStyle/>
            <a:p>
              <a:pPr algn="ctr" fontAlgn="auto">
                <a:lnSpc>
                  <a:spcPts val="900"/>
                </a:lnSpc>
                <a:spcBef>
                  <a:spcPts val="0"/>
                </a:spcBef>
                <a:spcAft>
                  <a:spcPts val="0"/>
                </a:spcAft>
                <a:defRPr/>
              </a:pPr>
              <a:r>
                <a:rPr lang="zh-CN" altLang="en-US" b="1"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运维</a:t>
              </a:r>
              <a:endParaRPr lang="zh-CN" altLang="en-US" b="1"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9" name="Chevron 23"/>
            <p:cNvSpPr/>
            <p:nvPr/>
          </p:nvSpPr>
          <p:spPr>
            <a:xfrm>
              <a:off x="5082" y="412"/>
              <a:ext cx="962" cy="257"/>
            </a:xfrm>
            <a:prstGeom prst="chevron">
              <a:avLst/>
            </a:prstGeom>
            <a:solidFill>
              <a:srgbClr val="FA92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ts val="900"/>
                </a:lnSpc>
                <a:spcBef>
                  <a:spcPts val="0"/>
                </a:spcBef>
                <a:spcAft>
                  <a:spcPts val="0"/>
                </a:spcAft>
                <a:defRPr/>
              </a:pPr>
              <a:endParaRPr lang="en-US" sz="1600">
                <a:solidFill>
                  <a:schemeClr val="tx1"/>
                </a:solidFill>
                <a:latin typeface="微软雅黑" panose="020B0503020204020204" pitchFamily="34" charset="-122"/>
                <a:ea typeface="微软雅黑" panose="020B0503020204020204" pitchFamily="34" charset="-122"/>
              </a:endParaRPr>
            </a:p>
          </p:txBody>
        </p:sp>
        <p:sp>
          <p:nvSpPr>
            <p:cNvPr id="150" name="TextBox 31"/>
            <p:cNvSpPr txBox="1"/>
            <p:nvPr/>
          </p:nvSpPr>
          <p:spPr>
            <a:xfrm>
              <a:off x="5253" y="480"/>
              <a:ext cx="681" cy="157"/>
            </a:xfrm>
            <a:prstGeom prst="rect">
              <a:avLst/>
            </a:prstGeom>
            <a:noFill/>
            <a:ln>
              <a:noFill/>
            </a:ln>
            <a:effectLst>
              <a:outerShdw blurRad="50800" dist="38100" dir="2700000" algn="tl" rotWithShape="0">
                <a:prstClr val="black">
                  <a:alpha val="70000"/>
                </a:prstClr>
              </a:outerShdw>
            </a:effectLst>
          </p:spPr>
          <p:txBody>
            <a:bodyPr>
              <a:spAutoFit/>
            </a:bodyPr>
            <a:lstStyle/>
            <a:p>
              <a:pPr algn="ctr" fontAlgn="auto">
                <a:lnSpc>
                  <a:spcPts val="900"/>
                </a:lnSpc>
                <a:spcBef>
                  <a:spcPts val="0"/>
                </a:spcBef>
                <a:spcAft>
                  <a:spcPts val="0"/>
                </a:spcAft>
                <a:defRPr/>
              </a:pPr>
              <a:r>
                <a:rPr lang="zh-CN" altLang="en-US" b="1"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rPr>
                <a:t>优化</a:t>
              </a:r>
              <a:endParaRPr lang="zh-CN" altLang="en-US" b="1" dirty="0">
                <a:solidFill>
                  <a:schemeClr val="accent1">
                    <a:lumMod val="7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51" name="Rounded Rectangle 37"/>
            <p:cNvSpPr/>
            <p:nvPr/>
          </p:nvSpPr>
          <p:spPr>
            <a:xfrm>
              <a:off x="801" y="1683"/>
              <a:ext cx="845" cy="826"/>
            </a:xfrm>
            <a:prstGeom prst="roundRect">
              <a:avLst>
                <a:gd name="adj" fmla="val 9977"/>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lstStyle/>
            <a:p>
              <a:pPr fontAlgn="auto">
                <a:lnSpc>
                  <a:spcPts val="900"/>
                </a:lnSpc>
                <a:spcBef>
                  <a:spcPts val="0"/>
                </a:spcBef>
                <a:spcAft>
                  <a:spcPts val="600"/>
                </a:spcAft>
                <a:defRPr/>
              </a:pPr>
              <a:r>
                <a:rPr lang="zh-CN" altLang="en-US" sz="1100" dirty="0">
                  <a:solidFill>
                    <a:srgbClr val="00B0F0"/>
                  </a:solidFill>
                  <a:latin typeface="微软雅黑" panose="020B0503020204020204" pitchFamily="34" charset="-122"/>
                  <a:ea typeface="微软雅黑" panose="020B0503020204020204" pitchFamily="34" charset="-122"/>
                </a:rPr>
                <a:t>需求评估</a:t>
              </a:r>
              <a:endParaRPr lang="en-US" altLang="zh-CN" sz="1100" dirty="0">
                <a:solidFill>
                  <a:srgbClr val="00B0F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数据中心定位 </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1000" dirty="0">
                  <a:solidFill>
                    <a:schemeClr val="bg1"/>
                  </a:solidFill>
                  <a:latin typeface="微软雅黑" panose="020B0503020204020204" pitchFamily="34" charset="-122"/>
                  <a:ea typeface="微软雅黑" panose="020B0503020204020204" pitchFamily="34" charset="-122"/>
                </a:rPr>
                <a:t> </a:t>
              </a:r>
              <a:r>
                <a:rPr lang="zh-CN" altLang="en-US" sz="1000" dirty="0" smtClean="0">
                  <a:solidFill>
                    <a:schemeClr val="bg1"/>
                  </a:solidFill>
                  <a:latin typeface="微软雅黑" panose="020B0503020204020204" pitchFamily="34" charset="-122"/>
                  <a:ea typeface="微软雅黑" panose="020B0503020204020204" pitchFamily="34" charset="-122"/>
                </a:rPr>
                <a:t>标准、 </a:t>
              </a:r>
              <a:r>
                <a:rPr lang="zh-CN" altLang="en-US" sz="1000" dirty="0">
                  <a:solidFill>
                    <a:schemeClr val="bg1"/>
                  </a:solidFill>
                  <a:latin typeface="微软雅黑" panose="020B0503020204020204" pitchFamily="34" charset="-122"/>
                  <a:ea typeface="微软雅黑" panose="020B0503020204020204" pitchFamily="34" charset="-122"/>
                </a:rPr>
                <a:t>容量</a:t>
              </a:r>
              <a:endParaRPr lang="en-US" altLang="zh-CN"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1000" dirty="0">
                  <a:solidFill>
                    <a:schemeClr val="bg1"/>
                  </a:solidFill>
                  <a:latin typeface="微软雅黑" panose="020B0503020204020204" pitchFamily="34" charset="-122"/>
                  <a:ea typeface="微软雅黑" panose="020B0503020204020204" pitchFamily="34" charset="-122"/>
                </a:rPr>
                <a:t> </a:t>
              </a:r>
              <a:r>
                <a:rPr lang="zh-CN" altLang="en-US" sz="1000" dirty="0" smtClean="0">
                  <a:solidFill>
                    <a:schemeClr val="bg1"/>
                  </a:solidFill>
                  <a:latin typeface="微软雅黑" panose="020B0503020204020204" pitchFamily="34" charset="-122"/>
                  <a:ea typeface="微软雅黑" panose="020B0503020204020204" pitchFamily="34" charset="-122"/>
                </a:rPr>
                <a:t>预算、 </a:t>
              </a:r>
              <a:r>
                <a:rPr lang="zh-CN" altLang="en-US" sz="1000" dirty="0">
                  <a:solidFill>
                    <a:schemeClr val="bg1"/>
                  </a:solidFill>
                  <a:latin typeface="微软雅黑" panose="020B0503020204020204" pitchFamily="34" charset="-122"/>
                  <a:ea typeface="微软雅黑" panose="020B0503020204020204" pitchFamily="34" charset="-122"/>
                </a:rPr>
                <a:t>成长计划</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1000" dirty="0">
                  <a:solidFill>
                    <a:schemeClr val="bg1"/>
                  </a:solidFill>
                  <a:latin typeface="微软雅黑" panose="020B0503020204020204" pitchFamily="34" charset="-122"/>
                  <a:ea typeface="微软雅黑" panose="020B0503020204020204" pitchFamily="34" charset="-122"/>
                </a:rPr>
                <a:t> 关键性</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1000" dirty="0">
                  <a:solidFill>
                    <a:schemeClr val="bg1"/>
                  </a:solidFill>
                  <a:latin typeface="微软雅黑" panose="020B0503020204020204" pitchFamily="34" charset="-122"/>
                  <a:ea typeface="微软雅黑" panose="020B0503020204020204" pitchFamily="34" charset="-122"/>
                </a:rPr>
                <a:t> 能效指标 </a:t>
              </a:r>
              <a:r>
                <a:rPr lang="en-US" altLang="zh-CN" sz="1000" dirty="0">
                  <a:solidFill>
                    <a:schemeClr val="bg1"/>
                  </a:solidFill>
                  <a:latin typeface="微软雅黑" panose="020B0503020204020204" pitchFamily="34" charset="-122"/>
                  <a:ea typeface="微软雅黑" panose="020B0503020204020204" pitchFamily="34" charset="-122"/>
                </a:rPr>
                <a:t>&amp; PUE</a:t>
              </a:r>
              <a:endParaRPr lang="en-US" altLang="zh-CN"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en-US" altLang="zh-CN" sz="1000" dirty="0">
                  <a:solidFill>
                    <a:schemeClr val="bg1"/>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总拥有成本</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endParaRPr lang="en-US" altLang="zh-CN" sz="900" dirty="0">
                <a:solidFill>
                  <a:srgbClr val="7F7F7F"/>
                </a:solidFill>
                <a:latin typeface="微软雅黑" panose="020B0503020204020204" pitchFamily="34" charset="-122"/>
                <a:ea typeface="微软雅黑" panose="020B0503020204020204" pitchFamily="34" charset="-122"/>
              </a:endParaRPr>
            </a:p>
          </p:txBody>
        </p:sp>
        <p:sp>
          <p:nvSpPr>
            <p:cNvPr id="152" name="Rounded Rectangle 47"/>
            <p:cNvSpPr/>
            <p:nvPr/>
          </p:nvSpPr>
          <p:spPr>
            <a:xfrm>
              <a:off x="802" y="2913"/>
              <a:ext cx="814" cy="447"/>
            </a:xfrm>
            <a:prstGeom prst="roundRect">
              <a:avLst>
                <a:gd name="adj" fmla="val 15664"/>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lstStyle/>
            <a:p>
              <a:pPr fontAlgn="auto">
                <a:lnSpc>
                  <a:spcPts val="900"/>
                </a:lnSpc>
                <a:spcBef>
                  <a:spcPts val="0"/>
                </a:spcBef>
                <a:spcAft>
                  <a:spcPts val="600"/>
                </a:spcAft>
                <a:defRPr/>
              </a:pPr>
              <a:r>
                <a:rPr lang="zh-CN" altLang="en-US" sz="1100" dirty="0">
                  <a:solidFill>
                    <a:srgbClr val="00B0F0"/>
                  </a:solidFill>
                  <a:latin typeface="微软雅黑" panose="020B0503020204020204" pitchFamily="34" charset="-122"/>
                  <a:ea typeface="微软雅黑" panose="020B0503020204020204" pitchFamily="34" charset="-122"/>
                </a:rPr>
                <a:t>关键技术定位</a:t>
              </a:r>
              <a:endParaRPr lang="en-US" altLang="zh-CN" sz="1100" dirty="0">
                <a:solidFill>
                  <a:srgbClr val="00B0F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关键技术论证</a:t>
              </a:r>
              <a:endParaRPr lang="en-US" altLang="zh-CN"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1000" dirty="0">
                  <a:solidFill>
                    <a:schemeClr val="bg1"/>
                  </a:solidFill>
                  <a:latin typeface="微软雅黑" panose="020B0503020204020204" pitchFamily="34" charset="-122"/>
                  <a:ea typeface="微软雅黑" panose="020B0503020204020204" pitchFamily="34" charset="-122"/>
                </a:rPr>
                <a:t> 节能方案规划</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defRPr/>
              </a:pPr>
              <a:endParaRPr lang="zh-CN" altLang="en-US" sz="900" dirty="0">
                <a:solidFill>
                  <a:srgbClr val="00B0F0"/>
                </a:solidFill>
                <a:latin typeface="微软雅黑" panose="020B0503020204020204" pitchFamily="34" charset="-122"/>
                <a:ea typeface="微软雅黑" panose="020B0503020204020204" pitchFamily="34" charset="-122"/>
              </a:endParaRPr>
            </a:p>
          </p:txBody>
        </p:sp>
        <p:sp>
          <p:nvSpPr>
            <p:cNvPr id="153" name="Rounded Rectangle 55"/>
            <p:cNvSpPr/>
            <p:nvPr/>
          </p:nvSpPr>
          <p:spPr>
            <a:xfrm>
              <a:off x="1715" y="1728"/>
              <a:ext cx="790" cy="429"/>
            </a:xfrm>
            <a:prstGeom prst="roundRect">
              <a:avLst>
                <a:gd name="adj" fmla="val 9977"/>
              </a:avLst>
            </a:prstGeom>
            <a:noFill/>
            <a:ln>
              <a:solidFill>
                <a:srgbClr val="0088B8"/>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0088B8"/>
                  </a:solidFill>
                  <a:latin typeface="微软雅黑" panose="020B0503020204020204" pitchFamily="34" charset="-122"/>
                  <a:ea typeface="微软雅黑" panose="020B0503020204020204" pitchFamily="34" charset="-122"/>
                </a:rPr>
                <a:t>需求分析</a:t>
              </a:r>
              <a:endParaRPr lang="zh-CN" altLang="en-US" sz="1100" dirty="0">
                <a:solidFill>
                  <a:srgbClr val="0088B8"/>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endParaRPr lang="en-US" altLang="zh-CN" sz="900" dirty="0" smtClean="0">
                <a:solidFill>
                  <a:srgbClr val="7F7F7F"/>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en-US" altLang="zh-CN" sz="900" dirty="0" smtClean="0">
                  <a:solidFill>
                    <a:srgbClr val="7F7F7F"/>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客户要求与限制</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方案参考对照</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4" name="Rounded Rectangle 55"/>
            <p:cNvSpPr/>
            <p:nvPr/>
          </p:nvSpPr>
          <p:spPr>
            <a:xfrm>
              <a:off x="1723" y="2220"/>
              <a:ext cx="793" cy="450"/>
            </a:xfrm>
            <a:prstGeom prst="roundRect">
              <a:avLst>
                <a:gd name="adj" fmla="val 9977"/>
              </a:avLst>
            </a:prstGeom>
            <a:noFill/>
            <a:ln>
              <a:solidFill>
                <a:srgbClr val="0088B8"/>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0088B8"/>
                  </a:solidFill>
                  <a:latin typeface="微软雅黑" panose="020B0503020204020204" pitchFamily="34" charset="-122"/>
                  <a:ea typeface="微软雅黑" panose="020B0503020204020204" pitchFamily="34" charset="-122"/>
                </a:rPr>
                <a:t>概念设计</a:t>
              </a:r>
              <a:endParaRPr lang="zh-CN" altLang="en-US" sz="1100" dirty="0">
                <a:solidFill>
                  <a:srgbClr val="0088B8"/>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概念设计</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节能方案设计</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项目估算</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55" name="Rounded Rectangle 47"/>
            <p:cNvSpPr/>
            <p:nvPr/>
          </p:nvSpPr>
          <p:spPr>
            <a:xfrm>
              <a:off x="801" y="2570"/>
              <a:ext cx="840" cy="237"/>
            </a:xfrm>
            <a:prstGeom prst="roundRect">
              <a:avLst>
                <a:gd name="adj" fmla="val 15664"/>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lstStyle/>
            <a:p>
              <a:pPr fontAlgn="auto">
                <a:lnSpc>
                  <a:spcPts val="900"/>
                </a:lnSpc>
                <a:spcBef>
                  <a:spcPts val="0"/>
                </a:spcBef>
                <a:spcAft>
                  <a:spcPts val="600"/>
                </a:spcAft>
                <a:defRPr/>
              </a:pPr>
              <a:r>
                <a:rPr lang="zh-CN" altLang="en-US" sz="1100" dirty="0">
                  <a:solidFill>
                    <a:srgbClr val="00B0F0"/>
                  </a:solidFill>
                  <a:latin typeface="微软雅黑" panose="020B0503020204020204" pitchFamily="34" charset="-122"/>
                  <a:ea typeface="微软雅黑" panose="020B0503020204020204" pitchFamily="34" charset="-122"/>
                </a:rPr>
                <a:t>选址评估</a:t>
              </a:r>
              <a:endParaRPr lang="zh-CN" altLang="en-US" sz="1100" dirty="0">
                <a:solidFill>
                  <a:srgbClr val="00B0F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None/>
                <a:defRPr/>
              </a:pPr>
              <a:endParaRPr lang="en-US" altLang="zh-CN" sz="900" dirty="0">
                <a:solidFill>
                  <a:srgbClr val="7F7F7F"/>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None/>
                <a:defRPr/>
              </a:pPr>
              <a:endParaRPr lang="zh-CN" altLang="en-US" sz="900" dirty="0">
                <a:solidFill>
                  <a:srgbClr val="7F7F7F"/>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defRPr/>
              </a:pPr>
              <a:endParaRPr lang="zh-CN" altLang="en-US" sz="900" dirty="0">
                <a:solidFill>
                  <a:srgbClr val="00B0F0"/>
                </a:solidFill>
                <a:latin typeface="微软雅黑" panose="020B0503020204020204" pitchFamily="34" charset="-122"/>
                <a:ea typeface="微软雅黑" panose="020B0503020204020204" pitchFamily="34" charset="-122"/>
              </a:endParaRPr>
            </a:p>
          </p:txBody>
        </p:sp>
        <p:sp>
          <p:nvSpPr>
            <p:cNvPr id="156" name="Rounded Rectangle 47"/>
            <p:cNvSpPr/>
            <p:nvPr/>
          </p:nvSpPr>
          <p:spPr>
            <a:xfrm>
              <a:off x="801" y="3421"/>
              <a:ext cx="815" cy="573"/>
            </a:xfrm>
            <a:prstGeom prst="roundRect">
              <a:avLst>
                <a:gd name="adj" fmla="val 15664"/>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lstStyle/>
            <a:p>
              <a:pPr fontAlgn="auto">
                <a:lnSpc>
                  <a:spcPts val="900"/>
                </a:lnSpc>
                <a:spcBef>
                  <a:spcPts val="0"/>
                </a:spcBef>
                <a:spcAft>
                  <a:spcPts val="600"/>
                </a:spcAft>
                <a:defRPr/>
              </a:pPr>
              <a:r>
                <a:rPr lang="zh-CN" altLang="en-US" sz="1100" dirty="0">
                  <a:solidFill>
                    <a:srgbClr val="00B0F0"/>
                  </a:solidFill>
                  <a:latin typeface="微软雅黑" panose="020B0503020204020204" pitchFamily="34" charset="-122"/>
                  <a:ea typeface="微软雅黑" panose="020B0503020204020204" pitchFamily="34" charset="-122"/>
                </a:rPr>
                <a:t>认证咨询</a:t>
              </a:r>
              <a:endParaRPr lang="zh-CN" altLang="en-US" sz="1100" dirty="0">
                <a:solidFill>
                  <a:srgbClr val="00B0F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en-US" altLang="zh-CN" sz="1000" dirty="0" smtClean="0">
                  <a:solidFill>
                    <a:schemeClr val="bg1"/>
                  </a:solidFill>
                  <a:latin typeface="微软雅黑" panose="020B0503020204020204" pitchFamily="34" charset="-122"/>
                  <a:ea typeface="微软雅黑" panose="020B0503020204020204" pitchFamily="34" charset="-122"/>
                </a:rPr>
                <a:t>ISO</a:t>
              </a:r>
              <a:r>
                <a:rPr lang="zh-CN" altLang="en-US" sz="1000" dirty="0" smtClean="0">
                  <a:solidFill>
                    <a:schemeClr val="bg1"/>
                  </a:solidFill>
                  <a:latin typeface="微软雅黑" panose="020B0503020204020204" pitchFamily="34" charset="-122"/>
                  <a:ea typeface="微软雅黑" panose="020B0503020204020204" pitchFamily="34" charset="-122"/>
                </a:rPr>
                <a:t>认证</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1000" dirty="0">
                  <a:solidFill>
                    <a:schemeClr val="bg1"/>
                  </a:solidFill>
                  <a:latin typeface="微软雅黑" panose="020B0503020204020204" pitchFamily="34" charset="-122"/>
                  <a:ea typeface="微软雅黑" panose="020B0503020204020204" pitchFamily="34" charset="-122"/>
                </a:rPr>
                <a:t> </a:t>
              </a:r>
              <a:r>
                <a:rPr lang="en-US" altLang="zh-CN" sz="1000" dirty="0" smtClean="0">
                  <a:solidFill>
                    <a:schemeClr val="bg1"/>
                  </a:solidFill>
                  <a:latin typeface="微软雅黑" panose="020B0503020204020204" pitchFamily="34" charset="-122"/>
                  <a:ea typeface="微软雅黑" panose="020B0503020204020204" pitchFamily="34" charset="-122"/>
                </a:rPr>
                <a:t>GBL</a:t>
              </a:r>
              <a:r>
                <a:rPr lang="zh-CN" altLang="en-US" sz="1000" dirty="0" smtClean="0">
                  <a:solidFill>
                    <a:schemeClr val="bg1"/>
                  </a:solidFill>
                  <a:latin typeface="微软雅黑" panose="020B0503020204020204" pitchFamily="34" charset="-122"/>
                  <a:ea typeface="微软雅黑" panose="020B0503020204020204" pitchFamily="34" charset="-122"/>
                </a:rPr>
                <a:t>认证</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en-US" altLang="zh-CN" sz="1000" dirty="0">
                  <a:solidFill>
                    <a:schemeClr val="bg1"/>
                  </a:solidFill>
                  <a:latin typeface="微软雅黑" panose="020B0503020204020204" pitchFamily="34" charset="-122"/>
                  <a:ea typeface="微软雅黑" panose="020B0503020204020204" pitchFamily="34" charset="-122"/>
                </a:rPr>
                <a:t> Tier </a:t>
              </a:r>
              <a:r>
                <a:rPr lang="zh-CN" altLang="en-US" sz="1000" dirty="0">
                  <a:solidFill>
                    <a:schemeClr val="bg1"/>
                  </a:solidFill>
                  <a:latin typeface="微软雅黑" panose="020B0503020204020204" pitchFamily="34" charset="-122"/>
                  <a:ea typeface="微软雅黑" panose="020B0503020204020204" pitchFamily="34" charset="-122"/>
                </a:rPr>
                <a:t>认证</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None/>
                <a:defRPr/>
              </a:pPr>
              <a:endParaRPr lang="zh-CN" altLang="en-US" sz="900" dirty="0">
                <a:solidFill>
                  <a:srgbClr val="7F7F7F"/>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defRPr/>
              </a:pPr>
              <a:endParaRPr lang="zh-CN" altLang="en-US" sz="900" dirty="0">
                <a:solidFill>
                  <a:srgbClr val="00B0F0"/>
                </a:solidFill>
                <a:latin typeface="微软雅黑" panose="020B0503020204020204" pitchFamily="34" charset="-122"/>
                <a:ea typeface="微软雅黑" panose="020B0503020204020204" pitchFamily="34" charset="-122"/>
              </a:endParaRPr>
            </a:p>
          </p:txBody>
        </p:sp>
        <p:sp>
          <p:nvSpPr>
            <p:cNvPr id="157" name="Rounded Rectangle 55"/>
            <p:cNvSpPr/>
            <p:nvPr/>
          </p:nvSpPr>
          <p:spPr>
            <a:xfrm>
              <a:off x="1716" y="2716"/>
              <a:ext cx="794" cy="424"/>
            </a:xfrm>
            <a:prstGeom prst="roundRect">
              <a:avLst>
                <a:gd name="adj" fmla="val 9977"/>
              </a:avLst>
            </a:prstGeom>
            <a:noFill/>
            <a:ln>
              <a:solidFill>
                <a:srgbClr val="0088B8"/>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0088B8"/>
                  </a:solidFill>
                  <a:latin typeface="微软雅黑" panose="020B0503020204020204" pitchFamily="34" charset="-122"/>
                  <a:ea typeface="微软雅黑" panose="020B0503020204020204" pitchFamily="34" charset="-122"/>
                </a:rPr>
                <a:t>初步设计</a:t>
              </a:r>
              <a:endParaRPr lang="zh-CN" altLang="en-US" sz="1100" dirty="0">
                <a:solidFill>
                  <a:srgbClr val="0088B8"/>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分项系统设计</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项目概算</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endParaRPr lang="zh-CN" altLang="en-US" sz="900" dirty="0">
                <a:solidFill>
                  <a:srgbClr val="7F7F7F"/>
                </a:solidFill>
                <a:latin typeface="微软雅黑" panose="020B0503020204020204" pitchFamily="34" charset="-122"/>
                <a:ea typeface="微软雅黑" panose="020B0503020204020204" pitchFamily="34" charset="-122"/>
              </a:endParaRPr>
            </a:p>
          </p:txBody>
        </p:sp>
        <p:sp>
          <p:nvSpPr>
            <p:cNvPr id="158" name="Rounded Rectangle 55"/>
            <p:cNvSpPr/>
            <p:nvPr/>
          </p:nvSpPr>
          <p:spPr>
            <a:xfrm>
              <a:off x="1712" y="3335"/>
              <a:ext cx="791" cy="630"/>
            </a:xfrm>
            <a:prstGeom prst="roundRect">
              <a:avLst>
                <a:gd name="adj" fmla="val 9977"/>
              </a:avLst>
            </a:prstGeom>
            <a:noFill/>
            <a:ln>
              <a:solidFill>
                <a:srgbClr val="0088B8"/>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0088B8"/>
                  </a:solidFill>
                  <a:latin typeface="微软雅黑" panose="020B0503020204020204" pitchFamily="34" charset="-122"/>
                  <a:ea typeface="微软雅黑" panose="020B0503020204020204" pitchFamily="34" charset="-122"/>
                </a:rPr>
                <a:t>施工图设计</a:t>
              </a:r>
              <a:endParaRPr lang="zh-CN" altLang="en-US" sz="1100" dirty="0">
                <a:solidFill>
                  <a:srgbClr val="0088B8"/>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zh-CN" altLang="en-US" sz="1000" dirty="0">
                  <a:solidFill>
                    <a:schemeClr val="bg1"/>
                  </a:solidFill>
                  <a:latin typeface="微软雅黑" panose="020B0503020204020204" pitchFamily="34" charset="-122"/>
                  <a:ea typeface="微软雅黑" panose="020B0503020204020204" pitchFamily="34" charset="-122"/>
                </a:rPr>
                <a:t>施工图设计</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1000" dirty="0">
                  <a:solidFill>
                    <a:schemeClr val="bg1"/>
                  </a:solidFill>
                  <a:latin typeface="微软雅黑" panose="020B0503020204020204" pitchFamily="34" charset="-122"/>
                  <a:ea typeface="微软雅黑" panose="020B0503020204020204" pitchFamily="34" charset="-122"/>
                </a:rPr>
                <a:t> 项目预算</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1000" dirty="0">
                  <a:solidFill>
                    <a:schemeClr val="bg1"/>
                  </a:solidFill>
                  <a:latin typeface="微软雅黑" panose="020B0503020204020204" pitchFamily="34" charset="-122"/>
                  <a:ea typeface="微软雅黑" panose="020B0503020204020204" pitchFamily="34" charset="-122"/>
                </a:rPr>
                <a:t> 设备材料清单</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1000" dirty="0">
                  <a:solidFill>
                    <a:schemeClr val="bg1"/>
                  </a:solidFill>
                  <a:latin typeface="微软雅黑" panose="020B0503020204020204" pitchFamily="34" charset="-122"/>
                  <a:ea typeface="微软雅黑" panose="020B0503020204020204" pitchFamily="34" charset="-122"/>
                </a:rPr>
                <a:t> 推荐招标文件</a:t>
              </a:r>
              <a:endParaRPr lang="zh-CN" altLang="en-US" sz="10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endParaRPr lang="zh-CN" altLang="en-US" sz="900" dirty="0">
                <a:solidFill>
                  <a:srgbClr val="7F7F7F"/>
                </a:solidFill>
                <a:latin typeface="微软雅黑" panose="020B0503020204020204" pitchFamily="34" charset="-122"/>
                <a:ea typeface="微软雅黑" panose="020B0503020204020204" pitchFamily="34" charset="-122"/>
              </a:endParaRPr>
            </a:p>
          </p:txBody>
        </p:sp>
        <p:sp>
          <p:nvSpPr>
            <p:cNvPr id="159" name="Rounded Rectangle 56"/>
            <p:cNvSpPr/>
            <p:nvPr/>
          </p:nvSpPr>
          <p:spPr>
            <a:xfrm>
              <a:off x="2578" y="1699"/>
              <a:ext cx="782" cy="465"/>
            </a:xfrm>
            <a:prstGeom prst="roundRect">
              <a:avLst>
                <a:gd name="adj" fmla="val 997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00CC00"/>
                  </a:solidFill>
                  <a:latin typeface="微软雅黑" panose="020B0503020204020204" pitchFamily="34" charset="-122"/>
                  <a:ea typeface="微软雅黑" panose="020B0503020204020204" pitchFamily="34" charset="-122"/>
                </a:rPr>
                <a:t>项目初始化</a:t>
              </a:r>
              <a:endParaRPr lang="zh-CN" altLang="en-US" sz="1100" dirty="0">
                <a:solidFill>
                  <a:srgbClr val="00CC0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设备材料选型</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订单及物流管理</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60" name="Rounded Rectangle 57"/>
            <p:cNvSpPr/>
            <p:nvPr/>
          </p:nvSpPr>
          <p:spPr>
            <a:xfrm>
              <a:off x="3437" y="1711"/>
              <a:ext cx="790" cy="548"/>
            </a:xfrm>
            <a:prstGeom prst="roundRect">
              <a:avLst>
                <a:gd name="adj" fmla="val 9977"/>
              </a:avLst>
            </a:prstGeom>
            <a:noFill/>
            <a:ln>
              <a:solidFill>
                <a:srgbClr val="007A37"/>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009900"/>
                  </a:solidFill>
                  <a:latin typeface="微软雅黑" panose="020B0503020204020204" pitchFamily="34" charset="-122"/>
                  <a:ea typeface="微软雅黑" panose="020B0503020204020204" pitchFamily="34" charset="-122"/>
                </a:rPr>
                <a:t>测试评估</a:t>
              </a:r>
              <a:endParaRPr lang="zh-CN" altLang="en-US" sz="1100" dirty="0">
                <a:solidFill>
                  <a:srgbClr val="00990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en-US" altLang="zh-CN" sz="900" dirty="0">
                  <a:solidFill>
                    <a:srgbClr val="7F7F7F"/>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设备测试</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en-US" altLang="zh-CN" sz="900" dirty="0">
                  <a:solidFill>
                    <a:schemeClr val="bg1"/>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可用性评估</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en-US" altLang="zh-CN" sz="900" dirty="0">
                  <a:solidFill>
                    <a:schemeClr val="bg1"/>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客户验收</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endParaRPr lang="en-US" altLang="zh-CN" sz="900" dirty="0">
                <a:solidFill>
                  <a:srgbClr val="7F7F7F"/>
                </a:solidFill>
                <a:latin typeface="微软雅黑" panose="020B0503020204020204" pitchFamily="34" charset="-122"/>
                <a:ea typeface="微软雅黑" panose="020B0503020204020204" pitchFamily="34" charset="-122"/>
              </a:endParaRPr>
            </a:p>
          </p:txBody>
        </p:sp>
        <p:sp>
          <p:nvSpPr>
            <p:cNvPr id="161" name="Rounded Rectangle 58"/>
            <p:cNvSpPr/>
            <p:nvPr/>
          </p:nvSpPr>
          <p:spPr>
            <a:xfrm>
              <a:off x="4298" y="1719"/>
              <a:ext cx="760" cy="715"/>
            </a:xfrm>
            <a:prstGeom prst="roundRect">
              <a:avLst>
                <a:gd name="adj" fmla="val 9977"/>
              </a:avLst>
            </a:prstGeom>
            <a:noFill/>
            <a:ln>
              <a:solidFill>
                <a:srgbClr val="EEAA00"/>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EEAA00"/>
                  </a:solidFill>
                  <a:latin typeface="微软雅黑" panose="020B0503020204020204" pitchFamily="34" charset="-122"/>
                  <a:ea typeface="微软雅黑" panose="020B0503020204020204" pitchFamily="34" charset="-122"/>
                </a:rPr>
                <a:t>运行管理</a:t>
              </a:r>
              <a:endParaRPr lang="en-US" altLang="zh-CN" sz="1100" dirty="0">
                <a:solidFill>
                  <a:srgbClr val="EEAA0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运行维护</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设备监控</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a:t>
              </a:r>
              <a:r>
                <a:rPr lang="zh-CN" altLang="en-US" sz="900" dirty="0" smtClean="0">
                  <a:solidFill>
                    <a:schemeClr val="bg1"/>
                  </a:solidFill>
                  <a:latin typeface="微软雅黑" panose="020B0503020204020204" pitchFamily="34" charset="-122"/>
                  <a:ea typeface="微软雅黑" panose="020B0503020204020204" pitchFamily="34" charset="-122"/>
                </a:rPr>
                <a:t>流程管理</a:t>
              </a:r>
              <a:endParaRPr lang="en-US" altLang="zh-CN"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资源管理</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紧急预案</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None/>
                <a:defRPr/>
              </a:pPr>
              <a:endParaRPr lang="zh-CN" altLang="en-US" sz="900" dirty="0">
                <a:solidFill>
                  <a:srgbClr val="7F7F7F"/>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None/>
                <a:defRPr/>
              </a:pPr>
              <a:endParaRPr lang="en-US" altLang="zh-CN" sz="900" dirty="0">
                <a:solidFill>
                  <a:srgbClr val="7F7F7F"/>
                </a:solidFill>
                <a:latin typeface="微软雅黑" panose="020B0503020204020204" pitchFamily="34" charset="-122"/>
                <a:ea typeface="微软雅黑" panose="020B0503020204020204" pitchFamily="34" charset="-122"/>
              </a:endParaRPr>
            </a:p>
          </p:txBody>
        </p:sp>
        <p:sp>
          <p:nvSpPr>
            <p:cNvPr id="162" name="Rounded Rectangle 59"/>
            <p:cNvSpPr>
              <a:spLocks noChangeArrowheads="1"/>
            </p:cNvSpPr>
            <p:nvPr/>
          </p:nvSpPr>
          <p:spPr bwMode="auto">
            <a:xfrm>
              <a:off x="5134" y="1711"/>
              <a:ext cx="794" cy="702"/>
            </a:xfrm>
            <a:prstGeom prst="roundRect">
              <a:avLst>
                <a:gd name="adj" fmla="val 9977"/>
              </a:avLst>
            </a:prstGeom>
            <a:noFill/>
            <a:ln w="25400" algn="ctr">
              <a:solidFill>
                <a:srgbClr val="FF99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900"/>
                </a:lnSpc>
              </a:pPr>
              <a:r>
                <a:rPr lang="zh-CN" altLang="en-US" sz="1100" dirty="0">
                  <a:solidFill>
                    <a:srgbClr val="D09E00"/>
                  </a:solidFill>
                  <a:latin typeface="微软雅黑" panose="020B0503020204020204" pitchFamily="34" charset="-122"/>
                  <a:ea typeface="微软雅黑" panose="020B0503020204020204" pitchFamily="34" charset="-122"/>
                </a:rPr>
                <a:t>评估</a:t>
              </a:r>
              <a:endParaRPr lang="zh-CN" altLang="en-US" sz="1100" dirty="0">
                <a:solidFill>
                  <a:srgbClr val="D09E00"/>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r>
                <a:rPr lang="zh-CN" altLang="en-US" sz="900" dirty="0">
                  <a:solidFill>
                    <a:srgbClr val="7F7F7F"/>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能源效率评估</a:t>
              </a:r>
              <a:endParaRPr lang="zh-CN" altLang="en-US" sz="900" dirty="0">
                <a:solidFill>
                  <a:schemeClr val="bg1"/>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r>
                <a:rPr lang="zh-CN" altLang="en-US" sz="900" dirty="0">
                  <a:solidFill>
                    <a:schemeClr val="bg1"/>
                  </a:solidFill>
                  <a:latin typeface="微软雅黑" panose="020B0503020204020204" pitchFamily="34" charset="-122"/>
                  <a:ea typeface="微软雅黑" panose="020B0503020204020204" pitchFamily="34" charset="-122"/>
                </a:rPr>
                <a:t> 环境系统评估</a:t>
              </a:r>
              <a:endParaRPr lang="zh-CN" altLang="en-US" sz="900" dirty="0">
                <a:solidFill>
                  <a:schemeClr val="bg1"/>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r>
                <a:rPr lang="zh-CN" altLang="en-US" sz="900" dirty="0">
                  <a:solidFill>
                    <a:schemeClr val="bg1"/>
                  </a:solidFill>
                  <a:latin typeface="微软雅黑" panose="020B0503020204020204" pitchFamily="34" charset="-122"/>
                  <a:ea typeface="微软雅黑" panose="020B0503020204020204" pitchFamily="34" charset="-122"/>
                </a:rPr>
                <a:t> 可用性评估</a:t>
              </a:r>
              <a:endParaRPr lang="zh-CN" altLang="en-US" sz="900" dirty="0">
                <a:solidFill>
                  <a:schemeClr val="bg1"/>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r>
                <a:rPr lang="zh-CN" altLang="en-US" sz="900" dirty="0">
                  <a:solidFill>
                    <a:schemeClr val="bg1"/>
                  </a:solidFill>
                  <a:latin typeface="微软雅黑" panose="020B0503020204020204" pitchFamily="34" charset="-122"/>
                  <a:ea typeface="微软雅黑" panose="020B0503020204020204" pitchFamily="34" charset="-122"/>
                </a:rPr>
                <a:t> 风险评估</a:t>
              </a: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163" name="Rounded Rectangle 56"/>
            <p:cNvSpPr/>
            <p:nvPr/>
          </p:nvSpPr>
          <p:spPr>
            <a:xfrm>
              <a:off x="2585" y="2211"/>
              <a:ext cx="782" cy="596"/>
            </a:xfrm>
            <a:prstGeom prst="roundRect">
              <a:avLst>
                <a:gd name="adj" fmla="val 997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00CC00"/>
                  </a:solidFill>
                  <a:latin typeface="微软雅黑" panose="020B0503020204020204" pitchFamily="34" charset="-122"/>
                  <a:ea typeface="微软雅黑" panose="020B0503020204020204" pitchFamily="34" charset="-122"/>
                </a:rPr>
                <a:t>施工组织</a:t>
              </a:r>
              <a:endParaRPr lang="zh-CN" altLang="en-US" sz="1100" dirty="0">
                <a:solidFill>
                  <a:srgbClr val="00CC0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施工界面</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确定项目团队</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en-US" altLang="zh-CN" sz="900" dirty="0">
                  <a:solidFill>
                    <a:schemeClr val="bg1"/>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项目启动</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进度计划</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None/>
                <a:defRPr/>
              </a:pPr>
              <a:endParaRPr lang="zh-CN" altLang="en-US" sz="900" dirty="0">
                <a:solidFill>
                  <a:srgbClr val="7F7F7F"/>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None/>
                <a:defRPr/>
              </a:pPr>
              <a:endParaRPr lang="zh-CN" altLang="en-US" sz="900" dirty="0">
                <a:solidFill>
                  <a:srgbClr val="7F7F7F"/>
                </a:solidFill>
                <a:latin typeface="微软雅黑" panose="020B0503020204020204" pitchFamily="34" charset="-122"/>
                <a:ea typeface="微软雅黑" panose="020B0503020204020204" pitchFamily="34" charset="-122"/>
              </a:endParaRPr>
            </a:p>
          </p:txBody>
        </p:sp>
        <p:sp>
          <p:nvSpPr>
            <p:cNvPr id="164" name="Rounded Rectangle 56"/>
            <p:cNvSpPr/>
            <p:nvPr/>
          </p:nvSpPr>
          <p:spPr>
            <a:xfrm>
              <a:off x="2577" y="2860"/>
              <a:ext cx="782" cy="405"/>
            </a:xfrm>
            <a:prstGeom prst="roundRect">
              <a:avLst>
                <a:gd name="adj" fmla="val 997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009900"/>
                  </a:solidFill>
                  <a:latin typeface="微软雅黑" panose="020B0503020204020204" pitchFamily="34" charset="-122"/>
                  <a:ea typeface="微软雅黑" panose="020B0503020204020204" pitchFamily="34" charset="-122"/>
                </a:rPr>
                <a:t>项目管理</a:t>
              </a:r>
              <a:endParaRPr lang="zh-CN" altLang="en-US" sz="1100" dirty="0">
                <a:solidFill>
                  <a:srgbClr val="00990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工程实施</a:t>
              </a:r>
              <a:endParaRPr lang="en-US" altLang="zh-CN"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安装调试</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None/>
                <a:defRPr/>
              </a:pP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65" name="Rounded Rectangle 56"/>
            <p:cNvSpPr/>
            <p:nvPr/>
          </p:nvSpPr>
          <p:spPr>
            <a:xfrm>
              <a:off x="2577" y="3310"/>
              <a:ext cx="782" cy="493"/>
            </a:xfrm>
            <a:prstGeom prst="roundRect">
              <a:avLst>
                <a:gd name="adj" fmla="val 997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009900"/>
                  </a:solidFill>
                  <a:latin typeface="微软雅黑" panose="020B0503020204020204" pitchFamily="34" charset="-122"/>
                  <a:ea typeface="微软雅黑" panose="020B0503020204020204" pitchFamily="34" charset="-122"/>
                </a:rPr>
                <a:t>系统集成</a:t>
              </a:r>
              <a:endParaRPr lang="zh-CN" altLang="en-US" sz="1100" dirty="0">
                <a:solidFill>
                  <a:srgbClr val="00990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设备安装</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系统联调</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管理软件配置</a:t>
              </a:r>
              <a:endParaRPr lang="zh-CN" altLang="en-US" sz="900" dirty="0">
                <a:solidFill>
                  <a:schemeClr val="bg1"/>
                </a:solidFill>
                <a:latin typeface="微软雅黑" panose="020B0503020204020204" pitchFamily="34" charset="-122"/>
                <a:ea typeface="微软雅黑" panose="020B0503020204020204" pitchFamily="34" charset="-122"/>
              </a:endParaRPr>
            </a:p>
          </p:txBody>
        </p:sp>
        <p:sp>
          <p:nvSpPr>
            <p:cNvPr id="166" name="Rounded Rectangle 57"/>
            <p:cNvSpPr/>
            <p:nvPr/>
          </p:nvSpPr>
          <p:spPr>
            <a:xfrm>
              <a:off x="3437" y="2312"/>
              <a:ext cx="790" cy="570"/>
            </a:xfrm>
            <a:prstGeom prst="roundRect">
              <a:avLst>
                <a:gd name="adj" fmla="val 9977"/>
              </a:avLst>
            </a:prstGeom>
            <a:noFill/>
            <a:ln>
              <a:solidFill>
                <a:srgbClr val="007A37"/>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009900"/>
                  </a:solidFill>
                  <a:latin typeface="微软雅黑" panose="020B0503020204020204" pitchFamily="34" charset="-122"/>
                  <a:ea typeface="微软雅黑" panose="020B0503020204020204" pitchFamily="34" charset="-122"/>
                </a:rPr>
                <a:t>运维规划</a:t>
              </a:r>
              <a:endParaRPr lang="zh-CN" altLang="en-US" sz="1100" dirty="0">
                <a:solidFill>
                  <a:srgbClr val="00990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人员培训</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运行规范</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风险预案</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endParaRPr lang="zh-CN" altLang="en-US" sz="900" dirty="0">
                <a:solidFill>
                  <a:srgbClr val="7F7F7F"/>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endParaRPr lang="en-US" altLang="zh-CN" sz="900" dirty="0">
                <a:solidFill>
                  <a:srgbClr val="7F7F7F"/>
                </a:solidFill>
                <a:latin typeface="微软雅黑" panose="020B0503020204020204" pitchFamily="34" charset="-122"/>
                <a:ea typeface="微软雅黑" panose="020B0503020204020204" pitchFamily="34" charset="-122"/>
              </a:endParaRPr>
            </a:p>
          </p:txBody>
        </p:sp>
        <p:sp>
          <p:nvSpPr>
            <p:cNvPr id="167" name="Rounded Rectangle 59"/>
            <p:cNvSpPr>
              <a:spLocks noChangeArrowheads="1"/>
            </p:cNvSpPr>
            <p:nvPr/>
          </p:nvSpPr>
          <p:spPr bwMode="auto">
            <a:xfrm>
              <a:off x="5134" y="2480"/>
              <a:ext cx="794" cy="582"/>
            </a:xfrm>
            <a:prstGeom prst="roundRect">
              <a:avLst>
                <a:gd name="adj" fmla="val 9977"/>
              </a:avLst>
            </a:prstGeom>
            <a:noFill/>
            <a:ln w="25400" algn="ctr">
              <a:solidFill>
                <a:srgbClr val="FF99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900"/>
                </a:lnSpc>
              </a:pPr>
              <a:r>
                <a:rPr lang="zh-CN" altLang="en-US" sz="1100" dirty="0">
                  <a:solidFill>
                    <a:srgbClr val="D09E00"/>
                  </a:solidFill>
                  <a:latin typeface="微软雅黑" panose="020B0503020204020204" pitchFamily="34" charset="-122"/>
                  <a:ea typeface="微软雅黑" panose="020B0503020204020204" pitchFamily="34" charset="-122"/>
                </a:rPr>
                <a:t>持续改进</a:t>
              </a:r>
              <a:endParaRPr lang="zh-CN" altLang="en-US" sz="1100" dirty="0">
                <a:solidFill>
                  <a:srgbClr val="D09E00"/>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r>
                <a:rPr lang="zh-CN" altLang="en-US" sz="900" dirty="0">
                  <a:solidFill>
                    <a:schemeClr val="bg1"/>
                  </a:solidFill>
                  <a:latin typeface="微软雅黑" panose="020B0503020204020204" pitchFamily="34" charset="-122"/>
                  <a:ea typeface="微软雅黑" panose="020B0503020204020204" pitchFamily="34" charset="-122"/>
                </a:rPr>
                <a:t> 节能增效服务</a:t>
              </a:r>
              <a:endParaRPr lang="zh-CN" altLang="en-US" sz="900" dirty="0">
                <a:solidFill>
                  <a:schemeClr val="bg1"/>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r>
                <a:rPr lang="zh-CN" altLang="en-US" sz="900" dirty="0">
                  <a:solidFill>
                    <a:schemeClr val="bg1"/>
                  </a:solidFill>
                  <a:latin typeface="微软雅黑" panose="020B0503020204020204" pitchFamily="34" charset="-122"/>
                  <a:ea typeface="微软雅黑" panose="020B0503020204020204" pitchFamily="34" charset="-122"/>
                </a:rPr>
                <a:t> 扩容改造</a:t>
              </a:r>
              <a:endParaRPr lang="zh-CN" altLang="en-US" sz="900" dirty="0">
                <a:solidFill>
                  <a:schemeClr val="bg1"/>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r>
                <a:rPr lang="zh-CN" altLang="en-US" sz="900" dirty="0">
                  <a:solidFill>
                    <a:schemeClr val="bg1"/>
                  </a:solidFill>
                  <a:latin typeface="微软雅黑" panose="020B0503020204020204" pitchFamily="34" charset="-122"/>
                  <a:ea typeface="微软雅黑" panose="020B0503020204020204" pitchFamily="34" charset="-122"/>
                </a:rPr>
                <a:t> 系统升级</a:t>
              </a:r>
              <a:endParaRPr lang="zh-CN" altLang="en-US" sz="900" dirty="0">
                <a:solidFill>
                  <a:schemeClr val="bg1"/>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r>
                <a:rPr lang="zh-CN" altLang="en-US" sz="900" dirty="0">
                  <a:solidFill>
                    <a:schemeClr val="bg1"/>
                  </a:solidFill>
                  <a:latin typeface="微软雅黑" panose="020B0503020204020204" pitchFamily="34" charset="-122"/>
                  <a:ea typeface="微软雅黑" panose="020B0503020204020204" pitchFamily="34" charset="-122"/>
                </a:rPr>
                <a:t> 迁移</a:t>
              </a:r>
              <a:endParaRPr lang="en-US" altLang="zh-CN" sz="900" dirty="0">
                <a:solidFill>
                  <a:schemeClr val="bg1"/>
                </a:solidFill>
                <a:latin typeface="微软雅黑" panose="020B0503020204020204" pitchFamily="34" charset="-122"/>
                <a:ea typeface="微软雅黑" panose="020B0503020204020204" pitchFamily="34" charset="-122"/>
              </a:endParaRPr>
            </a:p>
          </p:txBody>
        </p:sp>
        <p:sp>
          <p:nvSpPr>
            <p:cNvPr id="168" name="Rounded Rectangle 58"/>
            <p:cNvSpPr/>
            <p:nvPr/>
          </p:nvSpPr>
          <p:spPr>
            <a:xfrm>
              <a:off x="4298" y="2481"/>
              <a:ext cx="760" cy="595"/>
            </a:xfrm>
            <a:prstGeom prst="roundRect">
              <a:avLst>
                <a:gd name="adj" fmla="val 9977"/>
              </a:avLst>
            </a:prstGeom>
            <a:noFill/>
            <a:ln>
              <a:solidFill>
                <a:srgbClr val="EEAA00"/>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EEAA00"/>
                  </a:solidFill>
                  <a:latin typeface="微软雅黑" panose="020B0503020204020204" pitchFamily="34" charset="-122"/>
                  <a:ea typeface="微软雅黑" panose="020B0503020204020204" pitchFamily="34" charset="-122"/>
                </a:rPr>
                <a:t>系统维护</a:t>
              </a:r>
              <a:endParaRPr lang="zh-CN" altLang="en-US" sz="1100" dirty="0">
                <a:solidFill>
                  <a:srgbClr val="EEAA0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定期巡检</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设备维护</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技术支撑</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备件管理</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None/>
                <a:defRPr/>
              </a:pPr>
              <a:endParaRPr lang="zh-CN" altLang="en-US" sz="900" dirty="0">
                <a:solidFill>
                  <a:srgbClr val="7F7F7F"/>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None/>
                <a:defRPr/>
              </a:pPr>
              <a:endParaRPr lang="en-US" altLang="zh-CN" sz="900" dirty="0">
                <a:solidFill>
                  <a:srgbClr val="7F7F7F"/>
                </a:solidFill>
                <a:latin typeface="微软雅黑" panose="020B0503020204020204" pitchFamily="34" charset="-122"/>
                <a:ea typeface="微软雅黑" panose="020B0503020204020204" pitchFamily="34" charset="-122"/>
              </a:endParaRPr>
            </a:p>
          </p:txBody>
        </p:sp>
        <p:sp>
          <p:nvSpPr>
            <p:cNvPr id="169" name="Rounded Rectangle 57"/>
            <p:cNvSpPr/>
            <p:nvPr/>
          </p:nvSpPr>
          <p:spPr>
            <a:xfrm>
              <a:off x="3437" y="2938"/>
              <a:ext cx="790" cy="570"/>
            </a:xfrm>
            <a:prstGeom prst="roundRect">
              <a:avLst>
                <a:gd name="adj" fmla="val 9977"/>
              </a:avLst>
            </a:prstGeom>
            <a:noFill/>
            <a:ln>
              <a:solidFill>
                <a:srgbClr val="007A37"/>
              </a:solid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lnSpc>
                  <a:spcPts val="900"/>
                </a:lnSpc>
                <a:spcBef>
                  <a:spcPts val="0"/>
                </a:spcBef>
                <a:spcAft>
                  <a:spcPts val="0"/>
                </a:spcAft>
                <a:defRPr/>
              </a:pPr>
              <a:r>
                <a:rPr lang="zh-CN" altLang="en-US" sz="1100" dirty="0">
                  <a:solidFill>
                    <a:srgbClr val="009900"/>
                  </a:solidFill>
                  <a:latin typeface="微软雅黑" panose="020B0503020204020204" pitchFamily="34" charset="-122"/>
                  <a:ea typeface="微软雅黑" panose="020B0503020204020204" pitchFamily="34" charset="-122"/>
                </a:rPr>
                <a:t>认证评估</a:t>
              </a:r>
              <a:endParaRPr lang="zh-CN" altLang="en-US" sz="1100" dirty="0">
                <a:solidFill>
                  <a:srgbClr val="009900"/>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rgbClr val="7F7F7F"/>
                  </a:solidFill>
                  <a:latin typeface="微软雅黑" panose="020B0503020204020204" pitchFamily="34" charset="-122"/>
                  <a:ea typeface="微软雅黑" panose="020B0503020204020204" pitchFamily="34" charset="-122"/>
                </a:rPr>
                <a:t> </a:t>
              </a:r>
              <a:r>
                <a:rPr lang="en-US" altLang="zh-CN" sz="900" dirty="0">
                  <a:solidFill>
                    <a:schemeClr val="bg1"/>
                  </a:solidFill>
                  <a:latin typeface="微软雅黑" panose="020B0503020204020204" pitchFamily="34" charset="-122"/>
                  <a:ea typeface="微软雅黑" panose="020B0503020204020204" pitchFamily="34" charset="-122"/>
                </a:rPr>
                <a:t>LEED</a:t>
              </a:r>
              <a:r>
                <a:rPr lang="zh-CN" altLang="en-US" sz="900" dirty="0">
                  <a:solidFill>
                    <a:schemeClr val="bg1"/>
                  </a:solidFill>
                  <a:latin typeface="微软雅黑" panose="020B0503020204020204" pitchFamily="34" charset="-122"/>
                  <a:ea typeface="微软雅黑" panose="020B0503020204020204" pitchFamily="34" charset="-122"/>
                </a:rPr>
                <a:t>认证评估</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a:t>
              </a:r>
              <a:r>
                <a:rPr lang="en-US" altLang="zh-CN" sz="900" dirty="0">
                  <a:solidFill>
                    <a:schemeClr val="bg1"/>
                  </a:solidFill>
                  <a:latin typeface="微软雅黑" panose="020B0503020204020204" pitchFamily="34" charset="-122"/>
                  <a:ea typeface="微软雅黑" panose="020B0503020204020204" pitchFamily="34" charset="-122"/>
                </a:rPr>
                <a:t>GBL</a:t>
              </a:r>
              <a:r>
                <a:rPr lang="zh-CN" altLang="en-US" sz="900" dirty="0">
                  <a:solidFill>
                    <a:schemeClr val="bg1"/>
                  </a:solidFill>
                  <a:latin typeface="微软雅黑" panose="020B0503020204020204" pitchFamily="34" charset="-122"/>
                  <a:ea typeface="微软雅黑" panose="020B0503020204020204" pitchFamily="34" charset="-122"/>
                </a:rPr>
                <a:t>认证评估</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r>
                <a:rPr lang="zh-CN" altLang="en-US" sz="900" dirty="0">
                  <a:solidFill>
                    <a:schemeClr val="bg1"/>
                  </a:solidFill>
                  <a:latin typeface="微软雅黑" panose="020B0503020204020204" pitchFamily="34" charset="-122"/>
                  <a:ea typeface="微软雅黑" panose="020B0503020204020204" pitchFamily="34" charset="-122"/>
                </a:rPr>
                <a:t> </a:t>
              </a:r>
              <a:r>
                <a:rPr lang="en-US" altLang="zh-CN" sz="900" dirty="0">
                  <a:solidFill>
                    <a:schemeClr val="bg1"/>
                  </a:solidFill>
                  <a:latin typeface="微软雅黑" panose="020B0503020204020204" pitchFamily="34" charset="-122"/>
                  <a:ea typeface="微软雅黑" panose="020B0503020204020204" pitchFamily="34" charset="-122"/>
                </a:rPr>
                <a:t>Tier</a:t>
              </a:r>
              <a:r>
                <a:rPr lang="zh-CN" altLang="en-US" sz="900" dirty="0">
                  <a:solidFill>
                    <a:schemeClr val="bg1"/>
                  </a:solidFill>
                  <a:latin typeface="微软雅黑" panose="020B0503020204020204" pitchFamily="34" charset="-122"/>
                  <a:ea typeface="微软雅黑" panose="020B0503020204020204" pitchFamily="34" charset="-122"/>
                </a:rPr>
                <a:t>认证评估</a:t>
              </a:r>
              <a:endParaRPr lang="zh-CN" altLang="en-US" sz="900" dirty="0">
                <a:solidFill>
                  <a:schemeClr val="bg1"/>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endParaRPr lang="zh-CN" altLang="en-US" sz="900" dirty="0">
                <a:solidFill>
                  <a:srgbClr val="7F7F7F"/>
                </a:solidFill>
                <a:latin typeface="微软雅黑" panose="020B0503020204020204" pitchFamily="34" charset="-122"/>
                <a:ea typeface="微软雅黑" panose="020B0503020204020204" pitchFamily="34" charset="-122"/>
              </a:endParaRPr>
            </a:p>
            <a:p>
              <a:pPr fontAlgn="auto">
                <a:lnSpc>
                  <a:spcPts val="900"/>
                </a:lnSpc>
                <a:spcBef>
                  <a:spcPts val="0"/>
                </a:spcBef>
                <a:spcAft>
                  <a:spcPts val="0"/>
                </a:spcAft>
                <a:buFont typeface="Arial" panose="020B0604020202020204" pitchFamily="34" charset="0"/>
                <a:buChar char="•"/>
                <a:defRPr/>
              </a:pPr>
              <a:endParaRPr lang="en-US" altLang="zh-CN" sz="900" dirty="0">
                <a:solidFill>
                  <a:srgbClr val="7F7F7F"/>
                </a:solidFill>
                <a:latin typeface="微软雅黑" panose="020B0503020204020204" pitchFamily="34" charset="-122"/>
                <a:ea typeface="微软雅黑" panose="020B0503020204020204" pitchFamily="34" charset="-122"/>
              </a:endParaRPr>
            </a:p>
          </p:txBody>
        </p:sp>
        <p:sp>
          <p:nvSpPr>
            <p:cNvPr id="170" name="Rounded Rectangle 57"/>
            <p:cNvSpPr>
              <a:spLocks noChangeArrowheads="1"/>
            </p:cNvSpPr>
            <p:nvPr/>
          </p:nvSpPr>
          <p:spPr bwMode="auto">
            <a:xfrm>
              <a:off x="5149" y="3136"/>
              <a:ext cx="794" cy="571"/>
            </a:xfrm>
            <a:prstGeom prst="roundRect">
              <a:avLst>
                <a:gd name="adj" fmla="val 9977"/>
              </a:avLst>
            </a:prstGeom>
            <a:noFill/>
            <a:ln w="25400" algn="ctr">
              <a:solidFill>
                <a:srgbClr val="FF9900"/>
              </a:solidFill>
              <a:rou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900"/>
                </a:lnSpc>
              </a:pPr>
              <a:r>
                <a:rPr lang="zh-CN" altLang="en-US" sz="1100" dirty="0" smtClean="0">
                  <a:solidFill>
                    <a:srgbClr val="FF9900"/>
                  </a:solidFill>
                  <a:latin typeface="微软雅黑" panose="020B0503020204020204" pitchFamily="34" charset="-122"/>
                  <a:ea typeface="微软雅黑" panose="020B0503020204020204" pitchFamily="34" charset="-122"/>
                </a:rPr>
                <a:t>节能</a:t>
              </a:r>
              <a:endParaRPr lang="en-US" altLang="zh-CN" sz="1100" dirty="0" smtClean="0">
                <a:solidFill>
                  <a:srgbClr val="FF9900"/>
                </a:solidFill>
                <a:latin typeface="微软雅黑" panose="020B0503020204020204" pitchFamily="34" charset="-122"/>
                <a:ea typeface="微软雅黑" panose="020B0503020204020204" pitchFamily="34" charset="-122"/>
              </a:endParaRPr>
            </a:p>
            <a:p>
              <a:pPr eaLnBrk="1" hangingPunct="1">
                <a:lnSpc>
                  <a:spcPts val="900"/>
                </a:lnSpc>
              </a:pPr>
              <a:endParaRPr lang="zh-CN" altLang="en-US" sz="1100" dirty="0">
                <a:solidFill>
                  <a:schemeClr val="bg1"/>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r>
                <a:rPr lang="zh-CN" altLang="en-US" sz="900" dirty="0">
                  <a:solidFill>
                    <a:schemeClr val="bg1"/>
                  </a:solidFill>
                  <a:latin typeface="微软雅黑" panose="020B0503020204020204" pitchFamily="34" charset="-122"/>
                  <a:ea typeface="微软雅黑" panose="020B0503020204020204" pitchFamily="34" charset="-122"/>
                </a:rPr>
                <a:t> </a:t>
              </a:r>
              <a:r>
                <a:rPr lang="en-US" altLang="zh-CN" sz="900" dirty="0" smtClean="0">
                  <a:solidFill>
                    <a:schemeClr val="bg1"/>
                  </a:solidFill>
                  <a:latin typeface="微软雅黑" panose="020B0503020204020204" pitchFamily="34" charset="-122"/>
                  <a:ea typeface="微软雅黑" panose="020B0503020204020204" pitchFamily="34" charset="-122"/>
                </a:rPr>
                <a:t>PUE</a:t>
              </a:r>
              <a:r>
                <a:rPr lang="zh-CN" altLang="en-US" sz="900" dirty="0" smtClean="0">
                  <a:solidFill>
                    <a:schemeClr val="bg1"/>
                  </a:solidFill>
                  <a:latin typeface="微软雅黑" panose="020B0503020204020204" pitchFamily="34" charset="-122"/>
                  <a:ea typeface="微软雅黑" panose="020B0503020204020204" pitchFamily="34" charset="-122"/>
                </a:rPr>
                <a:t>、</a:t>
              </a:r>
              <a:r>
                <a:rPr lang="en-US" altLang="zh-CN" sz="900" dirty="0" err="1" smtClean="0">
                  <a:solidFill>
                    <a:schemeClr val="bg1"/>
                  </a:solidFill>
                  <a:latin typeface="微软雅黑" panose="020B0503020204020204" pitchFamily="34" charset="-122"/>
                  <a:ea typeface="微软雅黑" panose="020B0503020204020204" pitchFamily="34" charset="-122"/>
                </a:rPr>
                <a:t>wue</a:t>
              </a:r>
              <a:endParaRPr lang="zh-CN" altLang="en-US" sz="900" dirty="0">
                <a:solidFill>
                  <a:schemeClr val="bg1"/>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r>
                <a:rPr lang="en-US" altLang="zh-CN" sz="900" dirty="0">
                  <a:solidFill>
                    <a:schemeClr val="bg1"/>
                  </a:solidFill>
                  <a:latin typeface="微软雅黑" panose="020B0503020204020204" pitchFamily="34" charset="-122"/>
                  <a:ea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rPr>
                <a:t>能效</a:t>
              </a:r>
              <a:r>
                <a:rPr lang="zh-CN" altLang="en-US" sz="900" dirty="0" smtClean="0">
                  <a:solidFill>
                    <a:schemeClr val="bg1"/>
                  </a:solidFill>
                  <a:latin typeface="微软雅黑" panose="020B0503020204020204" pitchFamily="34" charset="-122"/>
                  <a:ea typeface="微软雅黑" panose="020B0503020204020204" pitchFamily="34" charset="-122"/>
                </a:rPr>
                <a:t>管理</a:t>
              </a:r>
              <a:endParaRPr lang="en-US" altLang="zh-CN" sz="900" dirty="0" smtClean="0">
                <a:solidFill>
                  <a:schemeClr val="bg1"/>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r>
                <a:rPr lang="zh-CN" altLang="en-US" sz="900" dirty="0" smtClean="0">
                  <a:solidFill>
                    <a:schemeClr val="bg1"/>
                  </a:solidFill>
                  <a:latin typeface="微软雅黑" panose="020B0503020204020204" pitchFamily="34" charset="-122"/>
                  <a:ea typeface="微软雅黑" panose="020B0503020204020204" pitchFamily="34" charset="-122"/>
                </a:rPr>
                <a:t>新技术应用</a:t>
              </a:r>
              <a:endParaRPr lang="en-US" altLang="zh-CN" sz="800" dirty="0">
                <a:solidFill>
                  <a:schemeClr val="bg1"/>
                </a:solidFill>
                <a:latin typeface="微软雅黑" panose="020B0503020204020204" pitchFamily="34" charset="-122"/>
                <a:ea typeface="微软雅黑" panose="020B0503020204020204" pitchFamily="34" charset="-122"/>
              </a:endParaRPr>
            </a:p>
            <a:p>
              <a:pPr eaLnBrk="1" hangingPunct="1">
                <a:lnSpc>
                  <a:spcPts val="900"/>
                </a:lnSpc>
                <a:buFont typeface="Arial" panose="020B0604020202020204" pitchFamily="34" charset="0"/>
                <a:buChar char="•"/>
              </a:pPr>
              <a:endParaRPr lang="en-US" altLang="zh-CN" sz="900" dirty="0">
                <a:solidFill>
                  <a:srgbClr val="7F7F7F"/>
                </a:solidFill>
                <a:latin typeface="微软雅黑" panose="020B0503020204020204" pitchFamily="34" charset="-122"/>
                <a:ea typeface="微软雅黑" panose="020B0503020204020204" pitchFamily="34" charset="-122"/>
              </a:endParaRPr>
            </a:p>
          </p:txBody>
        </p:sp>
      </p:grpSp>
      <p:sp>
        <p:nvSpPr>
          <p:cNvPr id="171" name="矩形 170"/>
          <p:cNvSpPr/>
          <p:nvPr/>
        </p:nvSpPr>
        <p:spPr>
          <a:xfrm>
            <a:off x="4540922" y="2949768"/>
            <a:ext cx="2776181" cy="3427756"/>
          </a:xfrm>
          <a:prstGeom prst="rect">
            <a:avLst/>
          </a:prstGeom>
          <a:noFill/>
          <a:ln w="444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2" name="矩形 171"/>
          <p:cNvSpPr/>
          <p:nvPr/>
        </p:nvSpPr>
        <p:spPr>
          <a:xfrm>
            <a:off x="7377902" y="2906240"/>
            <a:ext cx="2605624" cy="3471284"/>
          </a:xfrm>
          <a:prstGeom prst="rect">
            <a:avLst/>
          </a:pr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 name="矩形 60"/>
          <p:cNvSpPr/>
          <p:nvPr/>
        </p:nvSpPr>
        <p:spPr>
          <a:xfrm>
            <a:off x="1629380" y="2906239"/>
            <a:ext cx="2872320" cy="3542685"/>
          </a:xfrm>
          <a:prstGeom prst="rect">
            <a:avLst/>
          </a:prstGeom>
          <a:noFill/>
          <a:ln w="38100">
            <a:solidFill>
              <a:srgbClr val="FF9933"/>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038829" y="853109"/>
            <a:ext cx="5060119" cy="4669941"/>
          </a:xfrm>
          <a:prstGeom prst="rect">
            <a:avLst/>
          </a:prstGeom>
        </p:spPr>
      </p:pic>
      <p:sp>
        <p:nvSpPr>
          <p:cNvPr id="23" name="矩形 22"/>
          <p:cNvSpPr/>
          <p:nvPr/>
        </p:nvSpPr>
        <p:spPr>
          <a:xfrm>
            <a:off x="231775" y="582465"/>
            <a:ext cx="3313112" cy="2031325"/>
          </a:xfrm>
          <a:prstGeom prst="rect">
            <a:avLst/>
          </a:prstGeom>
          <a:ln w="19050">
            <a:solidFill>
              <a:srgbClr val="CC6600"/>
            </a:solidFill>
            <a:prstDash val="dash"/>
          </a:ln>
        </p:spPr>
        <p:txBody>
          <a:bodyPr>
            <a:spAutoFit/>
          </a:bodyPr>
          <a:lstStyle/>
          <a:p>
            <a:pPr marL="285750" indent="-285750" fontAlgn="auto">
              <a:spcBef>
                <a:spcPts val="0"/>
              </a:spcBef>
              <a:spcAft>
                <a:spcPts val="0"/>
              </a:spcAft>
              <a:buClr>
                <a:srgbClr val="C00000"/>
              </a:buClr>
              <a:buFont typeface="Arial" panose="020B0604020202020204" pitchFamily="34" charset="0"/>
              <a:buChar char="•"/>
              <a:defRPr/>
            </a:pPr>
            <a:r>
              <a:rPr lang="zh-CN" altLang="en-US" sz="1400" dirty="0">
                <a:solidFill>
                  <a:schemeClr val="bg1"/>
                </a:solidFill>
                <a:latin typeface="微软雅黑" panose="020B0503020204020204" pitchFamily="34" charset="-122"/>
                <a:ea typeface="微软雅黑" panose="020B0503020204020204" pitchFamily="34" charset="-122"/>
              </a:rPr>
              <a:t>更多针对细分行业的解决方案。云计算在政府、金融、电商、游戏、视频等行业的应用逐步得到完善。</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Clr>
                <a:srgbClr val="C00000"/>
              </a:buClr>
              <a:buFont typeface="Arial" panose="020B0604020202020204" pitchFamily="34" charset="0"/>
              <a:buChar char="•"/>
              <a:defRPr/>
            </a:pPr>
            <a:r>
              <a:rPr lang="zh-CN" altLang="en-US" sz="1400" dirty="0">
                <a:solidFill>
                  <a:schemeClr val="bg1"/>
                </a:solidFill>
                <a:latin typeface="微软雅黑" panose="020B0503020204020204" pitchFamily="34" charset="-122"/>
                <a:ea typeface="微软雅黑" panose="020B0503020204020204" pitchFamily="34" charset="-122"/>
              </a:rPr>
              <a:t>行业云更贴近不同行业客户的需求。如金融对安全性要求较高、而电商和游戏则在峰值访问时对带宽的需求较高。</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Clr>
                <a:srgbClr val="C00000"/>
              </a:buClr>
              <a:buFont typeface="Arial" panose="020B0604020202020204" pitchFamily="34" charset="0"/>
              <a:buChar char="•"/>
              <a:defRPr/>
            </a:pPr>
            <a:r>
              <a:rPr lang="zh-CN" altLang="en-US" sz="1400" dirty="0" smtClean="0">
                <a:solidFill>
                  <a:schemeClr val="bg1"/>
                </a:solidFill>
                <a:latin typeface="微软雅黑" panose="020B0503020204020204" pitchFamily="34" charset="-122"/>
                <a:ea typeface="微软雅黑" panose="020B0503020204020204" pitchFamily="34" charset="-122"/>
              </a:rPr>
              <a:t>如</a:t>
            </a:r>
            <a:r>
              <a:rPr lang="zh-CN" altLang="en-US" sz="1400" dirty="0">
                <a:solidFill>
                  <a:schemeClr val="bg1"/>
                </a:solidFill>
                <a:latin typeface="微软雅黑" panose="020B0503020204020204" pitchFamily="34" charset="-122"/>
                <a:ea typeface="微软雅黑" panose="020B0503020204020204" pitchFamily="34" charset="-122"/>
              </a:rPr>
              <a:t>医疗、教育等行业的</a:t>
            </a:r>
            <a:r>
              <a:rPr lang="zh-CN" altLang="en-US" sz="1400" dirty="0" smtClean="0">
                <a:solidFill>
                  <a:schemeClr val="bg1"/>
                </a:solidFill>
                <a:latin typeface="微软雅黑" panose="020B0503020204020204" pitchFamily="34" charset="-122"/>
                <a:ea typeface="微软雅黑" panose="020B0503020204020204" pitchFamily="34" charset="-122"/>
              </a:rPr>
              <a:t>云需求正在逐步增加。</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622029" y="3876446"/>
            <a:ext cx="3182937" cy="954107"/>
          </a:xfrm>
          <a:prstGeom prst="rect">
            <a:avLst/>
          </a:prstGeom>
          <a:ln w="19050">
            <a:solidFill>
              <a:srgbClr val="0066FF"/>
            </a:solidFill>
            <a:prstDash val="dash"/>
          </a:ln>
        </p:spPr>
        <p:txBody>
          <a:bodyPr wrap="square">
            <a:spAutoFit/>
          </a:bodyPr>
          <a:lstStyle/>
          <a:p>
            <a:pPr marL="285750" indent="-285750" fontAlgn="auto">
              <a:spcBef>
                <a:spcPts val="0"/>
              </a:spcBef>
              <a:spcAft>
                <a:spcPts val="0"/>
              </a:spcAft>
              <a:buClr>
                <a:srgbClr val="C00000"/>
              </a:buClr>
              <a:buFont typeface="Arial" panose="020B0604020202020204" pitchFamily="34" charset="0"/>
              <a:buChar char="•"/>
              <a:defRPr/>
            </a:pPr>
            <a:r>
              <a:rPr lang="zh-CN" altLang="en-US" sz="1400" dirty="0">
                <a:solidFill>
                  <a:schemeClr val="bg1"/>
                </a:solidFill>
                <a:latin typeface="微软雅黑" panose="020B0503020204020204" pitchFamily="34" charset="-122"/>
                <a:ea typeface="微软雅黑" panose="020B0503020204020204" pitchFamily="34" charset="-122"/>
              </a:rPr>
              <a:t>政府有关绿色数据中心建设的标准进一步完善；</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Clr>
                <a:srgbClr val="C00000"/>
              </a:buClr>
              <a:buFont typeface="Arial" panose="020B0604020202020204" pitchFamily="34" charset="0"/>
              <a:buChar char="•"/>
              <a:defRPr/>
            </a:pPr>
            <a:r>
              <a:rPr lang="en-US" altLang="zh-CN" sz="1400" dirty="0">
                <a:solidFill>
                  <a:schemeClr val="bg1"/>
                </a:solidFill>
                <a:latin typeface="微软雅黑" panose="020B0503020204020204" pitchFamily="34" charset="-122"/>
                <a:ea typeface="微软雅黑" panose="020B0503020204020204" pitchFamily="34" charset="-122"/>
              </a:rPr>
              <a:t>IDC</a:t>
            </a:r>
            <a:r>
              <a:rPr lang="zh-CN" altLang="en-US" sz="1400" dirty="0">
                <a:solidFill>
                  <a:schemeClr val="bg1"/>
                </a:solidFill>
                <a:latin typeface="微软雅黑" panose="020B0503020204020204" pitchFamily="34" charset="-122"/>
                <a:ea typeface="微软雅黑" panose="020B0503020204020204" pitchFamily="34" charset="-122"/>
              </a:rPr>
              <a:t>服务商和互联网企业也加大绿色数据中心投资力度；</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矩形 1"/>
          <p:cNvSpPr>
            <a:spLocks noChangeArrowheads="1"/>
          </p:cNvSpPr>
          <p:nvPr/>
        </p:nvSpPr>
        <p:spPr bwMode="auto">
          <a:xfrm>
            <a:off x="7444582" y="874081"/>
            <a:ext cx="3313112" cy="1384995"/>
          </a:xfrm>
          <a:prstGeom prst="rect">
            <a:avLst/>
          </a:prstGeom>
          <a:noFill/>
          <a:ln w="19050" cap="rnd">
            <a:solidFill>
              <a:srgbClr val="C00000"/>
            </a:solidFill>
            <a:prstDash val="dash"/>
            <a:miter lim="800000"/>
          </a:ln>
          <a:extLst>
            <a:ext uri="{909E8E84-426E-40DD-AFC4-6F175D3DCCD1}">
              <a14:hiddenFill xmlns:a14="http://schemas.microsoft.com/office/drawing/2010/main">
                <a:solidFill>
                  <a:srgbClr val="FFFFFF"/>
                </a:solidFill>
              </a14:hiddenFill>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C00000"/>
              </a:buClr>
              <a:buFont typeface="Arial" panose="020B0604020202020204" pitchFamily="34" charset="0"/>
              <a:buChar char="•"/>
            </a:pPr>
            <a:r>
              <a:rPr lang="en-US" altLang="zh-CN" sz="1400" dirty="0" smtClean="0">
                <a:solidFill>
                  <a:schemeClr val="bg1"/>
                </a:solidFill>
                <a:latin typeface="微软雅黑" panose="020B0503020204020204" pitchFamily="34" charset="-122"/>
                <a:ea typeface="微软雅黑" panose="020B0503020204020204" pitchFamily="34" charset="-122"/>
              </a:rPr>
              <a:t>2018</a:t>
            </a:r>
            <a:r>
              <a:rPr lang="zh-CN" altLang="en-US" sz="1400" dirty="0" smtClean="0">
                <a:solidFill>
                  <a:schemeClr val="bg1"/>
                </a:solidFill>
                <a:latin typeface="微软雅黑" panose="020B0503020204020204" pitchFamily="34" charset="-122"/>
                <a:ea typeface="微软雅黑" panose="020B0503020204020204" pitchFamily="34" charset="-122"/>
              </a:rPr>
              <a:t>年</a:t>
            </a:r>
            <a:r>
              <a:rPr lang="zh-CN" altLang="en-US" sz="1400" dirty="0">
                <a:solidFill>
                  <a:schemeClr val="bg1"/>
                </a:solidFill>
                <a:latin typeface="微软雅黑" panose="020B0503020204020204" pitchFamily="34" charset="-122"/>
                <a:ea typeface="微软雅黑" panose="020B0503020204020204" pitchFamily="34" charset="-122"/>
              </a:rPr>
              <a:t>中国</a:t>
            </a:r>
            <a:r>
              <a:rPr lang="en-US" altLang="zh-CN" sz="1400" dirty="0">
                <a:solidFill>
                  <a:schemeClr val="bg1"/>
                </a:solidFill>
                <a:latin typeface="微软雅黑" panose="020B0503020204020204" pitchFamily="34" charset="-122"/>
                <a:ea typeface="微软雅黑" panose="020B0503020204020204" pitchFamily="34" charset="-122"/>
              </a:rPr>
              <a:t>IDC</a:t>
            </a:r>
            <a:r>
              <a:rPr lang="zh-CN" altLang="en-US" sz="1400" dirty="0">
                <a:solidFill>
                  <a:schemeClr val="bg1"/>
                </a:solidFill>
                <a:latin typeface="微软雅黑" panose="020B0503020204020204" pitchFamily="34" charset="-122"/>
                <a:ea typeface="微软雅黑" panose="020B0503020204020204" pitchFamily="34" charset="-122"/>
              </a:rPr>
              <a:t>市场增速加快，带动并引领</a:t>
            </a:r>
            <a:r>
              <a:rPr lang="zh-CN" altLang="en-US" sz="1400" dirty="0" smtClean="0">
                <a:solidFill>
                  <a:schemeClr val="bg1"/>
                </a:solidFill>
                <a:latin typeface="微软雅黑" panose="020B0503020204020204" pitchFamily="34" charset="-122"/>
                <a:ea typeface="微软雅黑" panose="020B0503020204020204" pitchFamily="34" charset="-122"/>
              </a:rPr>
              <a:t>了市场</a:t>
            </a:r>
            <a:r>
              <a:rPr lang="zh-CN" altLang="en-US" sz="1400" dirty="0">
                <a:solidFill>
                  <a:schemeClr val="bg1"/>
                </a:solidFill>
                <a:latin typeface="微软雅黑" panose="020B0503020204020204" pitchFamily="34" charset="-122"/>
                <a:ea typeface="微软雅黑" panose="020B0503020204020204" pitchFamily="34" charset="-122"/>
              </a:rPr>
              <a:t>的增长。</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hangingPunct="1">
              <a:buClr>
                <a:srgbClr val="C00000"/>
              </a:buCl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互联网行业客户由于自身业务发展的需要，对数据中心资源需求旺盛；</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hangingPunct="1">
              <a:buClr>
                <a:srgbClr val="C00000"/>
              </a:buCl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rPr>
              <a:t>云服务商业务量的快速增长也产生了大量的</a:t>
            </a:r>
            <a:r>
              <a:rPr lang="en-US" altLang="zh-CN" sz="1400" dirty="0">
                <a:solidFill>
                  <a:schemeClr val="bg1"/>
                </a:solidFill>
                <a:latin typeface="微软雅黑" panose="020B0503020204020204" pitchFamily="34" charset="-122"/>
                <a:ea typeface="微软雅黑" panose="020B0503020204020204" pitchFamily="34" charset="-122"/>
              </a:rPr>
              <a:t>IDC</a:t>
            </a:r>
            <a:r>
              <a:rPr lang="zh-CN" altLang="en-US" sz="1400" dirty="0">
                <a:solidFill>
                  <a:schemeClr val="bg1"/>
                </a:solidFill>
                <a:latin typeface="微软雅黑" panose="020B0503020204020204" pitchFamily="34" charset="-122"/>
                <a:ea typeface="微软雅黑" panose="020B0503020204020204" pitchFamily="34" charset="-122"/>
              </a:rPr>
              <a:t>机房和带宽需求。</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a:xfrm>
            <a:off x="7754040" y="2613790"/>
            <a:ext cx="3203645" cy="1600438"/>
          </a:xfrm>
          <a:prstGeom prst="rect">
            <a:avLst/>
          </a:prstGeom>
          <a:ln w="19050">
            <a:solidFill>
              <a:srgbClr val="92D050"/>
            </a:solidFill>
            <a:prstDash val="dash"/>
          </a:ln>
        </p:spPr>
        <p:txBody>
          <a:bodyPr wrap="square">
            <a:spAutoFit/>
          </a:bodyPr>
          <a:lstStyle/>
          <a:p>
            <a:pPr marL="285750" indent="-285750" fontAlgn="auto">
              <a:spcBef>
                <a:spcPts val="0"/>
              </a:spcBef>
              <a:spcAft>
                <a:spcPts val="0"/>
              </a:spcAft>
              <a:buClr>
                <a:srgbClr val="C00000"/>
              </a:buClr>
              <a:buFont typeface="Arial" panose="020B0604020202020204" pitchFamily="34" charset="0"/>
              <a:buChar char="•"/>
              <a:defRPr/>
            </a:pPr>
            <a:r>
              <a:rPr lang="zh-CN" altLang="en-US" sz="1400" dirty="0">
                <a:solidFill>
                  <a:schemeClr val="bg1"/>
                </a:solidFill>
                <a:latin typeface="微软雅黑" panose="020B0503020204020204" pitchFamily="34" charset="-122"/>
                <a:ea typeface="微软雅黑" panose="020B0503020204020204" pitchFamily="34" charset="-122"/>
              </a:rPr>
              <a:t>软件定义服务器、软件定义存储、软件定义网络等。</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Clr>
                <a:srgbClr val="C00000"/>
              </a:buClr>
              <a:buFont typeface="Arial" panose="020B0604020202020204" pitchFamily="34" charset="0"/>
              <a:buChar char="•"/>
              <a:defRPr/>
            </a:pPr>
            <a:r>
              <a:rPr lang="zh-CN" altLang="en-US" sz="1400" dirty="0">
                <a:solidFill>
                  <a:schemeClr val="bg1"/>
                </a:solidFill>
                <a:latin typeface="微软雅黑" panose="020B0503020204020204" pitchFamily="34" charset="-122"/>
                <a:ea typeface="微软雅黑" panose="020B0503020204020204" pitchFamily="34" charset="-122"/>
              </a:rPr>
              <a:t>利用率的提升相应带来了对数据中心电力和制冷等技术要求的提高。</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Clr>
                <a:srgbClr val="C00000"/>
              </a:buClr>
              <a:buFont typeface="Arial" panose="020B0604020202020204" pitchFamily="34" charset="0"/>
              <a:buChar char="•"/>
              <a:defRPr/>
            </a:pPr>
            <a:r>
              <a:rPr lang="zh-CN" altLang="en-US" sz="1400" dirty="0">
                <a:solidFill>
                  <a:schemeClr val="bg1"/>
                </a:solidFill>
                <a:latin typeface="微软雅黑" panose="020B0503020204020204" pitchFamily="34" charset="-122"/>
                <a:ea typeface="微软雅黑" panose="020B0503020204020204" pitchFamily="34" charset="-122"/>
              </a:rPr>
              <a:t>未来</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软件定义一切</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的趋势将更加明显，数据中心管理将向统一化、智能化的方向发展。</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7162560" y="4568943"/>
            <a:ext cx="3595134" cy="954107"/>
          </a:xfrm>
          <a:prstGeom prst="rect">
            <a:avLst/>
          </a:prstGeom>
          <a:ln w="12700">
            <a:solidFill>
              <a:srgbClr val="FFFF00"/>
            </a:solidFill>
            <a:prstDash val="dash"/>
          </a:ln>
        </p:spPr>
        <p:txBody>
          <a:bodyPr wrap="square">
            <a:spAutoFit/>
          </a:bodyPr>
          <a:lstStyle/>
          <a:p>
            <a:pPr marL="285750" indent="-285750" fontAlgn="auto">
              <a:spcBef>
                <a:spcPts val="0"/>
              </a:spcBef>
              <a:spcAft>
                <a:spcPts val="0"/>
              </a:spcAft>
              <a:buClr>
                <a:srgbClr val="C00000"/>
              </a:buClr>
              <a:buFont typeface="Arial" panose="020B0604020202020204" pitchFamily="34" charset="0"/>
              <a:buChar char="•"/>
              <a:defRPr/>
            </a:pPr>
            <a:r>
              <a:rPr lang="zh-CN" altLang="en-US" sz="1400" dirty="0">
                <a:solidFill>
                  <a:schemeClr val="bg1"/>
                </a:solidFill>
                <a:latin typeface="微软雅黑" panose="020B0503020204020204" pitchFamily="34" charset="-122"/>
                <a:ea typeface="微软雅黑" panose="020B0503020204020204" pitchFamily="34" charset="-122"/>
              </a:rPr>
              <a:t>云计算已上升到国家战略层面，政务云采购落地加速。</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Clr>
                <a:srgbClr val="C00000"/>
              </a:buClr>
              <a:buFont typeface="Arial" panose="020B0604020202020204" pitchFamily="34" charset="0"/>
              <a:buChar char="•"/>
              <a:defRPr/>
            </a:pPr>
            <a:r>
              <a:rPr lang="zh-CN" altLang="en-US" sz="1400" dirty="0">
                <a:solidFill>
                  <a:schemeClr val="bg1"/>
                </a:solidFill>
                <a:latin typeface="微软雅黑" panose="020B0503020204020204" pitchFamily="34" charset="-122"/>
                <a:ea typeface="微软雅黑" panose="020B0503020204020204" pitchFamily="34" charset="-122"/>
              </a:rPr>
              <a:t>政务云市场已逐步扩大到二到三线城市；</a:t>
            </a:r>
            <a:endParaRPr lang="en-US" altLang="zh-CN" sz="1400" dirty="0">
              <a:solidFill>
                <a:schemeClr val="bg1"/>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Clr>
                <a:srgbClr val="C00000"/>
              </a:buClr>
              <a:buFont typeface="Arial" panose="020B0604020202020204" pitchFamily="34" charset="0"/>
              <a:buChar char="•"/>
              <a:defRPr/>
            </a:pPr>
            <a:r>
              <a:rPr lang="zh-CN" altLang="en-US" sz="1400" dirty="0">
                <a:solidFill>
                  <a:schemeClr val="bg1"/>
                </a:solidFill>
                <a:latin typeface="微软雅黑" panose="020B0503020204020204" pitchFamily="34" charset="-122"/>
                <a:ea typeface="微软雅黑" panose="020B0503020204020204" pitchFamily="34" charset="-122"/>
              </a:rPr>
              <a:t>未来政务云市场将进入高速增长期。</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
          <p:cNvSpPr txBox="1">
            <a:spLocks noChangeArrowheads="1"/>
          </p:cNvSpPr>
          <p:nvPr/>
        </p:nvSpPr>
        <p:spPr bwMode="auto">
          <a:xfrm>
            <a:off x="395288" y="766763"/>
            <a:ext cx="59769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solidFill>
                  <a:schemeClr val="bg1"/>
                </a:solidFill>
                <a:latin typeface="微软雅黑" panose="020B0503020204020204" pitchFamily="34" charset="-122"/>
                <a:ea typeface="微软雅黑" panose="020B0503020204020204" pitchFamily="34" charset="-122"/>
              </a:rPr>
              <a:t>数据中心的特点及发展趋势</a:t>
            </a:r>
            <a:r>
              <a:rPr lang="en-US" altLang="zh-CN" sz="2800" dirty="0" smtClean="0">
                <a:solidFill>
                  <a:schemeClr val="bg1"/>
                </a:solidFill>
                <a:latin typeface="微软雅黑" panose="020B0503020204020204" pitchFamily="34" charset="-122"/>
                <a:ea typeface="微软雅黑" panose="020B0503020204020204" pitchFamily="34" charset="-122"/>
              </a:rPr>
              <a:t>—</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2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4561" y="1377501"/>
            <a:ext cx="5067664" cy="2865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2"/>
          <a:stretch>
            <a:fillRect/>
          </a:stretch>
        </p:blipFill>
        <p:spPr>
          <a:xfrm>
            <a:off x="6555036" y="1377313"/>
            <a:ext cx="2831336" cy="2865368"/>
          </a:xfrm>
          <a:prstGeom prst="rect">
            <a:avLst/>
          </a:prstGeom>
        </p:spPr>
      </p:pic>
      <p:pic>
        <p:nvPicPr>
          <p:cNvPr id="3" name="图片 2"/>
          <p:cNvPicPr>
            <a:picLocks noChangeAspect="1"/>
          </p:cNvPicPr>
          <p:nvPr/>
        </p:nvPicPr>
        <p:blipFill>
          <a:blip r:embed="rId3"/>
          <a:stretch>
            <a:fillRect/>
          </a:stretch>
        </p:blipFill>
        <p:spPr>
          <a:xfrm>
            <a:off x="1304561" y="4423207"/>
            <a:ext cx="3395766" cy="2274005"/>
          </a:xfrm>
          <a:prstGeom prst="rect">
            <a:avLst/>
          </a:prstGeom>
        </p:spPr>
      </p:pic>
      <p:pic>
        <p:nvPicPr>
          <p:cNvPr id="2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6737" y="4427866"/>
            <a:ext cx="3182693" cy="226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519" y="4423206"/>
            <a:ext cx="3055753" cy="227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descr="c:\users\lmj\appdata\roaming\360se6\User Data\temp\14103315812789.jpg"/>
          <p:cNvPicPr>
            <a:picLocks noChangeAspect="1" noChangeArrowheads="1"/>
          </p:cNvPicPr>
          <p:nvPr/>
        </p:nvPicPr>
        <p:blipFill>
          <a:blip r:embed="rId6">
            <a:extLst>
              <a:ext uri="{28A0092B-C50C-407E-A947-70E740481C1C}">
                <a14:useLocalDpi xmlns:a14="http://schemas.microsoft.com/office/drawing/2010/main" val="0"/>
              </a:ext>
            </a:extLst>
          </a:blip>
          <a:srcRect l="8797"/>
          <a:stretch>
            <a:fillRect/>
          </a:stretch>
        </p:blipFill>
        <p:spPr bwMode="auto">
          <a:xfrm>
            <a:off x="9386372" y="1377313"/>
            <a:ext cx="2633030" cy="286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4"/>
          <p:cNvSpPr/>
          <p:nvPr/>
        </p:nvSpPr>
        <p:spPr>
          <a:xfrm rot="3455767">
            <a:off x="8715861" y="2435888"/>
            <a:ext cx="957262" cy="1834947"/>
          </a:xfrm>
          <a:prstGeom prst="rect">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3" name="Rectangle 5"/>
          <p:cNvSpPr/>
          <p:nvPr/>
        </p:nvSpPr>
        <p:spPr>
          <a:xfrm rot="18144233" flipH="1">
            <a:off x="4216857" y="2435888"/>
            <a:ext cx="957262" cy="1834947"/>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4" name="Rectangle 8"/>
          <p:cNvSpPr/>
          <p:nvPr/>
        </p:nvSpPr>
        <p:spPr>
          <a:xfrm rot="3455767">
            <a:off x="5701198" y="2435888"/>
            <a:ext cx="957262" cy="1834947"/>
          </a:xfrm>
          <a:prstGeom prst="rect">
            <a:avLst/>
          </a:prstGeom>
          <a:solidFill>
            <a:schemeClr val="accent4">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6" name="Rectangle 10"/>
          <p:cNvSpPr/>
          <p:nvPr/>
        </p:nvSpPr>
        <p:spPr>
          <a:xfrm rot="3455767">
            <a:off x="2686535" y="2435888"/>
            <a:ext cx="957262" cy="1834947"/>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7" name="Oval 11"/>
          <p:cNvSpPr/>
          <p:nvPr/>
        </p:nvSpPr>
        <p:spPr>
          <a:xfrm>
            <a:off x="9481022" y="2386244"/>
            <a:ext cx="957262" cy="957262"/>
          </a:xfrm>
          <a:prstGeom prst="ellipse">
            <a:avLst/>
          </a:prstGeom>
          <a:solidFill>
            <a:srgbClr val="CC66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sp>
        <p:nvSpPr>
          <p:cNvPr id="38" name="Oval 12"/>
          <p:cNvSpPr/>
          <p:nvPr/>
        </p:nvSpPr>
        <p:spPr>
          <a:xfrm>
            <a:off x="1937221" y="3343506"/>
            <a:ext cx="957262" cy="957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bg1"/>
              </a:solidFill>
              <a:cs typeface="+mn-ea"/>
              <a:sym typeface="+mn-lt"/>
            </a:endParaRPr>
          </a:p>
        </p:txBody>
      </p:sp>
      <p:sp>
        <p:nvSpPr>
          <p:cNvPr id="39" name="Oval 13"/>
          <p:cNvSpPr/>
          <p:nvPr/>
        </p:nvSpPr>
        <p:spPr>
          <a:xfrm>
            <a:off x="3451696" y="2386244"/>
            <a:ext cx="957262" cy="957262"/>
          </a:xfrm>
          <a:prstGeom prst="ellipse">
            <a:avLst/>
          </a:prstGeom>
          <a:solidFill>
            <a:srgbClr val="89CCFF"/>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bg1"/>
              </a:solidFill>
              <a:cs typeface="+mn-ea"/>
              <a:sym typeface="+mn-lt"/>
            </a:endParaRPr>
          </a:p>
        </p:txBody>
      </p:sp>
      <p:sp>
        <p:nvSpPr>
          <p:cNvPr id="40" name="Oval 14"/>
          <p:cNvSpPr/>
          <p:nvPr/>
        </p:nvSpPr>
        <p:spPr>
          <a:xfrm flipH="1">
            <a:off x="4966171" y="3343506"/>
            <a:ext cx="957262" cy="957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bg1"/>
              </a:solidFill>
              <a:cs typeface="+mn-ea"/>
              <a:sym typeface="+mn-lt"/>
            </a:endParaRPr>
          </a:p>
        </p:txBody>
      </p:sp>
      <p:sp>
        <p:nvSpPr>
          <p:cNvPr id="41" name="Oval 15"/>
          <p:cNvSpPr/>
          <p:nvPr/>
        </p:nvSpPr>
        <p:spPr>
          <a:xfrm>
            <a:off x="6466359" y="2386244"/>
            <a:ext cx="957262" cy="957262"/>
          </a:xfrm>
          <a:prstGeom prst="ellipse">
            <a:avLst/>
          </a:prstGeom>
          <a:solidFill>
            <a:srgbClr val="FFCC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dirty="0">
              <a:solidFill>
                <a:schemeClr val="bg1"/>
              </a:solidFill>
              <a:cs typeface="+mn-ea"/>
              <a:sym typeface="+mn-lt"/>
            </a:endParaRPr>
          </a:p>
        </p:txBody>
      </p:sp>
      <p:sp>
        <p:nvSpPr>
          <p:cNvPr id="42" name="Oval 16"/>
          <p:cNvSpPr/>
          <p:nvPr/>
        </p:nvSpPr>
        <p:spPr>
          <a:xfrm flipH="1">
            <a:off x="7980834" y="3343506"/>
            <a:ext cx="957262" cy="9572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cs typeface="+mn-ea"/>
              <a:sym typeface="+mn-lt"/>
            </a:endParaRPr>
          </a:p>
        </p:txBody>
      </p:sp>
      <p:cxnSp>
        <p:nvCxnSpPr>
          <p:cNvPr id="43" name="Straight Connector 2"/>
          <p:cNvCxnSpPr/>
          <p:nvPr/>
        </p:nvCxnSpPr>
        <p:spPr>
          <a:xfrm>
            <a:off x="3923475" y="3689396"/>
            <a:ext cx="0" cy="611372"/>
          </a:xfrm>
          <a:prstGeom prst="line">
            <a:avLst/>
          </a:prstGeom>
          <a:ln>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17"/>
          <p:cNvCxnSpPr/>
          <p:nvPr/>
        </p:nvCxnSpPr>
        <p:spPr>
          <a:xfrm>
            <a:off x="2496490" y="5424830"/>
            <a:ext cx="0" cy="611372"/>
          </a:xfrm>
          <a:prstGeom prst="line">
            <a:avLst/>
          </a:prstGeom>
          <a:ln>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18"/>
          <p:cNvCxnSpPr/>
          <p:nvPr/>
        </p:nvCxnSpPr>
        <p:spPr>
          <a:xfrm>
            <a:off x="7835501" y="2972305"/>
            <a:ext cx="0" cy="611372"/>
          </a:xfrm>
          <a:prstGeom prst="line">
            <a:avLst/>
          </a:prstGeom>
          <a:ln>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19"/>
          <p:cNvCxnSpPr/>
          <p:nvPr/>
        </p:nvCxnSpPr>
        <p:spPr>
          <a:xfrm>
            <a:off x="4966171" y="3037820"/>
            <a:ext cx="0" cy="611372"/>
          </a:xfrm>
          <a:prstGeom prst="line">
            <a:avLst/>
          </a:prstGeom>
          <a:ln>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Straight Connector 21"/>
          <p:cNvCxnSpPr/>
          <p:nvPr/>
        </p:nvCxnSpPr>
        <p:spPr>
          <a:xfrm>
            <a:off x="1967595" y="2990524"/>
            <a:ext cx="0" cy="611372"/>
          </a:xfrm>
          <a:prstGeom prst="line">
            <a:avLst/>
          </a:prstGeom>
          <a:ln>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22"/>
          <p:cNvCxnSpPr/>
          <p:nvPr/>
        </p:nvCxnSpPr>
        <p:spPr>
          <a:xfrm>
            <a:off x="5758394" y="5395820"/>
            <a:ext cx="0" cy="611372"/>
          </a:xfrm>
          <a:prstGeom prst="line">
            <a:avLst/>
          </a:prstGeom>
          <a:ln>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62" name="TextBox 1"/>
          <p:cNvSpPr txBox="1">
            <a:spLocks noChangeArrowheads="1"/>
          </p:cNvSpPr>
          <p:nvPr/>
        </p:nvSpPr>
        <p:spPr bwMode="auto">
          <a:xfrm>
            <a:off x="365712" y="646291"/>
            <a:ext cx="604361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solidFill>
                  <a:schemeClr val="bg2">
                    <a:lumMod val="90000"/>
                  </a:schemeClr>
                </a:solidFill>
                <a:latin typeface="微软雅黑" panose="020B0503020204020204" pitchFamily="34" charset="-122"/>
                <a:ea typeface="微软雅黑" panose="020B0503020204020204" pitchFamily="34" charset="-122"/>
              </a:rPr>
              <a:t>新一代数据中心行业的特点</a:t>
            </a:r>
            <a:endParaRPr lang="zh-CN" altLang="en-US" sz="2800" dirty="0">
              <a:solidFill>
                <a:schemeClr val="bg2">
                  <a:lumMod val="90000"/>
                </a:schemeClr>
              </a:solidFill>
              <a:latin typeface="微软雅黑" panose="020B0503020204020204" pitchFamily="34" charset="-122"/>
              <a:ea typeface="微软雅黑" panose="020B0503020204020204" pitchFamily="34" charset="-122"/>
            </a:endParaRPr>
          </a:p>
        </p:txBody>
      </p:sp>
      <p:grpSp>
        <p:nvGrpSpPr>
          <p:cNvPr id="63" name="组合 23"/>
          <p:cNvGrpSpPr/>
          <p:nvPr/>
        </p:nvGrpSpPr>
        <p:grpSpPr bwMode="auto">
          <a:xfrm>
            <a:off x="995426" y="2997616"/>
            <a:ext cx="8347075" cy="2501900"/>
            <a:chOff x="387368" y="961564"/>
            <a:chExt cx="8001056" cy="2166287"/>
          </a:xfrm>
        </p:grpSpPr>
        <p:pic>
          <p:nvPicPr>
            <p:cNvPr id="64" name="Picture 15"/>
            <p:cNvPicPr>
              <a:picLocks noChangeAspect="1" noChangeArrowheads="1"/>
            </p:cNvPicPr>
            <p:nvPr/>
          </p:nvPicPr>
          <p:blipFill>
            <a:blip r:embed="rId1">
              <a:extLst>
                <a:ext uri="{28A0092B-C50C-407E-A947-70E740481C1C}">
                  <a14:useLocalDpi xmlns:a14="http://schemas.microsoft.com/office/drawing/2010/main" val="0"/>
                </a:ext>
              </a:extLst>
            </a:blip>
            <a:srcRect t="21341" r="20454" b="19666"/>
            <a:stretch>
              <a:fillRect/>
            </a:stretch>
          </p:blipFill>
          <p:spPr bwMode="auto">
            <a:xfrm>
              <a:off x="387368" y="1484784"/>
              <a:ext cx="2877467" cy="1500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5" name="Group 7"/>
            <p:cNvGrpSpPr/>
            <p:nvPr/>
          </p:nvGrpSpPr>
          <p:grpSpPr bwMode="auto">
            <a:xfrm>
              <a:off x="6531036" y="1484784"/>
              <a:ext cx="1857388" cy="1643067"/>
              <a:chOff x="1597024" y="-1071563"/>
              <a:chExt cx="5046678" cy="5072073"/>
            </a:xfrm>
          </p:grpSpPr>
          <p:pic>
            <p:nvPicPr>
              <p:cNvPr id="70" name="Picture 2" descr="C:\Documents and Settings\sesa248449\Desktop\green arr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024" y="-1071563"/>
                <a:ext cx="5046677" cy="504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6"/>
              <p:cNvSpPr/>
              <p:nvPr/>
            </p:nvSpPr>
            <p:spPr>
              <a:xfrm>
                <a:off x="5717560" y="3499816"/>
                <a:ext cx="926142" cy="500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6" name="TextBox 7"/>
            <p:cNvSpPr txBox="1">
              <a:spLocks noChangeArrowheads="1"/>
            </p:cNvSpPr>
            <p:nvPr/>
          </p:nvSpPr>
          <p:spPr bwMode="auto">
            <a:xfrm>
              <a:off x="396578" y="961564"/>
              <a:ext cx="28682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solidFill>
                    <a:srgbClr val="00B050"/>
                  </a:solidFill>
                  <a:latin typeface="微软雅黑" panose="020B0503020204020204" pitchFamily="34" charset="-122"/>
                  <a:ea typeface="微软雅黑" panose="020B0503020204020204" pitchFamily="34" charset="-122"/>
                </a:rPr>
                <a:t>更大</a:t>
              </a:r>
              <a:endParaRPr lang="zh-CN" altLang="en-US" sz="2800" b="1">
                <a:solidFill>
                  <a:srgbClr val="00B050"/>
                </a:solidFill>
                <a:latin typeface="微软雅黑" panose="020B0503020204020204" pitchFamily="34" charset="-122"/>
                <a:ea typeface="微软雅黑" panose="020B0503020204020204" pitchFamily="34" charset="-122"/>
              </a:endParaRPr>
            </a:p>
          </p:txBody>
        </p:sp>
        <p:sp>
          <p:nvSpPr>
            <p:cNvPr id="67" name="TextBox 8"/>
            <p:cNvSpPr txBox="1">
              <a:spLocks noChangeArrowheads="1"/>
            </p:cNvSpPr>
            <p:nvPr/>
          </p:nvSpPr>
          <p:spPr bwMode="auto">
            <a:xfrm>
              <a:off x="6531036" y="961564"/>
              <a:ext cx="1857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solidFill>
                    <a:srgbClr val="00B050"/>
                  </a:solidFill>
                  <a:latin typeface="微软雅黑" panose="020B0503020204020204" pitchFamily="34" charset="-122"/>
                  <a:ea typeface="微软雅黑" panose="020B0503020204020204" pitchFamily="34" charset="-122"/>
                </a:rPr>
                <a:t>更绿</a:t>
              </a:r>
              <a:endParaRPr lang="zh-CN" altLang="en-US" sz="2800" b="1">
                <a:solidFill>
                  <a:srgbClr val="00B050"/>
                </a:solidFill>
                <a:latin typeface="微软雅黑" panose="020B0503020204020204" pitchFamily="34" charset="-122"/>
                <a:ea typeface="微软雅黑" panose="020B0503020204020204" pitchFamily="34" charset="-122"/>
              </a:endParaRPr>
            </a:p>
          </p:txBody>
        </p:sp>
        <p:pic>
          <p:nvPicPr>
            <p:cNvPr id="68" name="Picture 3" descr="C:\Documents and Settings\sesa248449\Desktop\1.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02078" y="1484784"/>
              <a:ext cx="2214578" cy="1598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10"/>
            <p:cNvSpPr txBox="1">
              <a:spLocks noChangeArrowheads="1"/>
            </p:cNvSpPr>
            <p:nvPr/>
          </p:nvSpPr>
          <p:spPr bwMode="auto">
            <a:xfrm>
              <a:off x="3602078" y="961564"/>
              <a:ext cx="22145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a:solidFill>
                    <a:srgbClr val="00B050"/>
                  </a:solidFill>
                  <a:latin typeface="微软雅黑" panose="020B0503020204020204" pitchFamily="34" charset="-122"/>
                  <a:ea typeface="微软雅黑" panose="020B0503020204020204" pitchFamily="34" charset="-122"/>
                </a:rPr>
                <a:t>更密</a:t>
              </a:r>
              <a:endParaRPr lang="zh-CN" altLang="en-US" sz="2800" b="1">
                <a:solidFill>
                  <a:srgbClr val="00B050"/>
                </a:solidFill>
                <a:latin typeface="微软雅黑" panose="020B0503020204020204" pitchFamily="34" charset="-122"/>
                <a:ea typeface="微软雅黑" panose="020B0503020204020204" pitchFamily="34" charset="-122"/>
              </a:endParaRPr>
            </a:p>
          </p:txBody>
        </p:sp>
      </p:grpSp>
      <p:sp>
        <p:nvSpPr>
          <p:cNvPr id="72" name="TextBox 1"/>
          <p:cNvSpPr txBox="1">
            <a:spLocks noChangeArrowheads="1"/>
          </p:cNvSpPr>
          <p:nvPr/>
        </p:nvSpPr>
        <p:spPr bwMode="auto">
          <a:xfrm>
            <a:off x="365125" y="5516563"/>
            <a:ext cx="2992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00B0F0"/>
                </a:solidFill>
                <a:latin typeface="微软雅黑" panose="020B0503020204020204" pitchFamily="34" charset="-122"/>
                <a:ea typeface="微软雅黑" panose="020B0503020204020204" pitchFamily="34" charset="-122"/>
              </a:rPr>
              <a:t>园区化</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73" name="TextBox 12"/>
          <p:cNvSpPr txBox="1">
            <a:spLocks noChangeArrowheads="1"/>
          </p:cNvSpPr>
          <p:nvPr/>
        </p:nvSpPr>
        <p:spPr bwMode="auto">
          <a:xfrm>
            <a:off x="3563938" y="5516563"/>
            <a:ext cx="2736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00B0F0"/>
                </a:solidFill>
                <a:latin typeface="微软雅黑" panose="020B0503020204020204" pitchFamily="34" charset="-122"/>
                <a:ea typeface="微软雅黑" panose="020B0503020204020204" pitchFamily="34" charset="-122"/>
              </a:rPr>
              <a:t>高功率密度</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74" name="TextBox 13"/>
          <p:cNvSpPr txBox="1">
            <a:spLocks noChangeArrowheads="1"/>
          </p:cNvSpPr>
          <p:nvPr/>
        </p:nvSpPr>
        <p:spPr bwMode="auto">
          <a:xfrm>
            <a:off x="6659563" y="5516563"/>
            <a:ext cx="2546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00B0F0"/>
                </a:solidFill>
                <a:latin typeface="微软雅黑" panose="020B0503020204020204" pitchFamily="34" charset="-122"/>
                <a:ea typeface="微软雅黑" panose="020B0503020204020204" pitchFamily="34" charset="-122"/>
              </a:rPr>
              <a:t>能效更高</a:t>
            </a:r>
            <a:endParaRPr lang="zh-CN" altLang="en-US" dirty="0">
              <a:solidFill>
                <a:srgbClr val="00B0F0"/>
              </a:solidFill>
              <a:latin typeface="微软雅黑" panose="020B0503020204020204" pitchFamily="34" charset="-122"/>
              <a:ea typeface="微软雅黑" panose="020B0503020204020204" pitchFamily="34" charset="-122"/>
            </a:endParaRPr>
          </a:p>
        </p:txBody>
      </p:sp>
      <p:cxnSp>
        <p:nvCxnSpPr>
          <p:cNvPr id="76" name="Straight Connector 17"/>
          <p:cNvCxnSpPr/>
          <p:nvPr/>
        </p:nvCxnSpPr>
        <p:spPr>
          <a:xfrm>
            <a:off x="8597998" y="5580764"/>
            <a:ext cx="0" cy="611372"/>
          </a:xfrm>
          <a:prstGeom prst="line">
            <a:avLst/>
          </a:prstGeom>
          <a:ln>
            <a:solidFill>
              <a:schemeClr val="bg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322021" y="1309797"/>
            <a:ext cx="6551954" cy="646331"/>
          </a:xfrm>
          <a:prstGeom prst="rect">
            <a:avLst/>
          </a:prstGeom>
        </p:spPr>
        <p:txBody>
          <a:bodyPr wrap="square">
            <a:spAutoFit/>
          </a:bodyPr>
          <a:lstStyle/>
          <a:p>
            <a:r>
              <a:rPr lang="zh-CN" altLang="zh-CN" spc="40" dirty="0">
                <a:solidFill>
                  <a:srgbClr val="FFFF00"/>
                </a:solidFill>
                <a:ea typeface="微软雅黑" panose="020B0503020204020204" pitchFamily="34" charset="-122"/>
                <a:cs typeface="Times New Roman" panose="02020603050405020304" pitchFamily="18" charset="0"/>
              </a:rPr>
              <a:t>数据中心需要四个要素，</a:t>
            </a:r>
            <a:r>
              <a:rPr lang="zh-CN" altLang="zh-CN" spc="40" dirty="0" smtClean="0">
                <a:solidFill>
                  <a:srgbClr val="FFFF00"/>
                </a:solidFill>
                <a:ea typeface="微软雅黑" panose="020B0503020204020204" pitchFamily="34" charset="-122"/>
                <a:cs typeface="Times New Roman" panose="02020603050405020304" pitchFamily="18" charset="0"/>
              </a:rPr>
              <a:t>第一</a:t>
            </a:r>
            <a:r>
              <a:rPr lang="zh-CN" altLang="en-US" spc="40" dirty="0" smtClean="0">
                <a:solidFill>
                  <a:srgbClr val="FFFF00"/>
                </a:solidFill>
                <a:ea typeface="微软雅黑" panose="020B0503020204020204" pitchFamily="34" charset="-122"/>
                <a:cs typeface="Times New Roman" panose="02020603050405020304" pitchFamily="18" charset="0"/>
              </a:rPr>
              <a:t>：</a:t>
            </a:r>
            <a:r>
              <a:rPr lang="zh-CN" altLang="en-US" spc="40" dirty="0">
                <a:solidFill>
                  <a:srgbClr val="FFFF00"/>
                </a:solidFill>
                <a:ea typeface="微软雅黑" panose="020B0503020204020204" pitchFamily="34" charset="-122"/>
                <a:cs typeface="Times New Roman" panose="02020603050405020304" pitchFamily="18" charset="0"/>
              </a:rPr>
              <a:t>气候适宜</a:t>
            </a:r>
            <a:r>
              <a:rPr lang="zh-CN" altLang="zh-CN" spc="40" dirty="0" smtClean="0">
                <a:solidFill>
                  <a:srgbClr val="FFFF00"/>
                </a:solidFill>
                <a:ea typeface="微软雅黑" panose="020B0503020204020204" pitchFamily="34" charset="-122"/>
                <a:cs typeface="Times New Roman" panose="02020603050405020304" pitchFamily="18" charset="0"/>
              </a:rPr>
              <a:t>，第二</a:t>
            </a:r>
            <a:r>
              <a:rPr lang="zh-CN" altLang="en-US" spc="40" dirty="0" smtClean="0">
                <a:solidFill>
                  <a:srgbClr val="FFFF00"/>
                </a:solidFill>
                <a:ea typeface="微软雅黑" panose="020B0503020204020204" pitchFamily="34" charset="-122"/>
                <a:cs typeface="Times New Roman" panose="02020603050405020304" pitchFamily="18" charset="0"/>
              </a:rPr>
              <a:t>：</a:t>
            </a:r>
            <a:r>
              <a:rPr lang="zh-CN" altLang="zh-CN" spc="40" dirty="0" smtClean="0">
                <a:solidFill>
                  <a:srgbClr val="FFFF00"/>
                </a:solidFill>
                <a:ea typeface="微软雅黑" panose="020B0503020204020204" pitchFamily="34" charset="-122"/>
                <a:cs typeface="Times New Roman" panose="02020603050405020304" pitchFamily="18" charset="0"/>
              </a:rPr>
              <a:t>电力</a:t>
            </a:r>
            <a:r>
              <a:rPr lang="zh-CN" altLang="zh-CN" spc="40" dirty="0">
                <a:solidFill>
                  <a:srgbClr val="FFFF00"/>
                </a:solidFill>
                <a:ea typeface="微软雅黑" panose="020B0503020204020204" pitchFamily="34" charset="-122"/>
                <a:cs typeface="Times New Roman" panose="02020603050405020304" pitchFamily="18" charset="0"/>
              </a:rPr>
              <a:t>充足，</a:t>
            </a:r>
            <a:r>
              <a:rPr lang="zh-CN" altLang="zh-CN" spc="40" dirty="0" smtClean="0">
                <a:solidFill>
                  <a:srgbClr val="FFFF00"/>
                </a:solidFill>
                <a:ea typeface="微软雅黑" panose="020B0503020204020204" pitchFamily="34" charset="-122"/>
                <a:cs typeface="Times New Roman" panose="02020603050405020304" pitchFamily="18" charset="0"/>
              </a:rPr>
              <a:t>第三</a:t>
            </a:r>
            <a:r>
              <a:rPr lang="zh-CN" altLang="en-US" spc="40" dirty="0" smtClean="0">
                <a:solidFill>
                  <a:srgbClr val="FFFF00"/>
                </a:solidFill>
                <a:ea typeface="微软雅黑" panose="020B0503020204020204" pitchFamily="34" charset="-122"/>
                <a:cs typeface="Times New Roman" panose="02020603050405020304" pitchFamily="18" charset="0"/>
              </a:rPr>
              <a:t>：</a:t>
            </a:r>
            <a:r>
              <a:rPr lang="zh-CN" altLang="zh-CN" spc="40" dirty="0" smtClean="0">
                <a:solidFill>
                  <a:srgbClr val="FFFF00"/>
                </a:solidFill>
                <a:ea typeface="微软雅黑" panose="020B0503020204020204" pitchFamily="34" charset="-122"/>
                <a:cs typeface="Times New Roman" panose="02020603050405020304" pitchFamily="18" charset="0"/>
              </a:rPr>
              <a:t>网络</a:t>
            </a:r>
            <a:r>
              <a:rPr lang="zh-CN" altLang="zh-CN" spc="40" dirty="0">
                <a:solidFill>
                  <a:srgbClr val="FFFF00"/>
                </a:solidFill>
                <a:ea typeface="微软雅黑" panose="020B0503020204020204" pitchFamily="34" charset="-122"/>
                <a:cs typeface="Times New Roman" panose="02020603050405020304" pitchFamily="18" charset="0"/>
              </a:rPr>
              <a:t>基础设施完善，</a:t>
            </a:r>
            <a:r>
              <a:rPr lang="zh-CN" altLang="zh-CN" spc="40" dirty="0" smtClean="0">
                <a:solidFill>
                  <a:srgbClr val="FFFF00"/>
                </a:solidFill>
                <a:ea typeface="微软雅黑" panose="020B0503020204020204" pitchFamily="34" charset="-122"/>
                <a:cs typeface="Times New Roman" panose="02020603050405020304" pitchFamily="18" charset="0"/>
              </a:rPr>
              <a:t>第四</a:t>
            </a:r>
            <a:r>
              <a:rPr lang="zh-CN" altLang="en-US" spc="40" dirty="0" smtClean="0">
                <a:solidFill>
                  <a:srgbClr val="FFFF00"/>
                </a:solidFill>
                <a:ea typeface="微软雅黑" panose="020B0503020204020204" pitchFamily="34" charset="-122"/>
                <a:cs typeface="Times New Roman" panose="02020603050405020304" pitchFamily="18" charset="0"/>
              </a:rPr>
              <a:t>：</a:t>
            </a:r>
            <a:r>
              <a:rPr lang="zh-CN" altLang="zh-CN" spc="40" dirty="0" smtClean="0">
                <a:solidFill>
                  <a:srgbClr val="FFFF00"/>
                </a:solidFill>
                <a:ea typeface="微软雅黑" panose="020B0503020204020204" pitchFamily="34" charset="-122"/>
                <a:cs typeface="Times New Roman" panose="02020603050405020304" pitchFamily="18" charset="0"/>
              </a:rPr>
              <a:t>人才</a:t>
            </a:r>
            <a:r>
              <a:rPr lang="zh-CN" altLang="zh-CN" spc="40" dirty="0">
                <a:solidFill>
                  <a:srgbClr val="FFFF00"/>
                </a:solidFill>
                <a:ea typeface="微软雅黑" panose="020B0503020204020204" pitchFamily="34" charset="-122"/>
                <a:cs typeface="Times New Roman" panose="02020603050405020304" pitchFamily="18" charset="0"/>
              </a:rPr>
              <a:t>优势。</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28"/>
          <p:cNvGrpSpPr/>
          <p:nvPr/>
        </p:nvGrpSpPr>
        <p:grpSpPr bwMode="auto">
          <a:xfrm>
            <a:off x="1730605" y="528810"/>
            <a:ext cx="8756650" cy="5860973"/>
            <a:chOff x="151" y="581"/>
            <a:chExt cx="5086" cy="2873"/>
          </a:xfrm>
        </p:grpSpPr>
        <p:pic>
          <p:nvPicPr>
            <p:cNvPr id="63" name="Picture 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rot="5400000">
              <a:off x="1788" y="409"/>
              <a:ext cx="2131" cy="3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 name="Group 27"/>
            <p:cNvGrpSpPr/>
            <p:nvPr/>
          </p:nvGrpSpPr>
          <p:grpSpPr bwMode="auto">
            <a:xfrm>
              <a:off x="151" y="581"/>
              <a:ext cx="5086" cy="2873"/>
              <a:chOff x="151" y="581"/>
              <a:chExt cx="5086" cy="2873"/>
            </a:xfrm>
          </p:grpSpPr>
          <p:sp>
            <p:nvSpPr>
              <p:cNvPr id="65" name="Oval 2"/>
              <p:cNvSpPr>
                <a:spLocks noChangeArrowheads="1"/>
              </p:cNvSpPr>
              <p:nvPr/>
            </p:nvSpPr>
            <p:spPr bwMode="auto">
              <a:xfrm>
                <a:off x="437" y="696"/>
                <a:ext cx="4678" cy="2716"/>
              </a:xfrm>
              <a:prstGeom prst="ellipse">
                <a:avLst/>
              </a:prstGeom>
              <a:noFill/>
              <a:ln w="50800">
                <a:solidFill>
                  <a:schemeClr val="tx2">
                    <a:lumMod val="60000"/>
                    <a:lumOff val="40000"/>
                  </a:schemeClr>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latin typeface="SEOptimist"/>
                  <a:ea typeface="微软雅黑" panose="020B0503020204020204" pitchFamily="34" charset="-122"/>
                </a:endParaRPr>
              </a:p>
            </p:txBody>
          </p:sp>
          <p:sp>
            <p:nvSpPr>
              <p:cNvPr id="66" name="AutoShape 4"/>
              <p:cNvSpPr>
                <a:spLocks noChangeArrowheads="1"/>
              </p:cNvSpPr>
              <p:nvPr/>
            </p:nvSpPr>
            <p:spPr bwMode="auto">
              <a:xfrm>
                <a:off x="441" y="1117"/>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微软雅黑" panose="020B0503020204020204" pitchFamily="34" charset="-122"/>
                  </a:rPr>
                  <a:t>柴油发电机</a:t>
                </a:r>
                <a:r>
                  <a:rPr lang="en-US" altLang="zh-CN" sz="1200" dirty="0">
                    <a:ea typeface="微软雅黑" panose="020B0503020204020204" pitchFamily="34" charset="-122"/>
                  </a:rPr>
                  <a:t>  </a:t>
                </a:r>
                <a:endParaRPr lang="en-US" altLang="zh-CN" sz="1200" dirty="0">
                  <a:ea typeface="微软雅黑" panose="020B0503020204020204" pitchFamily="34" charset="-122"/>
                </a:endParaRPr>
              </a:p>
            </p:txBody>
          </p:sp>
          <p:sp>
            <p:nvSpPr>
              <p:cNvPr id="67" name="AutoShape 5"/>
              <p:cNvSpPr>
                <a:spLocks noChangeArrowheads="1"/>
              </p:cNvSpPr>
              <p:nvPr/>
            </p:nvSpPr>
            <p:spPr bwMode="auto">
              <a:xfrm>
                <a:off x="151" y="1676"/>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200" dirty="0">
                    <a:ea typeface="微软雅黑" panose="020B0503020204020204" pitchFamily="34" charset="-122"/>
                  </a:rPr>
                  <a:t>UPS/</a:t>
                </a:r>
                <a:r>
                  <a:rPr lang="zh-CN" altLang="en-US" sz="1200" dirty="0">
                    <a:ea typeface="微软雅黑" panose="020B0503020204020204" pitchFamily="34" charset="-122"/>
                  </a:rPr>
                  <a:t>电池</a:t>
                </a:r>
                <a:endParaRPr lang="en-US" altLang="zh-CN" sz="1200" dirty="0">
                  <a:ea typeface="微软雅黑" panose="020B0503020204020204" pitchFamily="34" charset="-122"/>
                </a:endParaRPr>
              </a:p>
            </p:txBody>
          </p:sp>
          <p:sp>
            <p:nvSpPr>
              <p:cNvPr id="68" name="AutoShape 6"/>
              <p:cNvSpPr>
                <a:spLocks noChangeArrowheads="1"/>
              </p:cNvSpPr>
              <p:nvPr/>
            </p:nvSpPr>
            <p:spPr bwMode="auto">
              <a:xfrm>
                <a:off x="1349" y="715"/>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微软雅黑" panose="020B0503020204020204" pitchFamily="34" charset="-122"/>
                  </a:rPr>
                  <a:t>低压配电</a:t>
                </a:r>
                <a:endParaRPr lang="en-US" altLang="zh-CN" sz="1200" dirty="0">
                  <a:ea typeface="微软雅黑" panose="020B0503020204020204" pitchFamily="34" charset="-122"/>
                </a:endParaRPr>
              </a:p>
            </p:txBody>
          </p:sp>
          <p:sp>
            <p:nvSpPr>
              <p:cNvPr id="69" name="AutoShape 7"/>
              <p:cNvSpPr>
                <a:spLocks noChangeArrowheads="1"/>
              </p:cNvSpPr>
              <p:nvPr/>
            </p:nvSpPr>
            <p:spPr bwMode="auto">
              <a:xfrm>
                <a:off x="2524" y="581"/>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微软雅黑" panose="020B0503020204020204" pitchFamily="34" charset="-122"/>
                  </a:rPr>
                  <a:t>市电配电</a:t>
                </a:r>
                <a:endParaRPr lang="en-US" altLang="zh-CN" sz="1200" dirty="0">
                  <a:ea typeface="微软雅黑" panose="020B0503020204020204" pitchFamily="34" charset="-122"/>
                </a:endParaRPr>
              </a:p>
            </p:txBody>
          </p:sp>
          <p:sp>
            <p:nvSpPr>
              <p:cNvPr id="70" name="AutoShape 8"/>
              <p:cNvSpPr>
                <a:spLocks noChangeArrowheads="1"/>
              </p:cNvSpPr>
              <p:nvPr/>
            </p:nvSpPr>
            <p:spPr bwMode="auto">
              <a:xfrm>
                <a:off x="200" y="2340"/>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微软雅黑" panose="020B0503020204020204" pitchFamily="34" charset="-122"/>
                  </a:rPr>
                  <a:t>动力切换</a:t>
                </a:r>
                <a:endParaRPr lang="en-US" altLang="zh-CN" sz="1200" dirty="0">
                  <a:ea typeface="微软雅黑" panose="020B0503020204020204" pitchFamily="34" charset="-122"/>
                </a:endParaRPr>
              </a:p>
            </p:txBody>
          </p:sp>
          <p:sp>
            <p:nvSpPr>
              <p:cNvPr id="71" name="AutoShape 9"/>
              <p:cNvSpPr>
                <a:spLocks noChangeArrowheads="1"/>
              </p:cNvSpPr>
              <p:nvPr/>
            </p:nvSpPr>
            <p:spPr bwMode="auto">
              <a:xfrm>
                <a:off x="644" y="2961"/>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微软雅黑" panose="020B0503020204020204" pitchFamily="34" charset="-122"/>
                  </a:rPr>
                  <a:t>精密配电</a:t>
                </a:r>
                <a:r>
                  <a:rPr lang="en-US" altLang="zh-CN" sz="1200" dirty="0">
                    <a:ea typeface="微软雅黑" panose="020B0503020204020204" pitchFamily="34" charset="-122"/>
                  </a:rPr>
                  <a:t> </a:t>
                </a:r>
                <a:endParaRPr lang="en-US" altLang="zh-CN" sz="1200" dirty="0">
                  <a:ea typeface="微软雅黑" panose="020B0503020204020204" pitchFamily="34" charset="-122"/>
                </a:endParaRPr>
              </a:p>
            </p:txBody>
          </p:sp>
          <p:sp>
            <p:nvSpPr>
              <p:cNvPr id="72" name="AutoShape 10"/>
              <p:cNvSpPr>
                <a:spLocks noChangeArrowheads="1"/>
              </p:cNvSpPr>
              <p:nvPr/>
            </p:nvSpPr>
            <p:spPr bwMode="auto">
              <a:xfrm>
                <a:off x="1681" y="3218"/>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微软雅黑" panose="020B0503020204020204" pitchFamily="34" charset="-122"/>
                  </a:rPr>
                  <a:t>制冷</a:t>
                </a:r>
                <a:r>
                  <a:rPr lang="en-US" altLang="zh-CN" sz="1000" dirty="0">
                    <a:ea typeface="微软雅黑" panose="020B0503020204020204" pitchFamily="34" charset="-122"/>
                  </a:rPr>
                  <a:t> </a:t>
                </a:r>
                <a:endParaRPr lang="en-US" altLang="zh-CN" sz="1000" dirty="0">
                  <a:ea typeface="微软雅黑" panose="020B0503020204020204" pitchFamily="34" charset="-122"/>
                </a:endParaRPr>
              </a:p>
            </p:txBody>
          </p:sp>
          <p:sp>
            <p:nvSpPr>
              <p:cNvPr id="73" name="AutoShape 11"/>
              <p:cNvSpPr>
                <a:spLocks noChangeArrowheads="1"/>
              </p:cNvSpPr>
              <p:nvPr/>
            </p:nvSpPr>
            <p:spPr bwMode="auto">
              <a:xfrm>
                <a:off x="3727" y="753"/>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微软雅黑" panose="020B0503020204020204" pitchFamily="34" charset="-122"/>
                  </a:rPr>
                  <a:t>电源质量</a:t>
                </a:r>
                <a:endParaRPr lang="en-US" altLang="zh-CN" sz="1200" dirty="0">
                  <a:ea typeface="微软雅黑" panose="020B0503020204020204" pitchFamily="34" charset="-122"/>
                </a:endParaRPr>
              </a:p>
            </p:txBody>
          </p:sp>
          <p:sp>
            <p:nvSpPr>
              <p:cNvPr id="74" name="AutoShape 12"/>
              <p:cNvSpPr>
                <a:spLocks noChangeArrowheads="1"/>
              </p:cNvSpPr>
              <p:nvPr/>
            </p:nvSpPr>
            <p:spPr bwMode="auto">
              <a:xfrm>
                <a:off x="4667" y="1456"/>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微软雅黑" panose="020B0503020204020204" pitchFamily="34" charset="-122"/>
                  </a:rPr>
                  <a:t>能源管理</a:t>
                </a:r>
                <a:endParaRPr lang="en-US" altLang="zh-CN" sz="1200" dirty="0">
                  <a:ea typeface="微软雅黑" panose="020B0503020204020204" pitchFamily="34" charset="-122"/>
                </a:endParaRPr>
              </a:p>
            </p:txBody>
          </p:sp>
          <p:sp>
            <p:nvSpPr>
              <p:cNvPr id="75" name="AutoShape 14"/>
              <p:cNvSpPr>
                <a:spLocks noChangeArrowheads="1"/>
              </p:cNvSpPr>
              <p:nvPr/>
            </p:nvSpPr>
            <p:spPr bwMode="auto">
              <a:xfrm>
                <a:off x="4667" y="2215"/>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smtClean="0">
                    <a:ea typeface="微软雅黑" panose="020B0503020204020204" pitchFamily="34" charset="-122"/>
                  </a:rPr>
                  <a:t>安消防</a:t>
                </a:r>
                <a:r>
                  <a:rPr lang="en-US" altLang="zh-CN" sz="1200" dirty="0" smtClean="0">
                    <a:ea typeface="微软雅黑" panose="020B0503020204020204" pitchFamily="34" charset="-122"/>
                  </a:rPr>
                  <a:t>  </a:t>
                </a:r>
                <a:endParaRPr lang="en-US" altLang="zh-CN" sz="1200" dirty="0">
                  <a:ea typeface="微软雅黑" panose="020B0503020204020204" pitchFamily="34" charset="-122"/>
                </a:endParaRPr>
              </a:p>
            </p:txBody>
          </p:sp>
          <p:sp>
            <p:nvSpPr>
              <p:cNvPr id="76" name="AutoShape 15"/>
              <p:cNvSpPr>
                <a:spLocks noChangeArrowheads="1"/>
              </p:cNvSpPr>
              <p:nvPr/>
            </p:nvSpPr>
            <p:spPr bwMode="auto">
              <a:xfrm>
                <a:off x="4097" y="2943"/>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微软雅黑" panose="020B0503020204020204" pitchFamily="34" charset="-122"/>
                  </a:rPr>
                  <a:t>环境健康安全</a:t>
                </a:r>
                <a:r>
                  <a:rPr lang="en-US" altLang="zh-CN" sz="1200" dirty="0">
                    <a:ea typeface="微软雅黑" panose="020B0503020204020204" pitchFamily="34" charset="-122"/>
                  </a:rPr>
                  <a:t> </a:t>
                </a:r>
                <a:endParaRPr lang="en-US" altLang="zh-CN" sz="1200" dirty="0">
                  <a:ea typeface="微软雅黑" panose="020B0503020204020204" pitchFamily="34" charset="-122"/>
                </a:endParaRPr>
              </a:p>
            </p:txBody>
          </p:sp>
          <p:sp>
            <p:nvSpPr>
              <p:cNvPr id="77" name="AutoShape 16"/>
              <p:cNvSpPr>
                <a:spLocks noChangeArrowheads="1"/>
              </p:cNvSpPr>
              <p:nvPr/>
            </p:nvSpPr>
            <p:spPr bwMode="auto">
              <a:xfrm>
                <a:off x="3186" y="3197"/>
                <a:ext cx="570" cy="236"/>
              </a:xfrm>
              <a:prstGeom prst="roundRect">
                <a:avLst>
                  <a:gd name="adj" fmla="val 16667"/>
                </a:avLst>
              </a:prstGeom>
              <a:solidFill>
                <a:schemeClr val="tx2">
                  <a:lumMod val="60000"/>
                  <a:lumOff val="40000"/>
                </a:schemeClr>
              </a:solidFill>
              <a:ln w="38100">
                <a:solidFill>
                  <a:schemeClr val="bg1"/>
                </a:solidFill>
                <a:round/>
                <a:headEnd type="none" w="sm" len="sm"/>
                <a:tailEnd type="none" w="sm" len="sm"/>
              </a:ln>
            </p:spPr>
            <p:txBody>
              <a:bodyPr lIns="0" tIns="0" rIns="0" bIns="0" anchor="ctr"/>
              <a:lstStyle>
                <a:lvl1pPr marL="180975" indent="-1809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dirty="0">
                    <a:ea typeface="微软雅黑" panose="020B0503020204020204" pitchFamily="34" charset="-122"/>
                  </a:rPr>
                  <a:t>监控与软件</a:t>
                </a:r>
                <a:endParaRPr lang="en-US" altLang="zh-CN" sz="1200" dirty="0">
                  <a:ea typeface="微软雅黑" panose="020B0503020204020204" pitchFamily="34" charset="-122"/>
                </a:endParaRPr>
              </a:p>
            </p:txBody>
          </p:sp>
        </p:grpSp>
      </p:grpSp>
      <p:sp>
        <p:nvSpPr>
          <p:cNvPr id="78" name="TextBox 20"/>
          <p:cNvSpPr>
            <a:spLocks noChangeArrowheads="1"/>
          </p:cNvSpPr>
          <p:nvPr/>
        </p:nvSpPr>
        <p:spPr bwMode="auto">
          <a:xfrm>
            <a:off x="9244976" y="5888960"/>
            <a:ext cx="1668463" cy="579437"/>
          </a:xfrm>
          <a:prstGeom prst="roundRect">
            <a:avLst>
              <a:gd name="adj" fmla="val 16667"/>
            </a:avLst>
          </a:prstGeom>
          <a:solidFill>
            <a:schemeClr val="accent5">
              <a:lumMod val="50000"/>
              <a:lumOff val="50000"/>
            </a:schemeClr>
          </a:solidFill>
          <a:ln>
            <a:solidFill>
              <a:srgbClr val="CD6A65"/>
            </a:solid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ea typeface="微软雅黑" panose="020B0503020204020204" pitchFamily="34" charset="-122"/>
              </a:rPr>
              <a:t>资源管理</a:t>
            </a:r>
            <a:endParaRPr lang="en-US" altLang="zh-CN" sz="2800" dirty="0">
              <a:ea typeface="微软雅黑" panose="020B0503020204020204" pitchFamily="34" charset="-122"/>
            </a:endParaRPr>
          </a:p>
        </p:txBody>
      </p:sp>
      <p:sp>
        <p:nvSpPr>
          <p:cNvPr id="79" name="TextBox 21"/>
          <p:cNvSpPr>
            <a:spLocks noChangeArrowheads="1"/>
          </p:cNvSpPr>
          <p:nvPr/>
        </p:nvSpPr>
        <p:spPr bwMode="auto">
          <a:xfrm>
            <a:off x="1364285" y="6007280"/>
            <a:ext cx="1668463" cy="577850"/>
          </a:xfrm>
          <a:prstGeom prst="roundRect">
            <a:avLst>
              <a:gd name="adj" fmla="val 16667"/>
            </a:avLst>
          </a:prstGeom>
          <a:solidFill>
            <a:schemeClr val="accent4">
              <a:lumMod val="75000"/>
            </a:schemeClr>
          </a:solidFill>
          <a:ln w="9525">
            <a:solidFill>
              <a:srgbClr val="CD6A65"/>
            </a:solidFill>
            <a:round/>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ea typeface="微软雅黑" panose="020B0503020204020204" pitchFamily="34" charset="-122"/>
              </a:rPr>
              <a:t>能耗管理</a:t>
            </a:r>
            <a:endParaRPr lang="en-US" altLang="zh-CN" sz="2800">
              <a:ea typeface="微软雅黑" panose="020B0503020204020204" pitchFamily="34" charset="-122"/>
            </a:endParaRPr>
          </a:p>
        </p:txBody>
      </p:sp>
      <p:sp>
        <p:nvSpPr>
          <p:cNvPr id="80" name="TextBox 22"/>
          <p:cNvSpPr>
            <a:spLocks noChangeArrowheads="1"/>
          </p:cNvSpPr>
          <p:nvPr/>
        </p:nvSpPr>
        <p:spPr bwMode="auto">
          <a:xfrm>
            <a:off x="9128355" y="826361"/>
            <a:ext cx="1311275" cy="579437"/>
          </a:xfrm>
          <a:prstGeom prst="roundRect">
            <a:avLst>
              <a:gd name="adj" fmla="val 16667"/>
            </a:avLst>
          </a:prstGeom>
          <a:solidFill>
            <a:schemeClr val="accent4">
              <a:lumMod val="75000"/>
            </a:schemeClr>
          </a:solidFill>
          <a:ln>
            <a:solidFill>
              <a:srgbClr val="CD6A65"/>
            </a:solid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ea typeface="微软雅黑" panose="020B0503020204020204" pitchFamily="34" charset="-122"/>
              </a:rPr>
              <a:t>可用性</a:t>
            </a:r>
            <a:endParaRPr lang="en-US" altLang="zh-CN" sz="2800">
              <a:ea typeface="微软雅黑" panose="020B0503020204020204" pitchFamily="34" charset="-122"/>
            </a:endParaRPr>
          </a:p>
        </p:txBody>
      </p:sp>
      <p:sp>
        <p:nvSpPr>
          <p:cNvPr id="81" name="圆角矩形 80"/>
          <p:cNvSpPr/>
          <p:nvPr/>
        </p:nvSpPr>
        <p:spPr>
          <a:xfrm>
            <a:off x="4283305" y="1924911"/>
            <a:ext cx="1260475" cy="588962"/>
          </a:xfrm>
          <a:prstGeom prst="roundRect">
            <a:avLst/>
          </a:prstGeom>
          <a:solidFill>
            <a:srgbClr val="00B0F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dirty="0">
                <a:latin typeface="微软雅黑" panose="020B0503020204020204" pitchFamily="34" charset="-122"/>
                <a:ea typeface="微软雅黑" panose="020B0503020204020204" pitchFamily="34" charset="-122"/>
              </a:rPr>
              <a:t>系统庞大</a:t>
            </a:r>
            <a:endParaRPr lang="zh-CN" altLang="en-US" b="1" dirty="0">
              <a:latin typeface="微软雅黑" panose="020B0503020204020204" pitchFamily="34" charset="-122"/>
              <a:ea typeface="微软雅黑" panose="020B0503020204020204" pitchFamily="34" charset="-122"/>
            </a:endParaRPr>
          </a:p>
        </p:txBody>
      </p:sp>
      <p:sp>
        <p:nvSpPr>
          <p:cNvPr id="82" name="圆角矩形 81"/>
          <p:cNvSpPr/>
          <p:nvPr/>
        </p:nvSpPr>
        <p:spPr>
          <a:xfrm>
            <a:off x="7119265" y="1924803"/>
            <a:ext cx="1258887" cy="588962"/>
          </a:xfrm>
          <a:prstGeom prst="roundRect">
            <a:avLst/>
          </a:prstGeom>
          <a:solidFill>
            <a:schemeClr val="accent2">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dirty="0">
                <a:solidFill>
                  <a:schemeClr val="tx1"/>
                </a:solidFill>
                <a:latin typeface="微软雅黑" panose="020B0503020204020204" pitchFamily="34" charset="-122"/>
                <a:ea typeface="微软雅黑" panose="020B0503020204020204" pitchFamily="34" charset="-122"/>
              </a:rPr>
              <a:t>结构复杂</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83" name="圆角矩形 82"/>
          <p:cNvSpPr/>
          <p:nvPr/>
        </p:nvSpPr>
        <p:spPr>
          <a:xfrm>
            <a:off x="4226155" y="4804636"/>
            <a:ext cx="1258888" cy="588962"/>
          </a:xfrm>
          <a:prstGeom prst="roundRect">
            <a:avLst/>
          </a:prstGeom>
          <a:solidFill>
            <a:srgbClr val="00B05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dirty="0">
                <a:latin typeface="微软雅黑" panose="020B0503020204020204" pitchFamily="34" charset="-122"/>
                <a:ea typeface="微软雅黑" panose="020B0503020204020204" pitchFamily="34" charset="-122"/>
              </a:rPr>
              <a:t>等级高</a:t>
            </a:r>
            <a:endParaRPr lang="zh-CN" altLang="en-US" b="1" dirty="0">
              <a:latin typeface="微软雅黑" panose="020B0503020204020204" pitchFamily="34" charset="-122"/>
              <a:ea typeface="微软雅黑" panose="020B0503020204020204" pitchFamily="34" charset="-122"/>
            </a:endParaRPr>
          </a:p>
        </p:txBody>
      </p:sp>
      <p:sp>
        <p:nvSpPr>
          <p:cNvPr id="84" name="圆角矩形 83"/>
          <p:cNvSpPr/>
          <p:nvPr/>
        </p:nvSpPr>
        <p:spPr>
          <a:xfrm>
            <a:off x="6846367" y="4963184"/>
            <a:ext cx="1431925" cy="588963"/>
          </a:xfrm>
          <a:prstGeom prst="roundRect">
            <a:avLst/>
          </a:prstGeom>
          <a:solidFill>
            <a:schemeClr val="accent3">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dirty="0">
                <a:latin typeface="微软雅黑" panose="020B0503020204020204" pitchFamily="34" charset="-122"/>
                <a:ea typeface="微软雅黑" panose="020B0503020204020204" pitchFamily="34" charset="-122"/>
              </a:rPr>
              <a:t>保障级别高</a:t>
            </a:r>
            <a:endParaRPr lang="zh-CN" altLang="en-US" b="1" dirty="0">
              <a:latin typeface="微软雅黑" panose="020B0503020204020204" pitchFamily="34" charset="-122"/>
              <a:ea typeface="微软雅黑" panose="020B0503020204020204" pitchFamily="34" charset="-122"/>
            </a:endParaRPr>
          </a:p>
        </p:txBody>
      </p:sp>
      <p:sp>
        <p:nvSpPr>
          <p:cNvPr id="85" name="TextBox 19"/>
          <p:cNvSpPr>
            <a:spLocks noChangeArrowheads="1"/>
          </p:cNvSpPr>
          <p:nvPr/>
        </p:nvSpPr>
        <p:spPr bwMode="auto">
          <a:xfrm>
            <a:off x="806112" y="704179"/>
            <a:ext cx="2017713" cy="579437"/>
          </a:xfrm>
          <a:prstGeom prst="roundRect">
            <a:avLst>
              <a:gd name="adj" fmla="val 16667"/>
            </a:avLst>
          </a:prstGeom>
          <a:solidFill>
            <a:schemeClr val="accent4">
              <a:lumMod val="75000"/>
            </a:schemeClr>
          </a:solidFill>
          <a:ln>
            <a:solidFill>
              <a:srgbClr val="CD6A65"/>
            </a:solid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ea typeface="微软雅黑" panose="020B0503020204020204" pitchFamily="34" charset="-122"/>
              </a:rPr>
              <a:t>业务连续性</a:t>
            </a:r>
            <a:endParaRPr lang="en-US" altLang="zh-CN" sz="280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amond(in)">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diamond(in)">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diamond(in)">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diamond(in)">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diamond(in)">
                                      <p:cBhvr>
                                        <p:cTn id="3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animBg="1"/>
      <p:bldP spid="82" grpId="0" animBg="1"/>
      <p:bldP spid="83" grpId="0" animBg="1"/>
      <p:bldP spid="84" grpId="0" animBg="1"/>
      <p:bldP spid="8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任意多边形 116"/>
          <p:cNvSpPr/>
          <p:nvPr/>
        </p:nvSpPr>
        <p:spPr>
          <a:xfrm>
            <a:off x="0" y="5215052"/>
            <a:ext cx="12058079" cy="2810098"/>
          </a:xfrm>
          <a:custGeom>
            <a:avLst/>
            <a:gdLst>
              <a:gd name="connsiteX0" fmla="*/ 0 w 12058079"/>
              <a:gd name="connsiteY0" fmla="*/ 0 h 2810098"/>
              <a:gd name="connsiteX1" fmla="*/ 130136 w 12058079"/>
              <a:gd name="connsiteY1" fmla="*/ 44453 h 2810098"/>
              <a:gd name="connsiteX2" fmla="*/ 907564 w 12058079"/>
              <a:gd name="connsiteY2" fmla="*/ 712480 h 2810098"/>
              <a:gd name="connsiteX3" fmla="*/ 1013495 w 12058079"/>
              <a:gd name="connsiteY3" fmla="*/ 925805 h 2810098"/>
              <a:gd name="connsiteX4" fmla="*/ 1079497 w 12058079"/>
              <a:gd name="connsiteY4" fmla="*/ 901648 h 2810098"/>
              <a:gd name="connsiteX5" fmla="*/ 1361943 w 12058079"/>
              <a:gd name="connsiteY5" fmla="*/ 858946 h 2810098"/>
              <a:gd name="connsiteX6" fmla="*/ 1814682 w 12058079"/>
              <a:gd name="connsiteY6" fmla="*/ 973584 h 2810098"/>
              <a:gd name="connsiteX7" fmla="*/ 1870467 w 12058079"/>
              <a:gd name="connsiteY7" fmla="*/ 1008399 h 2810098"/>
              <a:gd name="connsiteX8" fmla="*/ 1926768 w 12058079"/>
              <a:gd name="connsiteY8" fmla="*/ 904671 h 2810098"/>
              <a:gd name="connsiteX9" fmla="*/ 2527482 w 12058079"/>
              <a:gd name="connsiteY9" fmla="*/ 585274 h 2810098"/>
              <a:gd name="connsiteX10" fmla="*/ 3194988 w 12058079"/>
              <a:gd name="connsiteY10" fmla="*/ 1027727 h 2810098"/>
              <a:gd name="connsiteX11" fmla="*/ 3195515 w 12058079"/>
              <a:gd name="connsiteY11" fmla="*/ 1029425 h 2810098"/>
              <a:gd name="connsiteX12" fmla="*/ 3217854 w 12058079"/>
              <a:gd name="connsiteY12" fmla="*/ 1017300 h 2810098"/>
              <a:gd name="connsiteX13" fmla="*/ 3499837 w 12058079"/>
              <a:gd name="connsiteY13" fmla="*/ 960370 h 2810098"/>
              <a:gd name="connsiteX14" fmla="*/ 4047617 w 12058079"/>
              <a:gd name="connsiteY14" fmla="*/ 1210716 h 2810098"/>
              <a:gd name="connsiteX15" fmla="*/ 4050635 w 12058079"/>
              <a:gd name="connsiteY15" fmla="*/ 1214654 h 2810098"/>
              <a:gd name="connsiteX16" fmla="*/ 4107442 w 12058079"/>
              <a:gd name="connsiteY16" fmla="*/ 1109996 h 2810098"/>
              <a:gd name="connsiteX17" fmla="*/ 4895044 w 12058079"/>
              <a:gd name="connsiteY17" fmla="*/ 691231 h 2810098"/>
              <a:gd name="connsiteX18" fmla="*/ 5770220 w 12058079"/>
              <a:gd name="connsiteY18" fmla="*/ 1271336 h 2810098"/>
              <a:gd name="connsiteX19" fmla="*/ 5813705 w 12058079"/>
              <a:gd name="connsiteY19" fmla="*/ 1411424 h 2810098"/>
              <a:gd name="connsiteX20" fmla="*/ 5816439 w 12058079"/>
              <a:gd name="connsiteY20" fmla="*/ 1410108 h 2810098"/>
              <a:gd name="connsiteX21" fmla="*/ 6186150 w 12058079"/>
              <a:gd name="connsiteY21" fmla="*/ 1335466 h 2810098"/>
              <a:gd name="connsiteX22" fmla="*/ 7061326 w 12058079"/>
              <a:gd name="connsiteY22" fmla="*/ 1915572 h 2810098"/>
              <a:gd name="connsiteX23" fmla="*/ 7064146 w 12058079"/>
              <a:gd name="connsiteY23" fmla="*/ 1924656 h 2810098"/>
              <a:gd name="connsiteX24" fmla="*/ 7128334 w 12058079"/>
              <a:gd name="connsiteY24" fmla="*/ 1866318 h 2810098"/>
              <a:gd name="connsiteX25" fmla="*/ 7858339 w 12058079"/>
              <a:gd name="connsiteY25" fmla="*/ 1604253 h 2810098"/>
              <a:gd name="connsiteX26" fmla="*/ 8982662 w 12058079"/>
              <a:gd name="connsiteY26" fmla="*/ 2520603 h 2810098"/>
              <a:gd name="connsiteX27" fmla="*/ 8983054 w 12058079"/>
              <a:gd name="connsiteY27" fmla="*/ 2524486 h 2810098"/>
              <a:gd name="connsiteX28" fmla="*/ 8985314 w 12058079"/>
              <a:gd name="connsiteY28" fmla="*/ 2522621 h 2810098"/>
              <a:gd name="connsiteX29" fmla="*/ 9390353 w 12058079"/>
              <a:gd name="connsiteY29" fmla="*/ 2398899 h 2810098"/>
              <a:gd name="connsiteX30" fmla="*/ 9795392 w 12058079"/>
              <a:gd name="connsiteY30" fmla="*/ 2522621 h 2810098"/>
              <a:gd name="connsiteX31" fmla="*/ 9850436 w 12058079"/>
              <a:gd name="connsiteY31" fmla="*/ 2568037 h 2810098"/>
              <a:gd name="connsiteX32" fmla="*/ 9888629 w 12058079"/>
              <a:gd name="connsiteY32" fmla="*/ 2497672 h 2810098"/>
              <a:gd name="connsiteX33" fmla="*/ 10533274 w 12058079"/>
              <a:gd name="connsiteY33" fmla="*/ 2154917 h 2810098"/>
              <a:gd name="connsiteX34" fmla="*/ 11177919 w 12058079"/>
              <a:gd name="connsiteY34" fmla="*/ 2497672 h 2810098"/>
              <a:gd name="connsiteX35" fmla="*/ 11212590 w 12058079"/>
              <a:gd name="connsiteY35" fmla="*/ 2561549 h 2810098"/>
              <a:gd name="connsiteX36" fmla="*/ 11217781 w 12058079"/>
              <a:gd name="connsiteY36" fmla="*/ 2558732 h 2810098"/>
              <a:gd name="connsiteX37" fmla="*/ 11485908 w 12058079"/>
              <a:gd name="connsiteY37" fmla="*/ 2504599 h 2810098"/>
              <a:gd name="connsiteX38" fmla="*/ 12057104 w 12058079"/>
              <a:gd name="connsiteY38" fmla="*/ 2808302 h 2810098"/>
              <a:gd name="connsiteX39" fmla="*/ 12058079 w 12058079"/>
              <a:gd name="connsiteY39" fmla="*/ 2810098 h 2810098"/>
              <a:gd name="connsiteX40" fmla="*/ 5395163 w 12058079"/>
              <a:gd name="connsiteY40" fmla="*/ 2810098 h 2810098"/>
              <a:gd name="connsiteX41" fmla="*/ 5395162 w 12058079"/>
              <a:gd name="connsiteY41" fmla="*/ 2810097 h 2810098"/>
              <a:gd name="connsiteX42" fmla="*/ 578503 w 12058079"/>
              <a:gd name="connsiteY42" fmla="*/ 2810097 h 2810098"/>
              <a:gd name="connsiteX43" fmla="*/ 578502 w 12058079"/>
              <a:gd name="connsiteY43" fmla="*/ 2810098 h 2810098"/>
              <a:gd name="connsiteX44" fmla="*/ 0 w 12058079"/>
              <a:gd name="connsiteY44" fmla="*/ 2810098 h 2810098"/>
              <a:gd name="connsiteX45" fmla="*/ 0 w 12058079"/>
              <a:gd name="connsiteY45" fmla="*/ 0 h 2810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058079" h="2810098">
                <a:moveTo>
                  <a:pt x="0" y="0"/>
                </a:moveTo>
                <a:lnTo>
                  <a:pt x="130136" y="44453"/>
                </a:lnTo>
                <a:cubicBezTo>
                  <a:pt x="454708" y="179396"/>
                  <a:pt x="726861" y="415082"/>
                  <a:pt x="907564" y="712480"/>
                </a:cubicBezTo>
                <a:lnTo>
                  <a:pt x="1013495" y="925805"/>
                </a:lnTo>
                <a:lnTo>
                  <a:pt x="1079497" y="901648"/>
                </a:lnTo>
                <a:cubicBezTo>
                  <a:pt x="1168722" y="873896"/>
                  <a:pt x="1263587" y="858946"/>
                  <a:pt x="1361943" y="858946"/>
                </a:cubicBezTo>
                <a:cubicBezTo>
                  <a:pt x="1525871" y="858946"/>
                  <a:pt x="1680100" y="900474"/>
                  <a:pt x="1814682" y="973584"/>
                </a:cubicBezTo>
                <a:lnTo>
                  <a:pt x="1870467" y="1008399"/>
                </a:lnTo>
                <a:lnTo>
                  <a:pt x="1926768" y="904671"/>
                </a:lnTo>
                <a:cubicBezTo>
                  <a:pt x="2056955" y="711970"/>
                  <a:pt x="2277423" y="585274"/>
                  <a:pt x="2527482" y="585274"/>
                </a:cubicBezTo>
                <a:cubicBezTo>
                  <a:pt x="2827553" y="585274"/>
                  <a:pt x="3085013" y="767716"/>
                  <a:pt x="3194988" y="1027727"/>
                </a:cubicBezTo>
                <a:lnTo>
                  <a:pt x="3195515" y="1029425"/>
                </a:lnTo>
                <a:lnTo>
                  <a:pt x="3217854" y="1017300"/>
                </a:lnTo>
                <a:cubicBezTo>
                  <a:pt x="3304524" y="980641"/>
                  <a:pt x="3399813" y="960370"/>
                  <a:pt x="3499837" y="960370"/>
                </a:cubicBezTo>
                <a:cubicBezTo>
                  <a:pt x="3718638" y="960370"/>
                  <a:pt x="3914785" y="1057371"/>
                  <a:pt x="4047617" y="1210716"/>
                </a:cubicBezTo>
                <a:lnTo>
                  <a:pt x="4050635" y="1214654"/>
                </a:lnTo>
                <a:lnTo>
                  <a:pt x="4107442" y="1109996"/>
                </a:lnTo>
                <a:cubicBezTo>
                  <a:pt x="4278131" y="857343"/>
                  <a:pt x="4567189" y="691231"/>
                  <a:pt x="4895044" y="691231"/>
                </a:cubicBezTo>
                <a:cubicBezTo>
                  <a:pt x="5288471" y="691231"/>
                  <a:pt x="5626030" y="930433"/>
                  <a:pt x="5770220" y="1271336"/>
                </a:cubicBezTo>
                <a:lnTo>
                  <a:pt x="5813705" y="1411424"/>
                </a:lnTo>
                <a:lnTo>
                  <a:pt x="5816439" y="1410108"/>
                </a:lnTo>
                <a:cubicBezTo>
                  <a:pt x="5930073" y="1362044"/>
                  <a:pt x="6055008" y="1335466"/>
                  <a:pt x="6186150" y="1335466"/>
                </a:cubicBezTo>
                <a:cubicBezTo>
                  <a:pt x="6579577" y="1335466"/>
                  <a:pt x="6917136" y="1574668"/>
                  <a:pt x="7061326" y="1915572"/>
                </a:cubicBezTo>
                <a:lnTo>
                  <a:pt x="7064146" y="1924656"/>
                </a:lnTo>
                <a:lnTo>
                  <a:pt x="7128334" y="1866318"/>
                </a:lnTo>
                <a:cubicBezTo>
                  <a:pt x="7326714" y="1702601"/>
                  <a:pt x="7581041" y="1604253"/>
                  <a:pt x="7858339" y="1604253"/>
                </a:cubicBezTo>
                <a:cubicBezTo>
                  <a:pt x="8412935" y="1604253"/>
                  <a:pt x="8875649" y="1997643"/>
                  <a:pt x="8982662" y="2520603"/>
                </a:cubicBezTo>
                <a:lnTo>
                  <a:pt x="8983054" y="2524486"/>
                </a:lnTo>
                <a:lnTo>
                  <a:pt x="8985314" y="2522621"/>
                </a:lnTo>
                <a:cubicBezTo>
                  <a:pt x="9100935" y="2444510"/>
                  <a:pt x="9240317" y="2398899"/>
                  <a:pt x="9390353" y="2398899"/>
                </a:cubicBezTo>
                <a:cubicBezTo>
                  <a:pt x="9540389" y="2398899"/>
                  <a:pt x="9679771" y="2444510"/>
                  <a:pt x="9795392" y="2522621"/>
                </a:cubicBezTo>
                <a:lnTo>
                  <a:pt x="9850436" y="2568037"/>
                </a:lnTo>
                <a:lnTo>
                  <a:pt x="9888629" y="2497672"/>
                </a:lnTo>
                <a:cubicBezTo>
                  <a:pt x="10028337" y="2290879"/>
                  <a:pt x="10264928" y="2154917"/>
                  <a:pt x="10533274" y="2154917"/>
                </a:cubicBezTo>
                <a:cubicBezTo>
                  <a:pt x="10801620" y="2154917"/>
                  <a:pt x="11038211" y="2290879"/>
                  <a:pt x="11177919" y="2497672"/>
                </a:cubicBezTo>
                <a:lnTo>
                  <a:pt x="11212590" y="2561549"/>
                </a:lnTo>
                <a:lnTo>
                  <a:pt x="11217781" y="2558732"/>
                </a:lnTo>
                <a:cubicBezTo>
                  <a:pt x="11300192" y="2523874"/>
                  <a:pt x="11390799" y="2504599"/>
                  <a:pt x="11485908" y="2504599"/>
                </a:cubicBezTo>
                <a:cubicBezTo>
                  <a:pt x="11723680" y="2504599"/>
                  <a:pt x="11933315" y="2625069"/>
                  <a:pt x="12057104" y="2808302"/>
                </a:cubicBezTo>
                <a:lnTo>
                  <a:pt x="12058079" y="2810098"/>
                </a:lnTo>
                <a:lnTo>
                  <a:pt x="5395163" y="2810098"/>
                </a:lnTo>
                <a:lnTo>
                  <a:pt x="5395162" y="2810097"/>
                </a:lnTo>
                <a:lnTo>
                  <a:pt x="578503" y="2810097"/>
                </a:lnTo>
                <a:lnTo>
                  <a:pt x="578502" y="2810098"/>
                </a:lnTo>
                <a:lnTo>
                  <a:pt x="0" y="281009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grpSp>
        <p:nvGrpSpPr>
          <p:cNvPr id="119" name="组合 46"/>
          <p:cNvGrpSpPr/>
          <p:nvPr/>
        </p:nvGrpSpPr>
        <p:grpSpPr bwMode="auto">
          <a:xfrm>
            <a:off x="694062" y="1002534"/>
            <a:ext cx="10950767" cy="4968607"/>
            <a:chOff x="115253" y="1842689"/>
            <a:chExt cx="8738675" cy="4064492"/>
          </a:xfrm>
        </p:grpSpPr>
        <p:pic>
          <p:nvPicPr>
            <p:cNvPr id="120" name="Picture 45" descr="Reference_Design_34.png"/>
            <p:cNvPicPr>
              <a:picLocks noChangeAspect="1"/>
            </p:cNvPicPr>
            <p:nvPr/>
          </p:nvPicPr>
          <p:blipFill>
            <a:blip r:embed="rId1">
              <a:grayscl/>
              <a:extLst>
                <a:ext uri="{28A0092B-C50C-407E-A947-70E740481C1C}">
                  <a14:useLocalDpi xmlns:a14="http://schemas.microsoft.com/office/drawing/2010/main" val="0"/>
                </a:ext>
              </a:extLst>
            </a:blip>
            <a:srcRect/>
            <a:stretch>
              <a:fillRect/>
            </a:stretch>
          </p:blipFill>
          <p:spPr bwMode="auto">
            <a:xfrm>
              <a:off x="345444" y="1842689"/>
              <a:ext cx="8508484" cy="4064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AutoShape 5"/>
            <p:cNvSpPr>
              <a:spLocks noChangeArrowheads="1"/>
            </p:cNvSpPr>
            <p:nvPr/>
          </p:nvSpPr>
          <p:spPr bwMode="auto">
            <a:xfrm>
              <a:off x="6552566" y="3670743"/>
              <a:ext cx="2206625" cy="408384"/>
            </a:xfrm>
            <a:prstGeom prst="roundRect">
              <a:avLst>
                <a:gd name="adj" fmla="val 16667"/>
              </a:avLst>
            </a:prstGeom>
            <a:solidFill>
              <a:srgbClr val="D1EBDB"/>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lIns="0" rIns="54864"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626469"/>
                </a:solidFill>
                <a:latin typeface="Calibri" panose="020F0502020204030204" pitchFamily="34" charset="0"/>
              </a:endParaRPr>
            </a:p>
          </p:txBody>
        </p:sp>
        <p:sp>
          <p:nvSpPr>
            <p:cNvPr id="122" name="Text Box 6"/>
            <p:cNvSpPr txBox="1">
              <a:spLocks noChangeArrowheads="1"/>
            </p:cNvSpPr>
            <p:nvPr/>
          </p:nvSpPr>
          <p:spPr bwMode="auto">
            <a:xfrm>
              <a:off x="6497003" y="3774327"/>
              <a:ext cx="2324100" cy="28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type="none" w="sm" len="sm"/>
                  <a:tailEnd type="none" w="lg"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50000"/>
                </a:spcBef>
              </a:pPr>
              <a:r>
                <a:rPr lang="zh-CN" altLang="en-US" sz="1600" b="1">
                  <a:solidFill>
                    <a:srgbClr val="008000"/>
                  </a:solidFill>
                  <a:latin typeface="微软雅黑" panose="020B0503020204020204" pitchFamily="34" charset="-122"/>
                  <a:ea typeface="微软雅黑" panose="020B0503020204020204" pitchFamily="34" charset="-122"/>
                  <a:cs typeface="Arial" panose="020B0604020202020204" pitchFamily="34" charset="0"/>
                </a:rPr>
                <a:t>能源与服务成本控制</a:t>
              </a:r>
              <a:endParaRPr lang="en-US" altLang="zh-CN" sz="1600" b="1">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3" name="AutoShape 8"/>
            <p:cNvSpPr>
              <a:spLocks noChangeArrowheads="1"/>
            </p:cNvSpPr>
            <p:nvPr/>
          </p:nvSpPr>
          <p:spPr bwMode="auto">
            <a:xfrm>
              <a:off x="1594803" y="2311048"/>
              <a:ext cx="2551113" cy="408385"/>
            </a:xfrm>
            <a:prstGeom prst="roundRect">
              <a:avLst>
                <a:gd name="adj" fmla="val 16667"/>
              </a:avLst>
            </a:prstGeom>
            <a:solidFill>
              <a:srgbClr val="D1EBDB"/>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lIns="0" rIns="54864"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626469"/>
                </a:solidFill>
                <a:latin typeface="微软雅黑" panose="020B0503020204020204" pitchFamily="34" charset="-122"/>
                <a:ea typeface="微软雅黑" panose="020B0503020204020204" pitchFamily="34" charset="-122"/>
              </a:endParaRPr>
            </a:p>
          </p:txBody>
        </p:sp>
        <p:sp>
          <p:nvSpPr>
            <p:cNvPr id="124" name="Text Box 9"/>
            <p:cNvSpPr txBox="1">
              <a:spLocks noChangeArrowheads="1"/>
            </p:cNvSpPr>
            <p:nvPr/>
          </p:nvSpPr>
          <p:spPr bwMode="auto">
            <a:xfrm>
              <a:off x="1621791" y="2413442"/>
              <a:ext cx="250666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type="none" w="sm" len="sm"/>
                  <a:tailEnd type="none" w="lg"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50000"/>
                </a:spcBef>
              </a:pPr>
              <a:r>
                <a:rPr lang="zh-CN" altLang="en-US" sz="1600" b="1">
                  <a:solidFill>
                    <a:srgbClr val="008000"/>
                  </a:solidFill>
                  <a:latin typeface="微软雅黑" panose="020B0503020204020204" pitchFamily="34" charset="-122"/>
                  <a:ea typeface="微软雅黑" panose="020B0503020204020204" pitchFamily="34" charset="-122"/>
                  <a:cs typeface="Arial" panose="020B0604020202020204" pitchFamily="34" charset="0"/>
                </a:rPr>
                <a:t>不断提升的可用性期望</a:t>
              </a:r>
              <a:endParaRPr lang="en-US" altLang="zh-CN" sz="1600" b="1">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5" name="AutoShape 11"/>
            <p:cNvSpPr>
              <a:spLocks noChangeArrowheads="1"/>
            </p:cNvSpPr>
            <p:nvPr/>
          </p:nvSpPr>
          <p:spPr bwMode="auto">
            <a:xfrm>
              <a:off x="377194" y="4238672"/>
              <a:ext cx="1946275" cy="613172"/>
            </a:xfrm>
            <a:prstGeom prst="roundRect">
              <a:avLst>
                <a:gd name="adj" fmla="val 16667"/>
              </a:avLst>
            </a:prstGeom>
            <a:solidFill>
              <a:srgbClr val="D1EBDB"/>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lIns="0" tIns="228600" rIns="54864"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626469"/>
                </a:solidFill>
                <a:latin typeface="Calibri" panose="020F0502020204030204" pitchFamily="34" charset="0"/>
              </a:endParaRPr>
            </a:p>
          </p:txBody>
        </p:sp>
        <p:sp>
          <p:nvSpPr>
            <p:cNvPr id="126" name="Text Box 12"/>
            <p:cNvSpPr txBox="1">
              <a:spLocks noChangeArrowheads="1"/>
            </p:cNvSpPr>
            <p:nvPr/>
          </p:nvSpPr>
          <p:spPr bwMode="auto">
            <a:xfrm>
              <a:off x="567694" y="4195809"/>
              <a:ext cx="1533525" cy="49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type="none" w="sm" len="sm"/>
                  <a:tailEnd type="none" w="lg" len="lg"/>
                </a14:hiddenLine>
              </a:ext>
            </a:extLst>
          </p:spPr>
          <p:txBody>
            <a:bodyPr tIns="2286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50000"/>
                </a:spcBef>
              </a:pPr>
              <a:r>
                <a:rPr lang="zh-CN" altLang="en-US" sz="1600" b="1">
                  <a:solidFill>
                    <a:srgbClr val="008000"/>
                  </a:solidFill>
                  <a:latin typeface="微软雅黑" panose="020B0503020204020204" pitchFamily="34" charset="-122"/>
                  <a:ea typeface="微软雅黑" panose="020B0503020204020204" pitchFamily="34" charset="-122"/>
                  <a:cs typeface="Arial" panose="020B0604020202020204" pitchFamily="34" charset="0"/>
                </a:rPr>
                <a:t>监管要求</a:t>
              </a:r>
              <a:endParaRPr lang="en-US" altLang="zh-CN" sz="1600" b="1">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7" name="AutoShape 17"/>
            <p:cNvSpPr>
              <a:spLocks noChangeArrowheads="1"/>
            </p:cNvSpPr>
            <p:nvPr/>
          </p:nvSpPr>
          <p:spPr bwMode="auto">
            <a:xfrm>
              <a:off x="6589078" y="4218431"/>
              <a:ext cx="1793875" cy="408384"/>
            </a:xfrm>
            <a:prstGeom prst="roundRect">
              <a:avLst>
                <a:gd name="adj" fmla="val 16667"/>
              </a:avLst>
            </a:prstGeom>
            <a:solidFill>
              <a:srgbClr val="D1EBDB"/>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lIns="0" rIns="54864"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626469"/>
                </a:solidFill>
                <a:latin typeface="Calibri" panose="020F0502020204030204" pitchFamily="34" charset="0"/>
              </a:endParaRPr>
            </a:p>
          </p:txBody>
        </p:sp>
        <p:sp>
          <p:nvSpPr>
            <p:cNvPr id="128" name="Text Box 18"/>
            <p:cNvSpPr txBox="1">
              <a:spLocks noChangeArrowheads="1"/>
            </p:cNvSpPr>
            <p:nvPr/>
          </p:nvSpPr>
          <p:spPr bwMode="auto">
            <a:xfrm>
              <a:off x="6587491" y="4293096"/>
              <a:ext cx="1792287"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type="none" w="sm" len="sm"/>
                  <a:tailEnd type="none" w="lg"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50000"/>
                </a:spcBef>
              </a:pPr>
              <a:r>
                <a:rPr lang="zh-CN" altLang="en-US" sz="1600" b="1">
                  <a:solidFill>
                    <a:srgbClr val="008000"/>
                  </a:solidFill>
                  <a:latin typeface="微软雅黑" panose="020B0503020204020204" pitchFamily="34" charset="-122"/>
                  <a:ea typeface="微软雅黑" panose="020B0503020204020204" pitchFamily="34" charset="-122"/>
                  <a:cs typeface="Arial" panose="020B0604020202020204" pitchFamily="34" charset="0"/>
                </a:rPr>
                <a:t>功率的动态变化</a:t>
              </a:r>
              <a:endParaRPr lang="en-US" altLang="zh-CN" sz="1600" b="1">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9" name="AutoShape 20"/>
            <p:cNvSpPr>
              <a:spLocks noChangeArrowheads="1"/>
            </p:cNvSpPr>
            <p:nvPr/>
          </p:nvSpPr>
          <p:spPr bwMode="auto">
            <a:xfrm>
              <a:off x="115253" y="3619202"/>
              <a:ext cx="2166938" cy="513712"/>
            </a:xfrm>
            <a:prstGeom prst="roundRect">
              <a:avLst>
                <a:gd name="adj" fmla="val 16667"/>
              </a:avLst>
            </a:prstGeom>
            <a:solidFill>
              <a:srgbClr val="D1EBDB"/>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lIns="0" rIns="54864"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626469"/>
                </a:solidFill>
                <a:latin typeface="Calibri" panose="020F0502020204030204" pitchFamily="34" charset="0"/>
              </a:endParaRPr>
            </a:p>
          </p:txBody>
        </p:sp>
        <p:sp>
          <p:nvSpPr>
            <p:cNvPr id="130" name="Text Box 21"/>
            <p:cNvSpPr txBox="1">
              <a:spLocks noChangeArrowheads="1"/>
            </p:cNvSpPr>
            <p:nvPr/>
          </p:nvSpPr>
          <p:spPr bwMode="auto">
            <a:xfrm>
              <a:off x="220028" y="3614709"/>
              <a:ext cx="2082801" cy="673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type="none" w="sm" len="sm"/>
                  <a:tailEnd type="none" w="lg"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pPr>
              <a:r>
                <a:rPr lang="zh-CN" altLang="en-US" sz="1600" b="1" dirty="0">
                  <a:solidFill>
                    <a:srgbClr val="008000"/>
                  </a:solidFill>
                  <a:latin typeface="微软雅黑" panose="020B0503020204020204" pitchFamily="34" charset="-122"/>
                  <a:ea typeface="微软雅黑" panose="020B0503020204020204" pitchFamily="34" charset="-122"/>
                  <a:cs typeface="Arial" panose="020B0604020202020204" pitchFamily="34" charset="0"/>
                </a:rPr>
                <a:t>容量或密度的</a:t>
              </a:r>
              <a:endParaRPr lang="en-US" altLang="zh-CN" sz="1600" b="1" dirty="0">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a:p>
              <a:pPr algn="ctr">
                <a:lnSpc>
                  <a:spcPct val="90000"/>
                </a:lnSpc>
              </a:pPr>
              <a:r>
                <a:rPr lang="zh-CN" altLang="en-US" sz="1600" b="1" dirty="0">
                  <a:solidFill>
                    <a:srgbClr val="008000"/>
                  </a:solidFill>
                  <a:latin typeface="微软雅黑" panose="020B0503020204020204" pitchFamily="34" charset="-122"/>
                  <a:ea typeface="微软雅黑" panose="020B0503020204020204" pitchFamily="34" charset="-122"/>
                  <a:cs typeface="Arial" panose="020B0604020202020204" pitchFamily="34" charset="0"/>
                </a:rPr>
                <a:t>不确定性</a:t>
              </a:r>
              <a:endParaRPr lang="en-US" altLang="zh-CN" sz="1600" b="1" dirty="0">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31" name="Picture 14" descr="Green fade"/>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rot="-160391">
              <a:off x="2469516" y="4096986"/>
              <a:ext cx="723900"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14" descr="Green fade"/>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rot="2138080">
              <a:off x="2540953" y="3305220"/>
              <a:ext cx="723900"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14" descr="Green fade"/>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rot="3947059">
              <a:off x="3576005" y="2869054"/>
              <a:ext cx="5429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14" descr="Green fade"/>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rot="6730890">
              <a:off x="4633280" y="2884532"/>
              <a:ext cx="54292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14" descr="Green fade"/>
            <p:cNvPicPr>
              <a:picLocks noChangeAspect="1" noChangeArrowheads="1"/>
            </p:cNvPicPr>
            <p:nvPr/>
          </p:nvPicPr>
          <p:blipFill>
            <a:blip r:embed="rId3">
              <a:biLevel thresh="50000"/>
              <a:grayscl/>
              <a:extLst>
                <a:ext uri="{28A0092B-C50C-407E-A947-70E740481C1C}">
                  <a14:useLocalDpi xmlns:a14="http://schemas.microsoft.com/office/drawing/2010/main" val="0"/>
                </a:ext>
              </a:extLst>
            </a:blip>
            <a:srcRect/>
            <a:stretch>
              <a:fillRect/>
            </a:stretch>
          </p:blipFill>
          <p:spPr bwMode="auto">
            <a:xfrm rot="-716985">
              <a:off x="5668328" y="3862431"/>
              <a:ext cx="723900"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14" descr="Green fade"/>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rot="8327167">
              <a:off x="5354003" y="3269501"/>
              <a:ext cx="723900"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 name="AutoShape 37"/>
            <p:cNvSpPr>
              <a:spLocks noChangeArrowheads="1"/>
            </p:cNvSpPr>
            <p:nvPr/>
          </p:nvSpPr>
          <p:spPr bwMode="auto">
            <a:xfrm>
              <a:off x="4380866" y="2204864"/>
              <a:ext cx="1949450" cy="408385"/>
            </a:xfrm>
            <a:prstGeom prst="roundRect">
              <a:avLst>
                <a:gd name="adj" fmla="val 16667"/>
              </a:avLst>
            </a:prstGeom>
            <a:solidFill>
              <a:srgbClr val="D1EBDB"/>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lIns="0" rIns="54864"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626469"/>
                </a:solidFill>
                <a:latin typeface="微软雅黑" panose="020B0503020204020204" pitchFamily="34" charset="-122"/>
                <a:ea typeface="微软雅黑" panose="020B0503020204020204" pitchFamily="34" charset="-122"/>
              </a:endParaRPr>
            </a:p>
          </p:txBody>
        </p:sp>
        <p:sp>
          <p:nvSpPr>
            <p:cNvPr id="138" name="Text Box 38"/>
            <p:cNvSpPr txBox="1">
              <a:spLocks noChangeArrowheads="1"/>
            </p:cNvSpPr>
            <p:nvPr/>
          </p:nvSpPr>
          <p:spPr bwMode="auto">
            <a:xfrm>
              <a:off x="4323716" y="2283445"/>
              <a:ext cx="20034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type="none" w="sm" len="sm"/>
                  <a:tailEnd type="none" w="lg"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50000"/>
                </a:spcBef>
              </a:pPr>
              <a:r>
                <a:rPr lang="zh-CN" altLang="en-US" sz="1600" b="1">
                  <a:solidFill>
                    <a:srgbClr val="008000"/>
                  </a:solidFill>
                  <a:latin typeface="微软雅黑" panose="020B0503020204020204" pitchFamily="34" charset="-122"/>
                  <a:ea typeface="微软雅黑" panose="020B0503020204020204" pitchFamily="34" charset="-122"/>
                  <a:cs typeface="Arial" panose="020B0604020202020204" pitchFamily="34" charset="0"/>
                </a:rPr>
                <a:t>云计算</a:t>
              </a:r>
              <a:endParaRPr lang="en-US" altLang="zh-CN" sz="1600" b="1">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39" name="Picture 14" descr="Green fade"/>
            <p:cNvPicPr>
              <a:picLocks noChangeAspect="1" noChangeArrowheads="1"/>
            </p:cNvPicPr>
            <p:nvPr/>
          </p:nvPicPr>
          <p:blipFill>
            <a:blip r:embed="rId3">
              <a:biLevel thresh="50000"/>
              <a:grayscl/>
              <a:extLst>
                <a:ext uri="{28A0092B-C50C-407E-A947-70E740481C1C}">
                  <a14:useLocalDpi xmlns:a14="http://schemas.microsoft.com/office/drawing/2010/main" val="0"/>
                </a:ext>
              </a:extLst>
            </a:blip>
            <a:srcRect/>
            <a:stretch>
              <a:fillRect/>
            </a:stretch>
          </p:blipFill>
          <p:spPr bwMode="auto">
            <a:xfrm rot="1199458">
              <a:off x="5588953" y="4579189"/>
              <a:ext cx="723900"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AutoShape 41"/>
            <p:cNvSpPr>
              <a:spLocks noChangeArrowheads="1"/>
            </p:cNvSpPr>
            <p:nvPr/>
          </p:nvSpPr>
          <p:spPr bwMode="auto">
            <a:xfrm>
              <a:off x="345444" y="2996851"/>
              <a:ext cx="1997075" cy="408385"/>
            </a:xfrm>
            <a:prstGeom prst="roundRect">
              <a:avLst>
                <a:gd name="adj" fmla="val 16667"/>
              </a:avLst>
            </a:prstGeom>
            <a:solidFill>
              <a:srgbClr val="D1EBDB"/>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lIns="0" rIns="54864"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626469"/>
                </a:solidFill>
                <a:latin typeface="Calibri" panose="020F0502020204030204" pitchFamily="34" charset="0"/>
              </a:endParaRPr>
            </a:p>
          </p:txBody>
        </p:sp>
        <p:sp>
          <p:nvSpPr>
            <p:cNvPr id="141" name="Text Box 42"/>
            <p:cNvSpPr txBox="1">
              <a:spLocks noChangeArrowheads="1"/>
            </p:cNvSpPr>
            <p:nvPr/>
          </p:nvSpPr>
          <p:spPr bwMode="auto">
            <a:xfrm>
              <a:off x="312106" y="3076623"/>
              <a:ext cx="20351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type="none" w="sm" len="sm"/>
                  <a:tailEnd type="none" w="lg"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50000"/>
                </a:spcBef>
              </a:pPr>
              <a:r>
                <a:rPr lang="zh-CN" altLang="en-US" sz="1600" b="1">
                  <a:solidFill>
                    <a:srgbClr val="008000"/>
                  </a:solidFill>
                  <a:latin typeface="微软雅黑" panose="020B0503020204020204" pitchFamily="34" charset="-122"/>
                  <a:ea typeface="微软雅黑" panose="020B0503020204020204" pitchFamily="34" charset="-122"/>
                  <a:cs typeface="Arial" panose="020B0604020202020204" pitchFamily="34" charset="0"/>
                </a:rPr>
                <a:t>能源效率</a:t>
              </a:r>
              <a:endParaRPr lang="en-US" altLang="zh-CN" sz="1600" b="1">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2" name="AutoShape 44"/>
            <p:cNvSpPr>
              <a:spLocks noChangeArrowheads="1"/>
            </p:cNvSpPr>
            <p:nvPr/>
          </p:nvSpPr>
          <p:spPr bwMode="auto">
            <a:xfrm>
              <a:off x="5611178" y="2636912"/>
              <a:ext cx="1682750" cy="408384"/>
            </a:xfrm>
            <a:prstGeom prst="roundRect">
              <a:avLst>
                <a:gd name="adj" fmla="val 16667"/>
              </a:avLst>
            </a:prstGeom>
            <a:solidFill>
              <a:srgbClr val="D1EBDB"/>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lIns="0" rIns="54864"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626469"/>
                </a:solidFill>
                <a:latin typeface="Calibri" panose="020F0502020204030204" pitchFamily="34" charset="0"/>
              </a:endParaRPr>
            </a:p>
          </p:txBody>
        </p:sp>
        <p:sp>
          <p:nvSpPr>
            <p:cNvPr id="143" name="Text Box 45"/>
            <p:cNvSpPr txBox="1">
              <a:spLocks noChangeArrowheads="1"/>
            </p:cNvSpPr>
            <p:nvPr/>
          </p:nvSpPr>
          <p:spPr bwMode="auto">
            <a:xfrm>
              <a:off x="5579428" y="2729781"/>
              <a:ext cx="17113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type="none" w="sm" len="sm"/>
                  <a:tailEnd type="none" w="lg" len="lg"/>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50000"/>
                </a:spcBef>
              </a:pPr>
              <a:r>
                <a:rPr lang="zh-CN" altLang="en-US" sz="1600" b="1">
                  <a:solidFill>
                    <a:srgbClr val="008000"/>
                  </a:solidFill>
                  <a:latin typeface="微软雅黑" panose="020B0503020204020204" pitchFamily="34" charset="-122"/>
                  <a:ea typeface="微软雅黑" panose="020B0503020204020204" pitchFamily="34" charset="-122"/>
                  <a:cs typeface="Arial" panose="020B0604020202020204" pitchFamily="34" charset="0"/>
                </a:rPr>
                <a:t>虚拟化</a:t>
              </a:r>
              <a:endParaRPr lang="en-US" altLang="zh-CN" sz="1600" b="1">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44" name="Picture 14" descr="Green fade"/>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rot="-1281196">
              <a:off x="2848928" y="4704205"/>
              <a:ext cx="723900" cy="459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5" name="AutoShape 11"/>
            <p:cNvSpPr>
              <a:spLocks noChangeArrowheads="1"/>
            </p:cNvSpPr>
            <p:nvPr/>
          </p:nvSpPr>
          <p:spPr bwMode="auto">
            <a:xfrm>
              <a:off x="982812" y="5048076"/>
              <a:ext cx="2005012" cy="613172"/>
            </a:xfrm>
            <a:prstGeom prst="roundRect">
              <a:avLst>
                <a:gd name="adj" fmla="val 16667"/>
              </a:avLst>
            </a:prstGeom>
            <a:solidFill>
              <a:srgbClr val="D1EBDB"/>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lIns="0" tIns="228600" rIns="54864"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626469"/>
                </a:solidFill>
                <a:latin typeface="Calibri" panose="020F0502020204030204" pitchFamily="34" charset="0"/>
              </a:endParaRPr>
            </a:p>
          </p:txBody>
        </p:sp>
        <p:sp>
          <p:nvSpPr>
            <p:cNvPr id="146" name="Text Box 12"/>
            <p:cNvSpPr txBox="1">
              <a:spLocks noChangeArrowheads="1"/>
            </p:cNvSpPr>
            <p:nvPr/>
          </p:nvSpPr>
          <p:spPr bwMode="auto">
            <a:xfrm>
              <a:off x="1106513" y="5018360"/>
              <a:ext cx="1665287" cy="49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type="none" w="sm" len="sm"/>
                  <a:tailEnd type="none" w="lg" len="lg"/>
                </a14:hiddenLine>
              </a:ext>
            </a:extLst>
          </p:spPr>
          <p:txBody>
            <a:bodyPr tIns="2286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50000"/>
                </a:spcBef>
              </a:pPr>
              <a:r>
                <a:rPr lang="zh-CN" altLang="en-US" sz="1600" b="1">
                  <a:solidFill>
                    <a:srgbClr val="008000"/>
                  </a:solidFill>
                  <a:latin typeface="微软雅黑" panose="020B0503020204020204" pitchFamily="34" charset="-122"/>
                  <a:ea typeface="微软雅黑" panose="020B0503020204020204" pitchFamily="34" charset="-122"/>
                  <a:cs typeface="Arial" panose="020B0604020202020204" pitchFamily="34" charset="0"/>
                </a:rPr>
                <a:t>衡量指标和报告</a:t>
              </a:r>
              <a:endParaRPr lang="en-US" altLang="zh-CN" sz="1600" b="1">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7" name="AutoShape 11"/>
            <p:cNvSpPr>
              <a:spLocks noChangeArrowheads="1"/>
            </p:cNvSpPr>
            <p:nvPr/>
          </p:nvSpPr>
          <p:spPr bwMode="auto">
            <a:xfrm>
              <a:off x="6322380" y="4904060"/>
              <a:ext cx="2005013" cy="613172"/>
            </a:xfrm>
            <a:prstGeom prst="roundRect">
              <a:avLst>
                <a:gd name="adj" fmla="val 16667"/>
              </a:avLst>
            </a:prstGeom>
            <a:solidFill>
              <a:srgbClr val="D1EBDB"/>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lIns="0" tIns="228600" rIns="54864"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626469"/>
                </a:solidFill>
                <a:latin typeface="Calibri" panose="020F0502020204030204" pitchFamily="34" charset="0"/>
              </a:endParaRPr>
            </a:p>
          </p:txBody>
        </p:sp>
        <p:sp>
          <p:nvSpPr>
            <p:cNvPr id="148" name="Text Box 12"/>
            <p:cNvSpPr txBox="1">
              <a:spLocks noChangeArrowheads="1"/>
            </p:cNvSpPr>
            <p:nvPr/>
          </p:nvSpPr>
          <p:spPr bwMode="auto">
            <a:xfrm>
              <a:off x="6444208" y="4869160"/>
              <a:ext cx="1579563" cy="49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type="none" w="sm" len="sm"/>
                  <a:tailEnd type="none" w="lg" len="lg"/>
                </a14:hiddenLine>
              </a:ext>
            </a:extLst>
          </p:spPr>
          <p:txBody>
            <a:bodyPr tIns="2286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50000"/>
                </a:spcBef>
              </a:pPr>
              <a:r>
                <a:rPr lang="zh-CN" altLang="en-US" sz="1600" b="1">
                  <a:solidFill>
                    <a:srgbClr val="008000"/>
                  </a:solidFill>
                  <a:latin typeface="微软雅黑" panose="020B0503020204020204" pitchFamily="34" charset="-122"/>
                  <a:ea typeface="微软雅黑" panose="020B0503020204020204" pitchFamily="34" charset="-122"/>
                  <a:cs typeface="Arial" panose="020B0604020202020204" pitchFamily="34" charset="0"/>
                </a:rPr>
                <a:t>服务器整合</a:t>
              </a:r>
              <a:endParaRPr lang="en-US" altLang="zh-CN" sz="1600" b="1">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9" name="AutoShape 11"/>
            <p:cNvSpPr>
              <a:spLocks noChangeArrowheads="1"/>
            </p:cNvSpPr>
            <p:nvPr/>
          </p:nvSpPr>
          <p:spPr bwMode="auto">
            <a:xfrm>
              <a:off x="6338256" y="3093851"/>
              <a:ext cx="2265363" cy="529597"/>
            </a:xfrm>
            <a:prstGeom prst="roundRect">
              <a:avLst>
                <a:gd name="adj" fmla="val 16667"/>
              </a:avLst>
            </a:prstGeom>
            <a:solidFill>
              <a:srgbClr val="D1EBDB"/>
            </a:solidFill>
            <a:ln>
              <a:noFill/>
            </a:ln>
            <a:extLst>
              <a:ext uri="{91240B29-F687-4F45-9708-019B960494DF}">
                <a14:hiddenLine xmlns:a14="http://schemas.microsoft.com/office/drawing/2010/main" w="9525">
                  <a:solidFill>
                    <a:srgbClr val="000000"/>
                  </a:solidFill>
                  <a:round/>
                  <a:headEnd type="none" w="sm" len="sm"/>
                  <a:tailEnd type="none" w="sm" len="sm"/>
                </a14:hiddenLine>
              </a:ext>
            </a:extLst>
          </p:spPr>
          <p:txBody>
            <a:bodyPr lIns="0" tIns="228600" rIns="54864"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a:solidFill>
                  <a:srgbClr val="626469"/>
                </a:solidFill>
                <a:latin typeface="Calibri" panose="020F0502020204030204" pitchFamily="34" charset="0"/>
              </a:endParaRPr>
            </a:p>
          </p:txBody>
        </p:sp>
        <p:sp>
          <p:nvSpPr>
            <p:cNvPr id="150" name="Text Box 12"/>
            <p:cNvSpPr txBox="1">
              <a:spLocks noChangeArrowheads="1"/>
            </p:cNvSpPr>
            <p:nvPr/>
          </p:nvSpPr>
          <p:spPr bwMode="auto">
            <a:xfrm>
              <a:off x="6499683" y="3011583"/>
              <a:ext cx="1784668" cy="48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4450">
                  <a:solidFill>
                    <a:srgbClr val="000000"/>
                  </a:solidFill>
                  <a:miter lim="800000"/>
                  <a:headEnd type="none" w="sm" len="sm"/>
                  <a:tailEnd type="none" w="lg" len="lg"/>
                </a14:hiddenLine>
              </a:ext>
            </a:extLst>
          </p:spPr>
          <p:txBody>
            <a:bodyPr tIns="2286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spcBef>
                  <a:spcPct val="50000"/>
                </a:spcBef>
              </a:pPr>
              <a:r>
                <a:rPr lang="zh-CN" altLang="en-US" sz="1600" b="1">
                  <a:solidFill>
                    <a:srgbClr val="008000"/>
                  </a:solidFill>
                  <a:latin typeface="微软雅黑" panose="020B0503020204020204" pitchFamily="34" charset="-122"/>
                  <a:ea typeface="微软雅黑" panose="020B0503020204020204" pitchFamily="34" charset="-122"/>
                </a:rPr>
                <a:t>基础设施管理</a:t>
              </a:r>
              <a:endParaRPr lang="en-US" altLang="zh-CN" sz="1600" b="1">
                <a:solidFill>
                  <a:srgbClr val="008000"/>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1" name="Title 1"/>
          <p:cNvSpPr txBox="1"/>
          <p:nvPr/>
        </p:nvSpPr>
        <p:spPr bwMode="auto">
          <a:xfrm>
            <a:off x="457353" y="517874"/>
            <a:ext cx="4159820" cy="64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dirty="0">
                <a:solidFill>
                  <a:srgbClr val="00B0F0"/>
                </a:solidFill>
                <a:latin typeface="微软雅黑" panose="020B0503020204020204" pitchFamily="34" charset="-122"/>
                <a:ea typeface="微软雅黑" panose="020B0503020204020204" pitchFamily="34" charset="-122"/>
              </a:rPr>
              <a:t>持续不断的挑战</a:t>
            </a:r>
            <a:r>
              <a:rPr lang="en-US" altLang="zh-CN" sz="2800" dirty="0">
                <a:solidFill>
                  <a:srgbClr val="00B0F0"/>
                </a:solidFill>
                <a:latin typeface="微软雅黑" panose="020B0503020204020204" pitchFamily="34" charset="-122"/>
                <a:ea typeface="微软雅黑" panose="020B0503020204020204" pitchFamily="34" charset="-122"/>
              </a:rPr>
              <a:t>……</a:t>
            </a:r>
            <a:endParaRPr lang="en-US" altLang="zh-CN" sz="2800"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16200000" flipV="1">
            <a:off x="-316629" y="1426842"/>
            <a:ext cx="4630086" cy="3991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6200000" flipH="1" flipV="1">
            <a:off x="803610" y="5456558"/>
            <a:ext cx="1931640" cy="1665208"/>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6200000" flipH="1">
            <a:off x="2586755" y="1826415"/>
            <a:ext cx="1511638" cy="1303136"/>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6200000" flipH="1">
            <a:off x="-705677" y="902094"/>
            <a:ext cx="1160005" cy="1000004"/>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6200000" flipH="1">
            <a:off x="691643" y="500873"/>
            <a:ext cx="881342" cy="75977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300255" y="5881715"/>
            <a:ext cx="628989" cy="542232"/>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flipH="1">
            <a:off x="1320310" y="7399925"/>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6200000" flipH="1" flipV="1">
            <a:off x="1488021" y="-668880"/>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6200000" flipH="1" flipV="1">
            <a:off x="3912597" y="5855572"/>
            <a:ext cx="249918" cy="21544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flipH="1">
            <a:off x="-680788" y="-585350"/>
            <a:ext cx="1037711" cy="89457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6200000" flipH="1" flipV="1">
            <a:off x="-1151942" y="-844201"/>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239" y="1863220"/>
            <a:ext cx="2496342" cy="3154710"/>
          </a:xfrm>
          <a:prstGeom prst="rect">
            <a:avLst/>
          </a:prstGeom>
          <a:noFill/>
        </p:spPr>
        <p:txBody>
          <a:bodyPr wrap="square" rtlCol="0">
            <a:spAutoFit/>
          </a:bodyPr>
          <a:lstStyle/>
          <a:p>
            <a:pPr algn="ctr"/>
            <a:r>
              <a:rPr lang="en-US" altLang="zh-CN" sz="19900" dirty="0">
                <a:solidFill>
                  <a:schemeClr val="bg1"/>
                </a:solidFill>
                <a:latin typeface="张海山锐谐体" panose="02000000000000000000" pitchFamily="2" charset="-122"/>
                <a:ea typeface="张海山锐谐体" panose="02000000000000000000" pitchFamily="2" charset="-122"/>
              </a:rPr>
              <a:t>3</a:t>
            </a:r>
            <a:endParaRPr lang="zh-CN" altLang="en-US" sz="19900" dirty="0">
              <a:solidFill>
                <a:schemeClr val="bg1"/>
              </a:solidFill>
              <a:latin typeface="张海山锐谐体" panose="02000000000000000000" pitchFamily="2" charset="-122"/>
              <a:ea typeface="张海山锐谐体" panose="02000000000000000000" pitchFamily="2" charset="-122"/>
            </a:endParaRPr>
          </a:p>
        </p:txBody>
      </p:sp>
      <p:sp>
        <p:nvSpPr>
          <p:cNvPr id="17" name="椭圆 16"/>
          <p:cNvSpPr/>
          <p:nvPr/>
        </p:nvSpPr>
        <p:spPr>
          <a:xfrm>
            <a:off x="3955794" y="3372667"/>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629550" y="2428079"/>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82989" y="5273439"/>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1"/>
          <p:cNvSpPr txBox="1">
            <a:spLocks noChangeArrowheads="1"/>
          </p:cNvSpPr>
          <p:nvPr/>
        </p:nvSpPr>
        <p:spPr bwMode="auto">
          <a:xfrm>
            <a:off x="1896102" y="640353"/>
            <a:ext cx="4824412"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solidFill>
                  <a:srgbClr val="C00000"/>
                </a:solidFill>
                <a:latin typeface="微软雅黑" panose="020B0503020204020204" pitchFamily="34" charset="-122"/>
                <a:ea typeface="微软雅黑" panose="020B0503020204020204" pitchFamily="34" charset="-122"/>
              </a:rPr>
              <a:t>运维的难题如何解决？</a:t>
            </a:r>
            <a:endParaRPr lang="zh-CN" altLang="en-US" sz="2800" dirty="0">
              <a:solidFill>
                <a:srgbClr val="C00000"/>
              </a:solidFill>
              <a:latin typeface="微软雅黑" panose="020B0503020204020204" pitchFamily="34" charset="-122"/>
              <a:ea typeface="微软雅黑" panose="020B0503020204020204" pitchFamily="34" charset="-122"/>
            </a:endParaRPr>
          </a:p>
        </p:txBody>
      </p:sp>
      <p:grpSp>
        <p:nvGrpSpPr>
          <p:cNvPr id="24" name="组合 22"/>
          <p:cNvGrpSpPr/>
          <p:nvPr/>
        </p:nvGrpSpPr>
        <p:grpSpPr bwMode="auto">
          <a:xfrm>
            <a:off x="3342574" y="1254352"/>
            <a:ext cx="8075612" cy="4436239"/>
            <a:chOff x="503548" y="3212976"/>
            <a:chExt cx="8075500" cy="3736688"/>
          </a:xfrm>
        </p:grpSpPr>
        <p:pic>
          <p:nvPicPr>
            <p:cNvPr id="25" name="Picture 2" descr="c:\users\LIMING~1\appdata\roaming\360se6\USERDA~1\Temp\332094~1.JPG"/>
            <p:cNvPicPr>
              <a:picLocks noChangeAspect="1" noChangeArrowheads="1"/>
            </p:cNvPicPr>
            <p:nvPr/>
          </p:nvPicPr>
          <p:blipFill>
            <a:blip r:embed="rId1">
              <a:extLst>
                <a:ext uri="{28A0092B-C50C-407E-A947-70E740481C1C}">
                  <a14:useLocalDpi xmlns:a14="http://schemas.microsoft.com/office/drawing/2010/main" val="0"/>
                </a:ext>
              </a:extLst>
            </a:blip>
            <a:srcRect b="5878"/>
            <a:stretch>
              <a:fillRect/>
            </a:stretch>
          </p:blipFill>
          <p:spPr bwMode="auto">
            <a:xfrm>
              <a:off x="3707904" y="5335295"/>
              <a:ext cx="2016224" cy="1262057"/>
            </a:xfrm>
            <a:prstGeom prst="rect">
              <a:avLst/>
            </a:prstGeom>
            <a:noFill/>
            <a:ln>
              <a:noFill/>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椭圆 25"/>
            <p:cNvSpPr/>
            <p:nvPr/>
          </p:nvSpPr>
          <p:spPr>
            <a:xfrm>
              <a:off x="6516915" y="6155823"/>
              <a:ext cx="2016097" cy="793841"/>
            </a:xfrm>
            <a:prstGeom prst="ellipse">
              <a:avLst/>
            </a:prstGeom>
            <a:solidFill>
              <a:schemeClr val="accent4">
                <a:lumMod val="60000"/>
                <a:lumOff val="40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rgbClr val="000000"/>
                  </a:solidFill>
                  <a:latin typeface="微软雅黑" panose="020B0503020204020204" pitchFamily="34" charset="-122"/>
                  <a:ea typeface="微软雅黑" panose="020B0503020204020204" pitchFamily="34" charset="-122"/>
                </a:rPr>
                <a:t>能耗</a:t>
              </a:r>
              <a:r>
                <a:rPr lang="zh-CN" altLang="en-US" dirty="0" smtClean="0">
                  <a:solidFill>
                    <a:srgbClr val="000000"/>
                  </a:solidFill>
                  <a:latin typeface="微软雅黑" panose="020B0503020204020204" pitchFamily="34" charset="-122"/>
                  <a:ea typeface="微软雅黑" panose="020B0503020204020204" pitchFamily="34" charset="-122"/>
                </a:rPr>
                <a:t>成本</a:t>
              </a:r>
              <a:endParaRPr lang="en-US" altLang="zh-CN" dirty="0" smtClean="0">
                <a:solidFill>
                  <a:srgbClr val="0000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000000"/>
                  </a:solidFill>
                  <a:latin typeface="微软雅黑" panose="020B0503020204020204" pitchFamily="34" charset="-122"/>
                  <a:ea typeface="微软雅黑" panose="020B0503020204020204" pitchFamily="34" charset="-122"/>
                </a:rPr>
                <a:t>不断</a:t>
              </a:r>
              <a:r>
                <a:rPr lang="zh-CN" altLang="en-US" dirty="0">
                  <a:solidFill>
                    <a:srgbClr val="000000"/>
                  </a:solidFill>
                  <a:latin typeface="微软雅黑" panose="020B0503020204020204" pitchFamily="34" charset="-122"/>
                  <a:ea typeface="微软雅黑" panose="020B0503020204020204" pitchFamily="34" charset="-122"/>
                </a:rPr>
                <a:t>增加</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7" name="椭圆 26"/>
            <p:cNvSpPr/>
            <p:nvPr/>
          </p:nvSpPr>
          <p:spPr>
            <a:xfrm>
              <a:off x="503548" y="5877107"/>
              <a:ext cx="2087533" cy="792253"/>
            </a:xfrm>
            <a:prstGeom prst="ellipse">
              <a:avLst/>
            </a:prstGeom>
            <a:solidFill>
              <a:srgbClr val="FFC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rPr>
                <a:t>电力不足</a:t>
              </a:r>
              <a:endParaRPr lang="zh-CN" altLang="en-US" dirty="0">
                <a:latin typeface="微软雅黑" panose="020B0503020204020204" pitchFamily="34" charset="-122"/>
                <a:ea typeface="微软雅黑" panose="020B0503020204020204" pitchFamily="34" charset="-122"/>
              </a:endParaRPr>
            </a:p>
          </p:txBody>
        </p:sp>
        <p:sp>
          <p:nvSpPr>
            <p:cNvPr id="28" name="椭圆 27"/>
            <p:cNvSpPr/>
            <p:nvPr/>
          </p:nvSpPr>
          <p:spPr>
            <a:xfrm>
              <a:off x="3372747" y="3636103"/>
              <a:ext cx="2087533" cy="792254"/>
            </a:xfrm>
            <a:prstGeom prst="ellipse">
              <a:avLst/>
            </a:prstGeom>
            <a:solidFill>
              <a:schemeClr val="accent1">
                <a:lumMod val="7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rPr>
                <a:t>冷却</a:t>
              </a:r>
              <a:r>
                <a:rPr lang="zh-CN" altLang="en-US" dirty="0" smtClean="0">
                  <a:latin typeface="微软雅黑" panose="020B0503020204020204" pitchFamily="34" charset="-122"/>
                  <a:ea typeface="微软雅黑" panose="020B0503020204020204" pitchFamily="34" charset="-122"/>
                </a:rPr>
                <a:t>能力</a:t>
              </a:r>
              <a:endParaRPr lang="en-US" altLang="zh-CN" dirty="0" smtClean="0">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latin typeface="微软雅黑" panose="020B0503020204020204" pitchFamily="34" charset="-122"/>
                  <a:ea typeface="微软雅黑" panose="020B0503020204020204" pitchFamily="34" charset="-122"/>
                </a:rPr>
                <a:t>不足</a:t>
              </a:r>
              <a:endParaRPr lang="zh-CN" altLang="en-US" dirty="0">
                <a:latin typeface="微软雅黑" panose="020B0503020204020204" pitchFamily="34" charset="-122"/>
                <a:ea typeface="微软雅黑" panose="020B0503020204020204" pitchFamily="34" charset="-122"/>
              </a:endParaRPr>
            </a:p>
          </p:txBody>
        </p:sp>
        <p:sp>
          <p:nvSpPr>
            <p:cNvPr id="29" name="椭圆 28"/>
            <p:cNvSpPr/>
            <p:nvPr/>
          </p:nvSpPr>
          <p:spPr>
            <a:xfrm>
              <a:off x="639538" y="4380248"/>
              <a:ext cx="2087533" cy="792253"/>
            </a:xfrm>
            <a:prstGeom prst="ellipse">
              <a:avLst/>
            </a:prstGeom>
            <a:solidFill>
              <a:schemeClr val="accent4">
                <a:lumMod val="60000"/>
                <a:lumOff val="40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solidFill>
                    <a:srgbClr val="0070C0"/>
                  </a:solidFill>
                  <a:latin typeface="微软雅黑" panose="020B0503020204020204" pitchFamily="34" charset="-122"/>
                  <a:ea typeface="微软雅黑" panose="020B0503020204020204" pitchFamily="34" charset="-122"/>
                </a:rPr>
                <a:t>故障</a:t>
              </a:r>
              <a:r>
                <a:rPr lang="zh-CN" altLang="en-US" dirty="0" smtClean="0">
                  <a:solidFill>
                    <a:srgbClr val="0070C0"/>
                  </a:solidFill>
                  <a:latin typeface="微软雅黑" panose="020B0503020204020204" pitchFamily="34" charset="-122"/>
                  <a:ea typeface="微软雅黑" panose="020B0503020204020204" pitchFamily="34" charset="-122"/>
                </a:rPr>
                <a:t>响应</a:t>
              </a:r>
              <a:endParaRPr lang="en-US" altLang="zh-CN" dirty="0" smtClean="0">
                <a:solidFill>
                  <a:srgbClr val="0070C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solidFill>
                    <a:srgbClr val="0070C0"/>
                  </a:solidFill>
                  <a:latin typeface="微软雅黑" panose="020B0503020204020204" pitchFamily="34" charset="-122"/>
                  <a:ea typeface="微软雅黑" panose="020B0503020204020204" pitchFamily="34" charset="-122"/>
                </a:rPr>
                <a:t>能力</a:t>
              </a:r>
              <a:r>
                <a:rPr lang="zh-CN" altLang="en-US" dirty="0">
                  <a:solidFill>
                    <a:srgbClr val="0070C0"/>
                  </a:solidFill>
                  <a:latin typeface="微软雅黑" panose="020B0503020204020204" pitchFamily="34" charset="-122"/>
                  <a:ea typeface="微软雅黑" panose="020B0503020204020204" pitchFamily="34" charset="-122"/>
                </a:rPr>
                <a:t>不足</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6516915" y="3212976"/>
              <a:ext cx="1727176" cy="792253"/>
            </a:xfrm>
            <a:prstGeom prst="roundRect">
              <a:avLst/>
            </a:prstGeom>
            <a:solidFill>
              <a:srgbClr val="00B0F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rPr>
                <a:t>规模庞大，</a:t>
              </a:r>
              <a:endParaRPr lang="en-US" altLang="zh-CN" dirty="0">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rPr>
                <a:t>系统复杂</a:t>
              </a:r>
              <a:endParaRPr lang="zh-CN" altLang="en-US" dirty="0">
                <a:latin typeface="微软雅黑" panose="020B0503020204020204" pitchFamily="34" charset="-122"/>
                <a:ea typeface="微软雅黑" panose="020B0503020204020204" pitchFamily="34" charset="-122"/>
              </a:endParaRPr>
            </a:p>
          </p:txBody>
        </p:sp>
        <p:sp>
          <p:nvSpPr>
            <p:cNvPr id="31" name="椭圆 30"/>
            <p:cNvSpPr/>
            <p:nvPr/>
          </p:nvSpPr>
          <p:spPr>
            <a:xfrm>
              <a:off x="6489927" y="4724450"/>
              <a:ext cx="2089121" cy="792253"/>
            </a:xfrm>
            <a:prstGeom prst="ellipse">
              <a:avLst/>
            </a:prstGeom>
            <a:solidFill>
              <a:schemeClr val="accent6">
                <a:lumMod val="75000"/>
              </a:schemeClr>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rPr>
                <a:t>缺少</a:t>
              </a:r>
              <a:r>
                <a:rPr lang="zh-CN" altLang="en-US" dirty="0" smtClean="0">
                  <a:latin typeface="微软雅黑" panose="020B0503020204020204" pitchFamily="34" charset="-122"/>
                  <a:ea typeface="微软雅黑" panose="020B0503020204020204" pitchFamily="34" charset="-122"/>
                </a:rPr>
                <a:t>体系</a:t>
              </a:r>
              <a:endParaRPr lang="en-US" altLang="zh-CN" dirty="0" smtClean="0">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dirty="0" smtClean="0">
                  <a:latin typeface="微软雅黑" panose="020B0503020204020204" pitchFamily="34" charset="-122"/>
                  <a:ea typeface="微软雅黑" panose="020B0503020204020204" pitchFamily="34" charset="-122"/>
                </a:rPr>
                <a:t>和</a:t>
              </a:r>
              <a:r>
                <a:rPr lang="zh-CN" altLang="en-US" dirty="0">
                  <a:latin typeface="微软雅黑" panose="020B0503020204020204" pitchFamily="34" charset="-122"/>
                  <a:ea typeface="微软雅黑" panose="020B0503020204020204" pitchFamily="34" charset="-122"/>
                </a:rPr>
                <a:t>标准</a:t>
              </a:r>
              <a:endParaRPr lang="zh-CN" altLang="en-US" dirty="0">
                <a:latin typeface="微软雅黑" panose="020B0503020204020204" pitchFamily="34" charset="-122"/>
                <a:ea typeface="微软雅黑" panose="020B0503020204020204" pitchFamily="34" charset="-122"/>
              </a:endParaRPr>
            </a:p>
          </p:txBody>
        </p:sp>
        <p:sp>
          <p:nvSpPr>
            <p:cNvPr id="32" name="任意多边形 6"/>
            <p:cNvSpPr/>
            <p:nvPr/>
          </p:nvSpPr>
          <p:spPr bwMode="auto">
            <a:xfrm>
              <a:off x="832513" y="4271749"/>
              <a:ext cx="1187356" cy="95535"/>
            </a:xfrm>
            <a:custGeom>
              <a:avLst/>
              <a:gdLst>
                <a:gd name="T0" fmla="*/ 0 w 1187356"/>
                <a:gd name="T1" fmla="*/ 95535 h 95535"/>
                <a:gd name="T2" fmla="*/ 1187356 w 1187356"/>
                <a:gd name="T3" fmla="*/ 0 h 95535"/>
                <a:gd name="T4" fmla="*/ 0 60000 65536"/>
                <a:gd name="T5" fmla="*/ 0 60000 65536"/>
                <a:gd name="T6" fmla="*/ 0 w 1187356"/>
                <a:gd name="T7" fmla="*/ 0 h 95535"/>
                <a:gd name="T8" fmla="*/ 1187356 w 1187356"/>
                <a:gd name="T9" fmla="*/ 95535 h 95535"/>
              </a:gdLst>
              <a:ahLst/>
              <a:cxnLst>
                <a:cxn ang="T4">
                  <a:pos x="T0" y="T1"/>
                </a:cxn>
                <a:cxn ang="T5">
                  <a:pos x="T2" y="T3"/>
                </a:cxn>
              </a:cxnLst>
              <a:rect l="T6" t="T7" r="T8" b="T9"/>
              <a:pathLst>
                <a:path w="1187356" h="95535">
                  <a:moveTo>
                    <a:pt x="0" y="95535"/>
                  </a:moveTo>
                  <a:lnTo>
                    <a:pt x="1187356" y="0"/>
                  </a:lnTo>
                </a:path>
              </a:pathLst>
            </a:custGeom>
            <a:noFill/>
            <a:ln>
              <a:noFill/>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anchor="ctr"/>
            <a:lstStyle/>
            <a:p>
              <a:endParaRPr lang="zh-CN" altLang="en-US"/>
            </a:p>
          </p:txBody>
        </p:sp>
        <p:sp>
          <p:nvSpPr>
            <p:cNvPr id="33" name="任意多边形 15"/>
            <p:cNvSpPr/>
            <p:nvPr/>
          </p:nvSpPr>
          <p:spPr bwMode="auto">
            <a:xfrm>
              <a:off x="2702257" y="5172501"/>
              <a:ext cx="955343" cy="409433"/>
            </a:xfrm>
            <a:custGeom>
              <a:avLst/>
              <a:gdLst>
                <a:gd name="T0" fmla="*/ 0 w 955343"/>
                <a:gd name="T1" fmla="*/ 0 h 409433"/>
                <a:gd name="T2" fmla="*/ 68239 w 955343"/>
                <a:gd name="T3" fmla="*/ 68239 h 409433"/>
                <a:gd name="T4" fmla="*/ 95534 w 955343"/>
                <a:gd name="T5" fmla="*/ 122830 h 409433"/>
                <a:gd name="T6" fmla="*/ 109182 w 955343"/>
                <a:gd name="T7" fmla="*/ 163774 h 409433"/>
                <a:gd name="T8" fmla="*/ 163773 w 955343"/>
                <a:gd name="T9" fmla="*/ 218365 h 409433"/>
                <a:gd name="T10" fmla="*/ 191068 w 955343"/>
                <a:gd name="T11" fmla="*/ 272956 h 409433"/>
                <a:gd name="T12" fmla="*/ 327546 w 955343"/>
                <a:gd name="T13" fmla="*/ 313899 h 409433"/>
                <a:gd name="T14" fmla="*/ 586853 w 955343"/>
                <a:gd name="T15" fmla="*/ 286603 h 409433"/>
                <a:gd name="T16" fmla="*/ 627797 w 955343"/>
                <a:gd name="T17" fmla="*/ 272956 h 409433"/>
                <a:gd name="T18" fmla="*/ 791570 w 955343"/>
                <a:gd name="T19" fmla="*/ 300251 h 409433"/>
                <a:gd name="T20" fmla="*/ 832513 w 955343"/>
                <a:gd name="T21" fmla="*/ 313899 h 409433"/>
                <a:gd name="T22" fmla="*/ 873456 w 955343"/>
                <a:gd name="T23" fmla="*/ 341195 h 409433"/>
                <a:gd name="T24" fmla="*/ 900752 w 955343"/>
                <a:gd name="T25" fmla="*/ 382138 h 409433"/>
                <a:gd name="T26" fmla="*/ 941695 w 955343"/>
                <a:gd name="T27" fmla="*/ 395786 h 409433"/>
                <a:gd name="T28" fmla="*/ 955343 w 955343"/>
                <a:gd name="T29" fmla="*/ 409433 h 4094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955343"/>
                <a:gd name="T46" fmla="*/ 0 h 409433"/>
                <a:gd name="T47" fmla="*/ 955343 w 955343"/>
                <a:gd name="T48" fmla="*/ 409433 h 4094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955343" h="409433">
                  <a:moveTo>
                    <a:pt x="0" y="0"/>
                  </a:moveTo>
                  <a:cubicBezTo>
                    <a:pt x="22746" y="22746"/>
                    <a:pt x="48490" y="42847"/>
                    <a:pt x="68239" y="68239"/>
                  </a:cubicBezTo>
                  <a:cubicBezTo>
                    <a:pt x="80729" y="84298"/>
                    <a:pt x="87520" y="104130"/>
                    <a:pt x="95534" y="122830"/>
                  </a:cubicBezTo>
                  <a:cubicBezTo>
                    <a:pt x="101201" y="136053"/>
                    <a:pt x="100820" y="152067"/>
                    <a:pt x="109182" y="163774"/>
                  </a:cubicBezTo>
                  <a:cubicBezTo>
                    <a:pt x="124140" y="184715"/>
                    <a:pt x="145576" y="200168"/>
                    <a:pt x="163773" y="218365"/>
                  </a:cubicBezTo>
                  <a:cubicBezTo>
                    <a:pt x="172871" y="236562"/>
                    <a:pt x="178044" y="257327"/>
                    <a:pt x="191068" y="272956"/>
                  </a:cubicBezTo>
                  <a:cubicBezTo>
                    <a:pt x="224617" y="313214"/>
                    <a:pt x="282769" y="307502"/>
                    <a:pt x="327546" y="313899"/>
                  </a:cubicBezTo>
                  <a:cubicBezTo>
                    <a:pt x="440919" y="305801"/>
                    <a:pt x="492635" y="310157"/>
                    <a:pt x="586853" y="286603"/>
                  </a:cubicBezTo>
                  <a:cubicBezTo>
                    <a:pt x="600810" y="283114"/>
                    <a:pt x="614149" y="277505"/>
                    <a:pt x="627797" y="272956"/>
                  </a:cubicBezTo>
                  <a:cubicBezTo>
                    <a:pt x="716410" y="284032"/>
                    <a:pt x="721435" y="280212"/>
                    <a:pt x="791570" y="300251"/>
                  </a:cubicBezTo>
                  <a:cubicBezTo>
                    <a:pt x="805402" y="304203"/>
                    <a:pt x="819646" y="307465"/>
                    <a:pt x="832513" y="313899"/>
                  </a:cubicBezTo>
                  <a:cubicBezTo>
                    <a:pt x="847184" y="321235"/>
                    <a:pt x="859808" y="332096"/>
                    <a:pt x="873456" y="341195"/>
                  </a:cubicBezTo>
                  <a:cubicBezTo>
                    <a:pt x="882555" y="354843"/>
                    <a:pt x="887944" y="371891"/>
                    <a:pt x="900752" y="382138"/>
                  </a:cubicBezTo>
                  <a:cubicBezTo>
                    <a:pt x="911986" y="391125"/>
                    <a:pt x="928828" y="389353"/>
                    <a:pt x="941695" y="395786"/>
                  </a:cubicBezTo>
                  <a:cubicBezTo>
                    <a:pt x="947449" y="398663"/>
                    <a:pt x="950794" y="404884"/>
                    <a:pt x="955343" y="409433"/>
                  </a:cubicBezTo>
                </a:path>
              </a:pathLst>
            </a:custGeom>
            <a:noFill/>
            <a:ln w="50800" algn="ctr">
              <a:solidFill>
                <a:srgbClr val="C00000"/>
              </a:solidFill>
              <a:round/>
              <a:headEnd type="none" w="sm" len="sm"/>
              <a:tailEnd type="none" w="sm" len="sm"/>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4" name="任意多边形 16"/>
            <p:cNvSpPr/>
            <p:nvPr/>
          </p:nvSpPr>
          <p:spPr bwMode="auto">
            <a:xfrm>
              <a:off x="2661313" y="6277970"/>
              <a:ext cx="914400" cy="204717"/>
            </a:xfrm>
            <a:custGeom>
              <a:avLst/>
              <a:gdLst>
                <a:gd name="T0" fmla="*/ 0 w 914400"/>
                <a:gd name="T1" fmla="*/ 204717 h 204717"/>
                <a:gd name="T2" fmla="*/ 177421 w 914400"/>
                <a:gd name="T3" fmla="*/ 163773 h 204717"/>
                <a:gd name="T4" fmla="*/ 218365 w 914400"/>
                <a:gd name="T5" fmla="*/ 150126 h 204717"/>
                <a:gd name="T6" fmla="*/ 354842 w 914400"/>
                <a:gd name="T7" fmla="*/ 81887 h 204717"/>
                <a:gd name="T8" fmla="*/ 436729 w 914400"/>
                <a:gd name="T9" fmla="*/ 27296 h 204717"/>
                <a:gd name="T10" fmla="*/ 477672 w 914400"/>
                <a:gd name="T11" fmla="*/ 0 h 204717"/>
                <a:gd name="T12" fmla="*/ 655093 w 914400"/>
                <a:gd name="T13" fmla="*/ 13648 h 204717"/>
                <a:gd name="T14" fmla="*/ 736980 w 914400"/>
                <a:gd name="T15" fmla="*/ 40943 h 204717"/>
                <a:gd name="T16" fmla="*/ 777923 w 914400"/>
                <a:gd name="T17" fmla="*/ 54591 h 204717"/>
                <a:gd name="T18" fmla="*/ 914400 w 914400"/>
                <a:gd name="T19" fmla="*/ 54591 h 2047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4400"/>
                <a:gd name="T31" fmla="*/ 0 h 204717"/>
                <a:gd name="T32" fmla="*/ 914400 w 914400"/>
                <a:gd name="T33" fmla="*/ 204717 h 2047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4400" h="204717">
                  <a:moveTo>
                    <a:pt x="0" y="204717"/>
                  </a:moveTo>
                  <a:cubicBezTo>
                    <a:pt x="54139" y="193889"/>
                    <a:pt x="128027" y="180236"/>
                    <a:pt x="177421" y="163773"/>
                  </a:cubicBezTo>
                  <a:lnTo>
                    <a:pt x="218365" y="150126"/>
                  </a:lnTo>
                  <a:cubicBezTo>
                    <a:pt x="315858" y="85129"/>
                    <a:pt x="268425" y="103490"/>
                    <a:pt x="354842" y="81887"/>
                  </a:cubicBezTo>
                  <a:lnTo>
                    <a:pt x="436729" y="27296"/>
                  </a:lnTo>
                  <a:lnTo>
                    <a:pt x="477672" y="0"/>
                  </a:lnTo>
                  <a:cubicBezTo>
                    <a:pt x="536812" y="4549"/>
                    <a:pt x="596504" y="4397"/>
                    <a:pt x="655093" y="13648"/>
                  </a:cubicBezTo>
                  <a:cubicBezTo>
                    <a:pt x="683513" y="18135"/>
                    <a:pt x="709684" y="31845"/>
                    <a:pt x="736980" y="40943"/>
                  </a:cubicBezTo>
                  <a:cubicBezTo>
                    <a:pt x="750628" y="45492"/>
                    <a:pt x="763537" y="54591"/>
                    <a:pt x="777923" y="54591"/>
                  </a:cubicBezTo>
                  <a:lnTo>
                    <a:pt x="914400" y="54591"/>
                  </a:lnTo>
                </a:path>
              </a:pathLst>
            </a:custGeom>
            <a:noFill/>
            <a:ln w="50800" algn="ctr">
              <a:solidFill>
                <a:srgbClr val="C00000"/>
              </a:solidFill>
              <a:round/>
              <a:headEnd type="none" w="sm" len="sm"/>
              <a:tailEnd type="none" w="sm" len="sm"/>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5" name="任意多边形 18"/>
            <p:cNvSpPr/>
            <p:nvPr/>
          </p:nvSpPr>
          <p:spPr bwMode="auto">
            <a:xfrm>
              <a:off x="4536188" y="4581286"/>
              <a:ext cx="185936" cy="700398"/>
            </a:xfrm>
            <a:custGeom>
              <a:avLst/>
              <a:gdLst>
                <a:gd name="T0" fmla="*/ 0 w 95534"/>
                <a:gd name="T1" fmla="*/ 0 h 232012"/>
                <a:gd name="T2" fmla="*/ 54591 w 95534"/>
                <a:gd name="T3" fmla="*/ 68238 h 232012"/>
                <a:gd name="T4" fmla="*/ 81887 w 95534"/>
                <a:gd name="T5" fmla="*/ 150125 h 232012"/>
                <a:gd name="T6" fmla="*/ 95534 w 95534"/>
                <a:gd name="T7" fmla="*/ 232012 h 232012"/>
                <a:gd name="T8" fmla="*/ 0 60000 65536"/>
                <a:gd name="T9" fmla="*/ 0 60000 65536"/>
                <a:gd name="T10" fmla="*/ 0 60000 65536"/>
                <a:gd name="T11" fmla="*/ 0 60000 65536"/>
                <a:gd name="T12" fmla="*/ 0 w 95534"/>
                <a:gd name="T13" fmla="*/ 0 h 232012"/>
                <a:gd name="T14" fmla="*/ 95534 w 95534"/>
                <a:gd name="T15" fmla="*/ 232012 h 232012"/>
              </a:gdLst>
              <a:ahLst/>
              <a:cxnLst>
                <a:cxn ang="T8">
                  <a:pos x="T0" y="T1"/>
                </a:cxn>
                <a:cxn ang="T9">
                  <a:pos x="T2" y="T3"/>
                </a:cxn>
                <a:cxn ang="T10">
                  <a:pos x="T4" y="T5"/>
                </a:cxn>
                <a:cxn ang="T11">
                  <a:pos x="T6" y="T7"/>
                </a:cxn>
              </a:cxnLst>
              <a:rect l="T12" t="T13" r="T14" b="T15"/>
              <a:pathLst>
                <a:path w="95534" h="232012">
                  <a:moveTo>
                    <a:pt x="0" y="0"/>
                  </a:moveTo>
                  <a:cubicBezTo>
                    <a:pt x="18197" y="22746"/>
                    <a:pt x="40642" y="42666"/>
                    <a:pt x="54591" y="68238"/>
                  </a:cubicBezTo>
                  <a:cubicBezTo>
                    <a:pt x="68369" y="93497"/>
                    <a:pt x="81887" y="150125"/>
                    <a:pt x="81887" y="150125"/>
                  </a:cubicBezTo>
                  <a:lnTo>
                    <a:pt x="95534" y="232012"/>
                  </a:lnTo>
                </a:path>
              </a:pathLst>
            </a:custGeom>
            <a:noFill/>
            <a:ln w="50800" algn="ctr">
              <a:solidFill>
                <a:srgbClr val="C00000"/>
              </a:solidFill>
              <a:round/>
              <a:headEnd type="none" w="sm" len="sm"/>
              <a:tailEnd type="none" w="sm" len="sm"/>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6" name="任意多边形 19"/>
            <p:cNvSpPr/>
            <p:nvPr/>
          </p:nvSpPr>
          <p:spPr bwMode="auto">
            <a:xfrm>
              <a:off x="5773003" y="3794078"/>
              <a:ext cx="655109" cy="1569492"/>
            </a:xfrm>
            <a:custGeom>
              <a:avLst/>
              <a:gdLst>
                <a:gd name="T0" fmla="*/ 0 w 655109"/>
                <a:gd name="T1" fmla="*/ 1569492 h 1569492"/>
                <a:gd name="T2" fmla="*/ 13648 w 655109"/>
                <a:gd name="T3" fmla="*/ 1501253 h 1569492"/>
                <a:gd name="T4" fmla="*/ 40943 w 655109"/>
                <a:gd name="T5" fmla="*/ 1419367 h 1569492"/>
                <a:gd name="T6" fmla="*/ 54591 w 655109"/>
                <a:gd name="T7" fmla="*/ 1160059 h 1569492"/>
                <a:gd name="T8" fmla="*/ 68239 w 655109"/>
                <a:gd name="T9" fmla="*/ 1119116 h 1569492"/>
                <a:gd name="T10" fmla="*/ 95534 w 655109"/>
                <a:gd name="T11" fmla="*/ 1009934 h 1569492"/>
                <a:gd name="T12" fmla="*/ 122830 w 655109"/>
                <a:gd name="T13" fmla="*/ 900752 h 1569492"/>
                <a:gd name="T14" fmla="*/ 150125 w 655109"/>
                <a:gd name="T15" fmla="*/ 859809 h 1569492"/>
                <a:gd name="T16" fmla="*/ 163773 w 655109"/>
                <a:gd name="T17" fmla="*/ 818865 h 1569492"/>
                <a:gd name="T18" fmla="*/ 177421 w 655109"/>
                <a:gd name="T19" fmla="*/ 764274 h 1569492"/>
                <a:gd name="T20" fmla="*/ 259307 w 655109"/>
                <a:gd name="T21" fmla="*/ 696035 h 1569492"/>
                <a:gd name="T22" fmla="*/ 341194 w 655109"/>
                <a:gd name="T23" fmla="*/ 641444 h 1569492"/>
                <a:gd name="T24" fmla="*/ 368490 w 655109"/>
                <a:gd name="T25" fmla="*/ 600501 h 1569492"/>
                <a:gd name="T26" fmla="*/ 450376 w 655109"/>
                <a:gd name="T27" fmla="*/ 545910 h 1569492"/>
                <a:gd name="T28" fmla="*/ 545910 w 655109"/>
                <a:gd name="T29" fmla="*/ 395785 h 1569492"/>
                <a:gd name="T30" fmla="*/ 559558 w 655109"/>
                <a:gd name="T31" fmla="*/ 341194 h 1569492"/>
                <a:gd name="T32" fmla="*/ 573206 w 655109"/>
                <a:gd name="T33" fmla="*/ 300250 h 1569492"/>
                <a:gd name="T34" fmla="*/ 586854 w 655109"/>
                <a:gd name="T35" fmla="*/ 136477 h 1569492"/>
                <a:gd name="T36" fmla="*/ 600501 w 655109"/>
                <a:gd name="T37" fmla="*/ 95534 h 1569492"/>
                <a:gd name="T38" fmla="*/ 655093 w 655109"/>
                <a:gd name="T39" fmla="*/ 0 h 156949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55109"/>
                <a:gd name="T61" fmla="*/ 0 h 1569492"/>
                <a:gd name="T62" fmla="*/ 655109 w 655109"/>
                <a:gd name="T63" fmla="*/ 1569492 h 156949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55109" h="1569492">
                  <a:moveTo>
                    <a:pt x="0" y="1569492"/>
                  </a:moveTo>
                  <a:cubicBezTo>
                    <a:pt x="4549" y="1546746"/>
                    <a:pt x="7545" y="1523632"/>
                    <a:pt x="13648" y="1501253"/>
                  </a:cubicBezTo>
                  <a:cubicBezTo>
                    <a:pt x="21218" y="1473495"/>
                    <a:pt x="40943" y="1419367"/>
                    <a:pt x="40943" y="1419367"/>
                  </a:cubicBezTo>
                  <a:cubicBezTo>
                    <a:pt x="45492" y="1332931"/>
                    <a:pt x="46754" y="1246259"/>
                    <a:pt x="54591" y="1160059"/>
                  </a:cubicBezTo>
                  <a:cubicBezTo>
                    <a:pt x="55893" y="1145732"/>
                    <a:pt x="64454" y="1132995"/>
                    <a:pt x="68239" y="1119116"/>
                  </a:cubicBezTo>
                  <a:cubicBezTo>
                    <a:pt x="78110" y="1082924"/>
                    <a:pt x="88177" y="1046720"/>
                    <a:pt x="95534" y="1009934"/>
                  </a:cubicBezTo>
                  <a:cubicBezTo>
                    <a:pt x="100725" y="983977"/>
                    <a:pt x="108841" y="928731"/>
                    <a:pt x="122830" y="900752"/>
                  </a:cubicBezTo>
                  <a:cubicBezTo>
                    <a:pt x="130165" y="886081"/>
                    <a:pt x="142790" y="874480"/>
                    <a:pt x="150125" y="859809"/>
                  </a:cubicBezTo>
                  <a:cubicBezTo>
                    <a:pt x="156559" y="846942"/>
                    <a:pt x="159821" y="832698"/>
                    <a:pt x="163773" y="818865"/>
                  </a:cubicBezTo>
                  <a:cubicBezTo>
                    <a:pt x="168926" y="800830"/>
                    <a:pt x="168115" y="780560"/>
                    <a:pt x="177421" y="764274"/>
                  </a:cubicBezTo>
                  <a:cubicBezTo>
                    <a:pt x="199168" y="726217"/>
                    <a:pt x="228475" y="721728"/>
                    <a:pt x="259307" y="696035"/>
                  </a:cubicBezTo>
                  <a:cubicBezTo>
                    <a:pt x="327460" y="639241"/>
                    <a:pt x="269242" y="665429"/>
                    <a:pt x="341194" y="641444"/>
                  </a:cubicBezTo>
                  <a:cubicBezTo>
                    <a:pt x="350293" y="627796"/>
                    <a:pt x="356146" y="611302"/>
                    <a:pt x="368490" y="600501"/>
                  </a:cubicBezTo>
                  <a:cubicBezTo>
                    <a:pt x="393178" y="578899"/>
                    <a:pt x="450376" y="545910"/>
                    <a:pt x="450376" y="545910"/>
                  </a:cubicBezTo>
                  <a:cubicBezTo>
                    <a:pt x="519681" y="441952"/>
                    <a:pt x="488089" y="492153"/>
                    <a:pt x="545910" y="395785"/>
                  </a:cubicBezTo>
                  <a:cubicBezTo>
                    <a:pt x="550459" y="377588"/>
                    <a:pt x="554405" y="359229"/>
                    <a:pt x="559558" y="341194"/>
                  </a:cubicBezTo>
                  <a:cubicBezTo>
                    <a:pt x="563510" y="327361"/>
                    <a:pt x="571305" y="314510"/>
                    <a:pt x="573206" y="300250"/>
                  </a:cubicBezTo>
                  <a:cubicBezTo>
                    <a:pt x="580446" y="245950"/>
                    <a:pt x="579614" y="190777"/>
                    <a:pt x="586854" y="136477"/>
                  </a:cubicBezTo>
                  <a:cubicBezTo>
                    <a:pt x="588755" y="122217"/>
                    <a:pt x="593515" y="108109"/>
                    <a:pt x="600501" y="95534"/>
                  </a:cubicBezTo>
                  <a:cubicBezTo>
                    <a:pt x="657616" y="-7273"/>
                    <a:pt x="655093" y="48829"/>
                    <a:pt x="655093" y="0"/>
                  </a:cubicBezTo>
                </a:path>
              </a:pathLst>
            </a:custGeom>
            <a:noFill/>
            <a:ln w="50800" algn="ctr">
              <a:solidFill>
                <a:srgbClr val="C00000"/>
              </a:solidFill>
              <a:round/>
              <a:headEnd type="none" w="sm" len="sm"/>
              <a:tailEnd type="none" w="sm" len="sm"/>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7" name="任意多边形 20"/>
            <p:cNvSpPr/>
            <p:nvPr/>
          </p:nvSpPr>
          <p:spPr bwMode="auto">
            <a:xfrm>
              <a:off x="5786651" y="5363570"/>
              <a:ext cx="709683" cy="600502"/>
            </a:xfrm>
            <a:custGeom>
              <a:avLst/>
              <a:gdLst>
                <a:gd name="T0" fmla="*/ 0 w 709683"/>
                <a:gd name="T1" fmla="*/ 600502 h 600502"/>
                <a:gd name="T2" fmla="*/ 81886 w 709683"/>
                <a:gd name="T3" fmla="*/ 559558 h 600502"/>
                <a:gd name="T4" fmla="*/ 163773 w 709683"/>
                <a:gd name="T5" fmla="*/ 532263 h 600502"/>
                <a:gd name="T6" fmla="*/ 218364 w 709683"/>
                <a:gd name="T7" fmla="*/ 477672 h 600502"/>
                <a:gd name="T8" fmla="*/ 245659 w 709683"/>
                <a:gd name="T9" fmla="*/ 436729 h 600502"/>
                <a:gd name="T10" fmla="*/ 286603 w 709683"/>
                <a:gd name="T11" fmla="*/ 409433 h 600502"/>
                <a:gd name="T12" fmla="*/ 368489 w 709683"/>
                <a:gd name="T13" fmla="*/ 313899 h 600502"/>
                <a:gd name="T14" fmla="*/ 409433 w 709683"/>
                <a:gd name="T15" fmla="*/ 286603 h 600502"/>
                <a:gd name="T16" fmla="*/ 518615 w 709683"/>
                <a:gd name="T17" fmla="*/ 163773 h 600502"/>
                <a:gd name="T18" fmla="*/ 614149 w 709683"/>
                <a:gd name="T19" fmla="*/ 109182 h 600502"/>
                <a:gd name="T20" fmla="*/ 641445 w 709683"/>
                <a:gd name="T21" fmla="*/ 68239 h 600502"/>
                <a:gd name="T22" fmla="*/ 682388 w 709683"/>
                <a:gd name="T23" fmla="*/ 54591 h 600502"/>
                <a:gd name="T24" fmla="*/ 696036 w 709683"/>
                <a:gd name="T25" fmla="*/ 13648 h 600502"/>
                <a:gd name="T26" fmla="*/ 709683 w 709683"/>
                <a:gd name="T27" fmla="*/ 0 h 60050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09683"/>
                <a:gd name="T43" fmla="*/ 0 h 600502"/>
                <a:gd name="T44" fmla="*/ 709683 w 709683"/>
                <a:gd name="T45" fmla="*/ 600502 h 60050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09683" h="600502">
                  <a:moveTo>
                    <a:pt x="0" y="600502"/>
                  </a:moveTo>
                  <a:cubicBezTo>
                    <a:pt x="27295" y="586854"/>
                    <a:pt x="53716" y="571295"/>
                    <a:pt x="81886" y="559558"/>
                  </a:cubicBezTo>
                  <a:cubicBezTo>
                    <a:pt x="108445" y="548492"/>
                    <a:pt x="163773" y="532263"/>
                    <a:pt x="163773" y="532263"/>
                  </a:cubicBezTo>
                  <a:cubicBezTo>
                    <a:pt x="193551" y="442932"/>
                    <a:pt x="152193" y="530609"/>
                    <a:pt x="218364" y="477672"/>
                  </a:cubicBezTo>
                  <a:cubicBezTo>
                    <a:pt x="231172" y="467425"/>
                    <a:pt x="234061" y="448327"/>
                    <a:pt x="245659" y="436729"/>
                  </a:cubicBezTo>
                  <a:cubicBezTo>
                    <a:pt x="257258" y="425130"/>
                    <a:pt x="274002" y="419934"/>
                    <a:pt x="286603" y="409433"/>
                  </a:cubicBezTo>
                  <a:cubicBezTo>
                    <a:pt x="375739" y="335153"/>
                    <a:pt x="278125" y="404263"/>
                    <a:pt x="368489" y="313899"/>
                  </a:cubicBezTo>
                  <a:cubicBezTo>
                    <a:pt x="380088" y="302300"/>
                    <a:pt x="395785" y="295702"/>
                    <a:pt x="409433" y="286603"/>
                  </a:cubicBezTo>
                  <a:cubicBezTo>
                    <a:pt x="438279" y="243333"/>
                    <a:pt x="471872" y="187144"/>
                    <a:pt x="518615" y="163773"/>
                  </a:cubicBezTo>
                  <a:cubicBezTo>
                    <a:pt x="587877" y="129143"/>
                    <a:pt x="556278" y="147763"/>
                    <a:pt x="614149" y="109182"/>
                  </a:cubicBezTo>
                  <a:cubicBezTo>
                    <a:pt x="623248" y="95534"/>
                    <a:pt x="628637" y="78486"/>
                    <a:pt x="641445" y="68239"/>
                  </a:cubicBezTo>
                  <a:cubicBezTo>
                    <a:pt x="652679" y="59252"/>
                    <a:pt x="672216" y="64763"/>
                    <a:pt x="682388" y="54591"/>
                  </a:cubicBezTo>
                  <a:cubicBezTo>
                    <a:pt x="692560" y="44419"/>
                    <a:pt x="689603" y="26515"/>
                    <a:pt x="696036" y="13648"/>
                  </a:cubicBezTo>
                  <a:cubicBezTo>
                    <a:pt x="698913" y="7894"/>
                    <a:pt x="705134" y="4549"/>
                    <a:pt x="709683" y="0"/>
                  </a:cubicBezTo>
                </a:path>
              </a:pathLst>
            </a:custGeom>
            <a:noFill/>
            <a:ln w="50800" algn="ctr">
              <a:solidFill>
                <a:srgbClr val="C00000"/>
              </a:solidFill>
              <a:round/>
              <a:headEnd type="none" w="sm" len="sm"/>
              <a:tailEnd type="none" w="sm" len="sm"/>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8" name="任意多边形 21"/>
            <p:cNvSpPr/>
            <p:nvPr/>
          </p:nvSpPr>
          <p:spPr bwMode="auto">
            <a:xfrm>
              <a:off x="5868537" y="6223379"/>
              <a:ext cx="586854" cy="163773"/>
            </a:xfrm>
            <a:custGeom>
              <a:avLst/>
              <a:gdLst>
                <a:gd name="T0" fmla="*/ 0 w 586854"/>
                <a:gd name="T1" fmla="*/ 163773 h 163773"/>
                <a:gd name="T2" fmla="*/ 68239 w 586854"/>
                <a:gd name="T3" fmla="*/ 122830 h 163773"/>
                <a:gd name="T4" fmla="*/ 109182 w 586854"/>
                <a:gd name="T5" fmla="*/ 95534 h 163773"/>
                <a:gd name="T6" fmla="*/ 191069 w 586854"/>
                <a:gd name="T7" fmla="*/ 68239 h 163773"/>
                <a:gd name="T8" fmla="*/ 245660 w 586854"/>
                <a:gd name="T9" fmla="*/ 40943 h 163773"/>
                <a:gd name="T10" fmla="*/ 327547 w 586854"/>
                <a:gd name="T11" fmla="*/ 13648 h 163773"/>
                <a:gd name="T12" fmla="*/ 368490 w 586854"/>
                <a:gd name="T13" fmla="*/ 0 h 163773"/>
                <a:gd name="T14" fmla="*/ 450376 w 586854"/>
                <a:gd name="T15" fmla="*/ 27296 h 163773"/>
                <a:gd name="T16" fmla="*/ 573206 w 586854"/>
                <a:gd name="T17" fmla="*/ 95534 h 163773"/>
                <a:gd name="T18" fmla="*/ 586854 w 586854"/>
                <a:gd name="T19" fmla="*/ 95534 h 1637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86854"/>
                <a:gd name="T31" fmla="*/ 0 h 163773"/>
                <a:gd name="T32" fmla="*/ 586854 w 586854"/>
                <a:gd name="T33" fmla="*/ 163773 h 1637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86854" h="163773">
                  <a:moveTo>
                    <a:pt x="0" y="163773"/>
                  </a:moveTo>
                  <a:cubicBezTo>
                    <a:pt x="22746" y="150125"/>
                    <a:pt x="45745" y="136889"/>
                    <a:pt x="68239" y="122830"/>
                  </a:cubicBezTo>
                  <a:cubicBezTo>
                    <a:pt x="82148" y="114137"/>
                    <a:pt x="94193" y="102196"/>
                    <a:pt x="109182" y="95534"/>
                  </a:cubicBezTo>
                  <a:cubicBezTo>
                    <a:pt x="135474" y="83849"/>
                    <a:pt x="165335" y="81106"/>
                    <a:pt x="191069" y="68239"/>
                  </a:cubicBezTo>
                  <a:cubicBezTo>
                    <a:pt x="209266" y="59140"/>
                    <a:pt x="226770" y="48499"/>
                    <a:pt x="245660" y="40943"/>
                  </a:cubicBezTo>
                  <a:cubicBezTo>
                    <a:pt x="272374" y="30257"/>
                    <a:pt x="300251" y="22746"/>
                    <a:pt x="327547" y="13648"/>
                  </a:cubicBezTo>
                  <a:lnTo>
                    <a:pt x="368490" y="0"/>
                  </a:lnTo>
                  <a:cubicBezTo>
                    <a:pt x="395785" y="9099"/>
                    <a:pt x="426436" y="11336"/>
                    <a:pt x="450376" y="27296"/>
                  </a:cubicBezTo>
                  <a:cubicBezTo>
                    <a:pt x="511367" y="67957"/>
                    <a:pt x="515553" y="81122"/>
                    <a:pt x="573206" y="95534"/>
                  </a:cubicBezTo>
                  <a:cubicBezTo>
                    <a:pt x="577620" y="96637"/>
                    <a:pt x="582305" y="95534"/>
                    <a:pt x="586854" y="95534"/>
                  </a:cubicBezTo>
                </a:path>
              </a:pathLst>
            </a:custGeom>
            <a:noFill/>
            <a:ln w="50800" algn="ctr">
              <a:solidFill>
                <a:srgbClr val="C00000"/>
              </a:solidFill>
              <a:round/>
              <a:headEnd type="none" w="sm" len="sm"/>
              <a:tailEnd type="none" w="sm" len="sm"/>
            </a:ln>
            <a:scene3d>
              <a:camera prst="orthographicFront"/>
              <a:lightRig rig="threePt" dir="t"/>
            </a:scene3d>
            <a:sp3d>
              <a:bevelT prst="angle"/>
            </a:sp3d>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123"/>
          <p:cNvGrpSpPr/>
          <p:nvPr/>
        </p:nvGrpSpPr>
        <p:grpSpPr bwMode="auto">
          <a:xfrm>
            <a:off x="964129" y="3599657"/>
            <a:ext cx="1100138" cy="1058862"/>
            <a:chOff x="384" y="912"/>
            <a:chExt cx="1338" cy="880"/>
          </a:xfrm>
        </p:grpSpPr>
        <p:pic>
          <p:nvPicPr>
            <p:cNvPr id="62" name="Picture 124" descr="gray-disc"/>
            <p:cNvPicPr>
              <a:picLocks noChangeAspect="1" noChangeArrowheads="1"/>
            </p:cNvPicPr>
            <p:nvPr/>
          </p:nvPicPr>
          <p:blipFill>
            <a:blip r:embed="rId1"/>
            <a:srcRect/>
            <a:stretch>
              <a:fillRect/>
            </a:stretch>
          </p:blipFill>
          <p:spPr bwMode="auto">
            <a:xfrm>
              <a:off x="384" y="1090"/>
              <a:ext cx="1338" cy="702"/>
            </a:xfrm>
            <a:prstGeom prst="rect">
              <a:avLst/>
            </a:prstGeom>
            <a:noFill/>
            <a:ln w="9525" algn="ctr">
              <a:noFill/>
              <a:miter lim="800000"/>
              <a:headEnd/>
              <a:tailEnd/>
            </a:ln>
          </p:spPr>
        </p:pic>
        <p:pic>
          <p:nvPicPr>
            <p:cNvPr id="63" name="Picture 125" descr="blue 3d disc with glow"/>
            <p:cNvPicPr>
              <a:picLocks noChangeAspect="1" noChangeArrowheads="1"/>
            </p:cNvPicPr>
            <p:nvPr/>
          </p:nvPicPr>
          <p:blipFill>
            <a:blip r:embed="rId2"/>
            <a:srcRect/>
            <a:stretch>
              <a:fillRect/>
            </a:stretch>
          </p:blipFill>
          <p:spPr bwMode="auto">
            <a:xfrm>
              <a:off x="1104" y="1138"/>
              <a:ext cx="432" cy="268"/>
            </a:xfrm>
            <a:prstGeom prst="rect">
              <a:avLst/>
            </a:prstGeom>
            <a:noFill/>
            <a:ln w="9525" algn="ctr">
              <a:noFill/>
              <a:miter lim="800000"/>
              <a:headEnd/>
              <a:tailEnd/>
            </a:ln>
          </p:spPr>
        </p:pic>
        <p:pic>
          <p:nvPicPr>
            <p:cNvPr id="64" name="Picture 126" descr="Host Integration Server (HIS) sm"/>
            <p:cNvPicPr>
              <a:picLocks noChangeAspect="1" noChangeArrowheads="1"/>
            </p:cNvPicPr>
            <p:nvPr/>
          </p:nvPicPr>
          <p:blipFill>
            <a:blip r:embed="rId3"/>
            <a:srcRect/>
            <a:stretch>
              <a:fillRect/>
            </a:stretch>
          </p:blipFill>
          <p:spPr bwMode="auto">
            <a:xfrm>
              <a:off x="1171" y="912"/>
              <a:ext cx="302" cy="438"/>
            </a:xfrm>
            <a:prstGeom prst="rect">
              <a:avLst/>
            </a:prstGeom>
            <a:noFill/>
            <a:ln w="9525">
              <a:noFill/>
              <a:miter lim="800000"/>
              <a:headEnd/>
              <a:tailEnd/>
            </a:ln>
          </p:spPr>
        </p:pic>
        <p:grpSp>
          <p:nvGrpSpPr>
            <p:cNvPr id="65" name="Group 127"/>
            <p:cNvGrpSpPr/>
            <p:nvPr/>
          </p:nvGrpSpPr>
          <p:grpSpPr bwMode="auto">
            <a:xfrm>
              <a:off x="573" y="1039"/>
              <a:ext cx="237" cy="246"/>
              <a:chOff x="543" y="1479"/>
              <a:chExt cx="489" cy="541"/>
            </a:xfrm>
          </p:grpSpPr>
          <p:pic>
            <p:nvPicPr>
              <p:cNvPr id="75" name="Picture 128" descr="blue 3d disc with glow"/>
              <p:cNvPicPr>
                <a:picLocks noChangeAspect="1" noChangeArrowheads="1"/>
              </p:cNvPicPr>
              <p:nvPr/>
            </p:nvPicPr>
            <p:blipFill>
              <a:blip r:embed="rId2"/>
              <a:srcRect/>
              <a:stretch>
                <a:fillRect/>
              </a:stretch>
            </p:blipFill>
            <p:spPr bwMode="auto">
              <a:xfrm>
                <a:off x="543" y="1686"/>
                <a:ext cx="489" cy="334"/>
              </a:xfrm>
              <a:prstGeom prst="rect">
                <a:avLst/>
              </a:prstGeom>
              <a:noFill/>
              <a:ln w="9525" algn="ctr">
                <a:noFill/>
                <a:miter lim="800000"/>
                <a:headEnd/>
                <a:tailEnd/>
              </a:ln>
            </p:spPr>
          </p:pic>
          <p:pic>
            <p:nvPicPr>
              <p:cNvPr id="76" name="Picture 129" descr="Server sm"/>
              <p:cNvPicPr>
                <a:picLocks noChangeAspect="1" noChangeArrowheads="1"/>
              </p:cNvPicPr>
              <p:nvPr/>
            </p:nvPicPr>
            <p:blipFill>
              <a:blip r:embed="rId4"/>
              <a:srcRect/>
              <a:stretch>
                <a:fillRect/>
              </a:stretch>
            </p:blipFill>
            <p:spPr bwMode="auto">
              <a:xfrm>
                <a:off x="648" y="1479"/>
                <a:ext cx="288" cy="449"/>
              </a:xfrm>
              <a:prstGeom prst="rect">
                <a:avLst/>
              </a:prstGeom>
              <a:noFill/>
              <a:ln w="9525" algn="ctr">
                <a:noFill/>
                <a:miter lim="800000"/>
                <a:headEnd/>
                <a:tailEnd/>
              </a:ln>
            </p:spPr>
          </p:pic>
        </p:grpSp>
        <p:grpSp>
          <p:nvGrpSpPr>
            <p:cNvPr id="66" name="Group 130"/>
            <p:cNvGrpSpPr/>
            <p:nvPr/>
          </p:nvGrpSpPr>
          <p:grpSpPr bwMode="auto">
            <a:xfrm>
              <a:off x="784" y="1057"/>
              <a:ext cx="237" cy="246"/>
              <a:chOff x="1062" y="1473"/>
              <a:chExt cx="489" cy="542"/>
            </a:xfrm>
          </p:grpSpPr>
          <p:pic>
            <p:nvPicPr>
              <p:cNvPr id="73" name="Picture 131" descr="blue 3d disc with glow"/>
              <p:cNvPicPr>
                <a:picLocks noChangeAspect="1" noChangeArrowheads="1"/>
              </p:cNvPicPr>
              <p:nvPr/>
            </p:nvPicPr>
            <p:blipFill>
              <a:blip r:embed="rId2"/>
              <a:srcRect/>
              <a:stretch>
                <a:fillRect/>
              </a:stretch>
            </p:blipFill>
            <p:spPr bwMode="auto">
              <a:xfrm>
                <a:off x="1062" y="1680"/>
                <a:ext cx="489" cy="335"/>
              </a:xfrm>
              <a:prstGeom prst="rect">
                <a:avLst/>
              </a:prstGeom>
              <a:noFill/>
              <a:ln w="9525" algn="ctr">
                <a:noFill/>
                <a:miter lim="800000"/>
                <a:headEnd/>
                <a:tailEnd/>
              </a:ln>
            </p:spPr>
          </p:pic>
          <p:pic>
            <p:nvPicPr>
              <p:cNvPr id="74" name="Picture 132" descr="Server sm"/>
              <p:cNvPicPr>
                <a:picLocks noChangeAspect="1" noChangeArrowheads="1"/>
              </p:cNvPicPr>
              <p:nvPr/>
            </p:nvPicPr>
            <p:blipFill>
              <a:blip r:embed="rId4"/>
              <a:srcRect/>
              <a:stretch>
                <a:fillRect/>
              </a:stretch>
            </p:blipFill>
            <p:spPr bwMode="auto">
              <a:xfrm>
                <a:off x="1177" y="1473"/>
                <a:ext cx="288" cy="450"/>
              </a:xfrm>
              <a:prstGeom prst="rect">
                <a:avLst/>
              </a:prstGeom>
              <a:noFill/>
              <a:ln w="9525" algn="ctr">
                <a:noFill/>
                <a:miter lim="800000"/>
                <a:headEnd/>
                <a:tailEnd/>
              </a:ln>
            </p:spPr>
          </p:pic>
        </p:grpSp>
        <p:grpSp>
          <p:nvGrpSpPr>
            <p:cNvPr id="67" name="Group 133"/>
            <p:cNvGrpSpPr/>
            <p:nvPr/>
          </p:nvGrpSpPr>
          <p:grpSpPr bwMode="auto">
            <a:xfrm>
              <a:off x="864" y="1235"/>
              <a:ext cx="237" cy="250"/>
              <a:chOff x="1410" y="2075"/>
              <a:chExt cx="489" cy="550"/>
            </a:xfrm>
          </p:grpSpPr>
          <p:pic>
            <p:nvPicPr>
              <p:cNvPr id="71" name="Picture 134" descr="blue 3d disc with glow"/>
              <p:cNvPicPr>
                <a:picLocks noChangeAspect="1" noChangeArrowheads="1"/>
              </p:cNvPicPr>
              <p:nvPr/>
            </p:nvPicPr>
            <p:blipFill>
              <a:blip r:embed="rId2"/>
              <a:srcRect/>
              <a:stretch>
                <a:fillRect/>
              </a:stretch>
            </p:blipFill>
            <p:spPr bwMode="auto">
              <a:xfrm>
                <a:off x="1410" y="2290"/>
                <a:ext cx="489" cy="335"/>
              </a:xfrm>
              <a:prstGeom prst="rect">
                <a:avLst/>
              </a:prstGeom>
              <a:noFill/>
              <a:ln w="9525" algn="ctr">
                <a:noFill/>
                <a:miter lim="800000"/>
                <a:headEnd/>
                <a:tailEnd/>
              </a:ln>
            </p:spPr>
          </p:pic>
          <p:pic>
            <p:nvPicPr>
              <p:cNvPr id="72" name="Picture 135" descr="Server sm"/>
              <p:cNvPicPr>
                <a:picLocks noChangeAspect="1" noChangeArrowheads="1"/>
              </p:cNvPicPr>
              <p:nvPr/>
            </p:nvPicPr>
            <p:blipFill>
              <a:blip r:embed="rId4"/>
              <a:srcRect/>
              <a:stretch>
                <a:fillRect/>
              </a:stretch>
            </p:blipFill>
            <p:spPr bwMode="auto">
              <a:xfrm>
                <a:off x="1515" y="2075"/>
                <a:ext cx="288" cy="449"/>
              </a:xfrm>
              <a:prstGeom prst="rect">
                <a:avLst/>
              </a:prstGeom>
              <a:noFill/>
              <a:ln w="9525" algn="ctr">
                <a:noFill/>
                <a:miter lim="800000"/>
                <a:headEnd/>
                <a:tailEnd/>
              </a:ln>
            </p:spPr>
          </p:pic>
        </p:grpSp>
        <p:grpSp>
          <p:nvGrpSpPr>
            <p:cNvPr id="68" name="Group 136"/>
            <p:cNvGrpSpPr/>
            <p:nvPr/>
          </p:nvGrpSpPr>
          <p:grpSpPr bwMode="auto">
            <a:xfrm>
              <a:off x="644" y="1183"/>
              <a:ext cx="236" cy="250"/>
              <a:chOff x="935" y="2062"/>
              <a:chExt cx="489" cy="551"/>
            </a:xfrm>
          </p:grpSpPr>
          <p:pic>
            <p:nvPicPr>
              <p:cNvPr id="69" name="Picture 137" descr="blue 3d disc with glow"/>
              <p:cNvPicPr>
                <a:picLocks noChangeAspect="1" noChangeArrowheads="1"/>
              </p:cNvPicPr>
              <p:nvPr/>
            </p:nvPicPr>
            <p:blipFill>
              <a:blip r:embed="rId2"/>
              <a:srcRect/>
              <a:stretch>
                <a:fillRect/>
              </a:stretch>
            </p:blipFill>
            <p:spPr bwMode="auto">
              <a:xfrm>
                <a:off x="935" y="2278"/>
                <a:ext cx="489" cy="335"/>
              </a:xfrm>
              <a:prstGeom prst="rect">
                <a:avLst/>
              </a:prstGeom>
              <a:noFill/>
              <a:ln w="9525" algn="ctr">
                <a:noFill/>
                <a:miter lim="800000"/>
                <a:headEnd/>
                <a:tailEnd/>
              </a:ln>
            </p:spPr>
          </p:pic>
          <p:pic>
            <p:nvPicPr>
              <p:cNvPr id="70" name="Picture 138" descr="Server sm"/>
              <p:cNvPicPr>
                <a:picLocks noChangeAspect="1" noChangeArrowheads="1"/>
              </p:cNvPicPr>
              <p:nvPr/>
            </p:nvPicPr>
            <p:blipFill>
              <a:blip r:embed="rId4"/>
              <a:srcRect/>
              <a:stretch>
                <a:fillRect/>
              </a:stretch>
            </p:blipFill>
            <p:spPr bwMode="auto">
              <a:xfrm>
                <a:off x="1040" y="2062"/>
                <a:ext cx="288" cy="450"/>
              </a:xfrm>
              <a:prstGeom prst="rect">
                <a:avLst/>
              </a:prstGeom>
              <a:noFill/>
              <a:ln w="9525" algn="ctr">
                <a:noFill/>
                <a:miter lim="800000"/>
                <a:headEnd/>
                <a:tailEnd/>
              </a:ln>
            </p:spPr>
          </p:pic>
        </p:grpSp>
      </p:grpSp>
      <p:sp>
        <p:nvSpPr>
          <p:cNvPr id="77" name="Text Box 139"/>
          <p:cNvSpPr txBox="1">
            <a:spLocks noChangeArrowheads="1"/>
          </p:cNvSpPr>
          <p:nvPr/>
        </p:nvSpPr>
        <p:spPr bwMode="auto">
          <a:xfrm>
            <a:off x="1031877" y="4463960"/>
            <a:ext cx="1179508" cy="264688"/>
          </a:xfrm>
          <a:prstGeom prst="rect">
            <a:avLst/>
          </a:prstGeom>
          <a:noFill/>
          <a:ln w="12700" algn="ctr">
            <a:noFill/>
            <a:miter lim="800000"/>
          </a:ln>
          <a:effectLst/>
        </p:spPr>
        <p:txBody>
          <a:bodyPr wrap="square">
            <a:spAutoFit/>
          </a:bodyPr>
          <a:lstStyle/>
          <a:p>
            <a:pPr eaLnBrk="0" hangingPunct="0">
              <a:lnSpc>
                <a:spcPct val="80000"/>
              </a:lnSpc>
              <a:spcBef>
                <a:spcPct val="30000"/>
              </a:spcBef>
              <a:buClr>
                <a:schemeClr val="tx2"/>
              </a:buClr>
              <a:buSzPct val="75000"/>
              <a:buFont typeface="Wingdings" panose="05000000000000000000" pitchFamily="2" charset="2"/>
              <a:buNone/>
              <a:defRPr/>
            </a:pPr>
            <a:r>
              <a:rPr lang="zh-CN" altLang="en-US" sz="1400" b="1" dirty="0">
                <a:solidFill>
                  <a:srgbClr val="006600"/>
                </a:solidFill>
                <a:effectLst>
                  <a:outerShdw blurRad="38100" dist="38100" dir="2700000" algn="tl">
                    <a:srgbClr val="C0C0C0"/>
                  </a:outerShdw>
                </a:effectLst>
                <a:latin typeface="Arial" panose="020B0604020202020204" pitchFamily="34" charset="0"/>
              </a:rPr>
              <a:t>问题的提出</a:t>
            </a:r>
            <a:endParaRPr lang="en-US" altLang="zh-CN" sz="1400" b="1" dirty="0">
              <a:solidFill>
                <a:srgbClr val="006600"/>
              </a:solidFill>
              <a:effectLst>
                <a:outerShdw blurRad="38100" dist="38100" dir="2700000" algn="tl">
                  <a:srgbClr val="C0C0C0"/>
                </a:outerShdw>
              </a:effectLst>
              <a:latin typeface="Arial" panose="020B0604020202020204" pitchFamily="34" charset="0"/>
            </a:endParaRPr>
          </a:p>
        </p:txBody>
      </p:sp>
      <p:pic>
        <p:nvPicPr>
          <p:cNvPr id="78" name="Picture 140" descr="gray-disc"/>
          <p:cNvPicPr>
            <a:picLocks noChangeAspect="1" noChangeArrowheads="1"/>
          </p:cNvPicPr>
          <p:nvPr/>
        </p:nvPicPr>
        <p:blipFill>
          <a:blip r:embed="rId1"/>
          <a:srcRect/>
          <a:stretch>
            <a:fillRect/>
          </a:stretch>
        </p:blipFill>
        <p:spPr bwMode="auto">
          <a:xfrm>
            <a:off x="1056151" y="1547470"/>
            <a:ext cx="1008063" cy="633413"/>
          </a:xfrm>
          <a:prstGeom prst="rect">
            <a:avLst/>
          </a:prstGeom>
          <a:noFill/>
          <a:ln w="9525" algn="ctr">
            <a:noFill/>
            <a:miter lim="800000"/>
            <a:headEnd/>
            <a:tailEnd/>
          </a:ln>
        </p:spPr>
      </p:pic>
      <p:pic>
        <p:nvPicPr>
          <p:cNvPr id="79" name="Picture 141" descr="binary"/>
          <p:cNvPicPr>
            <a:picLocks noChangeAspect="1" noChangeArrowheads="1"/>
          </p:cNvPicPr>
          <p:nvPr/>
        </p:nvPicPr>
        <p:blipFill>
          <a:blip r:embed="rId5"/>
          <a:srcRect/>
          <a:stretch>
            <a:fillRect/>
          </a:stretch>
        </p:blipFill>
        <p:spPr bwMode="auto">
          <a:xfrm>
            <a:off x="932656" y="1669256"/>
            <a:ext cx="330200" cy="1079500"/>
          </a:xfrm>
          <a:prstGeom prst="rect">
            <a:avLst/>
          </a:prstGeom>
          <a:noFill/>
          <a:ln w="9525">
            <a:noFill/>
            <a:miter lim="800000"/>
            <a:headEnd/>
            <a:tailEnd/>
          </a:ln>
        </p:spPr>
      </p:pic>
      <p:pic>
        <p:nvPicPr>
          <p:cNvPr id="80" name="Picture 142" descr="PC Running XML Web Service sm"/>
          <p:cNvPicPr>
            <a:picLocks noChangeAspect="1" noChangeArrowheads="1"/>
          </p:cNvPicPr>
          <p:nvPr/>
        </p:nvPicPr>
        <p:blipFill>
          <a:blip r:embed="rId6"/>
          <a:srcRect/>
          <a:stretch>
            <a:fillRect/>
          </a:stretch>
        </p:blipFill>
        <p:spPr bwMode="auto">
          <a:xfrm>
            <a:off x="1240355" y="1341162"/>
            <a:ext cx="547687" cy="647700"/>
          </a:xfrm>
          <a:prstGeom prst="rect">
            <a:avLst/>
          </a:prstGeom>
          <a:noFill/>
          <a:ln w="9525">
            <a:noFill/>
            <a:miter lim="800000"/>
            <a:headEnd/>
            <a:tailEnd/>
          </a:ln>
        </p:spPr>
      </p:pic>
      <p:pic>
        <p:nvPicPr>
          <p:cNvPr id="81" name="Picture 143" descr="XML text 2"/>
          <p:cNvPicPr>
            <a:picLocks noChangeAspect="1" noChangeArrowheads="1"/>
          </p:cNvPicPr>
          <p:nvPr/>
        </p:nvPicPr>
        <p:blipFill>
          <a:blip r:embed="rId7"/>
          <a:srcRect/>
          <a:stretch>
            <a:fillRect/>
          </a:stretch>
        </p:blipFill>
        <p:spPr bwMode="auto">
          <a:xfrm>
            <a:off x="1121497" y="1612223"/>
            <a:ext cx="384175" cy="212725"/>
          </a:xfrm>
          <a:prstGeom prst="rect">
            <a:avLst/>
          </a:prstGeom>
          <a:noFill/>
          <a:ln w="9525">
            <a:noFill/>
            <a:miter lim="800000"/>
            <a:headEnd/>
            <a:tailEnd/>
          </a:ln>
        </p:spPr>
      </p:pic>
      <p:pic>
        <p:nvPicPr>
          <p:cNvPr id="82" name="Picture 147" descr="gray-disc"/>
          <p:cNvPicPr>
            <a:picLocks noChangeAspect="1" noChangeArrowheads="1"/>
          </p:cNvPicPr>
          <p:nvPr/>
        </p:nvPicPr>
        <p:blipFill>
          <a:blip r:embed="rId1"/>
          <a:srcRect/>
          <a:stretch>
            <a:fillRect/>
          </a:stretch>
        </p:blipFill>
        <p:spPr bwMode="auto">
          <a:xfrm>
            <a:off x="993621" y="5158723"/>
            <a:ext cx="1079500" cy="676275"/>
          </a:xfrm>
          <a:prstGeom prst="rect">
            <a:avLst/>
          </a:prstGeom>
          <a:noFill/>
          <a:ln w="9525" algn="ctr">
            <a:noFill/>
            <a:miter lim="800000"/>
            <a:headEnd/>
            <a:tailEnd/>
          </a:ln>
        </p:spPr>
      </p:pic>
      <p:sp>
        <p:nvSpPr>
          <p:cNvPr id="83" name="Text Box 148"/>
          <p:cNvSpPr txBox="1">
            <a:spLocks noChangeArrowheads="1"/>
          </p:cNvSpPr>
          <p:nvPr/>
        </p:nvSpPr>
        <p:spPr bwMode="auto">
          <a:xfrm>
            <a:off x="1106111" y="5750124"/>
            <a:ext cx="1020367" cy="264688"/>
          </a:xfrm>
          <a:prstGeom prst="rect">
            <a:avLst/>
          </a:prstGeom>
          <a:noFill/>
          <a:ln w="12700" algn="ctr">
            <a:noFill/>
            <a:miter lim="800000"/>
          </a:ln>
          <a:effectLst/>
        </p:spPr>
        <p:txBody>
          <a:bodyPr wrap="square">
            <a:spAutoFit/>
          </a:bodyPr>
          <a:lstStyle/>
          <a:p>
            <a:pPr eaLnBrk="0" hangingPunct="0">
              <a:lnSpc>
                <a:spcPct val="80000"/>
              </a:lnSpc>
              <a:spcBef>
                <a:spcPct val="30000"/>
              </a:spcBef>
              <a:buClr>
                <a:schemeClr val="tx2"/>
              </a:buClr>
              <a:buSzPct val="75000"/>
              <a:buFont typeface="Wingdings" panose="05000000000000000000" pitchFamily="2" charset="2"/>
              <a:buNone/>
            </a:pPr>
            <a:r>
              <a:rPr lang="zh-CN" altLang="en-US" sz="1400" b="1" dirty="0">
                <a:solidFill>
                  <a:srgbClr val="006600"/>
                </a:solidFill>
                <a:effectLst>
                  <a:outerShdw blurRad="38100" dist="38100" dir="2700000" algn="tl">
                    <a:srgbClr val="C0C0C0"/>
                  </a:outerShdw>
                </a:effectLst>
                <a:latin typeface="Arial" panose="020B0604020202020204" pitchFamily="34" charset="0"/>
              </a:rPr>
              <a:t>关键因素</a:t>
            </a:r>
            <a:endParaRPr lang="en-US" altLang="zh-CN" sz="1400" b="1" dirty="0">
              <a:solidFill>
                <a:srgbClr val="006600"/>
              </a:solidFill>
              <a:effectLst>
                <a:outerShdw blurRad="38100" dist="38100" dir="2700000" algn="tl">
                  <a:srgbClr val="C0C0C0"/>
                </a:outerShdw>
              </a:effectLst>
              <a:latin typeface="Arial" panose="020B0604020202020204" pitchFamily="34" charset="0"/>
            </a:endParaRPr>
          </a:p>
        </p:txBody>
      </p:sp>
      <p:pic>
        <p:nvPicPr>
          <p:cNvPr id="84" name="Picture 149" descr="Gold puzzle piece sm"/>
          <p:cNvPicPr>
            <a:picLocks noChangeAspect="1" noChangeArrowheads="1"/>
          </p:cNvPicPr>
          <p:nvPr/>
        </p:nvPicPr>
        <p:blipFill>
          <a:blip r:embed="rId8"/>
          <a:srcRect/>
          <a:stretch>
            <a:fillRect/>
          </a:stretch>
        </p:blipFill>
        <p:spPr bwMode="auto">
          <a:xfrm>
            <a:off x="1188244" y="5269706"/>
            <a:ext cx="433387" cy="436563"/>
          </a:xfrm>
          <a:prstGeom prst="rect">
            <a:avLst/>
          </a:prstGeom>
          <a:noFill/>
          <a:ln w="9525">
            <a:noFill/>
            <a:miter lim="800000"/>
            <a:headEnd/>
            <a:tailEnd/>
          </a:ln>
        </p:spPr>
      </p:pic>
      <p:sp>
        <p:nvSpPr>
          <p:cNvPr id="85" name="Text Box 150"/>
          <p:cNvSpPr txBox="1">
            <a:spLocks noChangeArrowheads="1"/>
          </p:cNvSpPr>
          <p:nvPr/>
        </p:nvSpPr>
        <p:spPr bwMode="auto">
          <a:xfrm>
            <a:off x="1075900" y="2050759"/>
            <a:ext cx="1186048" cy="293415"/>
          </a:xfrm>
          <a:prstGeom prst="rect">
            <a:avLst/>
          </a:prstGeom>
          <a:noFill/>
          <a:ln w="12700" algn="ctr">
            <a:noFill/>
            <a:miter lim="800000"/>
          </a:ln>
          <a:effectLst/>
        </p:spPr>
        <p:txBody>
          <a:bodyPr wrap="square">
            <a:spAutoFit/>
          </a:bodyPr>
          <a:lstStyle/>
          <a:p>
            <a:pPr eaLnBrk="0" hangingPunct="0">
              <a:lnSpc>
                <a:spcPct val="90000"/>
              </a:lnSpc>
              <a:spcBef>
                <a:spcPct val="30000"/>
              </a:spcBef>
              <a:buClr>
                <a:schemeClr val="tx2"/>
              </a:buClr>
              <a:buSzPct val="75000"/>
              <a:buFont typeface="Wingdings" panose="05000000000000000000" pitchFamily="2" charset="2"/>
              <a:buNone/>
              <a:defRPr/>
            </a:pPr>
            <a:r>
              <a:rPr lang="zh-CN" altLang="en-US" sz="1400" b="1" dirty="0">
                <a:solidFill>
                  <a:srgbClr val="006600"/>
                </a:solidFill>
                <a:effectLst>
                  <a:outerShdw blurRad="38100" dist="38100" dir="2700000" algn="tl">
                    <a:srgbClr val="C0C0C0"/>
                  </a:outerShdw>
                </a:effectLst>
                <a:latin typeface="Arial" panose="020B0604020202020204" pitchFamily="34" charset="0"/>
              </a:rPr>
              <a:t>数据中心</a:t>
            </a:r>
            <a:endParaRPr lang="zh-CN" altLang="en-US" sz="1400" b="1" dirty="0">
              <a:solidFill>
                <a:srgbClr val="006600"/>
              </a:solidFill>
              <a:effectLst>
                <a:outerShdw blurRad="38100" dist="38100" dir="2700000" algn="tl">
                  <a:srgbClr val="C0C0C0"/>
                </a:outerShdw>
              </a:effectLst>
              <a:latin typeface="Arial" panose="020B0604020202020204" pitchFamily="34" charset="0"/>
            </a:endParaRPr>
          </a:p>
        </p:txBody>
      </p:sp>
      <p:grpSp>
        <p:nvGrpSpPr>
          <p:cNvPr id="86" name="Group 151"/>
          <p:cNvGrpSpPr/>
          <p:nvPr/>
        </p:nvGrpSpPr>
        <p:grpSpPr bwMode="auto">
          <a:xfrm>
            <a:off x="1064553" y="2572693"/>
            <a:ext cx="1027113" cy="820738"/>
            <a:chOff x="384" y="2016"/>
            <a:chExt cx="1338" cy="864"/>
          </a:xfrm>
        </p:grpSpPr>
        <p:pic>
          <p:nvPicPr>
            <p:cNvPr id="87" name="Picture 152" descr="gray-disc"/>
            <p:cNvPicPr>
              <a:picLocks noChangeAspect="1" noChangeArrowheads="1"/>
            </p:cNvPicPr>
            <p:nvPr/>
          </p:nvPicPr>
          <p:blipFill>
            <a:blip r:embed="rId1"/>
            <a:srcRect/>
            <a:stretch>
              <a:fillRect/>
            </a:stretch>
          </p:blipFill>
          <p:spPr bwMode="auto">
            <a:xfrm>
              <a:off x="384" y="2178"/>
              <a:ext cx="1338" cy="702"/>
            </a:xfrm>
            <a:prstGeom prst="rect">
              <a:avLst/>
            </a:prstGeom>
            <a:noFill/>
            <a:ln w="9525" algn="ctr">
              <a:noFill/>
              <a:miter lim="800000"/>
              <a:headEnd/>
              <a:tailEnd/>
            </a:ln>
          </p:spPr>
        </p:pic>
        <p:pic>
          <p:nvPicPr>
            <p:cNvPr id="88" name="Picture 153" descr="Yellow User sm"/>
            <p:cNvPicPr>
              <a:picLocks noChangeAspect="1" noChangeArrowheads="1"/>
            </p:cNvPicPr>
            <p:nvPr/>
          </p:nvPicPr>
          <p:blipFill>
            <a:blip r:embed="rId9"/>
            <a:srcRect/>
            <a:stretch>
              <a:fillRect/>
            </a:stretch>
          </p:blipFill>
          <p:spPr bwMode="auto">
            <a:xfrm>
              <a:off x="1248" y="2016"/>
              <a:ext cx="346" cy="464"/>
            </a:xfrm>
            <a:prstGeom prst="rect">
              <a:avLst/>
            </a:prstGeom>
            <a:noFill/>
            <a:ln w="9525">
              <a:noFill/>
              <a:miter lim="800000"/>
              <a:headEnd/>
              <a:tailEnd/>
            </a:ln>
          </p:spPr>
        </p:pic>
        <p:pic>
          <p:nvPicPr>
            <p:cNvPr id="89" name="Picture 154" descr="Green User sm"/>
            <p:cNvPicPr>
              <a:picLocks noChangeAspect="1" noChangeArrowheads="1"/>
            </p:cNvPicPr>
            <p:nvPr/>
          </p:nvPicPr>
          <p:blipFill>
            <a:blip r:embed="rId10"/>
            <a:srcRect/>
            <a:stretch>
              <a:fillRect/>
            </a:stretch>
          </p:blipFill>
          <p:spPr bwMode="auto">
            <a:xfrm flipH="1">
              <a:off x="480" y="2016"/>
              <a:ext cx="346" cy="464"/>
            </a:xfrm>
            <a:prstGeom prst="rect">
              <a:avLst/>
            </a:prstGeom>
            <a:noFill/>
            <a:ln w="9525">
              <a:noFill/>
              <a:miter lim="800000"/>
              <a:headEnd/>
              <a:tailEnd/>
            </a:ln>
          </p:spPr>
        </p:pic>
        <p:pic>
          <p:nvPicPr>
            <p:cNvPr id="90" name="Picture 155" descr="circular arrow clockwise green yellow gradient"/>
            <p:cNvPicPr>
              <a:picLocks noChangeAspect="1" noChangeArrowheads="1"/>
            </p:cNvPicPr>
            <p:nvPr/>
          </p:nvPicPr>
          <p:blipFill>
            <a:blip r:embed="rId11"/>
            <a:srcRect/>
            <a:stretch>
              <a:fillRect/>
            </a:stretch>
          </p:blipFill>
          <p:spPr bwMode="auto">
            <a:xfrm>
              <a:off x="624" y="2112"/>
              <a:ext cx="796" cy="516"/>
            </a:xfrm>
            <a:prstGeom prst="rect">
              <a:avLst/>
            </a:prstGeom>
            <a:noFill/>
            <a:ln w="9525">
              <a:noFill/>
              <a:miter lim="800000"/>
              <a:headEnd/>
              <a:tailEnd/>
            </a:ln>
          </p:spPr>
        </p:pic>
        <p:pic>
          <p:nvPicPr>
            <p:cNvPr id="91" name="Picture 156" descr="data page"/>
            <p:cNvPicPr>
              <a:picLocks noChangeAspect="1" noChangeArrowheads="1"/>
            </p:cNvPicPr>
            <p:nvPr/>
          </p:nvPicPr>
          <p:blipFill>
            <a:blip r:embed="rId12"/>
            <a:srcRect/>
            <a:stretch>
              <a:fillRect/>
            </a:stretch>
          </p:blipFill>
          <p:spPr bwMode="auto">
            <a:xfrm>
              <a:off x="912" y="2064"/>
              <a:ext cx="292" cy="350"/>
            </a:xfrm>
            <a:prstGeom prst="rect">
              <a:avLst/>
            </a:prstGeom>
            <a:noFill/>
            <a:ln w="9525">
              <a:noFill/>
              <a:miter lim="800000"/>
              <a:headEnd/>
              <a:tailEnd/>
            </a:ln>
          </p:spPr>
        </p:pic>
      </p:grpSp>
      <p:sp>
        <p:nvSpPr>
          <p:cNvPr id="92" name="Text Box 157"/>
          <p:cNvSpPr txBox="1">
            <a:spLocks noChangeArrowheads="1"/>
          </p:cNvSpPr>
          <p:nvPr/>
        </p:nvSpPr>
        <p:spPr bwMode="auto">
          <a:xfrm>
            <a:off x="1097756" y="3250612"/>
            <a:ext cx="1146815" cy="264688"/>
          </a:xfrm>
          <a:prstGeom prst="rect">
            <a:avLst/>
          </a:prstGeom>
          <a:noFill/>
          <a:ln w="12700" algn="ctr">
            <a:noFill/>
            <a:miter lim="800000"/>
          </a:ln>
          <a:effectLst/>
        </p:spPr>
        <p:txBody>
          <a:bodyPr wrap="square">
            <a:spAutoFit/>
          </a:bodyPr>
          <a:lstStyle/>
          <a:p>
            <a:pPr eaLnBrk="0" hangingPunct="0">
              <a:lnSpc>
                <a:spcPct val="80000"/>
              </a:lnSpc>
              <a:buClr>
                <a:schemeClr val="tx2"/>
              </a:buClr>
              <a:buSzPct val="75000"/>
              <a:buFont typeface="Wingdings" panose="05000000000000000000" pitchFamily="2" charset="2"/>
              <a:buNone/>
              <a:defRPr/>
            </a:pPr>
            <a:r>
              <a:rPr lang="zh-CN" altLang="en-US" sz="1400" b="1">
                <a:solidFill>
                  <a:srgbClr val="006600"/>
                </a:solidFill>
                <a:effectLst>
                  <a:outerShdw blurRad="38100" dist="38100" dir="2700000" algn="tl">
                    <a:srgbClr val="C0C0C0"/>
                  </a:outerShdw>
                </a:effectLst>
                <a:latin typeface="Arial" panose="020B0604020202020204" pitchFamily="34" charset="0"/>
              </a:rPr>
              <a:t>运营目标</a:t>
            </a:r>
            <a:endParaRPr lang="en-US" altLang="zh-CN" sz="1400" b="1">
              <a:solidFill>
                <a:srgbClr val="006600"/>
              </a:solidFill>
              <a:effectLst>
                <a:outerShdw blurRad="38100" dist="38100" dir="2700000" algn="tl">
                  <a:srgbClr val="C0C0C0"/>
                </a:outerShdw>
              </a:effectLst>
              <a:latin typeface="Arial" panose="020B0604020202020204" pitchFamily="34" charset="0"/>
            </a:endParaRPr>
          </a:p>
        </p:txBody>
      </p:sp>
      <p:sp>
        <p:nvSpPr>
          <p:cNvPr id="94" name="Rectangle 160"/>
          <p:cNvSpPr>
            <a:spLocks noChangeArrowheads="1"/>
          </p:cNvSpPr>
          <p:nvPr/>
        </p:nvSpPr>
        <p:spPr bwMode="auto">
          <a:xfrm>
            <a:off x="2196306" y="2723380"/>
            <a:ext cx="6408738" cy="560153"/>
          </a:xfrm>
          <a:prstGeom prst="rect">
            <a:avLst/>
          </a:prstGeom>
          <a:noFill/>
          <a:ln w="12700" algn="ctr">
            <a:noFill/>
            <a:miter lim="800000"/>
          </a:ln>
          <a:effectLst/>
        </p:spPr>
        <p:txBody>
          <a:bodyPr>
            <a:spAutoFit/>
          </a:bodyPr>
          <a:lstStyle/>
          <a:p>
            <a:pPr marL="285750" indent="-285750" algn="l">
              <a:lnSpc>
                <a:spcPct val="85000"/>
              </a:lnSpc>
              <a:spcBef>
                <a:spcPct val="20000"/>
              </a:spcBef>
              <a:buClr>
                <a:schemeClr val="tx2"/>
              </a:buClr>
              <a:buSzPct val="95000"/>
              <a:buFont typeface="Wingdings" panose="05000000000000000000" pitchFamily="2" charset="2"/>
              <a:buBlip>
                <a:blip r:embed="rId13"/>
              </a:buBlip>
            </a:pPr>
            <a:r>
              <a:rPr lang="zh-CN" altLang="en-US" sz="1600" dirty="0">
                <a:solidFill>
                  <a:schemeClr val="bg1">
                    <a:lumMod val="95000"/>
                  </a:schemeClr>
                </a:solidFill>
                <a:latin typeface="Arial" panose="020B0604020202020204" pitchFamily="34" charset="0"/>
              </a:rPr>
              <a:t>保证设备设施高可用性、满足业务要求；不断地改进服务、降低成</a:t>
            </a:r>
            <a:endParaRPr lang="zh-CN" altLang="en-US" sz="1600" dirty="0">
              <a:solidFill>
                <a:schemeClr val="bg1">
                  <a:lumMod val="95000"/>
                </a:schemeClr>
              </a:solidFill>
              <a:latin typeface="Arial" panose="020B0604020202020204" pitchFamily="34" charset="0"/>
            </a:endParaRPr>
          </a:p>
          <a:p>
            <a:pPr marL="285750" indent="-285750" algn="l">
              <a:lnSpc>
                <a:spcPct val="85000"/>
              </a:lnSpc>
              <a:spcBef>
                <a:spcPct val="20000"/>
              </a:spcBef>
              <a:buClr>
                <a:schemeClr val="tx2"/>
              </a:buClr>
              <a:buSzPct val="95000"/>
              <a:buFont typeface="Wingdings" panose="05000000000000000000" pitchFamily="2" charset="2"/>
              <a:buNone/>
            </a:pPr>
            <a:r>
              <a:rPr lang="zh-CN" altLang="en-US" sz="1600" dirty="0">
                <a:solidFill>
                  <a:schemeClr val="bg1">
                    <a:lumMod val="95000"/>
                  </a:schemeClr>
                </a:solidFill>
                <a:latin typeface="Arial" panose="020B0604020202020204" pitchFamily="34" charset="0"/>
              </a:rPr>
              <a:t>     本、管理风险、绿色环保和改善环境。</a:t>
            </a:r>
            <a:endParaRPr lang="zh-CN" altLang="en-US" sz="1600" dirty="0">
              <a:solidFill>
                <a:schemeClr val="bg1">
                  <a:lumMod val="95000"/>
                </a:schemeClr>
              </a:solidFill>
              <a:latin typeface="Arial" panose="020B0604020202020204" pitchFamily="34" charset="0"/>
            </a:endParaRPr>
          </a:p>
        </p:txBody>
      </p:sp>
      <p:sp>
        <p:nvSpPr>
          <p:cNvPr id="95" name="Rectangle 161"/>
          <p:cNvSpPr>
            <a:spLocks noChangeArrowheads="1"/>
          </p:cNvSpPr>
          <p:nvPr/>
        </p:nvSpPr>
        <p:spPr bwMode="auto">
          <a:xfrm>
            <a:off x="2267744" y="5162353"/>
            <a:ext cx="6408738" cy="560153"/>
          </a:xfrm>
          <a:prstGeom prst="rect">
            <a:avLst/>
          </a:prstGeom>
          <a:noFill/>
          <a:ln w="12700" algn="ctr">
            <a:noFill/>
            <a:miter lim="800000"/>
          </a:ln>
          <a:effectLst/>
        </p:spPr>
        <p:txBody>
          <a:bodyPr>
            <a:spAutoFit/>
          </a:bodyPr>
          <a:lstStyle/>
          <a:p>
            <a:pPr marL="285750" indent="-285750" algn="l">
              <a:lnSpc>
                <a:spcPct val="85000"/>
              </a:lnSpc>
              <a:spcBef>
                <a:spcPct val="20000"/>
              </a:spcBef>
              <a:buClr>
                <a:schemeClr val="tx2"/>
              </a:buClr>
              <a:buSzPct val="95000"/>
              <a:buFont typeface="Wingdings" panose="05000000000000000000" pitchFamily="2" charset="2"/>
              <a:buBlip>
                <a:blip r:embed="rId13"/>
              </a:buBlip>
            </a:pPr>
            <a:r>
              <a:rPr lang="zh-CN" altLang="en-US" sz="1600" dirty="0">
                <a:solidFill>
                  <a:schemeClr val="bg1"/>
                </a:solidFill>
                <a:latin typeface="Arial" panose="020B0604020202020204" pitchFamily="34" charset="0"/>
              </a:rPr>
              <a:t>运营管理，通过治理框架、组织、能力与流程的合理设计。</a:t>
            </a:r>
            <a:endParaRPr lang="zh-CN" altLang="en-US" sz="1600" dirty="0">
              <a:solidFill>
                <a:schemeClr val="bg1"/>
              </a:solidFill>
              <a:latin typeface="Arial" panose="020B0604020202020204" pitchFamily="34" charset="0"/>
            </a:endParaRPr>
          </a:p>
          <a:p>
            <a:pPr marL="285750" indent="-285750" algn="l">
              <a:lnSpc>
                <a:spcPct val="85000"/>
              </a:lnSpc>
              <a:spcBef>
                <a:spcPct val="20000"/>
              </a:spcBef>
              <a:buClr>
                <a:schemeClr val="tx2"/>
              </a:buClr>
              <a:buSzPct val="95000"/>
              <a:buFont typeface="Wingdings" panose="05000000000000000000" pitchFamily="2" charset="2"/>
              <a:buBlip>
                <a:blip r:embed="rId13"/>
              </a:buBlip>
            </a:pPr>
            <a:r>
              <a:rPr lang="zh-CN" altLang="en-US" sz="1600" dirty="0">
                <a:solidFill>
                  <a:schemeClr val="bg1"/>
                </a:solidFill>
                <a:latin typeface="Arial" panose="020B0604020202020204" pitchFamily="34" charset="0"/>
              </a:rPr>
              <a:t>持续的成本降低，服务提升与风险掌控。</a:t>
            </a:r>
            <a:endParaRPr lang="en-US" altLang="zh-CN" sz="1600" dirty="0">
              <a:solidFill>
                <a:schemeClr val="bg1"/>
              </a:solidFill>
              <a:latin typeface="Arial" panose="020B0604020202020204" pitchFamily="34" charset="0"/>
            </a:endParaRPr>
          </a:p>
        </p:txBody>
      </p:sp>
      <p:sp>
        <p:nvSpPr>
          <p:cNvPr id="96" name="Rectangle 162"/>
          <p:cNvSpPr>
            <a:spLocks noChangeArrowheads="1"/>
          </p:cNvSpPr>
          <p:nvPr/>
        </p:nvSpPr>
        <p:spPr bwMode="auto">
          <a:xfrm>
            <a:off x="2123281" y="1512147"/>
            <a:ext cx="5616575" cy="560153"/>
          </a:xfrm>
          <a:prstGeom prst="rect">
            <a:avLst/>
          </a:prstGeom>
          <a:noFill/>
          <a:ln w="12700" algn="ctr">
            <a:noFill/>
            <a:miter lim="800000"/>
          </a:ln>
          <a:effectLst/>
        </p:spPr>
        <p:txBody>
          <a:bodyPr>
            <a:spAutoFit/>
          </a:bodyPr>
          <a:lstStyle/>
          <a:p>
            <a:pPr marL="285750" indent="-285750" algn="l">
              <a:lnSpc>
                <a:spcPct val="85000"/>
              </a:lnSpc>
              <a:spcBef>
                <a:spcPct val="20000"/>
              </a:spcBef>
              <a:buClr>
                <a:schemeClr val="tx2"/>
              </a:buClr>
              <a:buSzPct val="95000"/>
              <a:buFont typeface="Wingdings" panose="05000000000000000000" pitchFamily="2" charset="2"/>
              <a:buBlip>
                <a:blip r:embed="rId13"/>
              </a:buBlip>
            </a:pPr>
            <a:r>
              <a:rPr lang="zh-CN" altLang="en-US" sz="1600" dirty="0">
                <a:solidFill>
                  <a:schemeClr val="bg1">
                    <a:lumMod val="95000"/>
                  </a:schemeClr>
                </a:solidFill>
                <a:latin typeface="Arial" panose="020B0604020202020204" pitchFamily="34" charset="0"/>
              </a:rPr>
              <a:t>数据</a:t>
            </a:r>
            <a:r>
              <a:rPr lang="zh-CN" altLang="en-US" sz="1600" dirty="0" smtClean="0">
                <a:solidFill>
                  <a:schemeClr val="bg1">
                    <a:lumMod val="95000"/>
                  </a:schemeClr>
                </a:solidFill>
                <a:latin typeface="Arial" panose="020B0604020202020204" pitchFamily="34" charset="0"/>
              </a:rPr>
              <a:t>中心</a:t>
            </a:r>
            <a:r>
              <a:rPr lang="zh-CN" altLang="en-US" sz="1600" dirty="0">
                <a:solidFill>
                  <a:schemeClr val="bg1">
                    <a:lumMod val="95000"/>
                  </a:schemeClr>
                </a:solidFill>
                <a:latin typeface="Arial" panose="020B0604020202020204" pitchFamily="34" charset="0"/>
              </a:rPr>
              <a:t>是保证业务持续运作的</a:t>
            </a:r>
            <a:r>
              <a:rPr lang="zh-CN" altLang="en-US" sz="1600" dirty="0" smtClean="0">
                <a:solidFill>
                  <a:schemeClr val="bg1">
                    <a:lumMod val="95000"/>
                  </a:schemeClr>
                </a:solidFill>
                <a:latin typeface="Arial" panose="020B0604020202020204" pitchFamily="34" charset="0"/>
              </a:rPr>
              <a:t>“保险箱”</a:t>
            </a:r>
            <a:r>
              <a:rPr lang="zh-CN" altLang="en-US" sz="1600" dirty="0" smtClean="0">
                <a:solidFill>
                  <a:schemeClr val="bg1">
                    <a:lumMod val="95000"/>
                  </a:schemeClr>
                </a:solidFill>
                <a:latin typeface="Arial" panose="020B0604020202020204" pitchFamily="34" charset="0"/>
                <a:ea typeface="楷体_GB2312" panose="02010609030101010101" pitchFamily="49" charset="-122"/>
              </a:rPr>
              <a:t> </a:t>
            </a:r>
            <a:endParaRPr lang="en-US" altLang="zh-CN" sz="1600" dirty="0">
              <a:solidFill>
                <a:schemeClr val="bg1">
                  <a:lumMod val="95000"/>
                </a:schemeClr>
              </a:solidFill>
              <a:latin typeface="Arial" panose="020B0604020202020204" pitchFamily="34" charset="0"/>
            </a:endParaRPr>
          </a:p>
          <a:p>
            <a:pPr marL="285750" indent="-285750" algn="l">
              <a:lnSpc>
                <a:spcPct val="85000"/>
              </a:lnSpc>
              <a:spcBef>
                <a:spcPct val="20000"/>
              </a:spcBef>
              <a:buClr>
                <a:schemeClr val="tx2"/>
              </a:buClr>
              <a:buSzPct val="95000"/>
              <a:buFont typeface="Wingdings" panose="05000000000000000000" pitchFamily="2" charset="2"/>
              <a:buBlip>
                <a:blip r:embed="rId13"/>
              </a:buBlip>
            </a:pPr>
            <a:r>
              <a:rPr lang="zh-CN" altLang="en-US" sz="1600" dirty="0" smtClean="0">
                <a:solidFill>
                  <a:schemeClr val="bg1">
                    <a:lumMod val="95000"/>
                  </a:schemeClr>
                </a:solidFill>
                <a:latin typeface="Arial" panose="020B0604020202020204" pitchFamily="34" charset="0"/>
              </a:rPr>
              <a:t>是</a:t>
            </a:r>
            <a:r>
              <a:rPr lang="zh-CN" altLang="en-US" sz="1600" dirty="0">
                <a:solidFill>
                  <a:schemeClr val="bg1">
                    <a:lumMod val="95000"/>
                  </a:schemeClr>
                </a:solidFill>
                <a:latin typeface="Arial" panose="020B0604020202020204" pitchFamily="34" charset="0"/>
              </a:rPr>
              <a:t>业务持续运作之本</a:t>
            </a:r>
            <a:r>
              <a:rPr lang="en-US" altLang="zh-CN" sz="1600" dirty="0">
                <a:solidFill>
                  <a:schemeClr val="bg1">
                    <a:lumMod val="95000"/>
                  </a:schemeClr>
                </a:solidFill>
                <a:latin typeface="Arial" panose="020B0604020202020204" pitchFamily="34" charset="0"/>
              </a:rPr>
              <a:t> </a:t>
            </a:r>
            <a:endParaRPr lang="zh-CN" altLang="en-US" sz="1600" dirty="0">
              <a:solidFill>
                <a:schemeClr val="bg1">
                  <a:lumMod val="95000"/>
                </a:schemeClr>
              </a:solidFill>
              <a:latin typeface="Arial" panose="020B0604020202020204" pitchFamily="34" charset="0"/>
            </a:endParaRPr>
          </a:p>
        </p:txBody>
      </p:sp>
      <p:sp>
        <p:nvSpPr>
          <p:cNvPr id="97" name="Text Box 122"/>
          <p:cNvSpPr txBox="1">
            <a:spLocks noChangeArrowheads="1"/>
          </p:cNvSpPr>
          <p:nvPr/>
        </p:nvSpPr>
        <p:spPr bwMode="auto">
          <a:xfrm>
            <a:off x="1026735" y="702078"/>
            <a:ext cx="1044575" cy="366713"/>
          </a:xfrm>
          <a:prstGeom prst="rect">
            <a:avLst/>
          </a:prstGeom>
          <a:noFill/>
          <a:ln w="12700" algn="ctr">
            <a:noFill/>
            <a:miter lim="800000"/>
          </a:ln>
          <a:effectLst/>
        </p:spPr>
        <p:txBody>
          <a:bodyPr wrap="none">
            <a:spAutoFit/>
          </a:bodyPr>
          <a:lstStyle/>
          <a:p>
            <a:pPr eaLnBrk="0" hangingPunct="0">
              <a:lnSpc>
                <a:spcPct val="90000"/>
              </a:lnSpc>
              <a:spcBef>
                <a:spcPct val="30000"/>
              </a:spcBef>
              <a:buClr>
                <a:schemeClr val="tx2"/>
              </a:buClr>
              <a:buSzPct val="75000"/>
              <a:buFont typeface="Wingdings" panose="05000000000000000000" pitchFamily="2" charset="2"/>
              <a:buNone/>
              <a:defRPr/>
            </a:pPr>
            <a:r>
              <a:rPr lang="en-US" altLang="zh-CN" sz="2000" b="1" dirty="0">
                <a:solidFill>
                  <a:schemeClr val="accent1"/>
                </a:solidFill>
                <a:effectLst>
                  <a:outerShdw blurRad="38100" dist="38100" dir="2700000" algn="tl">
                    <a:srgbClr val="C0C0C0"/>
                  </a:outerShdw>
                </a:effectLst>
                <a:latin typeface="Arial" panose="020B0604020202020204" pitchFamily="34" charset="0"/>
              </a:rPr>
              <a:t>Server </a:t>
            </a:r>
            <a:endParaRPr lang="en-US" altLang="zh-CN" sz="2000" b="1" dirty="0">
              <a:solidFill>
                <a:schemeClr val="accent1"/>
              </a:solidFill>
              <a:effectLst>
                <a:outerShdw blurRad="38100" dist="38100" dir="2700000" algn="tl">
                  <a:srgbClr val="C0C0C0"/>
                </a:outerShdw>
              </a:effectLst>
              <a:latin typeface="Arial" panose="020B0604020202020204" pitchFamily="34" charset="0"/>
            </a:endParaRPr>
          </a:p>
        </p:txBody>
      </p:sp>
      <p:sp>
        <p:nvSpPr>
          <p:cNvPr id="98" name="Text Box 146"/>
          <p:cNvSpPr txBox="1">
            <a:spLocks noChangeArrowheads="1"/>
          </p:cNvSpPr>
          <p:nvPr/>
        </p:nvSpPr>
        <p:spPr bwMode="auto">
          <a:xfrm>
            <a:off x="4749302" y="687574"/>
            <a:ext cx="1214437" cy="366713"/>
          </a:xfrm>
          <a:prstGeom prst="rect">
            <a:avLst/>
          </a:prstGeom>
          <a:noFill/>
          <a:ln w="12700" algn="ctr">
            <a:noFill/>
            <a:miter lim="800000"/>
          </a:ln>
          <a:effectLst/>
        </p:spPr>
        <p:txBody>
          <a:bodyPr wrap="none">
            <a:spAutoFit/>
          </a:bodyPr>
          <a:lstStyle/>
          <a:p>
            <a:pPr eaLnBrk="0" hangingPunct="0">
              <a:lnSpc>
                <a:spcPct val="90000"/>
              </a:lnSpc>
              <a:spcBef>
                <a:spcPct val="30000"/>
              </a:spcBef>
              <a:buClr>
                <a:schemeClr val="tx2"/>
              </a:buClr>
              <a:buSzPct val="75000"/>
              <a:buFont typeface="Wingdings" panose="05000000000000000000" pitchFamily="2" charset="2"/>
              <a:buNone/>
              <a:defRPr/>
            </a:pPr>
            <a:r>
              <a:rPr lang="en-US" altLang="zh-CN" sz="2000" b="1" dirty="0">
                <a:solidFill>
                  <a:schemeClr val="accent1"/>
                </a:solidFill>
                <a:effectLst>
                  <a:outerShdw blurRad="38100" dist="38100" dir="2700000" algn="tl">
                    <a:srgbClr val="C0C0C0"/>
                  </a:outerShdw>
                </a:effectLst>
                <a:latin typeface="Arial" panose="020B0604020202020204" pitchFamily="34" charset="0"/>
              </a:rPr>
              <a:t> Content</a:t>
            </a:r>
            <a:endParaRPr lang="en-US" altLang="zh-CN" sz="2000" b="1" dirty="0">
              <a:solidFill>
                <a:schemeClr val="accent1"/>
              </a:solidFill>
              <a:effectLst>
                <a:outerShdw blurRad="38100" dist="38100" dir="2700000" algn="tl">
                  <a:srgbClr val="C0C0C0"/>
                </a:outerShdw>
              </a:effectLst>
              <a:latin typeface="Arial" panose="020B0604020202020204" pitchFamily="34" charset="0"/>
            </a:endParaRPr>
          </a:p>
        </p:txBody>
      </p:sp>
      <p:sp>
        <p:nvSpPr>
          <p:cNvPr id="2" name="矩形 1"/>
          <p:cNvSpPr/>
          <p:nvPr/>
        </p:nvSpPr>
        <p:spPr>
          <a:xfrm>
            <a:off x="2207946" y="3544855"/>
            <a:ext cx="6096000" cy="1027974"/>
          </a:xfrm>
          <a:prstGeom prst="rect">
            <a:avLst/>
          </a:prstGeom>
        </p:spPr>
        <p:txBody>
          <a:bodyPr>
            <a:spAutoFit/>
          </a:bodyPr>
          <a:lstStyle/>
          <a:p>
            <a:pPr marL="285750" indent="-285750">
              <a:lnSpc>
                <a:spcPct val="85000"/>
              </a:lnSpc>
              <a:spcBef>
                <a:spcPct val="20000"/>
              </a:spcBef>
              <a:buClr>
                <a:schemeClr val="tx2"/>
              </a:buClr>
              <a:buSzPct val="95000"/>
              <a:buBlip>
                <a:blip r:embed="rId13"/>
              </a:buBlip>
            </a:pPr>
            <a:r>
              <a:rPr lang="zh-CN" altLang="en-US" sz="1600" dirty="0">
                <a:solidFill>
                  <a:schemeClr val="bg1"/>
                </a:solidFill>
                <a:latin typeface="Arial" panose="020B0604020202020204" pitchFamily="34" charset="0"/>
              </a:rPr>
              <a:t>怎样提升整体使用率，从何处入手整合与合理化，从而获得更高的商业价值？</a:t>
            </a:r>
            <a:endParaRPr lang="en-US" altLang="zh-CN" sz="1600" dirty="0">
              <a:solidFill>
                <a:schemeClr val="bg1"/>
              </a:solidFill>
              <a:latin typeface="Arial" panose="020B0604020202020204" pitchFamily="34" charset="0"/>
            </a:endParaRPr>
          </a:p>
          <a:p>
            <a:pPr marL="285750" indent="-285750">
              <a:lnSpc>
                <a:spcPct val="85000"/>
              </a:lnSpc>
              <a:spcBef>
                <a:spcPct val="20000"/>
              </a:spcBef>
              <a:buClr>
                <a:schemeClr val="tx2"/>
              </a:buClr>
              <a:buSzPct val="95000"/>
              <a:buBlip>
                <a:blip r:embed="rId13"/>
              </a:buBlip>
            </a:pPr>
            <a:r>
              <a:rPr lang="zh-CN" altLang="en-US" sz="1600" dirty="0">
                <a:solidFill>
                  <a:schemeClr val="bg1"/>
                </a:solidFill>
                <a:latin typeface="Arial" panose="020B0604020202020204" pitchFamily="34" charset="0"/>
              </a:rPr>
              <a:t>怎样将</a:t>
            </a:r>
            <a:r>
              <a:rPr lang="zh-CN" altLang="en-US" sz="1600" dirty="0" smtClean="0">
                <a:solidFill>
                  <a:schemeClr val="bg1"/>
                </a:solidFill>
                <a:latin typeface="Arial" panose="020B0604020202020204" pitchFamily="34" charset="0"/>
              </a:rPr>
              <a:t>工作负荷转到分工服务以</a:t>
            </a:r>
            <a:r>
              <a:rPr lang="zh-CN" altLang="en-US" sz="1600" dirty="0">
                <a:solidFill>
                  <a:schemeClr val="bg1"/>
                </a:solidFill>
                <a:latin typeface="Arial" panose="020B0604020202020204" pitchFamily="34" charset="0"/>
              </a:rPr>
              <a:t>缓解压力？</a:t>
            </a:r>
            <a:endParaRPr lang="en-US" altLang="zh-CN" sz="1600" dirty="0">
              <a:solidFill>
                <a:schemeClr val="bg1"/>
              </a:solidFill>
              <a:latin typeface="Arial" panose="020B0604020202020204" pitchFamily="34" charset="0"/>
            </a:endParaRPr>
          </a:p>
          <a:p>
            <a:pPr marL="285750" indent="-285750">
              <a:lnSpc>
                <a:spcPct val="85000"/>
              </a:lnSpc>
              <a:spcBef>
                <a:spcPct val="20000"/>
              </a:spcBef>
              <a:buClr>
                <a:schemeClr val="tx2"/>
              </a:buClr>
              <a:buSzPct val="95000"/>
              <a:buBlip>
                <a:blip r:embed="rId13"/>
              </a:buBlip>
            </a:pPr>
            <a:r>
              <a:rPr lang="zh-CN" altLang="en-US" sz="1600" dirty="0">
                <a:solidFill>
                  <a:schemeClr val="bg1"/>
                </a:solidFill>
                <a:latin typeface="Arial" panose="020B0604020202020204" pitchFamily="34" charset="0"/>
              </a:rPr>
              <a:t>怎样改善数据中心的运营效益，减少</a:t>
            </a:r>
            <a:r>
              <a:rPr lang="zh-CN" altLang="en-US" sz="1600" dirty="0" smtClean="0">
                <a:solidFill>
                  <a:schemeClr val="bg1"/>
                </a:solidFill>
                <a:latin typeface="Arial" panose="020B0604020202020204" pitchFamily="34" charset="0"/>
              </a:rPr>
              <a:t>错误</a:t>
            </a:r>
            <a:r>
              <a:rPr lang="zh-CN" altLang="en-US" sz="1600" dirty="0">
                <a:solidFill>
                  <a:schemeClr val="bg1"/>
                </a:solidFill>
                <a:latin typeface="Arial" panose="020B0604020202020204" pitchFamily="34" charset="0"/>
              </a:rPr>
              <a:t>出现</a:t>
            </a:r>
            <a:r>
              <a:rPr lang="zh-CN" altLang="en-US" sz="1600" dirty="0" smtClean="0">
                <a:solidFill>
                  <a:schemeClr val="bg1"/>
                </a:solidFill>
                <a:latin typeface="Arial" panose="020B0604020202020204" pitchFamily="34" charset="0"/>
              </a:rPr>
              <a:t>，</a:t>
            </a:r>
            <a:r>
              <a:rPr lang="zh-CN" altLang="en-US" sz="1600" dirty="0">
                <a:solidFill>
                  <a:schemeClr val="bg1"/>
                </a:solidFill>
                <a:latin typeface="Arial" panose="020B0604020202020204" pitchFamily="34" charset="0"/>
              </a:rPr>
              <a:t>提升可用性？</a:t>
            </a:r>
            <a:endParaRPr lang="en-US" altLang="zh-CN" sz="1600" dirty="0">
              <a:solidFill>
                <a:schemeClr val="bg1"/>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776288" y="2084388"/>
            <a:ext cx="1081087" cy="1079500"/>
          </a:xfrm>
          <a:prstGeom prst="ellipse">
            <a:avLst/>
          </a:prstGeom>
          <a:solidFill>
            <a:srgbClr val="D23A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latin typeface="微软雅黑" panose="020B0503020204020204" pitchFamily="34" charset="-122"/>
                <a:ea typeface="微软雅黑" panose="020B0503020204020204" pitchFamily="34" charset="-122"/>
              </a:rPr>
              <a:t>机遇</a:t>
            </a:r>
            <a:endParaRPr lang="zh-CN" altLang="en-US" sz="2000" b="1" dirty="0">
              <a:latin typeface="微软雅黑" panose="020B0503020204020204" pitchFamily="34" charset="-122"/>
              <a:ea typeface="微软雅黑" panose="020B0503020204020204" pitchFamily="34" charset="-122"/>
            </a:endParaRPr>
          </a:p>
        </p:txBody>
      </p:sp>
      <p:sp>
        <p:nvSpPr>
          <p:cNvPr id="29" name="椭圆 28"/>
          <p:cNvSpPr/>
          <p:nvPr/>
        </p:nvSpPr>
        <p:spPr>
          <a:xfrm>
            <a:off x="8945243" y="4109292"/>
            <a:ext cx="2346326" cy="235914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椭圆 29"/>
          <p:cNvSpPr/>
          <p:nvPr/>
        </p:nvSpPr>
        <p:spPr>
          <a:xfrm>
            <a:off x="9707244" y="4607883"/>
            <a:ext cx="1079500" cy="108108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latin typeface="微软雅黑" panose="020B0503020204020204" pitchFamily="34" charset="-122"/>
                <a:ea typeface="微软雅黑" panose="020B0503020204020204" pitchFamily="34" charset="-122"/>
              </a:rPr>
              <a:t>挑战</a:t>
            </a:r>
            <a:endParaRPr lang="zh-CN" altLang="en-US" sz="2000" b="1" dirty="0">
              <a:latin typeface="微软雅黑" panose="020B0503020204020204" pitchFamily="34" charset="-122"/>
              <a:ea typeface="微软雅黑" panose="020B0503020204020204" pitchFamily="34" charset="-122"/>
            </a:endParaRPr>
          </a:p>
        </p:txBody>
      </p:sp>
      <p:sp>
        <p:nvSpPr>
          <p:cNvPr id="31" name="椭圆 30"/>
          <p:cNvSpPr/>
          <p:nvPr/>
        </p:nvSpPr>
        <p:spPr>
          <a:xfrm>
            <a:off x="1352550" y="1574800"/>
            <a:ext cx="504825" cy="504825"/>
          </a:xfrm>
          <a:prstGeom prst="ellipse">
            <a:avLst/>
          </a:prstGeom>
          <a:solidFill>
            <a:srgbClr val="C808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1</a:t>
            </a:r>
            <a:endParaRPr lang="zh-CN" altLang="en-US" dirty="0"/>
          </a:p>
        </p:txBody>
      </p:sp>
      <p:sp>
        <p:nvSpPr>
          <p:cNvPr id="32" name="椭圆 31"/>
          <p:cNvSpPr/>
          <p:nvPr/>
        </p:nvSpPr>
        <p:spPr>
          <a:xfrm>
            <a:off x="1808163" y="1939925"/>
            <a:ext cx="503237" cy="504825"/>
          </a:xfrm>
          <a:prstGeom prst="ellipse">
            <a:avLst/>
          </a:prstGeom>
          <a:solidFill>
            <a:srgbClr val="C808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a:t>
            </a:r>
            <a:endParaRPr lang="zh-CN" altLang="en-US" dirty="0"/>
          </a:p>
        </p:txBody>
      </p:sp>
      <p:sp>
        <p:nvSpPr>
          <p:cNvPr id="33" name="椭圆 32"/>
          <p:cNvSpPr/>
          <p:nvPr/>
        </p:nvSpPr>
        <p:spPr>
          <a:xfrm>
            <a:off x="1893888" y="2516188"/>
            <a:ext cx="504825" cy="503237"/>
          </a:xfrm>
          <a:prstGeom prst="ellipse">
            <a:avLst/>
          </a:prstGeom>
          <a:solidFill>
            <a:srgbClr val="C808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3</a:t>
            </a:r>
            <a:endParaRPr lang="zh-CN" altLang="en-US" dirty="0"/>
          </a:p>
        </p:txBody>
      </p:sp>
      <p:sp>
        <p:nvSpPr>
          <p:cNvPr id="34" name="流程图: 终止 33"/>
          <p:cNvSpPr/>
          <p:nvPr/>
        </p:nvSpPr>
        <p:spPr>
          <a:xfrm>
            <a:off x="3148013" y="1196975"/>
            <a:ext cx="865187" cy="252413"/>
          </a:xfrm>
          <a:prstGeom prst="flowChartTerminator">
            <a:avLst/>
          </a:prstGeom>
          <a:solidFill>
            <a:srgbClr val="C808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流程图: 终止 34"/>
          <p:cNvSpPr/>
          <p:nvPr/>
        </p:nvSpPr>
        <p:spPr>
          <a:xfrm>
            <a:off x="3394075" y="1831975"/>
            <a:ext cx="865188" cy="252413"/>
          </a:xfrm>
          <a:prstGeom prst="flowChartTerminator">
            <a:avLst/>
          </a:prstGeom>
          <a:solidFill>
            <a:srgbClr val="C808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流程图: 终止 35"/>
          <p:cNvSpPr/>
          <p:nvPr/>
        </p:nvSpPr>
        <p:spPr>
          <a:xfrm>
            <a:off x="3665538" y="2413000"/>
            <a:ext cx="863600" cy="250825"/>
          </a:xfrm>
          <a:prstGeom prst="flowChartTerminator">
            <a:avLst/>
          </a:prstGeom>
          <a:solidFill>
            <a:srgbClr val="C808B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7" name="直接连接符 36"/>
          <p:cNvCxnSpPr>
            <a:stCxn id="31" idx="7"/>
          </p:cNvCxnSpPr>
          <p:nvPr/>
        </p:nvCxnSpPr>
        <p:spPr>
          <a:xfrm flipV="1">
            <a:off x="1782763" y="1322388"/>
            <a:ext cx="760412" cy="3254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p:cNvCxnSpPr>
            <a:endCxn id="34" idx="1"/>
          </p:cNvCxnSpPr>
          <p:nvPr/>
        </p:nvCxnSpPr>
        <p:spPr>
          <a:xfrm>
            <a:off x="2543175" y="1322388"/>
            <a:ext cx="6048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35" idx="1"/>
          </p:cNvCxnSpPr>
          <p:nvPr/>
        </p:nvCxnSpPr>
        <p:spPr>
          <a:xfrm>
            <a:off x="2732088" y="1957388"/>
            <a:ext cx="6619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36" idx="1"/>
          </p:cNvCxnSpPr>
          <p:nvPr/>
        </p:nvCxnSpPr>
        <p:spPr>
          <a:xfrm>
            <a:off x="2986088" y="2538413"/>
            <a:ext cx="679450" cy="0"/>
          </a:xfrm>
          <a:prstGeom prst="line">
            <a:avLst/>
          </a:prstGeom>
        </p:spPr>
        <p:style>
          <a:lnRef idx="1">
            <a:schemeClr val="accent1"/>
          </a:lnRef>
          <a:fillRef idx="0">
            <a:schemeClr val="accent1"/>
          </a:fillRef>
          <a:effectRef idx="0">
            <a:schemeClr val="accent1"/>
          </a:effectRef>
          <a:fontRef idx="minor">
            <a:schemeClr val="tx1"/>
          </a:fontRef>
        </p:style>
      </p:cxnSp>
      <p:sp>
        <p:nvSpPr>
          <p:cNvPr id="41" name="椭圆 40"/>
          <p:cNvSpPr/>
          <p:nvPr/>
        </p:nvSpPr>
        <p:spPr>
          <a:xfrm>
            <a:off x="9943781" y="5831846"/>
            <a:ext cx="503238" cy="5048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3</a:t>
            </a:r>
            <a:endParaRPr lang="zh-CN" altLang="en-US" dirty="0"/>
          </a:p>
        </p:txBody>
      </p:sp>
      <p:sp>
        <p:nvSpPr>
          <p:cNvPr id="42" name="椭圆 41"/>
          <p:cNvSpPr/>
          <p:nvPr/>
        </p:nvSpPr>
        <p:spPr>
          <a:xfrm>
            <a:off x="9392919" y="5534983"/>
            <a:ext cx="504825" cy="5048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2</a:t>
            </a:r>
            <a:endParaRPr lang="zh-CN" altLang="en-US" dirty="0"/>
          </a:p>
        </p:txBody>
      </p:sp>
      <p:sp>
        <p:nvSpPr>
          <p:cNvPr id="43" name="椭圆 42"/>
          <p:cNvSpPr/>
          <p:nvPr/>
        </p:nvSpPr>
        <p:spPr>
          <a:xfrm>
            <a:off x="9162731" y="4984121"/>
            <a:ext cx="504825" cy="5048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dirty="0"/>
              <a:t>1</a:t>
            </a:r>
            <a:endParaRPr lang="zh-CN" altLang="en-US" dirty="0"/>
          </a:p>
        </p:txBody>
      </p:sp>
      <p:sp>
        <p:nvSpPr>
          <p:cNvPr id="44" name="矩形 28"/>
          <p:cNvSpPr>
            <a:spLocks noChangeArrowheads="1"/>
          </p:cNvSpPr>
          <p:nvPr/>
        </p:nvSpPr>
        <p:spPr bwMode="auto">
          <a:xfrm>
            <a:off x="3109754" y="5360690"/>
            <a:ext cx="4167187"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C00000"/>
              </a:buClr>
              <a:buFont typeface="Arial" panose="020B0604020202020204" pitchFamily="34" charset="0"/>
              <a:buChar char="•"/>
            </a:pPr>
            <a:r>
              <a:rPr lang="zh-CN" altLang="en-US" sz="1600" b="1" dirty="0">
                <a:solidFill>
                  <a:schemeClr val="bg1"/>
                </a:solidFill>
                <a:latin typeface="微软雅黑" panose="020B0503020204020204" pitchFamily="34" charset="-122"/>
                <a:ea typeface="微软雅黑" panose="020B0503020204020204" pitchFamily="34" charset="-122"/>
              </a:rPr>
              <a:t>缺乏基础设施运维的统一运维资质条件；</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45" name="矩形 2047"/>
          <p:cNvSpPr>
            <a:spLocks noChangeArrowheads="1"/>
          </p:cNvSpPr>
          <p:nvPr/>
        </p:nvSpPr>
        <p:spPr bwMode="auto">
          <a:xfrm>
            <a:off x="3606481" y="6049333"/>
            <a:ext cx="4782078"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C00000"/>
              </a:buClr>
              <a:buFont typeface="Arial" panose="020B0604020202020204" pitchFamily="34" charset="0"/>
              <a:buChar char="•"/>
            </a:pPr>
            <a:r>
              <a:rPr lang="zh-CN" altLang="en-US" sz="1600" b="1" dirty="0">
                <a:solidFill>
                  <a:schemeClr val="bg1"/>
                </a:solidFill>
                <a:latin typeface="微软雅黑" panose="020B0503020204020204" pitchFamily="34" charset="-122"/>
                <a:ea typeface="微软雅黑" panose="020B0503020204020204" pitchFamily="34" charset="-122"/>
              </a:rPr>
              <a:t>专业人员，尤其是有经验的运维管理人员匮乏。</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46" name="流程图: 终止 45"/>
          <p:cNvSpPr/>
          <p:nvPr/>
        </p:nvSpPr>
        <p:spPr>
          <a:xfrm>
            <a:off x="6692581" y="4712658"/>
            <a:ext cx="865188" cy="252413"/>
          </a:xfrm>
          <a:prstGeom prst="flowChartTermina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流程图: 终止 46"/>
          <p:cNvSpPr/>
          <p:nvPr/>
        </p:nvSpPr>
        <p:spPr>
          <a:xfrm>
            <a:off x="7124381" y="5422271"/>
            <a:ext cx="865188" cy="252412"/>
          </a:xfrm>
          <a:prstGeom prst="flowChartTermina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p>
        </p:txBody>
      </p:sp>
      <p:sp>
        <p:nvSpPr>
          <p:cNvPr id="48" name="流程图: 终止 47"/>
          <p:cNvSpPr/>
          <p:nvPr/>
        </p:nvSpPr>
        <p:spPr>
          <a:xfrm>
            <a:off x="8235631" y="6138233"/>
            <a:ext cx="863600" cy="252413"/>
          </a:xfrm>
          <a:prstGeom prst="flowChartTerminator">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9" name="直接连接符 48"/>
          <p:cNvCxnSpPr/>
          <p:nvPr/>
        </p:nvCxnSpPr>
        <p:spPr>
          <a:xfrm flipV="1">
            <a:off x="2311400" y="1957388"/>
            <a:ext cx="420688" cy="234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3" idx="6"/>
          </p:cNvCxnSpPr>
          <p:nvPr/>
        </p:nvCxnSpPr>
        <p:spPr>
          <a:xfrm flipV="1">
            <a:off x="2398713" y="2538413"/>
            <a:ext cx="587375" cy="2301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46" idx="3"/>
          </p:cNvCxnSpPr>
          <p:nvPr/>
        </p:nvCxnSpPr>
        <p:spPr>
          <a:xfrm>
            <a:off x="7557769" y="4839658"/>
            <a:ext cx="6207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884919" y="6281108"/>
            <a:ext cx="622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924481" y="5534983"/>
            <a:ext cx="622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43" idx="2"/>
          </p:cNvCxnSpPr>
          <p:nvPr/>
        </p:nvCxnSpPr>
        <p:spPr>
          <a:xfrm>
            <a:off x="8178481" y="4839658"/>
            <a:ext cx="984250" cy="396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p:cNvCxnSpPr>
            <a:endCxn id="42" idx="2"/>
          </p:cNvCxnSpPr>
          <p:nvPr/>
        </p:nvCxnSpPr>
        <p:spPr>
          <a:xfrm>
            <a:off x="8546781" y="5549271"/>
            <a:ext cx="846138" cy="2381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接连接符 55"/>
          <p:cNvCxnSpPr>
            <a:endCxn id="41" idx="2"/>
          </p:cNvCxnSpPr>
          <p:nvPr/>
        </p:nvCxnSpPr>
        <p:spPr>
          <a:xfrm flipV="1">
            <a:off x="9507219" y="6084258"/>
            <a:ext cx="436562" cy="196850"/>
          </a:xfrm>
          <a:prstGeom prst="line">
            <a:avLst/>
          </a:prstGeom>
        </p:spPr>
        <p:style>
          <a:lnRef idx="1">
            <a:schemeClr val="accent1"/>
          </a:lnRef>
          <a:fillRef idx="0">
            <a:schemeClr val="accent1"/>
          </a:fillRef>
          <a:effectRef idx="0">
            <a:schemeClr val="accent1"/>
          </a:effectRef>
          <a:fontRef idx="minor">
            <a:schemeClr val="tx1"/>
          </a:fontRef>
        </p:style>
      </p:cxnSp>
      <p:sp>
        <p:nvSpPr>
          <p:cNvPr id="57" name="矩形 62"/>
          <p:cNvSpPr>
            <a:spLocks noChangeArrowheads="1"/>
          </p:cNvSpPr>
          <p:nvPr/>
        </p:nvSpPr>
        <p:spPr bwMode="auto">
          <a:xfrm>
            <a:off x="4329113" y="1092200"/>
            <a:ext cx="2524125"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C00000"/>
              </a:buClr>
              <a:buFont typeface="Arial" panose="020B0604020202020204" pitchFamily="34" charset="0"/>
              <a:buChar char="•"/>
            </a:pPr>
            <a:r>
              <a:rPr lang="zh-CN" altLang="en-US" sz="1600" b="1" dirty="0">
                <a:solidFill>
                  <a:srgbClr val="00B050"/>
                </a:solidFill>
                <a:latin typeface="微软雅黑" panose="020B0503020204020204" pitchFamily="34" charset="-122"/>
                <a:ea typeface="微软雅黑" panose="020B0503020204020204" pitchFamily="34" charset="-122"/>
              </a:rPr>
              <a:t>精细化运维的实践者；</a:t>
            </a:r>
            <a:endParaRPr lang="en-US" altLang="zh-CN" sz="1600" b="1" dirty="0">
              <a:solidFill>
                <a:srgbClr val="00B050"/>
              </a:solidFill>
              <a:latin typeface="微软雅黑" panose="020B0503020204020204" pitchFamily="34" charset="-122"/>
              <a:ea typeface="微软雅黑" panose="020B0503020204020204" pitchFamily="34" charset="-122"/>
            </a:endParaRPr>
          </a:p>
        </p:txBody>
      </p:sp>
      <p:sp>
        <p:nvSpPr>
          <p:cNvPr id="58" name="矩形 63"/>
          <p:cNvSpPr>
            <a:spLocks noChangeArrowheads="1"/>
          </p:cNvSpPr>
          <p:nvPr/>
        </p:nvSpPr>
        <p:spPr bwMode="auto">
          <a:xfrm>
            <a:off x="4700588" y="1727200"/>
            <a:ext cx="3960812" cy="41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C00000"/>
              </a:buClr>
              <a:buFont typeface="Arial" panose="020B0604020202020204" pitchFamily="34" charset="0"/>
              <a:buChar char="•"/>
            </a:pPr>
            <a:r>
              <a:rPr lang="zh-CN" altLang="en-US" sz="1600" b="1" dirty="0">
                <a:solidFill>
                  <a:srgbClr val="00B050"/>
                </a:solidFill>
                <a:latin typeface="微软雅黑" panose="020B0503020204020204" pitchFamily="34" charset="-122"/>
                <a:ea typeface="微软雅黑" panose="020B0503020204020204" pitchFamily="34" charset="-122"/>
              </a:rPr>
              <a:t>数据中心基础设施运维变革的参与者；</a:t>
            </a:r>
            <a:endParaRPr lang="en-US" altLang="zh-CN" sz="1600" b="1" dirty="0">
              <a:solidFill>
                <a:srgbClr val="00B050"/>
              </a:solidFill>
              <a:latin typeface="微软雅黑" panose="020B0503020204020204" pitchFamily="34" charset="-122"/>
              <a:ea typeface="微软雅黑" panose="020B0503020204020204" pitchFamily="34" charset="-122"/>
            </a:endParaRPr>
          </a:p>
        </p:txBody>
      </p:sp>
      <p:sp>
        <p:nvSpPr>
          <p:cNvPr id="59" name="矩形 64"/>
          <p:cNvSpPr>
            <a:spLocks noChangeArrowheads="1"/>
          </p:cNvSpPr>
          <p:nvPr/>
        </p:nvSpPr>
        <p:spPr bwMode="auto">
          <a:xfrm>
            <a:off x="5033963" y="2306638"/>
            <a:ext cx="3140603"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C00000"/>
              </a:buClr>
              <a:buFont typeface="Arial" panose="020B0604020202020204" pitchFamily="34" charset="0"/>
              <a:buChar char="•"/>
            </a:pPr>
            <a:r>
              <a:rPr lang="zh-CN" altLang="en-US" sz="1600" b="1" dirty="0">
                <a:solidFill>
                  <a:srgbClr val="00B050"/>
                </a:solidFill>
                <a:latin typeface="微软雅黑" panose="020B0503020204020204" pitchFamily="34" charset="-122"/>
                <a:ea typeface="微软雅黑" panose="020B0503020204020204" pitchFamily="34" charset="-122"/>
              </a:rPr>
              <a:t>基础设施运维体系的创立者；</a:t>
            </a:r>
            <a:endParaRPr lang="en-US" altLang="zh-CN" sz="1600" b="1" dirty="0">
              <a:solidFill>
                <a:srgbClr val="00B050"/>
              </a:solidFill>
              <a:latin typeface="微软雅黑" panose="020B0503020204020204" pitchFamily="34" charset="-122"/>
              <a:ea typeface="微软雅黑" panose="020B0503020204020204" pitchFamily="34" charset="-122"/>
            </a:endParaRPr>
          </a:p>
        </p:txBody>
      </p:sp>
      <p:pic>
        <p:nvPicPr>
          <p:cNvPr id="60" name="Picture 2" descr="c:\users\lenovo\appdata\roaming\360se6\User Data\temp\t017dc11408d71bdf9b.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95738" y="2721740"/>
            <a:ext cx="1578797" cy="157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矩形 27"/>
          <p:cNvSpPr>
            <a:spLocks noChangeArrowheads="1"/>
          </p:cNvSpPr>
          <p:nvPr/>
        </p:nvSpPr>
        <p:spPr bwMode="auto">
          <a:xfrm>
            <a:off x="2378250" y="4618995"/>
            <a:ext cx="41656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C00000"/>
              </a:buClr>
              <a:buFont typeface="Arial" panose="020B0604020202020204" pitchFamily="34" charset="0"/>
              <a:buChar char="•"/>
            </a:pPr>
            <a:r>
              <a:rPr lang="zh-CN" altLang="en-US" sz="1600" b="1" dirty="0">
                <a:solidFill>
                  <a:schemeClr val="bg1"/>
                </a:solidFill>
                <a:latin typeface="微软雅黑" panose="020B0503020204020204" pitchFamily="34" charset="-122"/>
                <a:ea typeface="微软雅黑" panose="020B0503020204020204" pitchFamily="34" charset="-122"/>
              </a:rPr>
              <a:t>缺少完整的、行之有效的运维管理体系；</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1219086" y="3369370"/>
            <a:ext cx="3970627" cy="2436049"/>
            <a:chOff x="3689573" y="989327"/>
            <a:chExt cx="4812854" cy="2952770"/>
          </a:xfrm>
        </p:grpSpPr>
        <p:sp>
          <p:nvSpPr>
            <p:cNvPr id="5" name="等腰三角形 4"/>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等腰三角形 5"/>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6"/>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244499" y="1884829"/>
              <a:ext cx="1921615" cy="1454936"/>
            </a:xfrm>
            <a:prstGeom prst="rect">
              <a:avLst/>
            </a:prstGeom>
            <a:noFill/>
          </p:spPr>
          <p:txBody>
            <a:bodyPr wrap="square" rtlCol="0">
              <a:spAutoFit/>
            </a:bodyPr>
            <a:lstStyle/>
            <a:p>
              <a:pPr algn="ctr"/>
              <a:r>
                <a:rPr lang="en-US" altLang="zh-CN" sz="3600" dirty="0">
                  <a:solidFill>
                    <a:schemeClr val="bg1"/>
                  </a:solidFill>
                  <a:latin typeface="张海山锐谐体" panose="02000000000000000000" pitchFamily="2" charset="-122"/>
                  <a:ea typeface="张海山锐谐体" panose="02000000000000000000" pitchFamily="2" charset="-122"/>
                </a:rPr>
                <a:t>CONTENTS</a:t>
              </a:r>
              <a:endParaRPr lang="zh-CN" altLang="en-US" sz="3600" dirty="0">
                <a:solidFill>
                  <a:schemeClr val="bg1"/>
                </a:solidFill>
                <a:latin typeface="张海山锐谐体" panose="02000000000000000000" pitchFamily="2" charset="-122"/>
                <a:ea typeface="张海山锐谐体" panose="02000000000000000000" pitchFamily="2" charset="-122"/>
              </a:endParaRPr>
            </a:p>
          </p:txBody>
        </p:sp>
        <p:sp>
          <p:nvSpPr>
            <p:cNvPr id="27" name="椭圆 26"/>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椭圆 27"/>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椭圆 28"/>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5" name="组合 24"/>
          <p:cNvGrpSpPr/>
          <p:nvPr/>
        </p:nvGrpSpPr>
        <p:grpSpPr>
          <a:xfrm>
            <a:off x="5277231" y="1121117"/>
            <a:ext cx="6178928" cy="461665"/>
            <a:chOff x="5266549" y="2352342"/>
            <a:chExt cx="4068322" cy="461665"/>
          </a:xfrm>
          <a:scene3d>
            <a:camera prst="perspectiveLeft"/>
            <a:lightRig rig="threePt" dir="t"/>
          </a:scene3d>
        </p:grpSpPr>
        <p:sp>
          <p:nvSpPr>
            <p:cNvPr id="16" name="文本框 15"/>
            <p:cNvSpPr txBox="1"/>
            <p:nvPr/>
          </p:nvSpPr>
          <p:spPr>
            <a:xfrm>
              <a:off x="6105055" y="2352342"/>
              <a:ext cx="3229816" cy="461665"/>
            </a:xfrm>
            <a:prstGeom prst="rect">
              <a:avLst/>
            </a:prstGeom>
            <a:solidFill>
              <a:schemeClr val="tx1">
                <a:lumMod val="75000"/>
                <a:lumOff val="25000"/>
              </a:schemeClr>
            </a:solidFill>
            <a:ln>
              <a:solidFill>
                <a:srgbClr val="0066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sz="2400" b="1" dirty="0" smtClean="0">
                  <a:solidFill>
                    <a:srgbClr val="CC6600"/>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rPr>
                <a:t>基础设施构成 </a:t>
              </a:r>
              <a:r>
                <a:rPr lang="en-US" altLang="zh-CN" sz="2400" dirty="0">
                  <a:solidFill>
                    <a:schemeClr val="bg1"/>
                  </a:solidFill>
                  <a:latin typeface="张海山锐谐体" panose="02000000000000000000" pitchFamily="2" charset="-122"/>
                  <a:ea typeface="张海山锐谐体" panose="02000000000000000000" pitchFamily="2" charset="-122"/>
                </a:rPr>
                <a:t>/ </a:t>
              </a:r>
              <a:r>
                <a:rPr lang="en-US" altLang="zh-CN" sz="1600" dirty="0" smtClean="0">
                  <a:solidFill>
                    <a:schemeClr val="bg1"/>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rPr>
                <a:t>Infrastructure   Constitute</a:t>
              </a:r>
              <a:endParaRPr lang="zh-CN" altLang="en-US" sz="1600" dirty="0">
                <a:solidFill>
                  <a:schemeClr val="bg1"/>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endParaRPr>
            </a:p>
          </p:txBody>
        </p:sp>
        <p:sp>
          <p:nvSpPr>
            <p:cNvPr id="32" name="文本框 31"/>
            <p:cNvSpPr txBox="1"/>
            <p:nvPr/>
          </p:nvSpPr>
          <p:spPr>
            <a:xfrm>
              <a:off x="5266549" y="2352342"/>
              <a:ext cx="703348" cy="461665"/>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CN" sz="2400" dirty="0">
                  <a:solidFill>
                    <a:schemeClr val="bg1"/>
                  </a:solidFill>
                  <a:latin typeface="张海山锐谐体" panose="02000000000000000000" pitchFamily="2" charset="-122"/>
                  <a:ea typeface="张海山锐谐体" panose="02000000000000000000" pitchFamily="2" charset="-122"/>
                </a:rPr>
                <a:t>01</a:t>
              </a:r>
              <a:endParaRPr lang="zh-CN" altLang="en-US" sz="2400" dirty="0">
                <a:solidFill>
                  <a:schemeClr val="bg1"/>
                </a:solidFill>
                <a:latin typeface="张海山锐谐体" panose="02000000000000000000" pitchFamily="2" charset="-122"/>
                <a:ea typeface="张海山锐谐体" panose="02000000000000000000" pitchFamily="2" charset="-122"/>
              </a:endParaRPr>
            </a:p>
          </p:txBody>
        </p:sp>
      </p:grpSp>
      <p:grpSp>
        <p:nvGrpSpPr>
          <p:cNvPr id="24" name="组合 23"/>
          <p:cNvGrpSpPr/>
          <p:nvPr/>
        </p:nvGrpSpPr>
        <p:grpSpPr>
          <a:xfrm>
            <a:off x="5665573" y="3330272"/>
            <a:ext cx="5790586" cy="477533"/>
            <a:chOff x="5370261" y="3080535"/>
            <a:chExt cx="5790586" cy="477533"/>
          </a:xfrm>
        </p:grpSpPr>
        <p:sp>
          <p:nvSpPr>
            <p:cNvPr id="17" name="文本框 16"/>
            <p:cNvSpPr txBox="1"/>
            <p:nvPr/>
          </p:nvSpPr>
          <p:spPr>
            <a:xfrm>
              <a:off x="5370261" y="3096403"/>
              <a:ext cx="956304" cy="461665"/>
            </a:xfrm>
            <a:prstGeom prst="rect">
              <a:avLst/>
            </a:prstGeom>
            <a:solidFill>
              <a:srgbClr val="E62D30"/>
            </a:solidFill>
            <a:ln>
              <a:solidFill>
                <a:srgbClr val="0066FF"/>
              </a:solidFill>
            </a:ln>
          </p:spPr>
          <p:txBody>
            <a:bodyPr wrap="square" rtlCol="0">
              <a:spAutoFit/>
            </a:bodyPr>
            <a:lstStyle/>
            <a:p>
              <a:pPr algn="ctr"/>
              <a:r>
                <a:rPr lang="en-US" altLang="zh-CN" sz="2400" dirty="0" smtClean="0">
                  <a:solidFill>
                    <a:schemeClr val="bg1"/>
                  </a:solidFill>
                  <a:latin typeface="张海山锐谐体" panose="02000000000000000000" pitchFamily="2" charset="-122"/>
                  <a:ea typeface="张海山锐谐体" panose="02000000000000000000" pitchFamily="2" charset="-122"/>
                </a:rPr>
                <a:t>03</a:t>
              </a:r>
              <a:endParaRPr lang="zh-CN" altLang="en-US" sz="1400" dirty="0">
                <a:solidFill>
                  <a:schemeClr val="bg1"/>
                </a:solidFill>
                <a:latin typeface="张海山锐谐体" panose="02000000000000000000" pitchFamily="2" charset="-122"/>
                <a:ea typeface="张海山锐谐体" panose="02000000000000000000" pitchFamily="2" charset="-122"/>
              </a:endParaRPr>
            </a:p>
          </p:txBody>
        </p:sp>
        <p:sp>
          <p:nvSpPr>
            <p:cNvPr id="34" name="文本框 33"/>
            <p:cNvSpPr txBox="1"/>
            <p:nvPr/>
          </p:nvSpPr>
          <p:spPr>
            <a:xfrm>
              <a:off x="6379836" y="3080535"/>
              <a:ext cx="4781011" cy="461665"/>
            </a:xfrm>
            <a:prstGeom prst="rect">
              <a:avLst/>
            </a:prstGeom>
            <a:noFill/>
            <a:ln>
              <a:solidFill>
                <a:srgbClr val="0066FF"/>
              </a:solidFill>
            </a:ln>
          </p:spPr>
          <p:txBody>
            <a:bodyPr wrap="square" rtlCol="0">
              <a:spAutoFit/>
            </a:bodyPr>
            <a:lstStyle/>
            <a:p>
              <a:r>
                <a:rPr lang="zh-CN" altLang="en-US" sz="2400" b="1" dirty="0" smtClean="0">
                  <a:solidFill>
                    <a:srgbClr val="CC6600"/>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rPr>
                <a:t>团队构建与职责 </a:t>
              </a:r>
              <a:r>
                <a:rPr lang="en-US" altLang="zh-CN" sz="2400" dirty="0">
                  <a:solidFill>
                    <a:schemeClr val="bg1"/>
                  </a:solidFill>
                  <a:latin typeface="张海山锐谐体" panose="02000000000000000000" pitchFamily="2" charset="-122"/>
                  <a:ea typeface="张海山锐谐体" panose="02000000000000000000" pitchFamily="2" charset="-122"/>
                </a:rPr>
                <a:t>/ </a:t>
              </a:r>
              <a:r>
                <a:rPr lang="en-US" altLang="zh-CN" sz="1400" dirty="0">
                  <a:solidFill>
                    <a:schemeClr val="bg1"/>
                  </a:solidFill>
                  <a:latin typeface="张海山锐谐体" panose="02000000000000000000" pitchFamily="2" charset="-122"/>
                  <a:ea typeface="张海山锐谐体" panose="02000000000000000000" pitchFamily="2" charset="-122"/>
                </a:rPr>
                <a:t>Product and management</a:t>
              </a:r>
              <a:endParaRPr lang="zh-CN" altLang="en-US" sz="1400" dirty="0">
                <a:solidFill>
                  <a:schemeClr val="bg1"/>
                </a:solidFill>
                <a:latin typeface="张海山锐谐体" panose="02000000000000000000" pitchFamily="2" charset="-122"/>
                <a:ea typeface="张海山锐谐体" panose="02000000000000000000" pitchFamily="2" charset="-122"/>
              </a:endParaRPr>
            </a:p>
          </p:txBody>
        </p:sp>
      </p:grpSp>
      <p:grpSp>
        <p:nvGrpSpPr>
          <p:cNvPr id="26" name="组合 25"/>
          <p:cNvGrpSpPr/>
          <p:nvPr/>
        </p:nvGrpSpPr>
        <p:grpSpPr>
          <a:xfrm>
            <a:off x="5652618" y="2193180"/>
            <a:ext cx="5803541" cy="677108"/>
            <a:chOff x="10706820" y="2352341"/>
            <a:chExt cx="4679334" cy="677108"/>
          </a:xfrm>
        </p:grpSpPr>
        <p:sp>
          <p:nvSpPr>
            <p:cNvPr id="18" name="文本框 17"/>
            <p:cNvSpPr txBox="1"/>
            <p:nvPr/>
          </p:nvSpPr>
          <p:spPr>
            <a:xfrm>
              <a:off x="10706820" y="2352342"/>
              <a:ext cx="758100" cy="461665"/>
            </a:xfrm>
            <a:prstGeom prst="rect">
              <a:avLst/>
            </a:prstGeom>
            <a:solidFill>
              <a:srgbClr val="E62D30"/>
            </a:solidFill>
            <a:ln>
              <a:solidFill>
                <a:srgbClr val="0066FF"/>
              </a:solidFill>
            </a:ln>
          </p:spPr>
          <p:txBody>
            <a:bodyPr wrap="square" rtlCol="0">
              <a:spAutoFit/>
            </a:bodyPr>
            <a:lstStyle/>
            <a:p>
              <a:pPr algn="ctr"/>
              <a:r>
                <a:rPr lang="en-US" altLang="zh-CN" sz="2400" dirty="0">
                  <a:solidFill>
                    <a:schemeClr val="bg1"/>
                  </a:solidFill>
                  <a:latin typeface="张海山锐谐体" panose="02000000000000000000" pitchFamily="2" charset="-122"/>
                  <a:ea typeface="张海山锐谐体" panose="02000000000000000000" pitchFamily="2" charset="-122"/>
                </a:rPr>
                <a:t>02</a:t>
              </a:r>
              <a:endParaRPr lang="zh-CN" altLang="en-US" sz="2400" dirty="0">
                <a:solidFill>
                  <a:schemeClr val="bg1"/>
                </a:solidFill>
                <a:latin typeface="张海山锐谐体" panose="02000000000000000000" pitchFamily="2" charset="-122"/>
                <a:ea typeface="张海山锐谐体" panose="02000000000000000000" pitchFamily="2" charset="-122"/>
              </a:endParaRPr>
            </a:p>
          </p:txBody>
        </p:sp>
        <p:sp>
          <p:nvSpPr>
            <p:cNvPr id="35" name="文本框 34"/>
            <p:cNvSpPr txBox="1"/>
            <p:nvPr/>
          </p:nvSpPr>
          <p:spPr>
            <a:xfrm>
              <a:off x="11531275" y="2352341"/>
              <a:ext cx="3854879" cy="677108"/>
            </a:xfrm>
            <a:prstGeom prst="rect">
              <a:avLst/>
            </a:prstGeom>
            <a:solidFill>
              <a:schemeClr val="tx1">
                <a:lumMod val="75000"/>
                <a:lumOff val="25000"/>
              </a:schemeClr>
            </a:solidFill>
            <a:ln>
              <a:solidFill>
                <a:srgbClr val="0066FF"/>
              </a:solidFill>
            </a:ln>
          </p:spPr>
          <p:txBody>
            <a:bodyPr wrap="square" rtlCol="0">
              <a:spAutoFit/>
            </a:bodyPr>
            <a:lstStyle/>
            <a:p>
              <a:r>
                <a:rPr lang="zh-CN" altLang="en-US" sz="2400" b="1" dirty="0">
                  <a:solidFill>
                    <a:srgbClr val="CC6600"/>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rPr>
                <a:t>运</a:t>
              </a:r>
              <a:r>
                <a:rPr lang="zh-CN" altLang="en-US" sz="2400" b="1" dirty="0" smtClean="0">
                  <a:solidFill>
                    <a:srgbClr val="CC6600"/>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rPr>
                <a:t>维管理体系分类 </a:t>
              </a:r>
              <a:r>
                <a:rPr lang="en-US" altLang="zh-CN" sz="2400" b="1" dirty="0">
                  <a:solidFill>
                    <a:schemeClr val="bg1"/>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rPr>
                <a:t>/ </a:t>
              </a:r>
              <a:r>
                <a:rPr lang="en-US" altLang="zh-CN" sz="1400" b="1" dirty="0" smtClean="0">
                  <a:solidFill>
                    <a:schemeClr val="bg1"/>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rPr>
                <a:t>0peration  </a:t>
              </a:r>
              <a:r>
                <a:rPr lang="en-US" altLang="zh-CN" sz="1400" b="1" dirty="0" err="1" smtClean="0">
                  <a:solidFill>
                    <a:schemeClr val="bg1"/>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rPr>
                <a:t>classifand</a:t>
              </a:r>
              <a:r>
                <a:rPr lang="en-US" altLang="zh-CN" sz="1400" b="1" dirty="0" smtClean="0">
                  <a:solidFill>
                    <a:schemeClr val="bg1"/>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rPr>
                <a:t> maintenance  management system  classification</a:t>
              </a:r>
              <a:endParaRPr lang="zh-CN" altLang="en-US" sz="1400" b="1" dirty="0">
                <a:solidFill>
                  <a:schemeClr val="bg1"/>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endParaRPr>
            </a:p>
          </p:txBody>
        </p:sp>
      </p:grpSp>
      <p:grpSp>
        <p:nvGrpSpPr>
          <p:cNvPr id="30" name="组合 29"/>
          <p:cNvGrpSpPr/>
          <p:nvPr/>
        </p:nvGrpSpPr>
        <p:grpSpPr>
          <a:xfrm>
            <a:off x="5636548" y="4339021"/>
            <a:ext cx="5819611" cy="677108"/>
            <a:chOff x="10706819" y="3089752"/>
            <a:chExt cx="5819611" cy="677108"/>
          </a:xfrm>
        </p:grpSpPr>
        <p:sp>
          <p:nvSpPr>
            <p:cNvPr id="19" name="文本框 18"/>
            <p:cNvSpPr txBox="1"/>
            <p:nvPr/>
          </p:nvSpPr>
          <p:spPr>
            <a:xfrm>
              <a:off x="10706819" y="3089752"/>
              <a:ext cx="969258" cy="461665"/>
            </a:xfrm>
            <a:prstGeom prst="rect">
              <a:avLst/>
            </a:prstGeom>
            <a:solidFill>
              <a:srgbClr val="E62D30"/>
            </a:solidFill>
            <a:ln>
              <a:solidFill>
                <a:srgbClr val="0066FF"/>
              </a:solidFill>
            </a:ln>
          </p:spPr>
          <p:txBody>
            <a:bodyPr wrap="square" rtlCol="0">
              <a:spAutoFit/>
            </a:bodyPr>
            <a:lstStyle/>
            <a:p>
              <a:pPr algn="ctr"/>
              <a:r>
                <a:rPr lang="en-US" altLang="zh-CN" sz="2400" dirty="0" smtClean="0">
                  <a:solidFill>
                    <a:schemeClr val="bg1"/>
                  </a:solidFill>
                  <a:latin typeface="张海山锐谐体" panose="02000000000000000000" pitchFamily="2" charset="-122"/>
                  <a:ea typeface="张海山锐谐体" panose="02000000000000000000" pitchFamily="2" charset="-122"/>
                </a:rPr>
                <a:t>04</a:t>
              </a:r>
              <a:r>
                <a:rPr lang="en-US" altLang="zh-CN" sz="1400" dirty="0" smtClean="0">
                  <a:solidFill>
                    <a:schemeClr val="bg1"/>
                  </a:solidFill>
                  <a:latin typeface="张海山锐谐体" panose="02000000000000000000" pitchFamily="2" charset="-122"/>
                  <a:ea typeface="张海山锐谐体" panose="02000000000000000000" pitchFamily="2" charset="-122"/>
                </a:rPr>
                <a:t> </a:t>
              </a:r>
              <a:endParaRPr lang="zh-CN" altLang="en-US" sz="1400" dirty="0">
                <a:solidFill>
                  <a:schemeClr val="bg1"/>
                </a:solidFill>
                <a:latin typeface="张海山锐谐体" panose="02000000000000000000" pitchFamily="2" charset="-122"/>
                <a:ea typeface="张海山锐谐体" panose="02000000000000000000" pitchFamily="2" charset="-122"/>
              </a:endParaRPr>
            </a:p>
          </p:txBody>
        </p:sp>
        <p:sp>
          <p:nvSpPr>
            <p:cNvPr id="36" name="文本框 35"/>
            <p:cNvSpPr txBox="1"/>
            <p:nvPr/>
          </p:nvSpPr>
          <p:spPr>
            <a:xfrm>
              <a:off x="11729347" y="3089752"/>
              <a:ext cx="4797083" cy="677108"/>
            </a:xfrm>
            <a:prstGeom prst="rect">
              <a:avLst/>
            </a:prstGeom>
            <a:noFill/>
            <a:ln>
              <a:solidFill>
                <a:srgbClr val="0066FF"/>
              </a:solidFill>
            </a:ln>
          </p:spPr>
          <p:txBody>
            <a:bodyPr wrap="square" rtlCol="0">
              <a:spAutoFit/>
            </a:bodyPr>
            <a:lstStyle/>
            <a:p>
              <a:pPr algn="just"/>
              <a:r>
                <a:rPr lang="zh-CN" altLang="en-US" sz="2400" b="1" dirty="0">
                  <a:solidFill>
                    <a:srgbClr val="CC6600"/>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rPr>
                <a:t>运</a:t>
              </a:r>
              <a:r>
                <a:rPr lang="zh-CN" altLang="en-US" sz="2400" b="1" dirty="0" smtClean="0">
                  <a:solidFill>
                    <a:srgbClr val="CC6600"/>
                  </a:solidFill>
                  <a:effectLst>
                    <a:outerShdw blurRad="38100" dist="38100" dir="2700000" algn="tl">
                      <a:srgbClr val="000000">
                        <a:alpha val="43137"/>
                      </a:srgbClr>
                    </a:outerShdw>
                  </a:effectLst>
                  <a:latin typeface="张海山锐谐体" panose="02000000000000000000" pitchFamily="2" charset="-122"/>
                  <a:ea typeface="张海山锐谐体" panose="02000000000000000000" pitchFamily="2" charset="-122"/>
                </a:rPr>
                <a:t>维的执行与落实 </a:t>
              </a:r>
              <a:r>
                <a:rPr lang="en-US" altLang="zh-CN" sz="2400" dirty="0" smtClean="0">
                  <a:solidFill>
                    <a:schemeClr val="bg1"/>
                  </a:solidFill>
                  <a:latin typeface="张海山锐谐体" panose="02000000000000000000" pitchFamily="2" charset="-122"/>
                  <a:ea typeface="张海山锐谐体" panose="02000000000000000000" pitchFamily="2" charset="-122"/>
                </a:rPr>
                <a:t>/</a:t>
              </a:r>
              <a:r>
                <a:rPr lang="en-US" altLang="zh-CN" sz="1400" dirty="0" smtClean="0">
                  <a:solidFill>
                    <a:schemeClr val="bg1"/>
                  </a:solidFill>
                  <a:latin typeface="张海山锐谐体" panose="02000000000000000000" pitchFamily="2" charset="-122"/>
                  <a:ea typeface="张海山锐谐体" panose="02000000000000000000" pitchFamily="2" charset="-122"/>
                </a:rPr>
                <a:t>Maintenance</a:t>
              </a:r>
              <a:r>
                <a:rPr lang="en-US" altLang="zh-CN" sz="2400" dirty="0" smtClean="0">
                  <a:solidFill>
                    <a:schemeClr val="bg1"/>
                  </a:solidFill>
                  <a:latin typeface="张海山锐谐体" panose="02000000000000000000" pitchFamily="2" charset="-122"/>
                  <a:ea typeface="张海山锐谐体" panose="02000000000000000000" pitchFamily="2" charset="-122"/>
                </a:rPr>
                <a:t> </a:t>
              </a:r>
              <a:r>
                <a:rPr lang="en-US" altLang="zh-CN" sz="1400" dirty="0" smtClean="0">
                  <a:solidFill>
                    <a:schemeClr val="bg1"/>
                  </a:solidFill>
                  <a:latin typeface="张海山锐谐体" panose="02000000000000000000" pitchFamily="2" charset="-122"/>
                  <a:ea typeface="张海山锐谐体" panose="02000000000000000000" pitchFamily="2" charset="-122"/>
                </a:rPr>
                <a:t>Perform        </a:t>
              </a:r>
              <a:endParaRPr lang="en-US" altLang="zh-CN" sz="1400" dirty="0" smtClean="0">
                <a:solidFill>
                  <a:schemeClr val="bg1"/>
                </a:solidFill>
                <a:latin typeface="张海山锐谐体" panose="02000000000000000000" pitchFamily="2" charset="-122"/>
                <a:ea typeface="张海山锐谐体" panose="02000000000000000000" pitchFamily="2" charset="-122"/>
              </a:endParaRPr>
            </a:p>
            <a:p>
              <a:pPr algn="just"/>
              <a:r>
                <a:rPr lang="en-US" altLang="zh-CN" sz="1400" dirty="0">
                  <a:solidFill>
                    <a:schemeClr val="bg1"/>
                  </a:solidFill>
                  <a:latin typeface="张海山锐谐体" panose="02000000000000000000" pitchFamily="2" charset="-122"/>
                  <a:ea typeface="张海山锐谐体" panose="02000000000000000000" pitchFamily="2" charset="-122"/>
                </a:rPr>
                <a:t> </a:t>
              </a:r>
              <a:r>
                <a:rPr lang="en-US" altLang="zh-CN" sz="1400" dirty="0" smtClean="0">
                  <a:solidFill>
                    <a:schemeClr val="bg1"/>
                  </a:solidFill>
                  <a:latin typeface="张海山锐谐体" panose="02000000000000000000" pitchFamily="2" charset="-122"/>
                  <a:ea typeface="张海山锐谐体" panose="02000000000000000000" pitchFamily="2" charset="-122"/>
                </a:rPr>
                <a:t>                                                    and Implementation</a:t>
              </a:r>
              <a:endParaRPr lang="zh-CN" altLang="en-US" sz="1400" dirty="0">
                <a:solidFill>
                  <a:schemeClr val="bg1"/>
                </a:solidFill>
                <a:latin typeface="张海山锐谐体" panose="02000000000000000000" pitchFamily="2" charset="-122"/>
                <a:ea typeface="张海山锐谐体" panose="02000000000000000000" pitchFamily="2" charset="-122"/>
              </a:endParaRPr>
            </a:p>
          </p:txBody>
        </p:sp>
      </p:grpSp>
      <p:pic>
        <p:nvPicPr>
          <p:cNvPr id="31" name="图片 3" descr="8.jpg"/>
          <p:cNvPicPr>
            <a:picLocks noChangeAspect="1"/>
          </p:cNvPicPr>
          <p:nvPr/>
        </p:nvPicPr>
        <p:blipFill>
          <a:blip r:embed="rId1"/>
          <a:srcRect/>
          <a:stretch>
            <a:fillRect/>
          </a:stretch>
        </p:blipFill>
        <p:spPr bwMode="auto">
          <a:xfrm>
            <a:off x="621792" y="182373"/>
            <a:ext cx="3279775" cy="3573462"/>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1+#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1+#ppt_w/2"/>
                                          </p:val>
                                        </p:tav>
                                        <p:tav tm="100000">
                                          <p:val>
                                            <p:strVal val="#ppt_x"/>
                                          </p:val>
                                        </p:tav>
                                      </p:tavLst>
                                    </p:anim>
                                    <p:anim calcmode="lin" valueType="num">
                                      <p:cBhvr additive="base">
                                        <p:cTn id="23"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txBox="1"/>
          <p:nvPr/>
        </p:nvSpPr>
        <p:spPr bwMode="auto">
          <a:xfrm>
            <a:off x="865188" y="692150"/>
            <a:ext cx="3938166" cy="590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chemeClr val="bg1">
                    <a:lumMod val="75000"/>
                  </a:schemeClr>
                </a:solidFill>
                <a:latin typeface="微软雅黑" panose="020B0503020204020204" pitchFamily="34" charset="-122"/>
                <a:ea typeface="微软雅黑" panose="020B0503020204020204" pitchFamily="34" charset="-122"/>
              </a:rPr>
              <a:t>运维不到位，</a:t>
            </a:r>
            <a:r>
              <a:rPr lang="en-US" altLang="zh-CN" sz="2800" dirty="0" smtClean="0">
                <a:solidFill>
                  <a:srgbClr val="C00000"/>
                </a:solidFill>
                <a:latin typeface="微软雅黑" panose="020B0503020204020204" pitchFamily="34" charset="-122"/>
                <a:ea typeface="微软雅黑" panose="020B0503020204020204" pitchFamily="34" charset="-122"/>
              </a:rPr>
              <a:t>SAFE</a:t>
            </a:r>
            <a:r>
              <a:rPr lang="en-US" altLang="zh-CN" sz="2800" dirty="0" smtClean="0">
                <a:solidFill>
                  <a:schemeClr val="bg1">
                    <a:lumMod val="75000"/>
                  </a:schemeClr>
                </a:solidFill>
                <a:latin typeface="微软雅黑" panose="020B0503020204020204" pitchFamily="34" charset="-122"/>
                <a:ea typeface="微软雅黑" panose="020B0503020204020204" pitchFamily="34" charset="-122"/>
              </a:rPr>
              <a:t>=0</a:t>
            </a:r>
            <a:endParaRPr lang="zh-CN" altLang="en-US" sz="2800" dirty="0" smtClean="0">
              <a:solidFill>
                <a:schemeClr val="bg1">
                  <a:lumMod val="75000"/>
                </a:schemeClr>
              </a:solidFill>
              <a:latin typeface="微软雅黑" panose="020B0503020204020204" pitchFamily="34" charset="-122"/>
              <a:ea typeface="微软雅黑" panose="020B0503020204020204" pitchFamily="34" charset="-122"/>
            </a:endParaRPr>
          </a:p>
        </p:txBody>
      </p:sp>
      <p:sp>
        <p:nvSpPr>
          <p:cNvPr id="17" name="内容占位符 2"/>
          <p:cNvSpPr txBox="1"/>
          <p:nvPr/>
        </p:nvSpPr>
        <p:spPr bwMode="auto">
          <a:xfrm>
            <a:off x="624319" y="1579220"/>
            <a:ext cx="7150642" cy="332166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Arial" panose="020B0604020202020204" pitchFamily="34" charset="0"/>
              <a:buNone/>
            </a:pPr>
            <a:r>
              <a:rPr lang="zh-CN" altLang="en-US" sz="1600" dirty="0" smtClean="0">
                <a:solidFill>
                  <a:schemeClr val="bg1"/>
                </a:solidFill>
                <a:latin typeface="微软雅黑" panose="020B0503020204020204" pitchFamily="34" charset="-122"/>
                <a:ea typeface="微软雅黑" panose="020B0503020204020204" pitchFamily="34" charset="-122"/>
              </a:rPr>
              <a:t>目前新建数据中心等级，基本在</a:t>
            </a:r>
            <a:r>
              <a:rPr lang="en-US" altLang="zh-CN" sz="1600" dirty="0" smtClean="0">
                <a:solidFill>
                  <a:schemeClr val="bg1"/>
                </a:solidFill>
                <a:latin typeface="微软雅黑" panose="020B0503020204020204" pitchFamily="34" charset="-122"/>
                <a:ea typeface="微软雅黑" panose="020B0503020204020204" pitchFamily="34" charset="-122"/>
              </a:rPr>
              <a:t>Tier3</a:t>
            </a:r>
            <a:r>
              <a:rPr lang="zh-CN" altLang="en-US" sz="1600" dirty="0" smtClean="0">
                <a:solidFill>
                  <a:schemeClr val="bg1"/>
                </a:solidFill>
                <a:latin typeface="微软雅黑" panose="020B0503020204020204" pitchFamily="34" charset="-122"/>
                <a:ea typeface="微软雅黑" panose="020B0503020204020204" pitchFamily="34" charset="-122"/>
              </a:rPr>
              <a:t>或以上，根据标准：</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None/>
            </a:pPr>
            <a:r>
              <a:rPr lang="en-US" altLang="zh-CN" sz="1800" i="1" u="sng" dirty="0" smtClean="0">
                <a:solidFill>
                  <a:schemeClr val="bg1"/>
                </a:solidFill>
                <a:latin typeface="微软雅黑" panose="020B0503020204020204" pitchFamily="34" charset="-122"/>
                <a:ea typeface="微软雅黑" panose="020B0503020204020204" pitchFamily="34" charset="-122"/>
              </a:rPr>
              <a:t>Tier 4</a:t>
            </a:r>
            <a:r>
              <a:rPr lang="zh-CN" altLang="en-US" sz="1800" i="1" u="sng" dirty="0" smtClean="0">
                <a:solidFill>
                  <a:schemeClr val="bg1"/>
                </a:solidFill>
                <a:latin typeface="微软雅黑" panose="020B0503020204020204" pitchFamily="34" charset="-122"/>
                <a:ea typeface="微软雅黑" panose="020B0503020204020204" pitchFamily="34" charset="-122"/>
              </a:rPr>
              <a:t>，电力保证</a:t>
            </a:r>
            <a:r>
              <a:rPr lang="en-US" altLang="zh-CN" sz="1800" i="1" u="sng" dirty="0" smtClean="0">
                <a:solidFill>
                  <a:schemeClr val="bg1"/>
                </a:solidFill>
                <a:latin typeface="微软雅黑" panose="020B0503020204020204" pitchFamily="34" charset="-122"/>
                <a:ea typeface="微软雅黑" panose="020B0503020204020204" pitchFamily="34" charset="-122"/>
              </a:rPr>
              <a:t>99.995%</a:t>
            </a:r>
            <a:r>
              <a:rPr lang="zh-CN" altLang="en-US" sz="1800" i="1" u="sng" dirty="0" smtClean="0">
                <a:solidFill>
                  <a:schemeClr val="bg1"/>
                </a:solidFill>
                <a:latin typeface="微软雅黑" panose="020B0503020204020204" pitchFamily="34" charset="-122"/>
                <a:ea typeface="微软雅黑" panose="020B0503020204020204" pitchFamily="34" charset="-122"/>
              </a:rPr>
              <a:t>的可用性。即全年中断时间不超过</a:t>
            </a:r>
            <a:r>
              <a:rPr lang="en-US" altLang="zh-CN" sz="1800" i="1" u="sng" dirty="0" smtClean="0">
                <a:solidFill>
                  <a:schemeClr val="bg1"/>
                </a:solidFill>
                <a:latin typeface="微软雅黑" panose="020B0503020204020204" pitchFamily="34" charset="-122"/>
                <a:ea typeface="微软雅黑" panose="020B0503020204020204" pitchFamily="34" charset="-122"/>
              </a:rPr>
              <a:t>30</a:t>
            </a:r>
            <a:r>
              <a:rPr lang="zh-CN" altLang="en-US" sz="1800" i="1" u="sng" dirty="0" smtClean="0">
                <a:solidFill>
                  <a:schemeClr val="bg1"/>
                </a:solidFill>
                <a:latin typeface="微软雅黑" panose="020B0503020204020204" pitchFamily="34" charset="-122"/>
                <a:ea typeface="微软雅黑" panose="020B0503020204020204" pitchFamily="34" charset="-122"/>
              </a:rPr>
              <a:t>分钟</a:t>
            </a:r>
            <a:endParaRPr lang="en-US" altLang="zh-CN" sz="1800" i="1" u="sng" dirty="0" smtClean="0">
              <a:solidFill>
                <a:schemeClr val="bg1"/>
              </a:solidFill>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None/>
            </a:pPr>
            <a:r>
              <a:rPr lang="en-US" altLang="zh-CN" sz="1800" i="1" u="sng" dirty="0" smtClean="0">
                <a:solidFill>
                  <a:schemeClr val="bg1"/>
                </a:solidFill>
                <a:latin typeface="微软雅黑" panose="020B0503020204020204" pitchFamily="34" charset="-122"/>
                <a:ea typeface="微软雅黑" panose="020B0503020204020204" pitchFamily="34" charset="-122"/>
              </a:rPr>
              <a:t>Tier 3</a:t>
            </a:r>
            <a:r>
              <a:rPr lang="zh-CN" altLang="en-US" sz="1800" i="1" u="sng" dirty="0" smtClean="0">
                <a:solidFill>
                  <a:schemeClr val="bg1"/>
                </a:solidFill>
                <a:latin typeface="微软雅黑" panose="020B0503020204020204" pitchFamily="34" charset="-122"/>
                <a:ea typeface="微软雅黑" panose="020B0503020204020204" pitchFamily="34" charset="-122"/>
              </a:rPr>
              <a:t>，电力保证</a:t>
            </a:r>
            <a:r>
              <a:rPr lang="en-US" altLang="zh-CN" sz="1800" i="1" u="sng" dirty="0" smtClean="0">
                <a:solidFill>
                  <a:schemeClr val="bg1"/>
                </a:solidFill>
                <a:latin typeface="微软雅黑" panose="020B0503020204020204" pitchFamily="34" charset="-122"/>
                <a:ea typeface="微软雅黑" panose="020B0503020204020204" pitchFamily="34" charset="-122"/>
              </a:rPr>
              <a:t>99.982%</a:t>
            </a:r>
            <a:r>
              <a:rPr lang="zh-CN" altLang="en-US" sz="1800" i="1" u="sng" dirty="0" smtClean="0">
                <a:solidFill>
                  <a:schemeClr val="bg1"/>
                </a:solidFill>
                <a:latin typeface="微软雅黑" panose="020B0503020204020204" pitchFamily="34" charset="-122"/>
                <a:ea typeface="微软雅黑" panose="020B0503020204020204" pitchFamily="34" charset="-122"/>
              </a:rPr>
              <a:t>的可用性。全年中断时间不超过</a:t>
            </a:r>
            <a:r>
              <a:rPr lang="en-US" altLang="zh-CN" sz="1800" i="1" u="sng" dirty="0" smtClean="0">
                <a:solidFill>
                  <a:schemeClr val="bg1"/>
                </a:solidFill>
                <a:latin typeface="微软雅黑" panose="020B0503020204020204" pitchFamily="34" charset="-122"/>
                <a:ea typeface="微软雅黑" panose="020B0503020204020204" pitchFamily="34" charset="-122"/>
              </a:rPr>
              <a:t>1.6</a:t>
            </a:r>
            <a:r>
              <a:rPr lang="zh-CN" altLang="en-US" sz="1800" i="1" u="sng" dirty="0" smtClean="0">
                <a:solidFill>
                  <a:schemeClr val="bg1"/>
                </a:solidFill>
                <a:latin typeface="微软雅黑" panose="020B0503020204020204" pitchFamily="34" charset="-122"/>
                <a:ea typeface="微软雅黑" panose="020B0503020204020204" pitchFamily="34" charset="-122"/>
              </a:rPr>
              <a:t>小时。</a:t>
            </a:r>
            <a:endParaRPr lang="en-US" altLang="zh-CN" sz="1800" i="1" u="sng" dirty="0" smtClean="0">
              <a:solidFill>
                <a:schemeClr val="bg1"/>
              </a:solidFill>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sz="2000" b="1" i="1" u="sng" dirty="0" smtClean="0">
                <a:solidFill>
                  <a:srgbClr val="FFFF00"/>
                </a:solidFill>
                <a:latin typeface="微软雅黑" panose="020B0503020204020204" pitchFamily="34" charset="-122"/>
                <a:ea typeface="微软雅黑" panose="020B0503020204020204" pitchFamily="34" charset="-122"/>
              </a:rPr>
              <a:t>运维管理不到位，再高等级设计和建造的数据中心：</a:t>
            </a:r>
            <a:r>
              <a:rPr lang="en-US" altLang="zh-CN" b="1" i="1" dirty="0" smtClean="0">
                <a:solidFill>
                  <a:srgbClr val="0066CC"/>
                </a:solidFill>
              </a:rPr>
              <a:t>S</a:t>
            </a:r>
            <a:r>
              <a:rPr lang="en-US" altLang="zh-CN" b="1" i="1" dirty="0" smtClean="0"/>
              <a:t>A</a:t>
            </a:r>
            <a:r>
              <a:rPr lang="en-US" altLang="zh-CN" b="1" i="1" dirty="0" smtClean="0">
                <a:solidFill>
                  <a:srgbClr val="FE9E32"/>
                </a:solidFill>
              </a:rPr>
              <a:t>F</a:t>
            </a:r>
            <a:r>
              <a:rPr lang="en-US" altLang="zh-CN" b="1" i="1" dirty="0" smtClean="0">
                <a:solidFill>
                  <a:schemeClr val="accent1"/>
                </a:solidFill>
              </a:rPr>
              <a:t>E</a:t>
            </a:r>
            <a:r>
              <a:rPr lang="en-US" altLang="zh-CN" sz="2000" b="1" i="1" dirty="0" smtClean="0"/>
              <a:t>=</a:t>
            </a:r>
            <a:r>
              <a:rPr lang="en-US" altLang="zh-CN" sz="3600" b="1" i="1" dirty="0" smtClean="0">
                <a:solidFill>
                  <a:srgbClr val="FF0000"/>
                </a:solidFill>
              </a:rPr>
              <a:t>0</a:t>
            </a:r>
            <a:endParaRPr lang="zh-CN" altLang="en-US" sz="3600" b="1" i="1" dirty="0" smtClean="0">
              <a:solidFill>
                <a:srgbClr val="FF0000"/>
              </a:solidFill>
            </a:endParaRPr>
          </a:p>
          <a:p>
            <a:pPr>
              <a:lnSpc>
                <a:spcPct val="150000"/>
              </a:lnSpc>
              <a:buFont typeface="Arial" panose="020B0604020202020204" pitchFamily="34" charset="0"/>
              <a:buNone/>
            </a:pPr>
            <a:endParaRPr lang="en-US" altLang="zh-CN" sz="2000" i="1" u="sng" dirty="0" smtClean="0">
              <a:latin typeface="微软雅黑" panose="020B0503020204020204" pitchFamily="34" charset="-122"/>
              <a:ea typeface="微软雅黑" panose="020B0503020204020204" pitchFamily="34" charset="-122"/>
            </a:endParaRPr>
          </a:p>
        </p:txBody>
      </p:sp>
      <p:grpSp>
        <p:nvGrpSpPr>
          <p:cNvPr id="20" name="Group 189"/>
          <p:cNvGrpSpPr/>
          <p:nvPr/>
        </p:nvGrpSpPr>
        <p:grpSpPr>
          <a:xfrm>
            <a:off x="6499952" y="3442437"/>
            <a:ext cx="5379291" cy="2916894"/>
            <a:chOff x="500034" y="3143254"/>
            <a:chExt cx="4035448" cy="2188202"/>
          </a:xfrm>
        </p:grpSpPr>
        <p:grpSp>
          <p:nvGrpSpPr>
            <p:cNvPr id="21" name="Group 99"/>
            <p:cNvGrpSpPr/>
            <p:nvPr/>
          </p:nvGrpSpPr>
          <p:grpSpPr>
            <a:xfrm>
              <a:off x="500034" y="3143254"/>
              <a:ext cx="2741458" cy="2188202"/>
              <a:chOff x="500034" y="3143254"/>
              <a:chExt cx="2741458" cy="2188202"/>
            </a:xfrm>
          </p:grpSpPr>
          <p:sp>
            <p:nvSpPr>
              <p:cNvPr id="106" name="Freeform 151"/>
              <p:cNvSpPr/>
              <p:nvPr/>
            </p:nvSpPr>
            <p:spPr bwMode="auto">
              <a:xfrm>
                <a:off x="2606665" y="4494477"/>
                <a:ext cx="457501" cy="583403"/>
              </a:xfrm>
              <a:custGeom>
                <a:avLst/>
                <a:gdLst/>
                <a:ahLst/>
                <a:cxnLst>
                  <a:cxn ang="0">
                    <a:pos x="193" y="658"/>
                  </a:cxn>
                  <a:cxn ang="0">
                    <a:pos x="515" y="555"/>
                  </a:cxn>
                  <a:cxn ang="0">
                    <a:pos x="434" y="302"/>
                  </a:cxn>
                  <a:cxn ang="0">
                    <a:pos x="449" y="0"/>
                  </a:cxn>
                  <a:cxn ang="0">
                    <a:pos x="0" y="48"/>
                  </a:cxn>
                  <a:cxn ang="0">
                    <a:pos x="193" y="658"/>
                  </a:cxn>
                </a:cxnLst>
                <a:rect l="0" t="0" r="r" b="b"/>
                <a:pathLst>
                  <a:path w="515" h="658">
                    <a:moveTo>
                      <a:pt x="193" y="658"/>
                    </a:moveTo>
                    <a:lnTo>
                      <a:pt x="515" y="555"/>
                    </a:lnTo>
                    <a:lnTo>
                      <a:pt x="434" y="302"/>
                    </a:lnTo>
                    <a:lnTo>
                      <a:pt x="449" y="0"/>
                    </a:lnTo>
                    <a:lnTo>
                      <a:pt x="0" y="48"/>
                    </a:lnTo>
                    <a:lnTo>
                      <a:pt x="193" y="658"/>
                    </a:lnTo>
                    <a:close/>
                  </a:path>
                </a:pathLst>
              </a:custGeom>
              <a:solidFill>
                <a:srgbClr val="FFD7B7"/>
              </a:solidFill>
              <a:ln w="9525">
                <a:noFill/>
                <a:round/>
              </a:ln>
            </p:spPr>
            <p:txBody>
              <a:bodyPr vert="horz" wrap="square" lIns="91440" tIns="45720" rIns="91440" bIns="45720" numCol="1" anchor="t" anchorCtr="0" compatLnSpc="1"/>
              <a:lstStyle/>
              <a:p>
                <a:endParaRPr lang="en-US"/>
              </a:p>
            </p:txBody>
          </p:sp>
          <p:sp>
            <p:nvSpPr>
              <p:cNvPr id="107" name="Freeform 152"/>
              <p:cNvSpPr/>
              <p:nvPr/>
            </p:nvSpPr>
            <p:spPr bwMode="auto">
              <a:xfrm>
                <a:off x="2672275" y="4154011"/>
                <a:ext cx="377705" cy="897269"/>
              </a:xfrm>
              <a:custGeom>
                <a:avLst/>
                <a:gdLst/>
                <a:ahLst/>
                <a:cxnLst>
                  <a:cxn ang="0">
                    <a:pos x="302" y="139"/>
                  </a:cxn>
                  <a:cxn ang="0">
                    <a:pos x="317" y="140"/>
                  </a:cxn>
                  <a:cxn ang="0">
                    <a:pos x="346" y="150"/>
                  </a:cxn>
                  <a:cxn ang="0">
                    <a:pos x="367" y="169"/>
                  </a:cxn>
                  <a:cxn ang="0">
                    <a:pos x="380" y="195"/>
                  </a:cxn>
                  <a:cxn ang="0">
                    <a:pos x="425" y="805"/>
                  </a:cxn>
                  <a:cxn ang="0">
                    <a:pos x="425" y="819"/>
                  </a:cxn>
                  <a:cxn ang="0">
                    <a:pos x="415" y="846"/>
                  </a:cxn>
                  <a:cxn ang="0">
                    <a:pos x="396" y="869"/>
                  </a:cxn>
                  <a:cxn ang="0">
                    <a:pos x="370" y="882"/>
                  </a:cxn>
                  <a:cxn ang="0">
                    <a:pos x="354" y="883"/>
                  </a:cxn>
                  <a:cxn ang="0">
                    <a:pos x="343" y="883"/>
                  </a:cxn>
                  <a:cxn ang="0">
                    <a:pos x="346" y="928"/>
                  </a:cxn>
                  <a:cxn ang="0">
                    <a:pos x="341" y="959"/>
                  </a:cxn>
                  <a:cxn ang="0">
                    <a:pos x="326" y="986"/>
                  </a:cxn>
                  <a:cxn ang="0">
                    <a:pos x="302" y="1004"/>
                  </a:cxn>
                  <a:cxn ang="0">
                    <a:pos x="272" y="1012"/>
                  </a:cxn>
                  <a:cxn ang="0">
                    <a:pos x="272" y="1012"/>
                  </a:cxn>
                  <a:cxn ang="0">
                    <a:pos x="249" y="1010"/>
                  </a:cxn>
                  <a:cxn ang="0">
                    <a:pos x="230" y="1002"/>
                  </a:cxn>
                  <a:cxn ang="0">
                    <a:pos x="212" y="991"/>
                  </a:cxn>
                  <a:cxn ang="0">
                    <a:pos x="199" y="973"/>
                  </a:cxn>
                  <a:cxn ang="0">
                    <a:pos x="188" y="982"/>
                  </a:cxn>
                  <a:cxn ang="0">
                    <a:pos x="164" y="993"/>
                  </a:cxn>
                  <a:cxn ang="0">
                    <a:pos x="149" y="994"/>
                  </a:cxn>
                  <a:cxn ang="0">
                    <a:pos x="132" y="994"/>
                  </a:cxn>
                  <a:cxn ang="0">
                    <a:pos x="101" y="983"/>
                  </a:cxn>
                  <a:cxn ang="0">
                    <a:pos x="77" y="961"/>
                  </a:cxn>
                  <a:cxn ang="0">
                    <a:pos x="61" y="932"/>
                  </a:cxn>
                  <a:cxn ang="0">
                    <a:pos x="0" y="90"/>
                  </a:cxn>
                  <a:cxn ang="0">
                    <a:pos x="0" y="74"/>
                  </a:cxn>
                  <a:cxn ang="0">
                    <a:pos x="11" y="42"/>
                  </a:cxn>
                  <a:cxn ang="0">
                    <a:pos x="32" y="18"/>
                  </a:cxn>
                  <a:cxn ang="0">
                    <a:pos x="63" y="3"/>
                  </a:cxn>
                  <a:cxn ang="0">
                    <a:pos x="79" y="0"/>
                  </a:cxn>
                  <a:cxn ang="0">
                    <a:pos x="95" y="2"/>
                  </a:cxn>
                  <a:cxn ang="0">
                    <a:pos x="125" y="11"/>
                  </a:cxn>
                  <a:cxn ang="0">
                    <a:pos x="149" y="31"/>
                  </a:cxn>
                  <a:cxn ang="0">
                    <a:pos x="166" y="58"/>
                  </a:cxn>
                  <a:cxn ang="0">
                    <a:pos x="169" y="74"/>
                  </a:cxn>
                  <a:cxn ang="0">
                    <a:pos x="186" y="66"/>
                  </a:cxn>
                  <a:cxn ang="0">
                    <a:pos x="204" y="63"/>
                  </a:cxn>
                  <a:cxn ang="0">
                    <a:pos x="204" y="63"/>
                  </a:cxn>
                  <a:cxn ang="0">
                    <a:pos x="235" y="68"/>
                  </a:cxn>
                  <a:cxn ang="0">
                    <a:pos x="262" y="82"/>
                  </a:cxn>
                  <a:cxn ang="0">
                    <a:pos x="280" y="106"/>
                  </a:cxn>
                  <a:cxn ang="0">
                    <a:pos x="288" y="137"/>
                  </a:cxn>
                  <a:cxn ang="0">
                    <a:pos x="288" y="142"/>
                  </a:cxn>
                  <a:cxn ang="0">
                    <a:pos x="302" y="139"/>
                  </a:cxn>
                </a:cxnLst>
                <a:rect l="0" t="0" r="r" b="b"/>
                <a:pathLst>
                  <a:path w="425" h="1012">
                    <a:moveTo>
                      <a:pt x="302" y="139"/>
                    </a:moveTo>
                    <a:lnTo>
                      <a:pt x="302" y="139"/>
                    </a:lnTo>
                    <a:lnTo>
                      <a:pt x="302" y="139"/>
                    </a:lnTo>
                    <a:lnTo>
                      <a:pt x="317" y="140"/>
                    </a:lnTo>
                    <a:lnTo>
                      <a:pt x="331" y="143"/>
                    </a:lnTo>
                    <a:lnTo>
                      <a:pt x="346" y="150"/>
                    </a:lnTo>
                    <a:lnTo>
                      <a:pt x="357" y="158"/>
                    </a:lnTo>
                    <a:lnTo>
                      <a:pt x="367" y="169"/>
                    </a:lnTo>
                    <a:lnTo>
                      <a:pt x="375" y="180"/>
                    </a:lnTo>
                    <a:lnTo>
                      <a:pt x="380" y="195"/>
                    </a:lnTo>
                    <a:lnTo>
                      <a:pt x="383" y="209"/>
                    </a:lnTo>
                    <a:lnTo>
                      <a:pt x="425" y="805"/>
                    </a:lnTo>
                    <a:lnTo>
                      <a:pt x="425" y="805"/>
                    </a:lnTo>
                    <a:lnTo>
                      <a:pt x="425" y="819"/>
                    </a:lnTo>
                    <a:lnTo>
                      <a:pt x="421" y="834"/>
                    </a:lnTo>
                    <a:lnTo>
                      <a:pt x="415" y="846"/>
                    </a:lnTo>
                    <a:lnTo>
                      <a:pt x="407" y="859"/>
                    </a:lnTo>
                    <a:lnTo>
                      <a:pt x="396" y="869"/>
                    </a:lnTo>
                    <a:lnTo>
                      <a:pt x="383" y="877"/>
                    </a:lnTo>
                    <a:lnTo>
                      <a:pt x="370" y="882"/>
                    </a:lnTo>
                    <a:lnTo>
                      <a:pt x="354" y="883"/>
                    </a:lnTo>
                    <a:lnTo>
                      <a:pt x="354" y="883"/>
                    </a:lnTo>
                    <a:lnTo>
                      <a:pt x="354" y="883"/>
                    </a:lnTo>
                    <a:lnTo>
                      <a:pt x="343" y="883"/>
                    </a:lnTo>
                    <a:lnTo>
                      <a:pt x="346" y="928"/>
                    </a:lnTo>
                    <a:lnTo>
                      <a:pt x="346" y="928"/>
                    </a:lnTo>
                    <a:lnTo>
                      <a:pt x="346" y="945"/>
                    </a:lnTo>
                    <a:lnTo>
                      <a:pt x="341" y="959"/>
                    </a:lnTo>
                    <a:lnTo>
                      <a:pt x="334" y="973"/>
                    </a:lnTo>
                    <a:lnTo>
                      <a:pt x="326" y="986"/>
                    </a:lnTo>
                    <a:lnTo>
                      <a:pt x="315" y="996"/>
                    </a:lnTo>
                    <a:lnTo>
                      <a:pt x="302" y="1004"/>
                    </a:lnTo>
                    <a:lnTo>
                      <a:pt x="288" y="1009"/>
                    </a:lnTo>
                    <a:lnTo>
                      <a:pt x="272" y="1012"/>
                    </a:lnTo>
                    <a:lnTo>
                      <a:pt x="272" y="1012"/>
                    </a:lnTo>
                    <a:lnTo>
                      <a:pt x="272" y="1012"/>
                    </a:lnTo>
                    <a:lnTo>
                      <a:pt x="260" y="1012"/>
                    </a:lnTo>
                    <a:lnTo>
                      <a:pt x="249" y="1010"/>
                    </a:lnTo>
                    <a:lnTo>
                      <a:pt x="240" y="1007"/>
                    </a:lnTo>
                    <a:lnTo>
                      <a:pt x="230" y="1002"/>
                    </a:lnTo>
                    <a:lnTo>
                      <a:pt x="220" y="998"/>
                    </a:lnTo>
                    <a:lnTo>
                      <a:pt x="212" y="991"/>
                    </a:lnTo>
                    <a:lnTo>
                      <a:pt x="206" y="983"/>
                    </a:lnTo>
                    <a:lnTo>
                      <a:pt x="199" y="973"/>
                    </a:lnTo>
                    <a:lnTo>
                      <a:pt x="199" y="973"/>
                    </a:lnTo>
                    <a:lnTo>
                      <a:pt x="188" y="982"/>
                    </a:lnTo>
                    <a:lnTo>
                      <a:pt x="177" y="988"/>
                    </a:lnTo>
                    <a:lnTo>
                      <a:pt x="164" y="993"/>
                    </a:lnTo>
                    <a:lnTo>
                      <a:pt x="149" y="994"/>
                    </a:lnTo>
                    <a:lnTo>
                      <a:pt x="149" y="994"/>
                    </a:lnTo>
                    <a:lnTo>
                      <a:pt x="149" y="994"/>
                    </a:lnTo>
                    <a:lnTo>
                      <a:pt x="132" y="994"/>
                    </a:lnTo>
                    <a:lnTo>
                      <a:pt x="116" y="990"/>
                    </a:lnTo>
                    <a:lnTo>
                      <a:pt x="101" y="983"/>
                    </a:lnTo>
                    <a:lnTo>
                      <a:pt x="88" y="973"/>
                    </a:lnTo>
                    <a:lnTo>
                      <a:pt x="77" y="961"/>
                    </a:lnTo>
                    <a:lnTo>
                      <a:pt x="67" y="948"/>
                    </a:lnTo>
                    <a:lnTo>
                      <a:pt x="61" y="932"/>
                    </a:lnTo>
                    <a:lnTo>
                      <a:pt x="59" y="914"/>
                    </a:lnTo>
                    <a:lnTo>
                      <a:pt x="0" y="90"/>
                    </a:lnTo>
                    <a:lnTo>
                      <a:pt x="0" y="90"/>
                    </a:lnTo>
                    <a:lnTo>
                      <a:pt x="0" y="74"/>
                    </a:lnTo>
                    <a:lnTo>
                      <a:pt x="3" y="58"/>
                    </a:lnTo>
                    <a:lnTo>
                      <a:pt x="11" y="42"/>
                    </a:lnTo>
                    <a:lnTo>
                      <a:pt x="21" y="29"/>
                    </a:lnTo>
                    <a:lnTo>
                      <a:pt x="32" y="18"/>
                    </a:lnTo>
                    <a:lnTo>
                      <a:pt x="47" y="10"/>
                    </a:lnTo>
                    <a:lnTo>
                      <a:pt x="63" y="3"/>
                    </a:lnTo>
                    <a:lnTo>
                      <a:pt x="79" y="0"/>
                    </a:lnTo>
                    <a:lnTo>
                      <a:pt x="79" y="0"/>
                    </a:lnTo>
                    <a:lnTo>
                      <a:pt x="79" y="0"/>
                    </a:lnTo>
                    <a:lnTo>
                      <a:pt x="95" y="2"/>
                    </a:lnTo>
                    <a:lnTo>
                      <a:pt x="111" y="5"/>
                    </a:lnTo>
                    <a:lnTo>
                      <a:pt x="125" y="11"/>
                    </a:lnTo>
                    <a:lnTo>
                      <a:pt x="138" y="19"/>
                    </a:lnTo>
                    <a:lnTo>
                      <a:pt x="149" y="31"/>
                    </a:lnTo>
                    <a:lnTo>
                      <a:pt x="159" y="44"/>
                    </a:lnTo>
                    <a:lnTo>
                      <a:pt x="166" y="58"/>
                    </a:lnTo>
                    <a:lnTo>
                      <a:pt x="169" y="74"/>
                    </a:lnTo>
                    <a:lnTo>
                      <a:pt x="169" y="74"/>
                    </a:lnTo>
                    <a:lnTo>
                      <a:pt x="177" y="69"/>
                    </a:lnTo>
                    <a:lnTo>
                      <a:pt x="186" y="66"/>
                    </a:lnTo>
                    <a:lnTo>
                      <a:pt x="195" y="65"/>
                    </a:lnTo>
                    <a:lnTo>
                      <a:pt x="204" y="63"/>
                    </a:lnTo>
                    <a:lnTo>
                      <a:pt x="204" y="63"/>
                    </a:lnTo>
                    <a:lnTo>
                      <a:pt x="204" y="63"/>
                    </a:lnTo>
                    <a:lnTo>
                      <a:pt x="220" y="65"/>
                    </a:lnTo>
                    <a:lnTo>
                      <a:pt x="235" y="68"/>
                    </a:lnTo>
                    <a:lnTo>
                      <a:pt x="249" y="74"/>
                    </a:lnTo>
                    <a:lnTo>
                      <a:pt x="262" y="82"/>
                    </a:lnTo>
                    <a:lnTo>
                      <a:pt x="272" y="93"/>
                    </a:lnTo>
                    <a:lnTo>
                      <a:pt x="280" y="106"/>
                    </a:lnTo>
                    <a:lnTo>
                      <a:pt x="285" y="121"/>
                    </a:lnTo>
                    <a:lnTo>
                      <a:pt x="288" y="137"/>
                    </a:lnTo>
                    <a:lnTo>
                      <a:pt x="288" y="142"/>
                    </a:lnTo>
                    <a:lnTo>
                      <a:pt x="288" y="142"/>
                    </a:lnTo>
                    <a:lnTo>
                      <a:pt x="302" y="139"/>
                    </a:lnTo>
                    <a:lnTo>
                      <a:pt x="302" y="139"/>
                    </a:lnTo>
                    <a:close/>
                  </a:path>
                </a:pathLst>
              </a:custGeom>
              <a:solidFill>
                <a:srgbClr val="F2CAA9"/>
              </a:solidFill>
              <a:ln w="9525">
                <a:noFill/>
                <a:round/>
              </a:ln>
            </p:spPr>
            <p:txBody>
              <a:bodyPr vert="horz" wrap="square" lIns="91440" tIns="45720" rIns="91440" bIns="45720" numCol="1" anchor="t" anchorCtr="0" compatLnSpc="1"/>
              <a:lstStyle/>
              <a:p>
                <a:endParaRPr lang="en-US"/>
              </a:p>
            </p:txBody>
          </p:sp>
          <p:sp>
            <p:nvSpPr>
              <p:cNvPr id="108" name="Freeform 153"/>
              <p:cNvSpPr/>
              <p:nvPr/>
            </p:nvSpPr>
            <p:spPr bwMode="auto">
              <a:xfrm>
                <a:off x="2572973" y="3838371"/>
                <a:ext cx="281949" cy="446861"/>
              </a:xfrm>
              <a:custGeom>
                <a:avLst/>
                <a:gdLst/>
                <a:ahLst/>
                <a:cxnLst>
                  <a:cxn ang="0">
                    <a:pos x="36" y="6"/>
                  </a:cxn>
                  <a:cxn ang="0">
                    <a:pos x="36" y="6"/>
                  </a:cxn>
                  <a:cxn ang="0">
                    <a:pos x="36" y="6"/>
                  </a:cxn>
                  <a:cxn ang="0">
                    <a:pos x="45" y="1"/>
                  </a:cxn>
                  <a:cxn ang="0">
                    <a:pos x="58" y="0"/>
                  </a:cxn>
                  <a:cxn ang="0">
                    <a:pos x="69" y="1"/>
                  </a:cxn>
                  <a:cxn ang="0">
                    <a:pos x="79" y="4"/>
                  </a:cxn>
                  <a:cxn ang="0">
                    <a:pos x="90" y="9"/>
                  </a:cxn>
                  <a:cxn ang="0">
                    <a:pos x="98" y="16"/>
                  </a:cxn>
                  <a:cxn ang="0">
                    <a:pos x="106" y="24"/>
                  </a:cxn>
                  <a:cxn ang="0">
                    <a:pos x="113" y="35"/>
                  </a:cxn>
                  <a:cxn ang="0">
                    <a:pos x="312" y="498"/>
                  </a:cxn>
                  <a:cxn ang="0">
                    <a:pos x="317" y="502"/>
                  </a:cxn>
                  <a:cxn ang="0">
                    <a:pos x="185" y="503"/>
                  </a:cxn>
                  <a:cxn ang="0">
                    <a:pos x="7" y="83"/>
                  </a:cxn>
                  <a:cxn ang="0">
                    <a:pos x="7" y="83"/>
                  </a:cxn>
                  <a:cxn ang="0">
                    <a:pos x="2" y="72"/>
                  </a:cxn>
                  <a:cxn ang="0">
                    <a:pos x="0" y="61"/>
                  </a:cxn>
                  <a:cxn ang="0">
                    <a:pos x="2" y="50"/>
                  </a:cxn>
                  <a:cxn ang="0">
                    <a:pos x="3" y="38"/>
                  </a:cxn>
                  <a:cxn ang="0">
                    <a:pos x="10" y="29"/>
                  </a:cxn>
                  <a:cxn ang="0">
                    <a:pos x="16" y="19"/>
                  </a:cxn>
                  <a:cxn ang="0">
                    <a:pos x="24" y="11"/>
                  </a:cxn>
                  <a:cxn ang="0">
                    <a:pos x="36" y="6"/>
                  </a:cxn>
                  <a:cxn ang="0">
                    <a:pos x="36" y="6"/>
                  </a:cxn>
                </a:cxnLst>
                <a:rect l="0" t="0" r="r" b="b"/>
                <a:pathLst>
                  <a:path w="317" h="503">
                    <a:moveTo>
                      <a:pt x="36" y="6"/>
                    </a:moveTo>
                    <a:lnTo>
                      <a:pt x="36" y="6"/>
                    </a:lnTo>
                    <a:lnTo>
                      <a:pt x="36" y="6"/>
                    </a:lnTo>
                    <a:lnTo>
                      <a:pt x="45" y="1"/>
                    </a:lnTo>
                    <a:lnTo>
                      <a:pt x="58" y="0"/>
                    </a:lnTo>
                    <a:lnTo>
                      <a:pt x="69" y="1"/>
                    </a:lnTo>
                    <a:lnTo>
                      <a:pt x="79" y="4"/>
                    </a:lnTo>
                    <a:lnTo>
                      <a:pt x="90" y="9"/>
                    </a:lnTo>
                    <a:lnTo>
                      <a:pt x="98" y="16"/>
                    </a:lnTo>
                    <a:lnTo>
                      <a:pt x="106" y="24"/>
                    </a:lnTo>
                    <a:lnTo>
                      <a:pt x="113" y="35"/>
                    </a:lnTo>
                    <a:lnTo>
                      <a:pt x="312" y="498"/>
                    </a:lnTo>
                    <a:lnTo>
                      <a:pt x="317" y="502"/>
                    </a:lnTo>
                    <a:lnTo>
                      <a:pt x="185" y="503"/>
                    </a:lnTo>
                    <a:lnTo>
                      <a:pt x="7" y="83"/>
                    </a:lnTo>
                    <a:lnTo>
                      <a:pt x="7" y="83"/>
                    </a:lnTo>
                    <a:lnTo>
                      <a:pt x="2" y="72"/>
                    </a:lnTo>
                    <a:lnTo>
                      <a:pt x="0" y="61"/>
                    </a:lnTo>
                    <a:lnTo>
                      <a:pt x="2" y="50"/>
                    </a:lnTo>
                    <a:lnTo>
                      <a:pt x="3" y="38"/>
                    </a:lnTo>
                    <a:lnTo>
                      <a:pt x="10" y="29"/>
                    </a:lnTo>
                    <a:lnTo>
                      <a:pt x="16" y="19"/>
                    </a:lnTo>
                    <a:lnTo>
                      <a:pt x="24" y="11"/>
                    </a:lnTo>
                    <a:lnTo>
                      <a:pt x="36" y="6"/>
                    </a:lnTo>
                    <a:lnTo>
                      <a:pt x="36" y="6"/>
                    </a:lnTo>
                    <a:close/>
                  </a:path>
                </a:pathLst>
              </a:custGeom>
              <a:solidFill>
                <a:srgbClr val="F2CAA9"/>
              </a:solidFill>
              <a:ln w="9525">
                <a:noFill/>
                <a:round/>
              </a:ln>
            </p:spPr>
            <p:txBody>
              <a:bodyPr vert="horz" wrap="square" lIns="91440" tIns="45720" rIns="91440" bIns="45720" numCol="1" anchor="t" anchorCtr="0" compatLnSpc="1"/>
              <a:lstStyle/>
              <a:p>
                <a:endParaRPr lang="en-US"/>
              </a:p>
            </p:txBody>
          </p:sp>
          <p:sp>
            <p:nvSpPr>
              <p:cNvPr id="109" name="Rectangle 154"/>
              <p:cNvSpPr>
                <a:spLocks noChangeArrowheads="1"/>
              </p:cNvSpPr>
              <p:nvPr/>
            </p:nvSpPr>
            <p:spPr bwMode="auto">
              <a:xfrm>
                <a:off x="1446954" y="3143254"/>
                <a:ext cx="1260788" cy="1782125"/>
              </a:xfrm>
              <a:prstGeom prst="rect">
                <a:avLst/>
              </a:prstGeom>
              <a:solidFill>
                <a:srgbClr val="FFFFFF"/>
              </a:solidFill>
              <a:ln w="9525">
                <a:noFill/>
                <a:miter lim="800000"/>
              </a:ln>
            </p:spPr>
            <p:txBody>
              <a:bodyPr vert="horz" wrap="square" lIns="91440" tIns="45720" rIns="91440" bIns="45720" numCol="1" anchor="t" anchorCtr="0" compatLnSpc="1"/>
              <a:lstStyle/>
              <a:p>
                <a:endParaRPr lang="en-US"/>
              </a:p>
            </p:txBody>
          </p:sp>
          <p:sp>
            <p:nvSpPr>
              <p:cNvPr id="110" name="Rectangle 155"/>
              <p:cNvSpPr>
                <a:spLocks noChangeArrowheads="1"/>
              </p:cNvSpPr>
              <p:nvPr/>
            </p:nvSpPr>
            <p:spPr bwMode="auto">
              <a:xfrm>
                <a:off x="1773234" y="3334766"/>
                <a:ext cx="610001"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11" name="Rectangle 156"/>
              <p:cNvSpPr>
                <a:spLocks noChangeArrowheads="1"/>
              </p:cNvSpPr>
              <p:nvPr/>
            </p:nvSpPr>
            <p:spPr bwMode="auto">
              <a:xfrm>
                <a:off x="1563989" y="3412789"/>
                <a:ext cx="1028490"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12" name="Rectangle 157"/>
              <p:cNvSpPr>
                <a:spLocks noChangeArrowheads="1"/>
              </p:cNvSpPr>
              <p:nvPr/>
            </p:nvSpPr>
            <p:spPr bwMode="auto">
              <a:xfrm>
                <a:off x="1563989" y="3467761"/>
                <a:ext cx="1028490" cy="30146"/>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13" name="Rectangle 158"/>
              <p:cNvSpPr>
                <a:spLocks noChangeArrowheads="1"/>
              </p:cNvSpPr>
              <p:nvPr/>
            </p:nvSpPr>
            <p:spPr bwMode="auto">
              <a:xfrm>
                <a:off x="1563989" y="3522731"/>
                <a:ext cx="1028490"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14" name="Rectangle 159"/>
              <p:cNvSpPr>
                <a:spLocks noChangeArrowheads="1"/>
              </p:cNvSpPr>
              <p:nvPr/>
            </p:nvSpPr>
            <p:spPr bwMode="auto">
              <a:xfrm>
                <a:off x="1563989" y="3577703"/>
                <a:ext cx="1028490" cy="30146"/>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15" name="Rectangle 160"/>
              <p:cNvSpPr>
                <a:spLocks noChangeArrowheads="1"/>
              </p:cNvSpPr>
              <p:nvPr/>
            </p:nvSpPr>
            <p:spPr bwMode="auto">
              <a:xfrm>
                <a:off x="1563989" y="3632673"/>
                <a:ext cx="1028490"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16" name="Rectangle 161"/>
              <p:cNvSpPr>
                <a:spLocks noChangeArrowheads="1"/>
              </p:cNvSpPr>
              <p:nvPr/>
            </p:nvSpPr>
            <p:spPr bwMode="auto">
              <a:xfrm>
                <a:off x="1563989" y="3687645"/>
                <a:ext cx="1028490" cy="30146"/>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17" name="Rectangle 162"/>
              <p:cNvSpPr>
                <a:spLocks noChangeArrowheads="1"/>
              </p:cNvSpPr>
              <p:nvPr/>
            </p:nvSpPr>
            <p:spPr bwMode="auto">
              <a:xfrm>
                <a:off x="1563989" y="3742615"/>
                <a:ext cx="1028490"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18" name="Rectangle 163"/>
              <p:cNvSpPr>
                <a:spLocks noChangeArrowheads="1"/>
              </p:cNvSpPr>
              <p:nvPr/>
            </p:nvSpPr>
            <p:spPr bwMode="auto">
              <a:xfrm>
                <a:off x="1563989" y="3795813"/>
                <a:ext cx="1028490"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19" name="Rectangle 164"/>
              <p:cNvSpPr>
                <a:spLocks noChangeArrowheads="1"/>
              </p:cNvSpPr>
              <p:nvPr/>
            </p:nvSpPr>
            <p:spPr bwMode="auto">
              <a:xfrm>
                <a:off x="1563989" y="3850785"/>
                <a:ext cx="514245"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20" name="Freeform 165"/>
              <p:cNvSpPr/>
              <p:nvPr/>
            </p:nvSpPr>
            <p:spPr bwMode="auto">
              <a:xfrm>
                <a:off x="2324717" y="4022790"/>
                <a:ext cx="267763" cy="265989"/>
              </a:xfrm>
              <a:custGeom>
                <a:avLst/>
                <a:gdLst/>
                <a:ahLst/>
                <a:cxnLst>
                  <a:cxn ang="0">
                    <a:pos x="152" y="0"/>
                  </a:cxn>
                  <a:cxn ang="0">
                    <a:pos x="182" y="3"/>
                  </a:cxn>
                  <a:cxn ang="0">
                    <a:pos x="209" y="11"/>
                  </a:cxn>
                  <a:cxn ang="0">
                    <a:pos x="235" y="26"/>
                  </a:cxn>
                  <a:cxn ang="0">
                    <a:pos x="258" y="44"/>
                  </a:cxn>
                  <a:cxn ang="0">
                    <a:pos x="275" y="66"/>
                  </a:cxn>
                  <a:cxn ang="0">
                    <a:pos x="290" y="92"/>
                  </a:cxn>
                  <a:cxn ang="0">
                    <a:pos x="298" y="119"/>
                  </a:cxn>
                  <a:cxn ang="0">
                    <a:pos x="301" y="150"/>
                  </a:cxn>
                  <a:cxn ang="0">
                    <a:pos x="301" y="166"/>
                  </a:cxn>
                  <a:cxn ang="0">
                    <a:pos x="295" y="195"/>
                  </a:cxn>
                  <a:cxn ang="0">
                    <a:pos x="283" y="222"/>
                  </a:cxn>
                  <a:cxn ang="0">
                    <a:pos x="267" y="246"/>
                  </a:cxn>
                  <a:cxn ang="0">
                    <a:pos x="246" y="266"/>
                  </a:cxn>
                  <a:cxn ang="0">
                    <a:pos x="222" y="282"/>
                  </a:cxn>
                  <a:cxn ang="0">
                    <a:pos x="197" y="293"/>
                  </a:cxn>
                  <a:cxn ang="0">
                    <a:pos x="166" y="299"/>
                  </a:cxn>
                  <a:cxn ang="0">
                    <a:pos x="152" y="301"/>
                  </a:cxn>
                  <a:cxn ang="0">
                    <a:pos x="121" y="298"/>
                  </a:cxn>
                  <a:cxn ang="0">
                    <a:pos x="92" y="288"/>
                  </a:cxn>
                  <a:cxn ang="0">
                    <a:pos x="66" y="275"/>
                  </a:cxn>
                  <a:cxn ang="0">
                    <a:pos x="45" y="256"/>
                  </a:cxn>
                  <a:cxn ang="0">
                    <a:pos x="26" y="233"/>
                  </a:cxn>
                  <a:cxn ang="0">
                    <a:pos x="13" y="209"/>
                  </a:cxn>
                  <a:cxn ang="0">
                    <a:pos x="4" y="180"/>
                  </a:cxn>
                  <a:cxn ang="0">
                    <a:pos x="0" y="150"/>
                  </a:cxn>
                  <a:cxn ang="0">
                    <a:pos x="2" y="135"/>
                  </a:cxn>
                  <a:cxn ang="0">
                    <a:pos x="7" y="105"/>
                  </a:cxn>
                  <a:cxn ang="0">
                    <a:pos x="20" y="79"/>
                  </a:cxn>
                  <a:cxn ang="0">
                    <a:pos x="36" y="55"/>
                  </a:cxn>
                  <a:cxn ang="0">
                    <a:pos x="55" y="34"/>
                  </a:cxn>
                  <a:cxn ang="0">
                    <a:pos x="79" y="18"/>
                  </a:cxn>
                  <a:cxn ang="0">
                    <a:pos x="106" y="7"/>
                  </a:cxn>
                  <a:cxn ang="0">
                    <a:pos x="135" y="0"/>
                  </a:cxn>
                  <a:cxn ang="0">
                    <a:pos x="152" y="0"/>
                  </a:cxn>
                </a:cxnLst>
                <a:rect l="0" t="0" r="r" b="b"/>
                <a:pathLst>
                  <a:path w="301" h="301">
                    <a:moveTo>
                      <a:pt x="152" y="0"/>
                    </a:moveTo>
                    <a:lnTo>
                      <a:pt x="152" y="0"/>
                    </a:lnTo>
                    <a:lnTo>
                      <a:pt x="166" y="0"/>
                    </a:lnTo>
                    <a:lnTo>
                      <a:pt x="182" y="3"/>
                    </a:lnTo>
                    <a:lnTo>
                      <a:pt x="197" y="7"/>
                    </a:lnTo>
                    <a:lnTo>
                      <a:pt x="209" y="11"/>
                    </a:lnTo>
                    <a:lnTo>
                      <a:pt x="222" y="18"/>
                    </a:lnTo>
                    <a:lnTo>
                      <a:pt x="235" y="26"/>
                    </a:lnTo>
                    <a:lnTo>
                      <a:pt x="246" y="34"/>
                    </a:lnTo>
                    <a:lnTo>
                      <a:pt x="258" y="44"/>
                    </a:lnTo>
                    <a:lnTo>
                      <a:pt x="267" y="55"/>
                    </a:lnTo>
                    <a:lnTo>
                      <a:pt x="275" y="66"/>
                    </a:lnTo>
                    <a:lnTo>
                      <a:pt x="283" y="79"/>
                    </a:lnTo>
                    <a:lnTo>
                      <a:pt x="290" y="92"/>
                    </a:lnTo>
                    <a:lnTo>
                      <a:pt x="295" y="105"/>
                    </a:lnTo>
                    <a:lnTo>
                      <a:pt x="298" y="119"/>
                    </a:lnTo>
                    <a:lnTo>
                      <a:pt x="301" y="135"/>
                    </a:lnTo>
                    <a:lnTo>
                      <a:pt x="301" y="150"/>
                    </a:lnTo>
                    <a:lnTo>
                      <a:pt x="301" y="150"/>
                    </a:lnTo>
                    <a:lnTo>
                      <a:pt x="301" y="166"/>
                    </a:lnTo>
                    <a:lnTo>
                      <a:pt x="298" y="180"/>
                    </a:lnTo>
                    <a:lnTo>
                      <a:pt x="295" y="195"/>
                    </a:lnTo>
                    <a:lnTo>
                      <a:pt x="290" y="209"/>
                    </a:lnTo>
                    <a:lnTo>
                      <a:pt x="283" y="222"/>
                    </a:lnTo>
                    <a:lnTo>
                      <a:pt x="275" y="233"/>
                    </a:lnTo>
                    <a:lnTo>
                      <a:pt x="267" y="246"/>
                    </a:lnTo>
                    <a:lnTo>
                      <a:pt x="258" y="256"/>
                    </a:lnTo>
                    <a:lnTo>
                      <a:pt x="246" y="266"/>
                    </a:lnTo>
                    <a:lnTo>
                      <a:pt x="235" y="275"/>
                    </a:lnTo>
                    <a:lnTo>
                      <a:pt x="222" y="282"/>
                    </a:lnTo>
                    <a:lnTo>
                      <a:pt x="209" y="288"/>
                    </a:lnTo>
                    <a:lnTo>
                      <a:pt x="197" y="293"/>
                    </a:lnTo>
                    <a:lnTo>
                      <a:pt x="182" y="298"/>
                    </a:lnTo>
                    <a:lnTo>
                      <a:pt x="166" y="299"/>
                    </a:lnTo>
                    <a:lnTo>
                      <a:pt x="152" y="301"/>
                    </a:lnTo>
                    <a:lnTo>
                      <a:pt x="152" y="301"/>
                    </a:lnTo>
                    <a:lnTo>
                      <a:pt x="135" y="299"/>
                    </a:lnTo>
                    <a:lnTo>
                      <a:pt x="121" y="298"/>
                    </a:lnTo>
                    <a:lnTo>
                      <a:pt x="106" y="293"/>
                    </a:lnTo>
                    <a:lnTo>
                      <a:pt x="92" y="288"/>
                    </a:lnTo>
                    <a:lnTo>
                      <a:pt x="79" y="282"/>
                    </a:lnTo>
                    <a:lnTo>
                      <a:pt x="66" y="275"/>
                    </a:lnTo>
                    <a:lnTo>
                      <a:pt x="55" y="266"/>
                    </a:lnTo>
                    <a:lnTo>
                      <a:pt x="45" y="256"/>
                    </a:lnTo>
                    <a:lnTo>
                      <a:pt x="36" y="246"/>
                    </a:lnTo>
                    <a:lnTo>
                      <a:pt x="26" y="233"/>
                    </a:lnTo>
                    <a:lnTo>
                      <a:pt x="20" y="222"/>
                    </a:lnTo>
                    <a:lnTo>
                      <a:pt x="13" y="209"/>
                    </a:lnTo>
                    <a:lnTo>
                      <a:pt x="7" y="195"/>
                    </a:lnTo>
                    <a:lnTo>
                      <a:pt x="4" y="180"/>
                    </a:lnTo>
                    <a:lnTo>
                      <a:pt x="2" y="166"/>
                    </a:lnTo>
                    <a:lnTo>
                      <a:pt x="0" y="150"/>
                    </a:lnTo>
                    <a:lnTo>
                      <a:pt x="0" y="150"/>
                    </a:lnTo>
                    <a:lnTo>
                      <a:pt x="2" y="135"/>
                    </a:lnTo>
                    <a:lnTo>
                      <a:pt x="4" y="119"/>
                    </a:lnTo>
                    <a:lnTo>
                      <a:pt x="7" y="105"/>
                    </a:lnTo>
                    <a:lnTo>
                      <a:pt x="13" y="92"/>
                    </a:lnTo>
                    <a:lnTo>
                      <a:pt x="20" y="79"/>
                    </a:lnTo>
                    <a:lnTo>
                      <a:pt x="26" y="66"/>
                    </a:lnTo>
                    <a:lnTo>
                      <a:pt x="36" y="55"/>
                    </a:lnTo>
                    <a:lnTo>
                      <a:pt x="45" y="44"/>
                    </a:lnTo>
                    <a:lnTo>
                      <a:pt x="55" y="34"/>
                    </a:lnTo>
                    <a:lnTo>
                      <a:pt x="66" y="26"/>
                    </a:lnTo>
                    <a:lnTo>
                      <a:pt x="79" y="18"/>
                    </a:lnTo>
                    <a:lnTo>
                      <a:pt x="92" y="11"/>
                    </a:lnTo>
                    <a:lnTo>
                      <a:pt x="106" y="7"/>
                    </a:lnTo>
                    <a:lnTo>
                      <a:pt x="121" y="3"/>
                    </a:lnTo>
                    <a:lnTo>
                      <a:pt x="135" y="0"/>
                    </a:lnTo>
                    <a:lnTo>
                      <a:pt x="152" y="0"/>
                    </a:lnTo>
                    <a:lnTo>
                      <a:pt x="152" y="0"/>
                    </a:lnTo>
                    <a:close/>
                  </a:path>
                </a:pathLst>
              </a:custGeom>
              <a:solidFill>
                <a:srgbClr val="4C8EB4"/>
              </a:solidFill>
              <a:ln w="9525">
                <a:noFill/>
                <a:round/>
              </a:ln>
            </p:spPr>
            <p:txBody>
              <a:bodyPr vert="horz" wrap="square" lIns="91440" tIns="45720" rIns="91440" bIns="45720" numCol="1" anchor="t" anchorCtr="0" compatLnSpc="1"/>
              <a:lstStyle/>
              <a:p>
                <a:endParaRPr lang="en-US"/>
              </a:p>
            </p:txBody>
          </p:sp>
          <p:sp>
            <p:nvSpPr>
              <p:cNvPr id="121" name="Freeform 166"/>
              <p:cNvSpPr/>
              <p:nvPr/>
            </p:nvSpPr>
            <p:spPr bwMode="auto">
              <a:xfrm>
                <a:off x="2338903" y="4154011"/>
                <a:ext cx="120582" cy="111716"/>
              </a:xfrm>
              <a:custGeom>
                <a:avLst/>
                <a:gdLst/>
                <a:ahLst/>
                <a:cxnLst>
                  <a:cxn ang="0">
                    <a:pos x="52" y="125"/>
                  </a:cxn>
                  <a:cxn ang="0">
                    <a:pos x="52" y="125"/>
                  </a:cxn>
                  <a:cxn ang="0">
                    <a:pos x="37" y="114"/>
                  </a:cxn>
                  <a:cxn ang="0">
                    <a:pos x="23" y="101"/>
                  </a:cxn>
                  <a:cxn ang="0">
                    <a:pos x="12" y="85"/>
                  </a:cxn>
                  <a:cxn ang="0">
                    <a:pos x="0" y="69"/>
                  </a:cxn>
                  <a:cxn ang="0">
                    <a:pos x="136" y="0"/>
                  </a:cxn>
                  <a:cxn ang="0">
                    <a:pos x="52" y="125"/>
                  </a:cxn>
                </a:cxnLst>
                <a:rect l="0" t="0" r="r" b="b"/>
                <a:pathLst>
                  <a:path w="136" h="125">
                    <a:moveTo>
                      <a:pt x="52" y="125"/>
                    </a:moveTo>
                    <a:lnTo>
                      <a:pt x="52" y="125"/>
                    </a:lnTo>
                    <a:lnTo>
                      <a:pt x="37" y="114"/>
                    </a:lnTo>
                    <a:lnTo>
                      <a:pt x="23" y="101"/>
                    </a:lnTo>
                    <a:lnTo>
                      <a:pt x="12" y="85"/>
                    </a:lnTo>
                    <a:lnTo>
                      <a:pt x="0" y="69"/>
                    </a:lnTo>
                    <a:lnTo>
                      <a:pt x="136" y="0"/>
                    </a:lnTo>
                    <a:lnTo>
                      <a:pt x="52" y="125"/>
                    </a:lnTo>
                    <a:close/>
                  </a:path>
                </a:pathLst>
              </a:custGeom>
              <a:solidFill>
                <a:srgbClr val="9ACAE6"/>
              </a:solidFill>
              <a:ln w="9525">
                <a:noFill/>
                <a:round/>
              </a:ln>
            </p:spPr>
            <p:txBody>
              <a:bodyPr vert="horz" wrap="square" lIns="91440" tIns="45720" rIns="91440" bIns="45720" numCol="1" anchor="t" anchorCtr="0" compatLnSpc="1"/>
              <a:lstStyle/>
              <a:p>
                <a:endParaRPr lang="en-US"/>
              </a:p>
            </p:txBody>
          </p:sp>
          <p:sp>
            <p:nvSpPr>
              <p:cNvPr id="122" name="Freeform 167"/>
              <p:cNvSpPr/>
              <p:nvPr/>
            </p:nvSpPr>
            <p:spPr bwMode="auto">
              <a:xfrm>
                <a:off x="2324717" y="4051162"/>
                <a:ext cx="134768" cy="164914"/>
              </a:xfrm>
              <a:custGeom>
                <a:avLst/>
                <a:gdLst/>
                <a:ahLst/>
                <a:cxnLst>
                  <a:cxn ang="0">
                    <a:pos x="16" y="187"/>
                  </a:cxn>
                  <a:cxn ang="0">
                    <a:pos x="16" y="187"/>
                  </a:cxn>
                  <a:cxn ang="0">
                    <a:pos x="10" y="171"/>
                  </a:cxn>
                  <a:cxn ang="0">
                    <a:pos x="5" y="153"/>
                  </a:cxn>
                  <a:cxn ang="0">
                    <a:pos x="2" y="135"/>
                  </a:cxn>
                  <a:cxn ang="0">
                    <a:pos x="0" y="118"/>
                  </a:cxn>
                  <a:cxn ang="0">
                    <a:pos x="0" y="118"/>
                  </a:cxn>
                  <a:cxn ang="0">
                    <a:pos x="2" y="100"/>
                  </a:cxn>
                  <a:cxn ang="0">
                    <a:pos x="5" y="82"/>
                  </a:cxn>
                  <a:cxn ang="0">
                    <a:pos x="10" y="66"/>
                  </a:cxn>
                  <a:cxn ang="0">
                    <a:pos x="16" y="52"/>
                  </a:cxn>
                  <a:cxn ang="0">
                    <a:pos x="24" y="36"/>
                  </a:cxn>
                  <a:cxn ang="0">
                    <a:pos x="34" y="23"/>
                  </a:cxn>
                  <a:cxn ang="0">
                    <a:pos x="45" y="10"/>
                  </a:cxn>
                  <a:cxn ang="0">
                    <a:pos x="58" y="0"/>
                  </a:cxn>
                  <a:cxn ang="0">
                    <a:pos x="152" y="118"/>
                  </a:cxn>
                  <a:cxn ang="0">
                    <a:pos x="16" y="187"/>
                  </a:cxn>
                </a:cxnLst>
                <a:rect l="0" t="0" r="r" b="b"/>
                <a:pathLst>
                  <a:path w="152" h="187">
                    <a:moveTo>
                      <a:pt x="16" y="187"/>
                    </a:moveTo>
                    <a:lnTo>
                      <a:pt x="16" y="187"/>
                    </a:lnTo>
                    <a:lnTo>
                      <a:pt x="10" y="171"/>
                    </a:lnTo>
                    <a:lnTo>
                      <a:pt x="5" y="153"/>
                    </a:lnTo>
                    <a:lnTo>
                      <a:pt x="2" y="135"/>
                    </a:lnTo>
                    <a:lnTo>
                      <a:pt x="0" y="118"/>
                    </a:lnTo>
                    <a:lnTo>
                      <a:pt x="0" y="118"/>
                    </a:lnTo>
                    <a:lnTo>
                      <a:pt x="2" y="100"/>
                    </a:lnTo>
                    <a:lnTo>
                      <a:pt x="5" y="82"/>
                    </a:lnTo>
                    <a:lnTo>
                      <a:pt x="10" y="66"/>
                    </a:lnTo>
                    <a:lnTo>
                      <a:pt x="16" y="52"/>
                    </a:lnTo>
                    <a:lnTo>
                      <a:pt x="24" y="36"/>
                    </a:lnTo>
                    <a:lnTo>
                      <a:pt x="34" y="23"/>
                    </a:lnTo>
                    <a:lnTo>
                      <a:pt x="45" y="10"/>
                    </a:lnTo>
                    <a:lnTo>
                      <a:pt x="58" y="0"/>
                    </a:lnTo>
                    <a:lnTo>
                      <a:pt x="152" y="118"/>
                    </a:lnTo>
                    <a:lnTo>
                      <a:pt x="16" y="187"/>
                    </a:lnTo>
                    <a:close/>
                  </a:path>
                </a:pathLst>
              </a:custGeom>
              <a:solidFill>
                <a:srgbClr val="87BBDA"/>
              </a:solidFill>
              <a:ln w="9525">
                <a:noFill/>
                <a:round/>
              </a:ln>
            </p:spPr>
            <p:txBody>
              <a:bodyPr vert="horz" wrap="square" lIns="91440" tIns="45720" rIns="91440" bIns="45720" numCol="1" anchor="t" anchorCtr="0" compatLnSpc="1"/>
              <a:lstStyle/>
              <a:p>
                <a:endParaRPr lang="en-US"/>
              </a:p>
            </p:txBody>
          </p:sp>
          <p:sp>
            <p:nvSpPr>
              <p:cNvPr id="123" name="Freeform 168"/>
              <p:cNvSpPr/>
              <p:nvPr/>
            </p:nvSpPr>
            <p:spPr bwMode="auto">
              <a:xfrm>
                <a:off x="2376142" y="4022790"/>
                <a:ext cx="83344" cy="131221"/>
              </a:xfrm>
              <a:custGeom>
                <a:avLst/>
                <a:gdLst/>
                <a:ahLst/>
                <a:cxnLst>
                  <a:cxn ang="0">
                    <a:pos x="0" y="32"/>
                  </a:cxn>
                  <a:cxn ang="0">
                    <a:pos x="0" y="32"/>
                  </a:cxn>
                  <a:cxn ang="0">
                    <a:pos x="10" y="24"/>
                  </a:cxn>
                  <a:cxn ang="0">
                    <a:pos x="21" y="18"/>
                  </a:cxn>
                  <a:cxn ang="0">
                    <a:pos x="32" y="13"/>
                  </a:cxn>
                  <a:cxn ang="0">
                    <a:pos x="44" y="8"/>
                  </a:cxn>
                  <a:cxn ang="0">
                    <a:pos x="55" y="5"/>
                  </a:cxn>
                  <a:cxn ang="0">
                    <a:pos x="68" y="2"/>
                  </a:cxn>
                  <a:cxn ang="0">
                    <a:pos x="81" y="0"/>
                  </a:cxn>
                  <a:cxn ang="0">
                    <a:pos x="94" y="0"/>
                  </a:cxn>
                  <a:cxn ang="0">
                    <a:pos x="94" y="150"/>
                  </a:cxn>
                  <a:cxn ang="0">
                    <a:pos x="0" y="32"/>
                  </a:cxn>
                </a:cxnLst>
                <a:rect l="0" t="0" r="r" b="b"/>
                <a:pathLst>
                  <a:path w="94" h="150">
                    <a:moveTo>
                      <a:pt x="0" y="32"/>
                    </a:moveTo>
                    <a:lnTo>
                      <a:pt x="0" y="32"/>
                    </a:lnTo>
                    <a:lnTo>
                      <a:pt x="10" y="24"/>
                    </a:lnTo>
                    <a:lnTo>
                      <a:pt x="21" y="18"/>
                    </a:lnTo>
                    <a:lnTo>
                      <a:pt x="32" y="13"/>
                    </a:lnTo>
                    <a:lnTo>
                      <a:pt x="44" y="8"/>
                    </a:lnTo>
                    <a:lnTo>
                      <a:pt x="55" y="5"/>
                    </a:lnTo>
                    <a:lnTo>
                      <a:pt x="68" y="2"/>
                    </a:lnTo>
                    <a:lnTo>
                      <a:pt x="81" y="0"/>
                    </a:lnTo>
                    <a:lnTo>
                      <a:pt x="94" y="0"/>
                    </a:lnTo>
                    <a:lnTo>
                      <a:pt x="94" y="150"/>
                    </a:lnTo>
                    <a:lnTo>
                      <a:pt x="0" y="32"/>
                    </a:lnTo>
                    <a:close/>
                  </a:path>
                </a:pathLst>
              </a:custGeom>
              <a:solidFill>
                <a:srgbClr val="73ACCD"/>
              </a:solidFill>
              <a:ln w="9525">
                <a:noFill/>
                <a:round/>
              </a:ln>
            </p:spPr>
            <p:txBody>
              <a:bodyPr vert="horz" wrap="square" lIns="91440" tIns="45720" rIns="91440" bIns="45720" numCol="1" anchor="t" anchorCtr="0" compatLnSpc="1"/>
              <a:lstStyle/>
              <a:p>
                <a:endParaRPr lang="en-US"/>
              </a:p>
            </p:txBody>
          </p:sp>
          <p:sp>
            <p:nvSpPr>
              <p:cNvPr id="124" name="Freeform 169"/>
              <p:cNvSpPr/>
              <p:nvPr/>
            </p:nvSpPr>
            <p:spPr bwMode="auto">
              <a:xfrm>
                <a:off x="2459484" y="4022790"/>
                <a:ext cx="93983" cy="131221"/>
              </a:xfrm>
              <a:custGeom>
                <a:avLst/>
                <a:gdLst/>
                <a:ahLst/>
                <a:cxnLst>
                  <a:cxn ang="0">
                    <a:pos x="0" y="0"/>
                  </a:cxn>
                  <a:cxn ang="0">
                    <a:pos x="0" y="150"/>
                  </a:cxn>
                  <a:cxn ang="0">
                    <a:pos x="106" y="45"/>
                  </a:cxn>
                  <a:cxn ang="0">
                    <a:pos x="106" y="45"/>
                  </a:cxn>
                  <a:cxn ang="0">
                    <a:pos x="96" y="34"/>
                  </a:cxn>
                  <a:cxn ang="0">
                    <a:pos x="83" y="26"/>
                  </a:cxn>
                  <a:cxn ang="0">
                    <a:pos x="72" y="18"/>
                  </a:cxn>
                  <a:cxn ang="0">
                    <a:pos x="57" y="11"/>
                  </a:cxn>
                  <a:cxn ang="0">
                    <a:pos x="45" y="7"/>
                  </a:cxn>
                  <a:cxn ang="0">
                    <a:pos x="30" y="3"/>
                  </a:cxn>
                  <a:cxn ang="0">
                    <a:pos x="14" y="0"/>
                  </a:cxn>
                  <a:cxn ang="0">
                    <a:pos x="0" y="0"/>
                  </a:cxn>
                  <a:cxn ang="0">
                    <a:pos x="0" y="0"/>
                  </a:cxn>
                </a:cxnLst>
                <a:rect l="0" t="0" r="r" b="b"/>
                <a:pathLst>
                  <a:path w="106" h="150">
                    <a:moveTo>
                      <a:pt x="0" y="0"/>
                    </a:moveTo>
                    <a:lnTo>
                      <a:pt x="0" y="150"/>
                    </a:lnTo>
                    <a:lnTo>
                      <a:pt x="106" y="45"/>
                    </a:lnTo>
                    <a:lnTo>
                      <a:pt x="106" y="45"/>
                    </a:lnTo>
                    <a:lnTo>
                      <a:pt x="96" y="34"/>
                    </a:lnTo>
                    <a:lnTo>
                      <a:pt x="83" y="26"/>
                    </a:lnTo>
                    <a:lnTo>
                      <a:pt x="72" y="18"/>
                    </a:lnTo>
                    <a:lnTo>
                      <a:pt x="57" y="11"/>
                    </a:lnTo>
                    <a:lnTo>
                      <a:pt x="45" y="7"/>
                    </a:lnTo>
                    <a:lnTo>
                      <a:pt x="30" y="3"/>
                    </a:lnTo>
                    <a:lnTo>
                      <a:pt x="14" y="0"/>
                    </a:lnTo>
                    <a:lnTo>
                      <a:pt x="0" y="0"/>
                    </a:lnTo>
                    <a:lnTo>
                      <a:pt x="0" y="0"/>
                    </a:lnTo>
                    <a:close/>
                  </a:path>
                </a:pathLst>
              </a:custGeom>
              <a:solidFill>
                <a:srgbClr val="609DC1"/>
              </a:solidFill>
              <a:ln w="9525">
                <a:noFill/>
                <a:round/>
              </a:ln>
            </p:spPr>
            <p:txBody>
              <a:bodyPr vert="horz" wrap="square" lIns="91440" tIns="45720" rIns="91440" bIns="45720" numCol="1" anchor="t" anchorCtr="0" compatLnSpc="1"/>
              <a:lstStyle/>
              <a:p>
                <a:endParaRPr lang="en-US"/>
              </a:p>
            </p:txBody>
          </p:sp>
          <p:sp>
            <p:nvSpPr>
              <p:cNvPr id="125" name="Freeform 170"/>
              <p:cNvSpPr/>
              <p:nvPr/>
            </p:nvSpPr>
            <p:spPr bwMode="auto">
              <a:xfrm>
                <a:off x="1563989" y="4311832"/>
                <a:ext cx="611775" cy="14186"/>
              </a:xfrm>
              <a:custGeom>
                <a:avLst/>
                <a:gdLst/>
                <a:ahLst/>
                <a:cxnLst>
                  <a:cxn ang="0">
                    <a:pos x="0" y="0"/>
                  </a:cxn>
                  <a:cxn ang="0">
                    <a:pos x="690" y="0"/>
                  </a:cxn>
                  <a:cxn ang="0">
                    <a:pos x="690" y="16"/>
                  </a:cxn>
                  <a:cxn ang="0">
                    <a:pos x="2" y="16"/>
                  </a:cxn>
                  <a:cxn ang="0">
                    <a:pos x="0" y="0"/>
                  </a:cxn>
                </a:cxnLst>
                <a:rect l="0" t="0" r="r" b="b"/>
                <a:pathLst>
                  <a:path w="690" h="16">
                    <a:moveTo>
                      <a:pt x="0" y="0"/>
                    </a:moveTo>
                    <a:lnTo>
                      <a:pt x="690" y="0"/>
                    </a:lnTo>
                    <a:lnTo>
                      <a:pt x="690" y="16"/>
                    </a:lnTo>
                    <a:lnTo>
                      <a:pt x="2" y="16"/>
                    </a:lnTo>
                    <a:lnTo>
                      <a:pt x="0" y="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126" name="Freeform 171"/>
              <p:cNvSpPr/>
              <p:nvPr/>
            </p:nvSpPr>
            <p:spPr bwMode="auto">
              <a:xfrm>
                <a:off x="1563989" y="3983778"/>
                <a:ext cx="109942" cy="328053"/>
              </a:xfrm>
              <a:custGeom>
                <a:avLst/>
                <a:gdLst/>
                <a:ahLst/>
                <a:cxnLst>
                  <a:cxn ang="0">
                    <a:pos x="2" y="0"/>
                  </a:cxn>
                  <a:cxn ang="0">
                    <a:pos x="124" y="0"/>
                  </a:cxn>
                  <a:cxn ang="0">
                    <a:pos x="124" y="370"/>
                  </a:cxn>
                  <a:cxn ang="0">
                    <a:pos x="0" y="370"/>
                  </a:cxn>
                  <a:cxn ang="0">
                    <a:pos x="2" y="0"/>
                  </a:cxn>
                </a:cxnLst>
                <a:rect l="0" t="0" r="r" b="b"/>
                <a:pathLst>
                  <a:path w="124" h="370">
                    <a:moveTo>
                      <a:pt x="2" y="0"/>
                    </a:moveTo>
                    <a:lnTo>
                      <a:pt x="124" y="0"/>
                    </a:lnTo>
                    <a:lnTo>
                      <a:pt x="124" y="370"/>
                    </a:lnTo>
                    <a:lnTo>
                      <a:pt x="0" y="370"/>
                    </a:lnTo>
                    <a:lnTo>
                      <a:pt x="2" y="0"/>
                    </a:lnTo>
                    <a:close/>
                  </a:path>
                </a:pathLst>
              </a:custGeom>
              <a:solidFill>
                <a:srgbClr val="4C8EB4"/>
              </a:solidFill>
              <a:ln w="9525">
                <a:noFill/>
                <a:round/>
              </a:ln>
            </p:spPr>
            <p:txBody>
              <a:bodyPr vert="horz" wrap="square" lIns="91440" tIns="45720" rIns="91440" bIns="45720" numCol="1" anchor="t" anchorCtr="0" compatLnSpc="1"/>
              <a:lstStyle/>
              <a:p>
                <a:endParaRPr lang="en-US"/>
              </a:p>
            </p:txBody>
          </p:sp>
          <p:sp>
            <p:nvSpPr>
              <p:cNvPr id="127" name="Rectangle 172"/>
              <p:cNvSpPr>
                <a:spLocks noChangeArrowheads="1"/>
              </p:cNvSpPr>
              <p:nvPr/>
            </p:nvSpPr>
            <p:spPr bwMode="auto">
              <a:xfrm>
                <a:off x="1689890" y="4106134"/>
                <a:ext cx="108169" cy="205698"/>
              </a:xfrm>
              <a:prstGeom prst="rect">
                <a:avLst/>
              </a:prstGeom>
              <a:solidFill>
                <a:srgbClr val="609DC1"/>
              </a:solidFill>
              <a:ln w="9525">
                <a:noFill/>
                <a:miter lim="800000"/>
              </a:ln>
            </p:spPr>
            <p:txBody>
              <a:bodyPr vert="horz" wrap="square" lIns="91440" tIns="45720" rIns="91440" bIns="45720" numCol="1" anchor="t" anchorCtr="0" compatLnSpc="1"/>
              <a:lstStyle/>
              <a:p>
                <a:endParaRPr lang="en-US"/>
              </a:p>
            </p:txBody>
          </p:sp>
          <p:sp>
            <p:nvSpPr>
              <p:cNvPr id="128" name="Rectangle 173"/>
              <p:cNvSpPr>
                <a:spLocks noChangeArrowheads="1"/>
              </p:cNvSpPr>
              <p:nvPr/>
            </p:nvSpPr>
            <p:spPr bwMode="auto">
              <a:xfrm>
                <a:off x="1815792" y="4175290"/>
                <a:ext cx="108169" cy="136541"/>
              </a:xfrm>
              <a:prstGeom prst="rect">
                <a:avLst/>
              </a:prstGeom>
              <a:solidFill>
                <a:srgbClr val="73ACCD"/>
              </a:solidFill>
              <a:ln w="9525">
                <a:noFill/>
                <a:miter lim="800000"/>
              </a:ln>
            </p:spPr>
            <p:txBody>
              <a:bodyPr vert="horz" wrap="square" lIns="91440" tIns="45720" rIns="91440" bIns="45720" numCol="1" anchor="t" anchorCtr="0" compatLnSpc="1"/>
              <a:lstStyle/>
              <a:p>
                <a:endParaRPr lang="en-US"/>
              </a:p>
            </p:txBody>
          </p:sp>
          <p:sp>
            <p:nvSpPr>
              <p:cNvPr id="129" name="Rectangle 174"/>
              <p:cNvSpPr>
                <a:spLocks noChangeArrowheads="1"/>
              </p:cNvSpPr>
              <p:nvPr/>
            </p:nvSpPr>
            <p:spPr bwMode="auto">
              <a:xfrm>
                <a:off x="1941693" y="4113227"/>
                <a:ext cx="108169" cy="198605"/>
              </a:xfrm>
              <a:prstGeom prst="rect">
                <a:avLst/>
              </a:prstGeom>
              <a:solidFill>
                <a:srgbClr val="87BBDA"/>
              </a:solidFill>
              <a:ln w="9525">
                <a:noFill/>
                <a:miter lim="800000"/>
              </a:ln>
            </p:spPr>
            <p:txBody>
              <a:bodyPr vert="horz" wrap="square" lIns="91440" tIns="45720" rIns="91440" bIns="45720" numCol="1" anchor="t" anchorCtr="0" compatLnSpc="1"/>
              <a:lstStyle/>
              <a:p>
                <a:endParaRPr lang="en-US"/>
              </a:p>
            </p:txBody>
          </p:sp>
          <p:sp>
            <p:nvSpPr>
              <p:cNvPr id="130" name="Rectangle 175"/>
              <p:cNvSpPr>
                <a:spLocks noChangeArrowheads="1"/>
              </p:cNvSpPr>
              <p:nvPr/>
            </p:nvSpPr>
            <p:spPr bwMode="auto">
              <a:xfrm>
                <a:off x="2067595" y="4168197"/>
                <a:ext cx="108169" cy="143634"/>
              </a:xfrm>
              <a:prstGeom prst="rect">
                <a:avLst/>
              </a:prstGeom>
              <a:solidFill>
                <a:srgbClr val="9ACAE6"/>
              </a:solidFill>
              <a:ln w="9525">
                <a:noFill/>
                <a:miter lim="800000"/>
              </a:ln>
            </p:spPr>
            <p:txBody>
              <a:bodyPr vert="horz" wrap="square" lIns="91440" tIns="45720" rIns="91440" bIns="45720" numCol="1" anchor="t" anchorCtr="0" compatLnSpc="1"/>
              <a:lstStyle/>
              <a:p>
                <a:endParaRPr lang="en-US"/>
              </a:p>
            </p:txBody>
          </p:sp>
          <p:sp>
            <p:nvSpPr>
              <p:cNvPr id="131" name="Rectangle 176"/>
              <p:cNvSpPr>
                <a:spLocks noChangeArrowheads="1"/>
              </p:cNvSpPr>
              <p:nvPr/>
            </p:nvSpPr>
            <p:spPr bwMode="auto">
              <a:xfrm>
                <a:off x="2333584" y="4311832"/>
                <a:ext cx="54972" cy="14186"/>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32" name="Rectangle 177"/>
              <p:cNvSpPr>
                <a:spLocks noChangeArrowheads="1"/>
              </p:cNvSpPr>
              <p:nvPr/>
            </p:nvSpPr>
            <p:spPr bwMode="auto">
              <a:xfrm>
                <a:off x="2415153" y="4311832"/>
                <a:ext cx="163140" cy="14186"/>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33" name="Rectangle 178"/>
              <p:cNvSpPr>
                <a:spLocks noChangeArrowheads="1"/>
              </p:cNvSpPr>
              <p:nvPr/>
            </p:nvSpPr>
            <p:spPr bwMode="auto">
              <a:xfrm>
                <a:off x="1563989" y="4375669"/>
                <a:ext cx="471687"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34" name="Rectangle 179"/>
              <p:cNvSpPr>
                <a:spLocks noChangeArrowheads="1"/>
              </p:cNvSpPr>
              <p:nvPr/>
            </p:nvSpPr>
            <p:spPr bwMode="auto">
              <a:xfrm>
                <a:off x="1563989" y="4430640"/>
                <a:ext cx="471687"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35" name="Rectangle 180"/>
              <p:cNvSpPr>
                <a:spLocks noChangeArrowheads="1"/>
              </p:cNvSpPr>
              <p:nvPr/>
            </p:nvSpPr>
            <p:spPr bwMode="auto">
              <a:xfrm>
                <a:off x="1563989" y="4485611"/>
                <a:ext cx="471687"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36" name="Rectangle 181"/>
              <p:cNvSpPr>
                <a:spLocks noChangeArrowheads="1"/>
              </p:cNvSpPr>
              <p:nvPr/>
            </p:nvSpPr>
            <p:spPr bwMode="auto">
              <a:xfrm>
                <a:off x="1563989" y="4540582"/>
                <a:ext cx="471687"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37" name="Rectangle 182"/>
              <p:cNvSpPr>
                <a:spLocks noChangeArrowheads="1"/>
              </p:cNvSpPr>
              <p:nvPr/>
            </p:nvSpPr>
            <p:spPr bwMode="auto">
              <a:xfrm>
                <a:off x="1563989" y="4595553"/>
                <a:ext cx="471687"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38" name="Rectangle 183"/>
              <p:cNvSpPr>
                <a:spLocks noChangeArrowheads="1"/>
              </p:cNvSpPr>
              <p:nvPr/>
            </p:nvSpPr>
            <p:spPr bwMode="auto">
              <a:xfrm>
                <a:off x="1563989" y="4650524"/>
                <a:ext cx="471687" cy="30146"/>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39" name="Rectangle 184"/>
              <p:cNvSpPr>
                <a:spLocks noChangeArrowheads="1"/>
              </p:cNvSpPr>
              <p:nvPr/>
            </p:nvSpPr>
            <p:spPr bwMode="auto">
              <a:xfrm>
                <a:off x="1563989" y="4705495"/>
                <a:ext cx="471687"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40" name="Rectangle 185"/>
              <p:cNvSpPr>
                <a:spLocks noChangeArrowheads="1"/>
              </p:cNvSpPr>
              <p:nvPr/>
            </p:nvSpPr>
            <p:spPr bwMode="auto">
              <a:xfrm>
                <a:off x="1563989" y="4758693"/>
                <a:ext cx="235844"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41" name="Rectangle 186"/>
              <p:cNvSpPr>
                <a:spLocks noChangeArrowheads="1"/>
              </p:cNvSpPr>
              <p:nvPr/>
            </p:nvSpPr>
            <p:spPr bwMode="auto">
              <a:xfrm>
                <a:off x="2119019" y="4375669"/>
                <a:ext cx="473461"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42" name="Rectangle 187"/>
              <p:cNvSpPr>
                <a:spLocks noChangeArrowheads="1"/>
              </p:cNvSpPr>
              <p:nvPr/>
            </p:nvSpPr>
            <p:spPr bwMode="auto">
              <a:xfrm>
                <a:off x="2119019" y="4430640"/>
                <a:ext cx="473461"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43" name="Rectangle 188"/>
              <p:cNvSpPr>
                <a:spLocks noChangeArrowheads="1"/>
              </p:cNvSpPr>
              <p:nvPr/>
            </p:nvSpPr>
            <p:spPr bwMode="auto">
              <a:xfrm>
                <a:off x="2119019" y="4485611"/>
                <a:ext cx="473461"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44" name="Rectangle 189"/>
              <p:cNvSpPr>
                <a:spLocks noChangeArrowheads="1"/>
              </p:cNvSpPr>
              <p:nvPr/>
            </p:nvSpPr>
            <p:spPr bwMode="auto">
              <a:xfrm>
                <a:off x="2119019" y="4540582"/>
                <a:ext cx="473461"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45" name="Rectangle 190"/>
              <p:cNvSpPr>
                <a:spLocks noChangeArrowheads="1"/>
              </p:cNvSpPr>
              <p:nvPr/>
            </p:nvSpPr>
            <p:spPr bwMode="auto">
              <a:xfrm>
                <a:off x="2119019" y="4595553"/>
                <a:ext cx="473461"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46" name="Rectangle 191"/>
              <p:cNvSpPr>
                <a:spLocks noChangeArrowheads="1"/>
              </p:cNvSpPr>
              <p:nvPr/>
            </p:nvSpPr>
            <p:spPr bwMode="auto">
              <a:xfrm>
                <a:off x="2119019" y="4650524"/>
                <a:ext cx="473461" cy="30146"/>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47" name="Rectangle 192"/>
              <p:cNvSpPr>
                <a:spLocks noChangeArrowheads="1"/>
              </p:cNvSpPr>
              <p:nvPr/>
            </p:nvSpPr>
            <p:spPr bwMode="auto">
              <a:xfrm>
                <a:off x="2119019" y="4705495"/>
                <a:ext cx="473461"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48" name="Rectangle 193"/>
              <p:cNvSpPr>
                <a:spLocks noChangeArrowheads="1"/>
              </p:cNvSpPr>
              <p:nvPr/>
            </p:nvSpPr>
            <p:spPr bwMode="auto">
              <a:xfrm>
                <a:off x="2119019" y="4758693"/>
                <a:ext cx="333373" cy="31919"/>
              </a:xfrm>
              <a:prstGeom prst="rect">
                <a:avLst/>
              </a:prstGeom>
              <a:solidFill>
                <a:srgbClr val="CCCCCC"/>
              </a:solidFill>
              <a:ln w="9525">
                <a:noFill/>
                <a:miter lim="800000"/>
              </a:ln>
            </p:spPr>
            <p:txBody>
              <a:bodyPr vert="horz" wrap="square" lIns="91440" tIns="45720" rIns="91440" bIns="45720" numCol="1" anchor="t" anchorCtr="0" compatLnSpc="1"/>
              <a:lstStyle/>
              <a:p>
                <a:endParaRPr lang="en-US"/>
              </a:p>
            </p:txBody>
          </p:sp>
          <p:sp>
            <p:nvSpPr>
              <p:cNvPr id="149" name="Freeform 194"/>
              <p:cNvSpPr/>
              <p:nvPr/>
            </p:nvSpPr>
            <p:spPr bwMode="auto">
              <a:xfrm>
                <a:off x="2674049" y="4700175"/>
                <a:ext cx="297907" cy="473461"/>
              </a:xfrm>
              <a:custGeom>
                <a:avLst/>
                <a:gdLst/>
                <a:ahLst/>
                <a:cxnLst>
                  <a:cxn ang="0">
                    <a:pos x="295" y="529"/>
                  </a:cxn>
                  <a:cxn ang="0">
                    <a:pos x="337" y="516"/>
                  </a:cxn>
                  <a:cxn ang="0">
                    <a:pos x="316" y="466"/>
                  </a:cxn>
                  <a:cxn ang="0">
                    <a:pos x="150" y="69"/>
                  </a:cxn>
                  <a:cxn ang="0">
                    <a:pos x="150" y="69"/>
                  </a:cxn>
                  <a:cxn ang="0">
                    <a:pos x="144" y="55"/>
                  </a:cxn>
                  <a:cxn ang="0">
                    <a:pos x="136" y="43"/>
                  </a:cxn>
                  <a:cxn ang="0">
                    <a:pos x="129" y="32"/>
                  </a:cxn>
                  <a:cxn ang="0">
                    <a:pos x="120" y="22"/>
                  </a:cxn>
                  <a:cxn ang="0">
                    <a:pos x="111" y="16"/>
                  </a:cxn>
                  <a:cxn ang="0">
                    <a:pos x="102" y="10"/>
                  </a:cxn>
                  <a:cxn ang="0">
                    <a:pos x="92" y="6"/>
                  </a:cxn>
                  <a:cxn ang="0">
                    <a:pos x="83" y="3"/>
                  </a:cxn>
                  <a:cxn ang="0">
                    <a:pos x="73" y="2"/>
                  </a:cxn>
                  <a:cxn ang="0">
                    <a:pos x="63" y="0"/>
                  </a:cxn>
                  <a:cxn ang="0">
                    <a:pos x="42" y="2"/>
                  </a:cxn>
                  <a:cxn ang="0">
                    <a:pos x="21" y="5"/>
                  </a:cxn>
                  <a:cxn ang="0">
                    <a:pos x="0" y="11"/>
                  </a:cxn>
                  <a:cxn ang="0">
                    <a:pos x="197" y="479"/>
                  </a:cxn>
                  <a:cxn ang="0">
                    <a:pos x="197" y="479"/>
                  </a:cxn>
                  <a:cxn ang="0">
                    <a:pos x="203" y="494"/>
                  </a:cxn>
                  <a:cxn ang="0">
                    <a:pos x="213" y="505"/>
                  </a:cxn>
                  <a:cxn ang="0">
                    <a:pos x="224" y="516"/>
                  </a:cxn>
                  <a:cxn ang="0">
                    <a:pos x="237" y="524"/>
                  </a:cxn>
                  <a:cxn ang="0">
                    <a:pos x="251" y="529"/>
                  </a:cxn>
                  <a:cxn ang="0">
                    <a:pos x="266" y="532"/>
                  </a:cxn>
                  <a:cxn ang="0">
                    <a:pos x="280" y="532"/>
                  </a:cxn>
                  <a:cxn ang="0">
                    <a:pos x="295" y="529"/>
                  </a:cxn>
                  <a:cxn ang="0">
                    <a:pos x="295" y="529"/>
                  </a:cxn>
                </a:cxnLst>
                <a:rect l="0" t="0" r="r" b="b"/>
                <a:pathLst>
                  <a:path w="337" h="532">
                    <a:moveTo>
                      <a:pt x="295" y="529"/>
                    </a:moveTo>
                    <a:lnTo>
                      <a:pt x="337" y="516"/>
                    </a:lnTo>
                    <a:lnTo>
                      <a:pt x="316" y="466"/>
                    </a:lnTo>
                    <a:lnTo>
                      <a:pt x="150" y="69"/>
                    </a:lnTo>
                    <a:lnTo>
                      <a:pt x="150" y="69"/>
                    </a:lnTo>
                    <a:lnTo>
                      <a:pt x="144" y="55"/>
                    </a:lnTo>
                    <a:lnTo>
                      <a:pt x="136" y="43"/>
                    </a:lnTo>
                    <a:lnTo>
                      <a:pt x="129" y="32"/>
                    </a:lnTo>
                    <a:lnTo>
                      <a:pt x="120" y="22"/>
                    </a:lnTo>
                    <a:lnTo>
                      <a:pt x="111" y="16"/>
                    </a:lnTo>
                    <a:lnTo>
                      <a:pt x="102" y="10"/>
                    </a:lnTo>
                    <a:lnTo>
                      <a:pt x="92" y="6"/>
                    </a:lnTo>
                    <a:lnTo>
                      <a:pt x="83" y="3"/>
                    </a:lnTo>
                    <a:lnTo>
                      <a:pt x="73" y="2"/>
                    </a:lnTo>
                    <a:lnTo>
                      <a:pt x="63" y="0"/>
                    </a:lnTo>
                    <a:lnTo>
                      <a:pt x="42" y="2"/>
                    </a:lnTo>
                    <a:lnTo>
                      <a:pt x="21" y="5"/>
                    </a:lnTo>
                    <a:lnTo>
                      <a:pt x="0" y="11"/>
                    </a:lnTo>
                    <a:lnTo>
                      <a:pt x="197" y="479"/>
                    </a:lnTo>
                    <a:lnTo>
                      <a:pt x="197" y="479"/>
                    </a:lnTo>
                    <a:lnTo>
                      <a:pt x="203" y="494"/>
                    </a:lnTo>
                    <a:lnTo>
                      <a:pt x="213" y="505"/>
                    </a:lnTo>
                    <a:lnTo>
                      <a:pt x="224" y="516"/>
                    </a:lnTo>
                    <a:lnTo>
                      <a:pt x="237" y="524"/>
                    </a:lnTo>
                    <a:lnTo>
                      <a:pt x="251" y="529"/>
                    </a:lnTo>
                    <a:lnTo>
                      <a:pt x="266" y="532"/>
                    </a:lnTo>
                    <a:lnTo>
                      <a:pt x="280" y="532"/>
                    </a:lnTo>
                    <a:lnTo>
                      <a:pt x="295" y="529"/>
                    </a:lnTo>
                    <a:lnTo>
                      <a:pt x="295" y="529"/>
                    </a:lnTo>
                    <a:close/>
                  </a:path>
                </a:pathLst>
              </a:custGeom>
              <a:solidFill>
                <a:srgbClr val="F2CAA9"/>
              </a:solidFill>
              <a:ln w="9525">
                <a:noFill/>
                <a:round/>
              </a:ln>
            </p:spPr>
            <p:txBody>
              <a:bodyPr vert="horz" wrap="square" lIns="91440" tIns="45720" rIns="91440" bIns="45720" numCol="1" anchor="t" anchorCtr="0" compatLnSpc="1"/>
              <a:lstStyle/>
              <a:p>
                <a:endParaRPr lang="en-US"/>
              </a:p>
            </p:txBody>
          </p:sp>
          <p:sp>
            <p:nvSpPr>
              <p:cNvPr id="150" name="Freeform 195"/>
              <p:cNvSpPr/>
              <p:nvPr/>
            </p:nvSpPr>
            <p:spPr bwMode="auto">
              <a:xfrm>
                <a:off x="2714834" y="4889914"/>
                <a:ext cx="416716" cy="296135"/>
              </a:xfrm>
              <a:custGeom>
                <a:avLst/>
                <a:gdLst/>
                <a:ahLst/>
                <a:cxnLst>
                  <a:cxn ang="0">
                    <a:pos x="0" y="129"/>
                  </a:cxn>
                  <a:cxn ang="0">
                    <a:pos x="405" y="0"/>
                  </a:cxn>
                  <a:cxn ang="0">
                    <a:pos x="471" y="206"/>
                  </a:cxn>
                  <a:cxn ang="0">
                    <a:pos x="64" y="335"/>
                  </a:cxn>
                  <a:cxn ang="0">
                    <a:pos x="0" y="129"/>
                  </a:cxn>
                </a:cxnLst>
                <a:rect l="0" t="0" r="r" b="b"/>
                <a:pathLst>
                  <a:path w="471" h="335">
                    <a:moveTo>
                      <a:pt x="0" y="129"/>
                    </a:moveTo>
                    <a:lnTo>
                      <a:pt x="405" y="0"/>
                    </a:lnTo>
                    <a:lnTo>
                      <a:pt x="471" y="206"/>
                    </a:lnTo>
                    <a:lnTo>
                      <a:pt x="64" y="335"/>
                    </a:lnTo>
                    <a:lnTo>
                      <a:pt x="0" y="129"/>
                    </a:ln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151" name="Freeform 196"/>
              <p:cNvSpPr/>
              <p:nvPr/>
            </p:nvSpPr>
            <p:spPr bwMode="auto">
              <a:xfrm>
                <a:off x="2737887" y="5031775"/>
                <a:ext cx="503605" cy="299681"/>
              </a:xfrm>
              <a:custGeom>
                <a:avLst/>
                <a:gdLst/>
                <a:ahLst/>
                <a:cxnLst>
                  <a:cxn ang="0">
                    <a:pos x="0" y="147"/>
                  </a:cxn>
                  <a:cxn ang="0">
                    <a:pos x="459" y="0"/>
                  </a:cxn>
                  <a:cxn ang="0">
                    <a:pos x="568" y="338"/>
                  </a:cxn>
                  <a:cxn ang="0">
                    <a:pos x="61" y="338"/>
                  </a:cxn>
                  <a:cxn ang="0">
                    <a:pos x="0" y="147"/>
                  </a:cxn>
                </a:cxnLst>
                <a:rect l="0" t="0" r="r" b="b"/>
                <a:pathLst>
                  <a:path w="568" h="338">
                    <a:moveTo>
                      <a:pt x="0" y="147"/>
                    </a:moveTo>
                    <a:lnTo>
                      <a:pt x="459" y="0"/>
                    </a:lnTo>
                    <a:lnTo>
                      <a:pt x="568" y="338"/>
                    </a:lnTo>
                    <a:lnTo>
                      <a:pt x="61" y="338"/>
                    </a:lnTo>
                    <a:lnTo>
                      <a:pt x="0" y="147"/>
                    </a:lnTo>
                    <a:close/>
                  </a:path>
                </a:pathLst>
              </a:custGeom>
              <a:solidFill>
                <a:schemeClr val="accent2">
                  <a:lumMod val="60000"/>
                  <a:lumOff val="40000"/>
                </a:schemeClr>
              </a:solidFill>
              <a:ln w="9525">
                <a:noFill/>
                <a:round/>
              </a:ln>
            </p:spPr>
            <p:txBody>
              <a:bodyPr vert="horz" wrap="square" lIns="91440" tIns="45720" rIns="91440" bIns="45720" numCol="1" anchor="t" anchorCtr="0" compatLnSpc="1"/>
              <a:lstStyle/>
              <a:p>
                <a:endParaRPr lang="en-US"/>
              </a:p>
            </p:txBody>
          </p:sp>
          <p:sp>
            <p:nvSpPr>
              <p:cNvPr id="152" name="Freeform 197"/>
              <p:cNvSpPr/>
              <p:nvPr/>
            </p:nvSpPr>
            <p:spPr bwMode="auto">
              <a:xfrm>
                <a:off x="2941811" y="5031775"/>
                <a:ext cx="299681" cy="299681"/>
              </a:xfrm>
              <a:custGeom>
                <a:avLst/>
                <a:gdLst/>
                <a:ahLst/>
                <a:cxnLst>
                  <a:cxn ang="0">
                    <a:pos x="0" y="74"/>
                  </a:cxn>
                  <a:cxn ang="0">
                    <a:pos x="229" y="0"/>
                  </a:cxn>
                  <a:cxn ang="0">
                    <a:pos x="338" y="338"/>
                  </a:cxn>
                  <a:cxn ang="0">
                    <a:pos x="86" y="338"/>
                  </a:cxn>
                  <a:cxn ang="0">
                    <a:pos x="0" y="74"/>
                  </a:cxn>
                </a:cxnLst>
                <a:rect l="0" t="0" r="r" b="b"/>
                <a:pathLst>
                  <a:path w="338" h="338">
                    <a:moveTo>
                      <a:pt x="0" y="74"/>
                    </a:moveTo>
                    <a:lnTo>
                      <a:pt x="229" y="0"/>
                    </a:lnTo>
                    <a:lnTo>
                      <a:pt x="338" y="338"/>
                    </a:lnTo>
                    <a:lnTo>
                      <a:pt x="86" y="338"/>
                    </a:lnTo>
                    <a:lnTo>
                      <a:pt x="0" y="74"/>
                    </a:lnTo>
                    <a:close/>
                  </a:path>
                </a:pathLst>
              </a:custGeom>
              <a:solidFill>
                <a:schemeClr val="accent2"/>
              </a:solidFill>
              <a:ln w="9525">
                <a:noFill/>
                <a:round/>
              </a:ln>
            </p:spPr>
            <p:txBody>
              <a:bodyPr vert="horz" wrap="square" lIns="91440" tIns="45720" rIns="91440" bIns="45720" numCol="1" anchor="t" anchorCtr="0" compatLnSpc="1"/>
              <a:lstStyle/>
              <a:p>
                <a:endParaRPr lang="en-US"/>
              </a:p>
            </p:txBody>
          </p:sp>
          <p:sp>
            <p:nvSpPr>
              <p:cNvPr id="153" name="Freeform 198"/>
              <p:cNvSpPr/>
              <p:nvPr/>
            </p:nvSpPr>
            <p:spPr bwMode="auto">
              <a:xfrm>
                <a:off x="2468351" y="4349070"/>
                <a:ext cx="507152" cy="590496"/>
              </a:xfrm>
              <a:custGeom>
                <a:avLst/>
                <a:gdLst/>
                <a:ahLst/>
                <a:cxnLst>
                  <a:cxn ang="0">
                    <a:pos x="38" y="4"/>
                  </a:cxn>
                  <a:cxn ang="0">
                    <a:pos x="38" y="4"/>
                  </a:cxn>
                  <a:cxn ang="0">
                    <a:pos x="38" y="4"/>
                  </a:cxn>
                  <a:cxn ang="0">
                    <a:pos x="50" y="0"/>
                  </a:cxn>
                  <a:cxn ang="0">
                    <a:pos x="63" y="0"/>
                  </a:cxn>
                  <a:cxn ang="0">
                    <a:pos x="74" y="0"/>
                  </a:cxn>
                  <a:cxn ang="0">
                    <a:pos x="85" y="3"/>
                  </a:cxn>
                  <a:cxn ang="0">
                    <a:pos x="96" y="9"/>
                  </a:cxn>
                  <a:cxn ang="0">
                    <a:pos x="106" y="16"/>
                  </a:cxn>
                  <a:cxn ang="0">
                    <a:pos x="114" y="25"/>
                  </a:cxn>
                  <a:cxn ang="0">
                    <a:pos x="120" y="37"/>
                  </a:cxn>
                  <a:cxn ang="0">
                    <a:pos x="201" y="210"/>
                  </a:cxn>
                  <a:cxn ang="0">
                    <a:pos x="354" y="321"/>
                  </a:cxn>
                  <a:cxn ang="0">
                    <a:pos x="571" y="448"/>
                  </a:cxn>
                  <a:cxn ang="0">
                    <a:pos x="465" y="666"/>
                  </a:cxn>
                  <a:cxn ang="0">
                    <a:pos x="309" y="556"/>
                  </a:cxn>
                  <a:cxn ang="0">
                    <a:pos x="309" y="556"/>
                  </a:cxn>
                  <a:cxn ang="0">
                    <a:pos x="297" y="558"/>
                  </a:cxn>
                  <a:cxn ang="0">
                    <a:pos x="288" y="559"/>
                  </a:cxn>
                  <a:cxn ang="0">
                    <a:pos x="277" y="558"/>
                  </a:cxn>
                  <a:cxn ang="0">
                    <a:pos x="267" y="555"/>
                  </a:cxn>
                  <a:cxn ang="0">
                    <a:pos x="257" y="550"/>
                  </a:cxn>
                  <a:cxn ang="0">
                    <a:pos x="246" y="543"/>
                  </a:cxn>
                  <a:cxn ang="0">
                    <a:pos x="228" y="529"/>
                  </a:cxn>
                  <a:cxn ang="0">
                    <a:pos x="211" y="510"/>
                  </a:cxn>
                  <a:cxn ang="0">
                    <a:pos x="196" y="490"/>
                  </a:cxn>
                  <a:cxn ang="0">
                    <a:pos x="183" y="473"/>
                  </a:cxn>
                  <a:cxn ang="0">
                    <a:pos x="174" y="455"/>
                  </a:cxn>
                  <a:cxn ang="0">
                    <a:pos x="6" y="88"/>
                  </a:cxn>
                  <a:cxn ang="0">
                    <a:pos x="6" y="88"/>
                  </a:cxn>
                  <a:cxn ang="0">
                    <a:pos x="1" y="75"/>
                  </a:cxn>
                  <a:cxn ang="0">
                    <a:pos x="0" y="64"/>
                  </a:cxn>
                  <a:cxn ang="0">
                    <a:pos x="1" y="51"/>
                  </a:cxn>
                  <a:cxn ang="0">
                    <a:pos x="5" y="40"/>
                  </a:cxn>
                  <a:cxn ang="0">
                    <a:pos x="9" y="29"/>
                  </a:cxn>
                  <a:cxn ang="0">
                    <a:pos x="17" y="19"/>
                  </a:cxn>
                  <a:cxn ang="0">
                    <a:pos x="27" y="11"/>
                  </a:cxn>
                  <a:cxn ang="0">
                    <a:pos x="38" y="4"/>
                  </a:cxn>
                  <a:cxn ang="0">
                    <a:pos x="38" y="4"/>
                  </a:cxn>
                </a:cxnLst>
                <a:rect l="0" t="0" r="r" b="b"/>
                <a:pathLst>
                  <a:path w="571" h="666">
                    <a:moveTo>
                      <a:pt x="38" y="4"/>
                    </a:moveTo>
                    <a:lnTo>
                      <a:pt x="38" y="4"/>
                    </a:lnTo>
                    <a:lnTo>
                      <a:pt x="38" y="4"/>
                    </a:lnTo>
                    <a:lnTo>
                      <a:pt x="50" y="0"/>
                    </a:lnTo>
                    <a:lnTo>
                      <a:pt x="63" y="0"/>
                    </a:lnTo>
                    <a:lnTo>
                      <a:pt x="74" y="0"/>
                    </a:lnTo>
                    <a:lnTo>
                      <a:pt x="85" y="3"/>
                    </a:lnTo>
                    <a:lnTo>
                      <a:pt x="96" y="9"/>
                    </a:lnTo>
                    <a:lnTo>
                      <a:pt x="106" y="16"/>
                    </a:lnTo>
                    <a:lnTo>
                      <a:pt x="114" y="25"/>
                    </a:lnTo>
                    <a:lnTo>
                      <a:pt x="120" y="37"/>
                    </a:lnTo>
                    <a:lnTo>
                      <a:pt x="201" y="210"/>
                    </a:lnTo>
                    <a:lnTo>
                      <a:pt x="354" y="321"/>
                    </a:lnTo>
                    <a:lnTo>
                      <a:pt x="571" y="448"/>
                    </a:lnTo>
                    <a:lnTo>
                      <a:pt x="465" y="666"/>
                    </a:lnTo>
                    <a:lnTo>
                      <a:pt x="309" y="556"/>
                    </a:lnTo>
                    <a:lnTo>
                      <a:pt x="309" y="556"/>
                    </a:lnTo>
                    <a:lnTo>
                      <a:pt x="297" y="558"/>
                    </a:lnTo>
                    <a:lnTo>
                      <a:pt x="288" y="559"/>
                    </a:lnTo>
                    <a:lnTo>
                      <a:pt x="277" y="558"/>
                    </a:lnTo>
                    <a:lnTo>
                      <a:pt x="267" y="555"/>
                    </a:lnTo>
                    <a:lnTo>
                      <a:pt x="257" y="550"/>
                    </a:lnTo>
                    <a:lnTo>
                      <a:pt x="246" y="543"/>
                    </a:lnTo>
                    <a:lnTo>
                      <a:pt x="228" y="529"/>
                    </a:lnTo>
                    <a:lnTo>
                      <a:pt x="211" y="510"/>
                    </a:lnTo>
                    <a:lnTo>
                      <a:pt x="196" y="490"/>
                    </a:lnTo>
                    <a:lnTo>
                      <a:pt x="183" y="473"/>
                    </a:lnTo>
                    <a:lnTo>
                      <a:pt x="174" y="455"/>
                    </a:lnTo>
                    <a:lnTo>
                      <a:pt x="6" y="88"/>
                    </a:lnTo>
                    <a:lnTo>
                      <a:pt x="6" y="88"/>
                    </a:lnTo>
                    <a:lnTo>
                      <a:pt x="1" y="75"/>
                    </a:lnTo>
                    <a:lnTo>
                      <a:pt x="0" y="64"/>
                    </a:lnTo>
                    <a:lnTo>
                      <a:pt x="1" y="51"/>
                    </a:lnTo>
                    <a:lnTo>
                      <a:pt x="5" y="40"/>
                    </a:lnTo>
                    <a:lnTo>
                      <a:pt x="9" y="29"/>
                    </a:lnTo>
                    <a:lnTo>
                      <a:pt x="17" y="19"/>
                    </a:lnTo>
                    <a:lnTo>
                      <a:pt x="27" y="11"/>
                    </a:lnTo>
                    <a:lnTo>
                      <a:pt x="38" y="4"/>
                    </a:lnTo>
                    <a:lnTo>
                      <a:pt x="38" y="4"/>
                    </a:lnTo>
                    <a:close/>
                  </a:path>
                </a:pathLst>
              </a:custGeom>
              <a:solidFill>
                <a:srgbClr val="F2CAA9"/>
              </a:solidFill>
              <a:ln w="9525">
                <a:noFill/>
                <a:round/>
              </a:ln>
            </p:spPr>
            <p:txBody>
              <a:bodyPr vert="horz" wrap="square" lIns="91440" tIns="45720" rIns="91440" bIns="45720" numCol="1" anchor="t" anchorCtr="0" compatLnSpc="1"/>
              <a:lstStyle/>
              <a:p>
                <a:endParaRPr lang="en-US"/>
              </a:p>
            </p:txBody>
          </p:sp>
          <p:sp>
            <p:nvSpPr>
              <p:cNvPr id="154" name="Freeform 199"/>
              <p:cNvSpPr/>
              <p:nvPr/>
            </p:nvSpPr>
            <p:spPr bwMode="auto">
              <a:xfrm>
                <a:off x="718144" y="4673577"/>
                <a:ext cx="492966" cy="549710"/>
              </a:xfrm>
              <a:custGeom>
                <a:avLst/>
                <a:gdLst/>
                <a:ahLst/>
                <a:cxnLst>
                  <a:cxn ang="0">
                    <a:pos x="235" y="0"/>
                  </a:cxn>
                  <a:cxn ang="0">
                    <a:pos x="557" y="169"/>
                  </a:cxn>
                  <a:cxn ang="0">
                    <a:pos x="324" y="620"/>
                  </a:cxn>
                  <a:cxn ang="0">
                    <a:pos x="0" y="452"/>
                  </a:cxn>
                  <a:cxn ang="0">
                    <a:pos x="235" y="0"/>
                  </a:cxn>
                </a:cxnLst>
                <a:rect l="0" t="0" r="r" b="b"/>
                <a:pathLst>
                  <a:path w="557" h="620">
                    <a:moveTo>
                      <a:pt x="235" y="0"/>
                    </a:moveTo>
                    <a:lnTo>
                      <a:pt x="557" y="169"/>
                    </a:lnTo>
                    <a:lnTo>
                      <a:pt x="324" y="620"/>
                    </a:lnTo>
                    <a:lnTo>
                      <a:pt x="0" y="452"/>
                    </a:lnTo>
                    <a:lnTo>
                      <a:pt x="235" y="0"/>
                    </a:lnTo>
                    <a:close/>
                  </a:path>
                </a:pathLst>
              </a:custGeom>
              <a:solidFill>
                <a:srgbClr val="F2CAA9"/>
              </a:solidFill>
              <a:ln w="9525">
                <a:noFill/>
                <a:round/>
              </a:ln>
            </p:spPr>
            <p:txBody>
              <a:bodyPr vert="horz" wrap="square" lIns="91440" tIns="45720" rIns="91440" bIns="45720" numCol="1" anchor="t" anchorCtr="0" compatLnSpc="1"/>
              <a:lstStyle/>
              <a:p>
                <a:endParaRPr lang="en-US"/>
              </a:p>
            </p:txBody>
          </p:sp>
          <p:sp>
            <p:nvSpPr>
              <p:cNvPr id="155" name="Freeform 200"/>
              <p:cNvSpPr/>
              <p:nvPr/>
            </p:nvSpPr>
            <p:spPr bwMode="auto">
              <a:xfrm>
                <a:off x="863551" y="4095494"/>
                <a:ext cx="757182" cy="812152"/>
              </a:xfrm>
              <a:custGeom>
                <a:avLst/>
                <a:gdLst/>
                <a:ahLst/>
                <a:cxnLst>
                  <a:cxn ang="0">
                    <a:pos x="503" y="658"/>
                  </a:cxn>
                  <a:cxn ang="0">
                    <a:pos x="714" y="539"/>
                  </a:cxn>
                  <a:cxn ang="0">
                    <a:pos x="754" y="531"/>
                  </a:cxn>
                  <a:cxn ang="0">
                    <a:pos x="788" y="539"/>
                  </a:cxn>
                  <a:cxn ang="0">
                    <a:pos x="814" y="560"/>
                  </a:cxn>
                  <a:cxn ang="0">
                    <a:pos x="835" y="595"/>
                  </a:cxn>
                  <a:cxn ang="0">
                    <a:pos x="423" y="893"/>
                  </a:cxn>
                  <a:cxn ang="0">
                    <a:pos x="386" y="909"/>
                  </a:cxn>
                  <a:cxn ang="0">
                    <a:pos x="341" y="915"/>
                  </a:cxn>
                  <a:cxn ang="0">
                    <a:pos x="277" y="907"/>
                  </a:cxn>
                  <a:cxn ang="0">
                    <a:pos x="174" y="870"/>
                  </a:cxn>
                  <a:cxn ang="0">
                    <a:pos x="113" y="833"/>
                  </a:cxn>
                  <a:cxn ang="0">
                    <a:pos x="45" y="764"/>
                  </a:cxn>
                  <a:cxn ang="0">
                    <a:pos x="22" y="722"/>
                  </a:cxn>
                  <a:cxn ang="0">
                    <a:pos x="8" y="677"/>
                  </a:cxn>
                  <a:cxn ang="0">
                    <a:pos x="2" y="574"/>
                  </a:cxn>
                  <a:cxn ang="0">
                    <a:pos x="31" y="453"/>
                  </a:cxn>
                  <a:cxn ang="0">
                    <a:pos x="127" y="157"/>
                  </a:cxn>
                  <a:cxn ang="0">
                    <a:pos x="140" y="130"/>
                  </a:cxn>
                  <a:cxn ang="0">
                    <a:pos x="172" y="109"/>
                  </a:cxn>
                  <a:cxn ang="0">
                    <a:pos x="207" y="109"/>
                  </a:cxn>
                  <a:cxn ang="0">
                    <a:pos x="238" y="129"/>
                  </a:cxn>
                  <a:cxn ang="0">
                    <a:pos x="253" y="164"/>
                  </a:cxn>
                  <a:cxn ang="0">
                    <a:pos x="224" y="281"/>
                  </a:cxn>
                  <a:cxn ang="0">
                    <a:pos x="243" y="277"/>
                  </a:cxn>
                  <a:cxn ang="0">
                    <a:pos x="318" y="96"/>
                  </a:cxn>
                  <a:cxn ang="0">
                    <a:pos x="347" y="72"/>
                  </a:cxn>
                  <a:cxn ang="0">
                    <a:pos x="383" y="71"/>
                  </a:cxn>
                  <a:cxn ang="0">
                    <a:pos x="413" y="88"/>
                  </a:cxn>
                  <a:cxn ang="0">
                    <a:pos x="433" y="117"/>
                  </a:cxn>
                  <a:cxn ang="0">
                    <a:pos x="431" y="156"/>
                  </a:cxn>
                  <a:cxn ang="0">
                    <a:pos x="389" y="299"/>
                  </a:cxn>
                  <a:cxn ang="0">
                    <a:pos x="479" y="117"/>
                  </a:cxn>
                  <a:cxn ang="0">
                    <a:pos x="512" y="96"/>
                  </a:cxn>
                  <a:cxn ang="0">
                    <a:pos x="547" y="98"/>
                  </a:cxn>
                  <a:cxn ang="0">
                    <a:pos x="577" y="116"/>
                  </a:cxn>
                  <a:cxn ang="0">
                    <a:pos x="594" y="148"/>
                  </a:cxn>
                  <a:cxn ang="0">
                    <a:pos x="587" y="188"/>
                  </a:cxn>
                  <a:cxn ang="0">
                    <a:pos x="502" y="399"/>
                  </a:cxn>
                  <a:cxn ang="0">
                    <a:pos x="743" y="18"/>
                  </a:cxn>
                  <a:cxn ang="0">
                    <a:pos x="775" y="0"/>
                  </a:cxn>
                  <a:cxn ang="0">
                    <a:pos x="811" y="5"/>
                  </a:cxn>
                  <a:cxn ang="0">
                    <a:pos x="840" y="26"/>
                  </a:cxn>
                  <a:cxn ang="0">
                    <a:pos x="853" y="58"/>
                  </a:cxn>
                  <a:cxn ang="0">
                    <a:pos x="841" y="98"/>
                  </a:cxn>
                </a:cxnLst>
                <a:rect l="0" t="0" r="r" b="b"/>
                <a:pathLst>
                  <a:path w="853" h="915">
                    <a:moveTo>
                      <a:pt x="577" y="518"/>
                    </a:moveTo>
                    <a:lnTo>
                      <a:pt x="577" y="518"/>
                    </a:lnTo>
                    <a:lnTo>
                      <a:pt x="503" y="658"/>
                    </a:lnTo>
                    <a:lnTo>
                      <a:pt x="700" y="547"/>
                    </a:lnTo>
                    <a:lnTo>
                      <a:pt x="700" y="547"/>
                    </a:lnTo>
                    <a:lnTo>
                      <a:pt x="714" y="539"/>
                    </a:lnTo>
                    <a:lnTo>
                      <a:pt x="729" y="534"/>
                    </a:lnTo>
                    <a:lnTo>
                      <a:pt x="742" y="531"/>
                    </a:lnTo>
                    <a:lnTo>
                      <a:pt x="754" y="531"/>
                    </a:lnTo>
                    <a:lnTo>
                      <a:pt x="767" y="532"/>
                    </a:lnTo>
                    <a:lnTo>
                      <a:pt x="779" y="536"/>
                    </a:lnTo>
                    <a:lnTo>
                      <a:pt x="788" y="539"/>
                    </a:lnTo>
                    <a:lnTo>
                      <a:pt x="798" y="545"/>
                    </a:lnTo>
                    <a:lnTo>
                      <a:pt x="806" y="552"/>
                    </a:lnTo>
                    <a:lnTo>
                      <a:pt x="814" y="560"/>
                    </a:lnTo>
                    <a:lnTo>
                      <a:pt x="820" y="568"/>
                    </a:lnTo>
                    <a:lnTo>
                      <a:pt x="827" y="577"/>
                    </a:lnTo>
                    <a:lnTo>
                      <a:pt x="835" y="595"/>
                    </a:lnTo>
                    <a:lnTo>
                      <a:pt x="841" y="613"/>
                    </a:lnTo>
                    <a:lnTo>
                      <a:pt x="423" y="893"/>
                    </a:lnTo>
                    <a:lnTo>
                      <a:pt x="423" y="893"/>
                    </a:lnTo>
                    <a:lnTo>
                      <a:pt x="412" y="899"/>
                    </a:lnTo>
                    <a:lnTo>
                      <a:pt x="399" y="906"/>
                    </a:lnTo>
                    <a:lnTo>
                      <a:pt x="386" y="909"/>
                    </a:lnTo>
                    <a:lnTo>
                      <a:pt x="372" y="912"/>
                    </a:lnTo>
                    <a:lnTo>
                      <a:pt x="357" y="914"/>
                    </a:lnTo>
                    <a:lnTo>
                      <a:pt x="341" y="915"/>
                    </a:lnTo>
                    <a:lnTo>
                      <a:pt x="327" y="914"/>
                    </a:lnTo>
                    <a:lnTo>
                      <a:pt x="309" y="912"/>
                    </a:lnTo>
                    <a:lnTo>
                      <a:pt x="277" y="907"/>
                    </a:lnTo>
                    <a:lnTo>
                      <a:pt x="241" y="898"/>
                    </a:lnTo>
                    <a:lnTo>
                      <a:pt x="207" y="885"/>
                    </a:lnTo>
                    <a:lnTo>
                      <a:pt x="174" y="870"/>
                    </a:lnTo>
                    <a:lnTo>
                      <a:pt x="174" y="870"/>
                    </a:lnTo>
                    <a:lnTo>
                      <a:pt x="142" y="852"/>
                    </a:lnTo>
                    <a:lnTo>
                      <a:pt x="113" y="833"/>
                    </a:lnTo>
                    <a:lnTo>
                      <a:pt x="87" y="812"/>
                    </a:lnTo>
                    <a:lnTo>
                      <a:pt x="64" y="790"/>
                    </a:lnTo>
                    <a:lnTo>
                      <a:pt x="45" y="764"/>
                    </a:lnTo>
                    <a:lnTo>
                      <a:pt x="37" y="751"/>
                    </a:lnTo>
                    <a:lnTo>
                      <a:pt x="29" y="737"/>
                    </a:lnTo>
                    <a:lnTo>
                      <a:pt x="22" y="722"/>
                    </a:lnTo>
                    <a:lnTo>
                      <a:pt x="16" y="708"/>
                    </a:lnTo>
                    <a:lnTo>
                      <a:pt x="11" y="693"/>
                    </a:lnTo>
                    <a:lnTo>
                      <a:pt x="8" y="677"/>
                    </a:lnTo>
                    <a:lnTo>
                      <a:pt x="2" y="645"/>
                    </a:lnTo>
                    <a:lnTo>
                      <a:pt x="0" y="610"/>
                    </a:lnTo>
                    <a:lnTo>
                      <a:pt x="2" y="574"/>
                    </a:lnTo>
                    <a:lnTo>
                      <a:pt x="8" y="536"/>
                    </a:lnTo>
                    <a:lnTo>
                      <a:pt x="18" y="495"/>
                    </a:lnTo>
                    <a:lnTo>
                      <a:pt x="31" y="453"/>
                    </a:lnTo>
                    <a:lnTo>
                      <a:pt x="48" y="410"/>
                    </a:lnTo>
                    <a:lnTo>
                      <a:pt x="69" y="365"/>
                    </a:lnTo>
                    <a:lnTo>
                      <a:pt x="127" y="157"/>
                    </a:lnTo>
                    <a:lnTo>
                      <a:pt x="127" y="157"/>
                    </a:lnTo>
                    <a:lnTo>
                      <a:pt x="133" y="141"/>
                    </a:lnTo>
                    <a:lnTo>
                      <a:pt x="140" y="130"/>
                    </a:lnTo>
                    <a:lnTo>
                      <a:pt x="150" y="120"/>
                    </a:lnTo>
                    <a:lnTo>
                      <a:pt x="161" y="114"/>
                    </a:lnTo>
                    <a:lnTo>
                      <a:pt x="172" y="109"/>
                    </a:lnTo>
                    <a:lnTo>
                      <a:pt x="183" y="108"/>
                    </a:lnTo>
                    <a:lnTo>
                      <a:pt x="196" y="108"/>
                    </a:lnTo>
                    <a:lnTo>
                      <a:pt x="207" y="109"/>
                    </a:lnTo>
                    <a:lnTo>
                      <a:pt x="219" y="114"/>
                    </a:lnTo>
                    <a:lnTo>
                      <a:pt x="228" y="120"/>
                    </a:lnTo>
                    <a:lnTo>
                      <a:pt x="238" y="129"/>
                    </a:lnTo>
                    <a:lnTo>
                      <a:pt x="244" y="140"/>
                    </a:lnTo>
                    <a:lnTo>
                      <a:pt x="249" y="151"/>
                    </a:lnTo>
                    <a:lnTo>
                      <a:pt x="253" y="164"/>
                    </a:lnTo>
                    <a:lnTo>
                      <a:pt x="253" y="178"/>
                    </a:lnTo>
                    <a:lnTo>
                      <a:pt x="249" y="194"/>
                    </a:lnTo>
                    <a:lnTo>
                      <a:pt x="224" y="281"/>
                    </a:lnTo>
                    <a:lnTo>
                      <a:pt x="224" y="281"/>
                    </a:lnTo>
                    <a:lnTo>
                      <a:pt x="233" y="278"/>
                    </a:lnTo>
                    <a:lnTo>
                      <a:pt x="243" y="277"/>
                    </a:lnTo>
                    <a:lnTo>
                      <a:pt x="310" y="111"/>
                    </a:lnTo>
                    <a:lnTo>
                      <a:pt x="310" y="111"/>
                    </a:lnTo>
                    <a:lnTo>
                      <a:pt x="318" y="96"/>
                    </a:lnTo>
                    <a:lnTo>
                      <a:pt x="327" y="85"/>
                    </a:lnTo>
                    <a:lnTo>
                      <a:pt x="338" y="77"/>
                    </a:lnTo>
                    <a:lnTo>
                      <a:pt x="347" y="72"/>
                    </a:lnTo>
                    <a:lnTo>
                      <a:pt x="359" y="69"/>
                    </a:lnTo>
                    <a:lnTo>
                      <a:pt x="372" y="69"/>
                    </a:lnTo>
                    <a:lnTo>
                      <a:pt x="383" y="71"/>
                    </a:lnTo>
                    <a:lnTo>
                      <a:pt x="394" y="75"/>
                    </a:lnTo>
                    <a:lnTo>
                      <a:pt x="405" y="80"/>
                    </a:lnTo>
                    <a:lnTo>
                      <a:pt x="413" y="88"/>
                    </a:lnTo>
                    <a:lnTo>
                      <a:pt x="421" y="96"/>
                    </a:lnTo>
                    <a:lnTo>
                      <a:pt x="428" y="106"/>
                    </a:lnTo>
                    <a:lnTo>
                      <a:pt x="433" y="117"/>
                    </a:lnTo>
                    <a:lnTo>
                      <a:pt x="434" y="130"/>
                    </a:lnTo>
                    <a:lnTo>
                      <a:pt x="434" y="143"/>
                    </a:lnTo>
                    <a:lnTo>
                      <a:pt x="431" y="156"/>
                    </a:lnTo>
                    <a:lnTo>
                      <a:pt x="376" y="294"/>
                    </a:lnTo>
                    <a:lnTo>
                      <a:pt x="376" y="294"/>
                    </a:lnTo>
                    <a:lnTo>
                      <a:pt x="389" y="299"/>
                    </a:lnTo>
                    <a:lnTo>
                      <a:pt x="473" y="130"/>
                    </a:lnTo>
                    <a:lnTo>
                      <a:pt x="473" y="130"/>
                    </a:lnTo>
                    <a:lnTo>
                      <a:pt x="479" y="117"/>
                    </a:lnTo>
                    <a:lnTo>
                      <a:pt x="489" y="108"/>
                    </a:lnTo>
                    <a:lnTo>
                      <a:pt x="500" y="101"/>
                    </a:lnTo>
                    <a:lnTo>
                      <a:pt x="512" y="96"/>
                    </a:lnTo>
                    <a:lnTo>
                      <a:pt x="523" y="95"/>
                    </a:lnTo>
                    <a:lnTo>
                      <a:pt x="534" y="95"/>
                    </a:lnTo>
                    <a:lnTo>
                      <a:pt x="547" y="98"/>
                    </a:lnTo>
                    <a:lnTo>
                      <a:pt x="558" y="103"/>
                    </a:lnTo>
                    <a:lnTo>
                      <a:pt x="568" y="108"/>
                    </a:lnTo>
                    <a:lnTo>
                      <a:pt x="577" y="116"/>
                    </a:lnTo>
                    <a:lnTo>
                      <a:pt x="584" y="125"/>
                    </a:lnTo>
                    <a:lnTo>
                      <a:pt x="590" y="137"/>
                    </a:lnTo>
                    <a:lnTo>
                      <a:pt x="594" y="148"/>
                    </a:lnTo>
                    <a:lnTo>
                      <a:pt x="594" y="161"/>
                    </a:lnTo>
                    <a:lnTo>
                      <a:pt x="592" y="174"/>
                    </a:lnTo>
                    <a:lnTo>
                      <a:pt x="587" y="188"/>
                    </a:lnTo>
                    <a:lnTo>
                      <a:pt x="491" y="383"/>
                    </a:lnTo>
                    <a:lnTo>
                      <a:pt x="491" y="383"/>
                    </a:lnTo>
                    <a:lnTo>
                      <a:pt x="502" y="399"/>
                    </a:lnTo>
                    <a:lnTo>
                      <a:pt x="734" y="29"/>
                    </a:lnTo>
                    <a:lnTo>
                      <a:pt x="734" y="29"/>
                    </a:lnTo>
                    <a:lnTo>
                      <a:pt x="743" y="18"/>
                    </a:lnTo>
                    <a:lnTo>
                      <a:pt x="753" y="9"/>
                    </a:lnTo>
                    <a:lnTo>
                      <a:pt x="764" y="3"/>
                    </a:lnTo>
                    <a:lnTo>
                      <a:pt x="775" y="0"/>
                    </a:lnTo>
                    <a:lnTo>
                      <a:pt x="787" y="0"/>
                    </a:lnTo>
                    <a:lnTo>
                      <a:pt x="800" y="0"/>
                    </a:lnTo>
                    <a:lnTo>
                      <a:pt x="811" y="5"/>
                    </a:lnTo>
                    <a:lnTo>
                      <a:pt x="822" y="9"/>
                    </a:lnTo>
                    <a:lnTo>
                      <a:pt x="832" y="16"/>
                    </a:lnTo>
                    <a:lnTo>
                      <a:pt x="840" y="26"/>
                    </a:lnTo>
                    <a:lnTo>
                      <a:pt x="846" y="35"/>
                    </a:lnTo>
                    <a:lnTo>
                      <a:pt x="851" y="46"/>
                    </a:lnTo>
                    <a:lnTo>
                      <a:pt x="853" y="58"/>
                    </a:lnTo>
                    <a:lnTo>
                      <a:pt x="853" y="71"/>
                    </a:lnTo>
                    <a:lnTo>
                      <a:pt x="848" y="83"/>
                    </a:lnTo>
                    <a:lnTo>
                      <a:pt x="841" y="98"/>
                    </a:lnTo>
                    <a:lnTo>
                      <a:pt x="577" y="518"/>
                    </a:lnTo>
                    <a:close/>
                  </a:path>
                </a:pathLst>
              </a:custGeom>
              <a:solidFill>
                <a:srgbClr val="F2CAA9"/>
              </a:solidFill>
              <a:ln w="9525">
                <a:noFill/>
                <a:round/>
              </a:ln>
            </p:spPr>
            <p:txBody>
              <a:bodyPr vert="horz" wrap="square" lIns="91440" tIns="45720" rIns="91440" bIns="45720" numCol="1" anchor="t" anchorCtr="0" compatLnSpc="1"/>
              <a:lstStyle/>
              <a:p>
                <a:endParaRPr lang="en-US"/>
              </a:p>
            </p:txBody>
          </p:sp>
          <p:sp>
            <p:nvSpPr>
              <p:cNvPr id="156" name="Freeform 201"/>
              <p:cNvSpPr/>
              <p:nvPr/>
            </p:nvSpPr>
            <p:spPr bwMode="auto">
              <a:xfrm>
                <a:off x="602883" y="4829623"/>
                <a:ext cx="551484" cy="501833"/>
              </a:xfrm>
              <a:custGeom>
                <a:avLst/>
                <a:gdLst/>
                <a:ahLst/>
                <a:cxnLst>
                  <a:cxn ang="0">
                    <a:pos x="225" y="0"/>
                  </a:cxn>
                  <a:cxn ang="0">
                    <a:pos x="621" y="206"/>
                  </a:cxn>
                  <a:cxn ang="0">
                    <a:pos x="439" y="566"/>
                  </a:cxn>
                  <a:cxn ang="0">
                    <a:pos x="228" y="566"/>
                  </a:cxn>
                  <a:cxn ang="0">
                    <a:pos x="0" y="447"/>
                  </a:cxn>
                  <a:cxn ang="0">
                    <a:pos x="225" y="0"/>
                  </a:cxn>
                </a:cxnLst>
                <a:rect l="0" t="0" r="r" b="b"/>
                <a:pathLst>
                  <a:path w="621" h="566">
                    <a:moveTo>
                      <a:pt x="225" y="0"/>
                    </a:moveTo>
                    <a:lnTo>
                      <a:pt x="621" y="206"/>
                    </a:lnTo>
                    <a:lnTo>
                      <a:pt x="439" y="566"/>
                    </a:lnTo>
                    <a:lnTo>
                      <a:pt x="228" y="566"/>
                    </a:lnTo>
                    <a:lnTo>
                      <a:pt x="0" y="447"/>
                    </a:lnTo>
                    <a:lnTo>
                      <a:pt x="225" y="0"/>
                    </a:lnTo>
                    <a:close/>
                  </a:path>
                </a:pathLst>
              </a:custGeom>
              <a:solidFill>
                <a:schemeClr val="bg1"/>
              </a:solidFill>
              <a:ln w="9525">
                <a:noFill/>
                <a:round/>
              </a:ln>
            </p:spPr>
            <p:txBody>
              <a:bodyPr vert="horz" wrap="square" lIns="91440" tIns="45720" rIns="91440" bIns="45720" numCol="1" anchor="t" anchorCtr="0" compatLnSpc="1"/>
              <a:lstStyle/>
              <a:p>
                <a:endParaRPr lang="en-US"/>
              </a:p>
            </p:txBody>
          </p:sp>
          <p:sp>
            <p:nvSpPr>
              <p:cNvPr id="157" name="Freeform 202"/>
              <p:cNvSpPr/>
              <p:nvPr/>
            </p:nvSpPr>
            <p:spPr bwMode="auto">
              <a:xfrm>
                <a:off x="500034" y="4959071"/>
                <a:ext cx="611775" cy="372384"/>
              </a:xfrm>
              <a:custGeom>
                <a:avLst/>
                <a:gdLst/>
                <a:ahLst/>
                <a:cxnLst>
                  <a:cxn ang="0">
                    <a:pos x="603" y="420"/>
                  </a:cxn>
                  <a:cxn ang="0">
                    <a:pos x="692" y="248"/>
                  </a:cxn>
                  <a:cxn ang="0">
                    <a:pos x="217" y="0"/>
                  </a:cxn>
                  <a:cxn ang="0">
                    <a:pos x="0" y="420"/>
                  </a:cxn>
                  <a:cxn ang="0">
                    <a:pos x="603" y="420"/>
                  </a:cxn>
                </a:cxnLst>
                <a:rect l="0" t="0" r="r" b="b"/>
                <a:pathLst>
                  <a:path w="692" h="420">
                    <a:moveTo>
                      <a:pt x="603" y="420"/>
                    </a:moveTo>
                    <a:lnTo>
                      <a:pt x="692" y="248"/>
                    </a:lnTo>
                    <a:lnTo>
                      <a:pt x="217" y="0"/>
                    </a:lnTo>
                    <a:lnTo>
                      <a:pt x="0" y="420"/>
                    </a:lnTo>
                    <a:lnTo>
                      <a:pt x="603" y="420"/>
                    </a:lnTo>
                    <a:close/>
                  </a:path>
                </a:pathLst>
              </a:custGeom>
              <a:solidFill>
                <a:schemeClr val="accent2">
                  <a:lumMod val="60000"/>
                  <a:lumOff val="40000"/>
                </a:schemeClr>
              </a:solidFill>
              <a:ln w="9525">
                <a:noFill/>
                <a:round/>
              </a:ln>
            </p:spPr>
            <p:txBody>
              <a:bodyPr vert="horz" wrap="square" lIns="91440" tIns="45720" rIns="91440" bIns="45720" numCol="1" anchor="t" anchorCtr="0" compatLnSpc="1"/>
              <a:lstStyle/>
              <a:p>
                <a:endParaRPr lang="en-US"/>
              </a:p>
            </p:txBody>
          </p:sp>
          <p:sp>
            <p:nvSpPr>
              <p:cNvPr id="158" name="Freeform 203"/>
              <p:cNvSpPr/>
              <p:nvPr/>
            </p:nvSpPr>
            <p:spPr bwMode="auto">
              <a:xfrm>
                <a:off x="767796" y="5069013"/>
                <a:ext cx="344012" cy="262442"/>
              </a:xfrm>
              <a:custGeom>
                <a:avLst/>
                <a:gdLst/>
                <a:ahLst/>
                <a:cxnLst>
                  <a:cxn ang="0">
                    <a:pos x="300" y="296"/>
                  </a:cxn>
                  <a:cxn ang="0">
                    <a:pos x="389" y="124"/>
                  </a:cxn>
                  <a:cxn ang="0">
                    <a:pos x="152" y="0"/>
                  </a:cxn>
                  <a:cxn ang="0">
                    <a:pos x="0" y="296"/>
                  </a:cxn>
                  <a:cxn ang="0">
                    <a:pos x="300" y="296"/>
                  </a:cxn>
                </a:cxnLst>
                <a:rect l="0" t="0" r="r" b="b"/>
                <a:pathLst>
                  <a:path w="389" h="296">
                    <a:moveTo>
                      <a:pt x="300" y="296"/>
                    </a:moveTo>
                    <a:lnTo>
                      <a:pt x="389" y="124"/>
                    </a:lnTo>
                    <a:lnTo>
                      <a:pt x="152" y="0"/>
                    </a:lnTo>
                    <a:lnTo>
                      <a:pt x="0" y="296"/>
                    </a:lnTo>
                    <a:lnTo>
                      <a:pt x="300" y="296"/>
                    </a:lnTo>
                    <a:close/>
                  </a:path>
                </a:pathLst>
              </a:custGeom>
              <a:solidFill>
                <a:schemeClr val="accent2"/>
              </a:solidFill>
              <a:ln w="9525">
                <a:noFill/>
                <a:round/>
              </a:ln>
            </p:spPr>
            <p:txBody>
              <a:bodyPr vert="horz" wrap="square" lIns="91440" tIns="45720" rIns="91440" bIns="45720" numCol="1" anchor="t" anchorCtr="0" compatLnSpc="1"/>
              <a:lstStyle/>
              <a:p>
                <a:endParaRPr lang="en-US"/>
              </a:p>
            </p:txBody>
          </p:sp>
        </p:grpSp>
        <p:grpSp>
          <p:nvGrpSpPr>
            <p:cNvPr id="22" name="Group 101"/>
            <p:cNvGrpSpPr/>
            <p:nvPr/>
          </p:nvGrpSpPr>
          <p:grpSpPr>
            <a:xfrm>
              <a:off x="3643306" y="4214824"/>
              <a:ext cx="892176" cy="465138"/>
              <a:chOff x="762000" y="2654300"/>
              <a:chExt cx="892176" cy="465138"/>
            </a:xfrm>
          </p:grpSpPr>
          <p:sp>
            <p:nvSpPr>
              <p:cNvPr id="99" name="Freeform 3501"/>
              <p:cNvSpPr>
                <a:spLocks noEditPoints="1"/>
              </p:cNvSpPr>
              <p:nvPr/>
            </p:nvSpPr>
            <p:spPr bwMode="auto">
              <a:xfrm>
                <a:off x="766763" y="2670175"/>
                <a:ext cx="887413" cy="449263"/>
              </a:xfrm>
              <a:custGeom>
                <a:avLst/>
                <a:gdLst/>
                <a:ahLst/>
                <a:cxnLst>
                  <a:cxn ang="0">
                    <a:pos x="8" y="497"/>
                  </a:cxn>
                  <a:cxn ang="0">
                    <a:pos x="3" y="492"/>
                  </a:cxn>
                  <a:cxn ang="0">
                    <a:pos x="1099" y="0"/>
                  </a:cxn>
                  <a:cxn ang="0">
                    <a:pos x="1081" y="0"/>
                  </a:cxn>
                  <a:cxn ang="0">
                    <a:pos x="1034" y="8"/>
                  </a:cxn>
                  <a:cxn ang="0">
                    <a:pos x="960" y="31"/>
                  </a:cxn>
                  <a:cxn ang="0">
                    <a:pos x="894" y="59"/>
                  </a:cxn>
                  <a:cxn ang="0">
                    <a:pos x="868" y="72"/>
                  </a:cxn>
                  <a:cxn ang="0">
                    <a:pos x="851" y="75"/>
                  </a:cxn>
                  <a:cxn ang="0">
                    <a:pos x="840" y="83"/>
                  </a:cxn>
                  <a:cxn ang="0">
                    <a:pos x="837" y="96"/>
                  </a:cxn>
                  <a:cxn ang="0">
                    <a:pos x="842" y="94"/>
                  </a:cxn>
                  <a:cxn ang="0">
                    <a:pos x="3" y="492"/>
                  </a:cxn>
                  <a:cxn ang="0">
                    <a:pos x="1" y="500"/>
                  </a:cxn>
                  <a:cxn ang="0">
                    <a:pos x="1" y="519"/>
                  </a:cxn>
                  <a:cxn ang="0">
                    <a:pos x="9" y="544"/>
                  </a:cxn>
                  <a:cxn ang="0">
                    <a:pos x="22" y="560"/>
                  </a:cxn>
                  <a:cxn ang="0">
                    <a:pos x="729" y="234"/>
                  </a:cxn>
                  <a:cxn ang="0">
                    <a:pos x="729" y="236"/>
                  </a:cxn>
                  <a:cxn ang="0">
                    <a:pos x="736" y="239"/>
                  </a:cxn>
                  <a:cxn ang="0">
                    <a:pos x="741" y="239"/>
                  </a:cxn>
                  <a:cxn ang="0">
                    <a:pos x="759" y="236"/>
                  </a:cxn>
                  <a:cxn ang="0">
                    <a:pos x="788" y="228"/>
                  </a:cxn>
                  <a:cxn ang="0">
                    <a:pos x="897" y="176"/>
                  </a:cxn>
                  <a:cxn ang="0">
                    <a:pos x="899" y="177"/>
                  </a:cxn>
                  <a:cxn ang="0">
                    <a:pos x="905" y="179"/>
                  </a:cxn>
                  <a:cxn ang="0">
                    <a:pos x="912" y="176"/>
                  </a:cxn>
                  <a:cxn ang="0">
                    <a:pos x="918" y="168"/>
                  </a:cxn>
                  <a:cxn ang="0">
                    <a:pos x="939" y="155"/>
                  </a:cxn>
                  <a:cxn ang="0">
                    <a:pos x="1026" y="103"/>
                  </a:cxn>
                  <a:cxn ang="0">
                    <a:pos x="1089" y="54"/>
                  </a:cxn>
                  <a:cxn ang="0">
                    <a:pos x="1117" y="28"/>
                  </a:cxn>
                  <a:cxn ang="0">
                    <a:pos x="1117" y="24"/>
                  </a:cxn>
                  <a:cxn ang="0">
                    <a:pos x="1115" y="8"/>
                  </a:cxn>
                  <a:cxn ang="0">
                    <a:pos x="1107" y="2"/>
                  </a:cxn>
                </a:cxnLst>
                <a:rect l="0" t="0" r="r" b="b"/>
                <a:pathLst>
                  <a:path w="1117" h="565">
                    <a:moveTo>
                      <a:pt x="8" y="497"/>
                    </a:moveTo>
                    <a:lnTo>
                      <a:pt x="8" y="497"/>
                    </a:lnTo>
                    <a:lnTo>
                      <a:pt x="3" y="492"/>
                    </a:lnTo>
                    <a:lnTo>
                      <a:pt x="3" y="492"/>
                    </a:lnTo>
                    <a:lnTo>
                      <a:pt x="8" y="497"/>
                    </a:lnTo>
                    <a:close/>
                    <a:moveTo>
                      <a:pt x="1099" y="0"/>
                    </a:moveTo>
                    <a:lnTo>
                      <a:pt x="1099" y="0"/>
                    </a:lnTo>
                    <a:lnTo>
                      <a:pt x="1081" y="0"/>
                    </a:lnTo>
                    <a:lnTo>
                      <a:pt x="1061" y="3"/>
                    </a:lnTo>
                    <a:lnTo>
                      <a:pt x="1034" y="8"/>
                    </a:lnTo>
                    <a:lnTo>
                      <a:pt x="1000" y="18"/>
                    </a:lnTo>
                    <a:lnTo>
                      <a:pt x="960" y="31"/>
                    </a:lnTo>
                    <a:lnTo>
                      <a:pt x="916" y="47"/>
                    </a:lnTo>
                    <a:lnTo>
                      <a:pt x="894" y="59"/>
                    </a:lnTo>
                    <a:lnTo>
                      <a:pt x="868" y="72"/>
                    </a:lnTo>
                    <a:lnTo>
                      <a:pt x="868" y="72"/>
                    </a:lnTo>
                    <a:lnTo>
                      <a:pt x="863" y="72"/>
                    </a:lnTo>
                    <a:lnTo>
                      <a:pt x="851" y="75"/>
                    </a:lnTo>
                    <a:lnTo>
                      <a:pt x="846" y="78"/>
                    </a:lnTo>
                    <a:lnTo>
                      <a:pt x="840" y="83"/>
                    </a:lnTo>
                    <a:lnTo>
                      <a:pt x="837" y="90"/>
                    </a:lnTo>
                    <a:lnTo>
                      <a:pt x="837" y="96"/>
                    </a:lnTo>
                    <a:lnTo>
                      <a:pt x="837" y="96"/>
                    </a:lnTo>
                    <a:lnTo>
                      <a:pt x="842" y="94"/>
                    </a:lnTo>
                    <a:lnTo>
                      <a:pt x="3" y="492"/>
                    </a:lnTo>
                    <a:lnTo>
                      <a:pt x="3" y="492"/>
                    </a:lnTo>
                    <a:lnTo>
                      <a:pt x="3" y="492"/>
                    </a:lnTo>
                    <a:lnTo>
                      <a:pt x="1" y="500"/>
                    </a:lnTo>
                    <a:lnTo>
                      <a:pt x="0" y="506"/>
                    </a:lnTo>
                    <a:lnTo>
                      <a:pt x="1" y="519"/>
                    </a:lnTo>
                    <a:lnTo>
                      <a:pt x="4" y="533"/>
                    </a:lnTo>
                    <a:lnTo>
                      <a:pt x="9" y="544"/>
                    </a:lnTo>
                    <a:lnTo>
                      <a:pt x="16" y="552"/>
                    </a:lnTo>
                    <a:lnTo>
                      <a:pt x="22" y="560"/>
                    </a:lnTo>
                    <a:lnTo>
                      <a:pt x="27" y="565"/>
                    </a:lnTo>
                    <a:lnTo>
                      <a:pt x="729" y="234"/>
                    </a:lnTo>
                    <a:lnTo>
                      <a:pt x="729" y="234"/>
                    </a:lnTo>
                    <a:lnTo>
                      <a:pt x="729" y="236"/>
                    </a:lnTo>
                    <a:lnTo>
                      <a:pt x="731" y="238"/>
                    </a:lnTo>
                    <a:lnTo>
                      <a:pt x="736" y="239"/>
                    </a:lnTo>
                    <a:lnTo>
                      <a:pt x="741" y="239"/>
                    </a:lnTo>
                    <a:lnTo>
                      <a:pt x="741" y="239"/>
                    </a:lnTo>
                    <a:lnTo>
                      <a:pt x="749" y="239"/>
                    </a:lnTo>
                    <a:lnTo>
                      <a:pt x="759" y="236"/>
                    </a:lnTo>
                    <a:lnTo>
                      <a:pt x="772" y="233"/>
                    </a:lnTo>
                    <a:lnTo>
                      <a:pt x="788" y="228"/>
                    </a:lnTo>
                    <a:lnTo>
                      <a:pt x="833" y="208"/>
                    </a:lnTo>
                    <a:lnTo>
                      <a:pt x="897" y="176"/>
                    </a:lnTo>
                    <a:lnTo>
                      <a:pt x="897" y="176"/>
                    </a:lnTo>
                    <a:lnTo>
                      <a:pt x="899" y="177"/>
                    </a:lnTo>
                    <a:lnTo>
                      <a:pt x="905" y="179"/>
                    </a:lnTo>
                    <a:lnTo>
                      <a:pt x="905" y="179"/>
                    </a:lnTo>
                    <a:lnTo>
                      <a:pt x="908" y="177"/>
                    </a:lnTo>
                    <a:lnTo>
                      <a:pt x="912" y="176"/>
                    </a:lnTo>
                    <a:lnTo>
                      <a:pt x="915" y="173"/>
                    </a:lnTo>
                    <a:lnTo>
                      <a:pt x="918" y="168"/>
                    </a:lnTo>
                    <a:lnTo>
                      <a:pt x="918" y="168"/>
                    </a:lnTo>
                    <a:lnTo>
                      <a:pt x="939" y="155"/>
                    </a:lnTo>
                    <a:lnTo>
                      <a:pt x="993" y="124"/>
                    </a:lnTo>
                    <a:lnTo>
                      <a:pt x="1026" y="103"/>
                    </a:lnTo>
                    <a:lnTo>
                      <a:pt x="1058" y="80"/>
                    </a:lnTo>
                    <a:lnTo>
                      <a:pt x="1089" y="54"/>
                    </a:lnTo>
                    <a:lnTo>
                      <a:pt x="1104" y="41"/>
                    </a:lnTo>
                    <a:lnTo>
                      <a:pt x="1117" y="28"/>
                    </a:lnTo>
                    <a:lnTo>
                      <a:pt x="1117" y="28"/>
                    </a:lnTo>
                    <a:lnTo>
                      <a:pt x="1117" y="24"/>
                    </a:lnTo>
                    <a:lnTo>
                      <a:pt x="1117" y="15"/>
                    </a:lnTo>
                    <a:lnTo>
                      <a:pt x="1115" y="8"/>
                    </a:lnTo>
                    <a:lnTo>
                      <a:pt x="1112" y="5"/>
                    </a:lnTo>
                    <a:lnTo>
                      <a:pt x="1107" y="2"/>
                    </a:lnTo>
                    <a:lnTo>
                      <a:pt x="1099" y="0"/>
                    </a:lnTo>
                    <a:close/>
                  </a:path>
                </a:pathLst>
              </a:custGeom>
              <a:solidFill>
                <a:srgbClr val="C1C1C1"/>
              </a:solidFill>
              <a:ln w="9525">
                <a:noFill/>
                <a:round/>
              </a:ln>
            </p:spPr>
            <p:txBody>
              <a:bodyPr vert="horz" wrap="square" lIns="91440" tIns="45720" rIns="91440" bIns="45720" numCol="1" anchor="t" anchorCtr="0" compatLnSpc="1"/>
              <a:lstStyle/>
              <a:p>
                <a:endParaRPr lang="en-US"/>
              </a:p>
            </p:txBody>
          </p:sp>
          <p:sp>
            <p:nvSpPr>
              <p:cNvPr id="100" name="Freeform 3502"/>
              <p:cNvSpPr/>
              <p:nvPr/>
            </p:nvSpPr>
            <p:spPr bwMode="auto">
              <a:xfrm>
                <a:off x="769938" y="3060700"/>
                <a:ext cx="3175" cy="3175"/>
              </a:xfrm>
              <a:custGeom>
                <a:avLst/>
                <a:gdLst/>
                <a:ahLst/>
                <a:cxnLst>
                  <a:cxn ang="0">
                    <a:pos x="5" y="5"/>
                  </a:cxn>
                  <a:cxn ang="0">
                    <a:pos x="5" y="5"/>
                  </a:cxn>
                  <a:cxn ang="0">
                    <a:pos x="0" y="0"/>
                  </a:cxn>
                  <a:cxn ang="0">
                    <a:pos x="0" y="0"/>
                  </a:cxn>
                  <a:cxn ang="0">
                    <a:pos x="5" y="5"/>
                  </a:cxn>
                </a:cxnLst>
                <a:rect l="0" t="0" r="r" b="b"/>
                <a:pathLst>
                  <a:path w="5" h="5">
                    <a:moveTo>
                      <a:pt x="5" y="5"/>
                    </a:moveTo>
                    <a:lnTo>
                      <a:pt x="5" y="5"/>
                    </a:lnTo>
                    <a:lnTo>
                      <a:pt x="0" y="0"/>
                    </a:lnTo>
                    <a:lnTo>
                      <a:pt x="0" y="0"/>
                    </a:lnTo>
                    <a:lnTo>
                      <a:pt x="5" y="5"/>
                    </a:lnTo>
                  </a:path>
                </a:pathLst>
              </a:custGeom>
              <a:noFill/>
              <a:ln w="9525">
                <a:noFill/>
                <a:round/>
              </a:ln>
            </p:spPr>
            <p:txBody>
              <a:bodyPr vert="horz" wrap="square" lIns="91440" tIns="45720" rIns="91440" bIns="45720" numCol="1" anchor="t" anchorCtr="0" compatLnSpc="1"/>
              <a:lstStyle/>
              <a:p>
                <a:endParaRPr lang="en-US"/>
              </a:p>
            </p:txBody>
          </p:sp>
          <p:sp>
            <p:nvSpPr>
              <p:cNvPr id="101" name="Freeform 3503"/>
              <p:cNvSpPr/>
              <p:nvPr/>
            </p:nvSpPr>
            <p:spPr bwMode="auto">
              <a:xfrm>
                <a:off x="766763" y="2670175"/>
                <a:ext cx="887413" cy="449263"/>
              </a:xfrm>
              <a:custGeom>
                <a:avLst/>
                <a:gdLst/>
                <a:ahLst/>
                <a:cxnLst>
                  <a:cxn ang="0">
                    <a:pos x="1099" y="0"/>
                  </a:cxn>
                  <a:cxn ang="0">
                    <a:pos x="1061" y="3"/>
                  </a:cxn>
                  <a:cxn ang="0">
                    <a:pos x="1000" y="18"/>
                  </a:cxn>
                  <a:cxn ang="0">
                    <a:pos x="916" y="47"/>
                  </a:cxn>
                  <a:cxn ang="0">
                    <a:pos x="868" y="72"/>
                  </a:cxn>
                  <a:cxn ang="0">
                    <a:pos x="863" y="72"/>
                  </a:cxn>
                  <a:cxn ang="0">
                    <a:pos x="846" y="78"/>
                  </a:cxn>
                  <a:cxn ang="0">
                    <a:pos x="837" y="90"/>
                  </a:cxn>
                  <a:cxn ang="0">
                    <a:pos x="837" y="96"/>
                  </a:cxn>
                  <a:cxn ang="0">
                    <a:pos x="3" y="492"/>
                  </a:cxn>
                  <a:cxn ang="0">
                    <a:pos x="3" y="492"/>
                  </a:cxn>
                  <a:cxn ang="0">
                    <a:pos x="0" y="506"/>
                  </a:cxn>
                  <a:cxn ang="0">
                    <a:pos x="4" y="533"/>
                  </a:cxn>
                  <a:cxn ang="0">
                    <a:pos x="16" y="552"/>
                  </a:cxn>
                  <a:cxn ang="0">
                    <a:pos x="27" y="565"/>
                  </a:cxn>
                  <a:cxn ang="0">
                    <a:pos x="729" y="234"/>
                  </a:cxn>
                  <a:cxn ang="0">
                    <a:pos x="731" y="238"/>
                  </a:cxn>
                  <a:cxn ang="0">
                    <a:pos x="741" y="239"/>
                  </a:cxn>
                  <a:cxn ang="0">
                    <a:pos x="749" y="239"/>
                  </a:cxn>
                  <a:cxn ang="0">
                    <a:pos x="772" y="233"/>
                  </a:cxn>
                  <a:cxn ang="0">
                    <a:pos x="833" y="208"/>
                  </a:cxn>
                  <a:cxn ang="0">
                    <a:pos x="897" y="176"/>
                  </a:cxn>
                  <a:cxn ang="0">
                    <a:pos x="905" y="179"/>
                  </a:cxn>
                  <a:cxn ang="0">
                    <a:pos x="908" y="177"/>
                  </a:cxn>
                  <a:cxn ang="0">
                    <a:pos x="915" y="173"/>
                  </a:cxn>
                  <a:cxn ang="0">
                    <a:pos x="918" y="168"/>
                  </a:cxn>
                  <a:cxn ang="0">
                    <a:pos x="993" y="124"/>
                  </a:cxn>
                  <a:cxn ang="0">
                    <a:pos x="1058" y="80"/>
                  </a:cxn>
                  <a:cxn ang="0">
                    <a:pos x="1104" y="41"/>
                  </a:cxn>
                  <a:cxn ang="0">
                    <a:pos x="1117" y="28"/>
                  </a:cxn>
                  <a:cxn ang="0">
                    <a:pos x="1117" y="15"/>
                  </a:cxn>
                  <a:cxn ang="0">
                    <a:pos x="1112" y="5"/>
                  </a:cxn>
                  <a:cxn ang="0">
                    <a:pos x="1099" y="0"/>
                  </a:cxn>
                </a:cxnLst>
                <a:rect l="0" t="0" r="r" b="b"/>
                <a:pathLst>
                  <a:path w="1117" h="565">
                    <a:moveTo>
                      <a:pt x="1099" y="0"/>
                    </a:moveTo>
                    <a:lnTo>
                      <a:pt x="1099" y="0"/>
                    </a:lnTo>
                    <a:lnTo>
                      <a:pt x="1081" y="0"/>
                    </a:lnTo>
                    <a:lnTo>
                      <a:pt x="1061" y="3"/>
                    </a:lnTo>
                    <a:lnTo>
                      <a:pt x="1034" y="8"/>
                    </a:lnTo>
                    <a:lnTo>
                      <a:pt x="1000" y="18"/>
                    </a:lnTo>
                    <a:lnTo>
                      <a:pt x="960" y="31"/>
                    </a:lnTo>
                    <a:lnTo>
                      <a:pt x="916" y="47"/>
                    </a:lnTo>
                    <a:lnTo>
                      <a:pt x="894" y="59"/>
                    </a:lnTo>
                    <a:lnTo>
                      <a:pt x="868" y="72"/>
                    </a:lnTo>
                    <a:lnTo>
                      <a:pt x="868" y="72"/>
                    </a:lnTo>
                    <a:lnTo>
                      <a:pt x="863" y="72"/>
                    </a:lnTo>
                    <a:lnTo>
                      <a:pt x="851" y="75"/>
                    </a:lnTo>
                    <a:lnTo>
                      <a:pt x="846" y="78"/>
                    </a:lnTo>
                    <a:lnTo>
                      <a:pt x="840" y="83"/>
                    </a:lnTo>
                    <a:lnTo>
                      <a:pt x="837" y="90"/>
                    </a:lnTo>
                    <a:lnTo>
                      <a:pt x="837" y="96"/>
                    </a:lnTo>
                    <a:lnTo>
                      <a:pt x="837" y="96"/>
                    </a:lnTo>
                    <a:lnTo>
                      <a:pt x="842" y="94"/>
                    </a:lnTo>
                    <a:lnTo>
                      <a:pt x="3" y="492"/>
                    </a:lnTo>
                    <a:lnTo>
                      <a:pt x="3" y="492"/>
                    </a:lnTo>
                    <a:lnTo>
                      <a:pt x="3" y="492"/>
                    </a:lnTo>
                    <a:lnTo>
                      <a:pt x="1" y="500"/>
                    </a:lnTo>
                    <a:lnTo>
                      <a:pt x="0" y="506"/>
                    </a:lnTo>
                    <a:lnTo>
                      <a:pt x="1" y="519"/>
                    </a:lnTo>
                    <a:lnTo>
                      <a:pt x="4" y="533"/>
                    </a:lnTo>
                    <a:lnTo>
                      <a:pt x="9" y="544"/>
                    </a:lnTo>
                    <a:lnTo>
                      <a:pt x="16" y="552"/>
                    </a:lnTo>
                    <a:lnTo>
                      <a:pt x="22" y="560"/>
                    </a:lnTo>
                    <a:lnTo>
                      <a:pt x="27" y="565"/>
                    </a:lnTo>
                    <a:lnTo>
                      <a:pt x="729" y="234"/>
                    </a:lnTo>
                    <a:lnTo>
                      <a:pt x="729" y="234"/>
                    </a:lnTo>
                    <a:lnTo>
                      <a:pt x="729" y="236"/>
                    </a:lnTo>
                    <a:lnTo>
                      <a:pt x="731" y="238"/>
                    </a:lnTo>
                    <a:lnTo>
                      <a:pt x="736" y="239"/>
                    </a:lnTo>
                    <a:lnTo>
                      <a:pt x="741" y="239"/>
                    </a:lnTo>
                    <a:lnTo>
                      <a:pt x="741" y="239"/>
                    </a:lnTo>
                    <a:lnTo>
                      <a:pt x="749" y="239"/>
                    </a:lnTo>
                    <a:lnTo>
                      <a:pt x="759" y="236"/>
                    </a:lnTo>
                    <a:lnTo>
                      <a:pt x="772" y="233"/>
                    </a:lnTo>
                    <a:lnTo>
                      <a:pt x="788" y="228"/>
                    </a:lnTo>
                    <a:lnTo>
                      <a:pt x="833" y="208"/>
                    </a:lnTo>
                    <a:lnTo>
                      <a:pt x="897" y="176"/>
                    </a:lnTo>
                    <a:lnTo>
                      <a:pt x="897" y="176"/>
                    </a:lnTo>
                    <a:lnTo>
                      <a:pt x="899" y="177"/>
                    </a:lnTo>
                    <a:lnTo>
                      <a:pt x="905" y="179"/>
                    </a:lnTo>
                    <a:lnTo>
                      <a:pt x="905" y="179"/>
                    </a:lnTo>
                    <a:lnTo>
                      <a:pt x="908" y="177"/>
                    </a:lnTo>
                    <a:lnTo>
                      <a:pt x="912" y="176"/>
                    </a:lnTo>
                    <a:lnTo>
                      <a:pt x="915" y="173"/>
                    </a:lnTo>
                    <a:lnTo>
                      <a:pt x="918" y="168"/>
                    </a:lnTo>
                    <a:lnTo>
                      <a:pt x="918" y="168"/>
                    </a:lnTo>
                    <a:lnTo>
                      <a:pt x="939" y="155"/>
                    </a:lnTo>
                    <a:lnTo>
                      <a:pt x="993" y="124"/>
                    </a:lnTo>
                    <a:lnTo>
                      <a:pt x="1026" y="103"/>
                    </a:lnTo>
                    <a:lnTo>
                      <a:pt x="1058" y="80"/>
                    </a:lnTo>
                    <a:lnTo>
                      <a:pt x="1089" y="54"/>
                    </a:lnTo>
                    <a:lnTo>
                      <a:pt x="1104" y="41"/>
                    </a:lnTo>
                    <a:lnTo>
                      <a:pt x="1117" y="28"/>
                    </a:lnTo>
                    <a:lnTo>
                      <a:pt x="1117" y="28"/>
                    </a:lnTo>
                    <a:lnTo>
                      <a:pt x="1117" y="24"/>
                    </a:lnTo>
                    <a:lnTo>
                      <a:pt x="1117" y="15"/>
                    </a:lnTo>
                    <a:lnTo>
                      <a:pt x="1115" y="8"/>
                    </a:lnTo>
                    <a:lnTo>
                      <a:pt x="1112" y="5"/>
                    </a:lnTo>
                    <a:lnTo>
                      <a:pt x="1107" y="2"/>
                    </a:lnTo>
                    <a:lnTo>
                      <a:pt x="1099" y="0"/>
                    </a:lnTo>
                  </a:path>
                </a:pathLst>
              </a:custGeom>
              <a:noFill/>
              <a:ln w="9525">
                <a:noFill/>
                <a:round/>
              </a:ln>
            </p:spPr>
            <p:txBody>
              <a:bodyPr vert="horz" wrap="square" lIns="91440" tIns="45720" rIns="91440" bIns="45720" numCol="1" anchor="t" anchorCtr="0" compatLnSpc="1"/>
              <a:lstStyle/>
              <a:p>
                <a:endParaRPr lang="en-US"/>
              </a:p>
            </p:txBody>
          </p:sp>
          <p:sp>
            <p:nvSpPr>
              <p:cNvPr id="102" name="Freeform 3504"/>
              <p:cNvSpPr/>
              <p:nvPr/>
            </p:nvSpPr>
            <p:spPr bwMode="auto">
              <a:xfrm>
                <a:off x="1341438" y="2654300"/>
                <a:ext cx="307975" cy="190500"/>
              </a:xfrm>
              <a:custGeom>
                <a:avLst/>
                <a:gdLst/>
                <a:ahLst/>
                <a:cxnLst>
                  <a:cxn ang="0">
                    <a:pos x="0" y="233"/>
                  </a:cxn>
                  <a:cxn ang="0">
                    <a:pos x="1" y="237"/>
                  </a:cxn>
                  <a:cxn ang="0">
                    <a:pos x="18" y="240"/>
                  </a:cxn>
                  <a:cxn ang="0">
                    <a:pos x="68" y="225"/>
                  </a:cxn>
                  <a:cxn ang="0">
                    <a:pos x="167" y="176"/>
                  </a:cxn>
                  <a:cxn ang="0">
                    <a:pos x="169" y="178"/>
                  </a:cxn>
                  <a:cxn ang="0">
                    <a:pos x="179" y="178"/>
                  </a:cxn>
                  <a:cxn ang="0">
                    <a:pos x="185" y="173"/>
                  </a:cxn>
                  <a:cxn ang="0">
                    <a:pos x="189" y="168"/>
                  </a:cxn>
                  <a:cxn ang="0">
                    <a:pos x="264" y="124"/>
                  </a:cxn>
                  <a:cxn ang="0">
                    <a:pos x="329" y="80"/>
                  </a:cxn>
                  <a:cxn ang="0">
                    <a:pos x="374" y="41"/>
                  </a:cxn>
                  <a:cxn ang="0">
                    <a:pos x="387" y="28"/>
                  </a:cxn>
                  <a:cxn ang="0">
                    <a:pos x="387" y="15"/>
                  </a:cxn>
                  <a:cxn ang="0">
                    <a:pos x="382" y="5"/>
                  </a:cxn>
                  <a:cxn ang="0">
                    <a:pos x="369" y="0"/>
                  </a:cxn>
                  <a:cxn ang="0">
                    <a:pos x="351" y="0"/>
                  </a:cxn>
                  <a:cxn ang="0">
                    <a:pos x="304" y="9"/>
                  </a:cxn>
                  <a:cxn ang="0">
                    <a:pos x="231" y="31"/>
                  </a:cxn>
                  <a:cxn ang="0">
                    <a:pos x="164" y="59"/>
                  </a:cxn>
                  <a:cxn ang="0">
                    <a:pos x="138" y="72"/>
                  </a:cxn>
                  <a:cxn ang="0">
                    <a:pos x="122" y="75"/>
                  </a:cxn>
                  <a:cxn ang="0">
                    <a:pos x="110" y="84"/>
                  </a:cxn>
                  <a:cxn ang="0">
                    <a:pos x="107" y="97"/>
                  </a:cxn>
                  <a:cxn ang="0">
                    <a:pos x="107" y="97"/>
                  </a:cxn>
                  <a:cxn ang="0">
                    <a:pos x="125" y="93"/>
                  </a:cxn>
                  <a:cxn ang="0">
                    <a:pos x="145" y="92"/>
                  </a:cxn>
                  <a:cxn ang="0">
                    <a:pos x="156" y="106"/>
                  </a:cxn>
                  <a:cxn ang="0">
                    <a:pos x="163" y="123"/>
                  </a:cxn>
                  <a:cxn ang="0">
                    <a:pos x="161" y="126"/>
                  </a:cxn>
                  <a:cxn ang="0">
                    <a:pos x="158" y="137"/>
                  </a:cxn>
                  <a:cxn ang="0">
                    <a:pos x="133" y="147"/>
                  </a:cxn>
                  <a:cxn ang="0">
                    <a:pos x="81" y="171"/>
                  </a:cxn>
                  <a:cxn ang="0">
                    <a:pos x="26" y="202"/>
                  </a:cxn>
                  <a:cxn ang="0">
                    <a:pos x="8" y="219"/>
                  </a:cxn>
                  <a:cxn ang="0">
                    <a:pos x="0" y="233"/>
                  </a:cxn>
                </a:cxnLst>
                <a:rect l="0" t="0" r="r" b="b"/>
                <a:pathLst>
                  <a:path w="387" h="240">
                    <a:moveTo>
                      <a:pt x="0" y="233"/>
                    </a:moveTo>
                    <a:lnTo>
                      <a:pt x="0" y="233"/>
                    </a:lnTo>
                    <a:lnTo>
                      <a:pt x="0" y="235"/>
                    </a:lnTo>
                    <a:lnTo>
                      <a:pt x="1" y="237"/>
                    </a:lnTo>
                    <a:lnTo>
                      <a:pt x="6" y="240"/>
                    </a:lnTo>
                    <a:lnTo>
                      <a:pt x="18" y="240"/>
                    </a:lnTo>
                    <a:lnTo>
                      <a:pt x="37" y="235"/>
                    </a:lnTo>
                    <a:lnTo>
                      <a:pt x="68" y="225"/>
                    </a:lnTo>
                    <a:lnTo>
                      <a:pt x="110" y="206"/>
                    </a:lnTo>
                    <a:lnTo>
                      <a:pt x="167" y="176"/>
                    </a:lnTo>
                    <a:lnTo>
                      <a:pt x="167" y="176"/>
                    </a:lnTo>
                    <a:lnTo>
                      <a:pt x="169" y="178"/>
                    </a:lnTo>
                    <a:lnTo>
                      <a:pt x="176" y="180"/>
                    </a:lnTo>
                    <a:lnTo>
                      <a:pt x="179" y="178"/>
                    </a:lnTo>
                    <a:lnTo>
                      <a:pt x="182" y="176"/>
                    </a:lnTo>
                    <a:lnTo>
                      <a:pt x="185" y="173"/>
                    </a:lnTo>
                    <a:lnTo>
                      <a:pt x="189" y="168"/>
                    </a:lnTo>
                    <a:lnTo>
                      <a:pt x="189" y="168"/>
                    </a:lnTo>
                    <a:lnTo>
                      <a:pt x="210" y="155"/>
                    </a:lnTo>
                    <a:lnTo>
                      <a:pt x="264" y="124"/>
                    </a:lnTo>
                    <a:lnTo>
                      <a:pt x="296" y="103"/>
                    </a:lnTo>
                    <a:lnTo>
                      <a:pt x="329" y="80"/>
                    </a:lnTo>
                    <a:lnTo>
                      <a:pt x="360" y="54"/>
                    </a:lnTo>
                    <a:lnTo>
                      <a:pt x="374" y="41"/>
                    </a:lnTo>
                    <a:lnTo>
                      <a:pt x="387" y="28"/>
                    </a:lnTo>
                    <a:lnTo>
                      <a:pt x="387" y="28"/>
                    </a:lnTo>
                    <a:lnTo>
                      <a:pt x="387" y="25"/>
                    </a:lnTo>
                    <a:lnTo>
                      <a:pt x="387" y="15"/>
                    </a:lnTo>
                    <a:lnTo>
                      <a:pt x="386" y="9"/>
                    </a:lnTo>
                    <a:lnTo>
                      <a:pt x="382" y="5"/>
                    </a:lnTo>
                    <a:lnTo>
                      <a:pt x="378" y="2"/>
                    </a:lnTo>
                    <a:lnTo>
                      <a:pt x="369" y="0"/>
                    </a:lnTo>
                    <a:lnTo>
                      <a:pt x="369" y="0"/>
                    </a:lnTo>
                    <a:lnTo>
                      <a:pt x="351" y="0"/>
                    </a:lnTo>
                    <a:lnTo>
                      <a:pt x="332" y="4"/>
                    </a:lnTo>
                    <a:lnTo>
                      <a:pt x="304" y="9"/>
                    </a:lnTo>
                    <a:lnTo>
                      <a:pt x="270" y="18"/>
                    </a:lnTo>
                    <a:lnTo>
                      <a:pt x="231" y="31"/>
                    </a:lnTo>
                    <a:lnTo>
                      <a:pt x="187" y="48"/>
                    </a:lnTo>
                    <a:lnTo>
                      <a:pt x="164" y="59"/>
                    </a:lnTo>
                    <a:lnTo>
                      <a:pt x="138" y="72"/>
                    </a:lnTo>
                    <a:lnTo>
                      <a:pt x="138" y="72"/>
                    </a:lnTo>
                    <a:lnTo>
                      <a:pt x="133" y="72"/>
                    </a:lnTo>
                    <a:lnTo>
                      <a:pt x="122" y="75"/>
                    </a:lnTo>
                    <a:lnTo>
                      <a:pt x="117" y="79"/>
                    </a:lnTo>
                    <a:lnTo>
                      <a:pt x="110" y="84"/>
                    </a:lnTo>
                    <a:lnTo>
                      <a:pt x="107" y="90"/>
                    </a:lnTo>
                    <a:lnTo>
                      <a:pt x="107" y="97"/>
                    </a:lnTo>
                    <a:lnTo>
                      <a:pt x="107" y="97"/>
                    </a:lnTo>
                    <a:lnTo>
                      <a:pt x="107" y="97"/>
                    </a:lnTo>
                    <a:lnTo>
                      <a:pt x="114" y="95"/>
                    </a:lnTo>
                    <a:lnTo>
                      <a:pt x="125" y="93"/>
                    </a:lnTo>
                    <a:lnTo>
                      <a:pt x="145" y="92"/>
                    </a:lnTo>
                    <a:lnTo>
                      <a:pt x="145" y="92"/>
                    </a:lnTo>
                    <a:lnTo>
                      <a:pt x="148" y="97"/>
                    </a:lnTo>
                    <a:lnTo>
                      <a:pt x="156" y="106"/>
                    </a:lnTo>
                    <a:lnTo>
                      <a:pt x="163" y="118"/>
                    </a:lnTo>
                    <a:lnTo>
                      <a:pt x="163" y="123"/>
                    </a:lnTo>
                    <a:lnTo>
                      <a:pt x="161" y="126"/>
                    </a:lnTo>
                    <a:lnTo>
                      <a:pt x="161" y="126"/>
                    </a:lnTo>
                    <a:lnTo>
                      <a:pt x="161" y="127"/>
                    </a:lnTo>
                    <a:lnTo>
                      <a:pt x="158" y="137"/>
                    </a:lnTo>
                    <a:lnTo>
                      <a:pt x="158" y="137"/>
                    </a:lnTo>
                    <a:lnTo>
                      <a:pt x="133" y="147"/>
                    </a:lnTo>
                    <a:lnTo>
                      <a:pt x="109" y="158"/>
                    </a:lnTo>
                    <a:lnTo>
                      <a:pt x="81" y="171"/>
                    </a:lnTo>
                    <a:lnTo>
                      <a:pt x="52" y="186"/>
                    </a:lnTo>
                    <a:lnTo>
                      <a:pt x="26" y="202"/>
                    </a:lnTo>
                    <a:lnTo>
                      <a:pt x="16" y="211"/>
                    </a:lnTo>
                    <a:lnTo>
                      <a:pt x="8" y="219"/>
                    </a:lnTo>
                    <a:lnTo>
                      <a:pt x="1" y="227"/>
                    </a:lnTo>
                    <a:lnTo>
                      <a:pt x="0" y="233"/>
                    </a:lnTo>
                    <a:lnTo>
                      <a:pt x="0" y="233"/>
                    </a:lnTo>
                    <a:close/>
                  </a:path>
                </a:pathLst>
              </a:custGeom>
              <a:solidFill>
                <a:srgbClr val="2E3192"/>
              </a:solidFill>
              <a:ln w="9525">
                <a:noFill/>
                <a:round/>
              </a:ln>
            </p:spPr>
            <p:txBody>
              <a:bodyPr vert="horz" wrap="square" lIns="91440" tIns="45720" rIns="91440" bIns="45720" numCol="1" anchor="t" anchorCtr="0" compatLnSpc="1"/>
              <a:lstStyle/>
              <a:p>
                <a:endParaRPr lang="en-US"/>
              </a:p>
            </p:txBody>
          </p:sp>
          <p:sp>
            <p:nvSpPr>
              <p:cNvPr id="103" name="Freeform 3505"/>
              <p:cNvSpPr/>
              <p:nvPr/>
            </p:nvSpPr>
            <p:spPr bwMode="auto">
              <a:xfrm>
                <a:off x="765175" y="2716213"/>
                <a:ext cx="717550" cy="387350"/>
              </a:xfrm>
              <a:custGeom>
                <a:avLst/>
                <a:gdLst/>
                <a:ahLst/>
                <a:cxnLst>
                  <a:cxn ang="0">
                    <a:pos x="25" y="487"/>
                  </a:cxn>
                  <a:cxn ang="0">
                    <a:pos x="904" y="71"/>
                  </a:cxn>
                  <a:cxn ang="0">
                    <a:pos x="904" y="71"/>
                  </a:cxn>
                  <a:cxn ang="0">
                    <a:pos x="906" y="63"/>
                  </a:cxn>
                  <a:cxn ang="0">
                    <a:pos x="904" y="53"/>
                  </a:cxn>
                  <a:cxn ang="0">
                    <a:pos x="903" y="42"/>
                  </a:cxn>
                  <a:cxn ang="0">
                    <a:pos x="899" y="31"/>
                  </a:cxn>
                  <a:cxn ang="0">
                    <a:pos x="894" y="19"/>
                  </a:cxn>
                  <a:cxn ang="0">
                    <a:pos x="885" y="8"/>
                  </a:cxn>
                  <a:cxn ang="0">
                    <a:pos x="880" y="3"/>
                  </a:cxn>
                  <a:cxn ang="0">
                    <a:pos x="873" y="0"/>
                  </a:cxn>
                  <a:cxn ang="0">
                    <a:pos x="0" y="413"/>
                  </a:cxn>
                  <a:cxn ang="0">
                    <a:pos x="0" y="413"/>
                  </a:cxn>
                  <a:cxn ang="0">
                    <a:pos x="7" y="418"/>
                  </a:cxn>
                  <a:cxn ang="0">
                    <a:pos x="13" y="425"/>
                  </a:cxn>
                  <a:cxn ang="0">
                    <a:pos x="20" y="434"/>
                  </a:cxn>
                  <a:cxn ang="0">
                    <a:pos x="25" y="444"/>
                  </a:cxn>
                  <a:cxn ang="0">
                    <a:pos x="28" y="457"/>
                  </a:cxn>
                  <a:cxn ang="0">
                    <a:pos x="30" y="464"/>
                  </a:cxn>
                  <a:cxn ang="0">
                    <a:pos x="30" y="472"/>
                  </a:cxn>
                  <a:cxn ang="0">
                    <a:pos x="28" y="478"/>
                  </a:cxn>
                  <a:cxn ang="0">
                    <a:pos x="25" y="487"/>
                  </a:cxn>
                  <a:cxn ang="0">
                    <a:pos x="25" y="487"/>
                  </a:cxn>
                </a:cxnLst>
                <a:rect l="0" t="0" r="r" b="b"/>
                <a:pathLst>
                  <a:path w="906" h="487">
                    <a:moveTo>
                      <a:pt x="25" y="487"/>
                    </a:moveTo>
                    <a:lnTo>
                      <a:pt x="904" y="71"/>
                    </a:lnTo>
                    <a:lnTo>
                      <a:pt x="904" y="71"/>
                    </a:lnTo>
                    <a:lnTo>
                      <a:pt x="906" y="63"/>
                    </a:lnTo>
                    <a:lnTo>
                      <a:pt x="904" y="53"/>
                    </a:lnTo>
                    <a:lnTo>
                      <a:pt x="903" y="42"/>
                    </a:lnTo>
                    <a:lnTo>
                      <a:pt x="899" y="31"/>
                    </a:lnTo>
                    <a:lnTo>
                      <a:pt x="894" y="19"/>
                    </a:lnTo>
                    <a:lnTo>
                      <a:pt x="885" y="8"/>
                    </a:lnTo>
                    <a:lnTo>
                      <a:pt x="880" y="3"/>
                    </a:lnTo>
                    <a:lnTo>
                      <a:pt x="873" y="0"/>
                    </a:lnTo>
                    <a:lnTo>
                      <a:pt x="0" y="413"/>
                    </a:lnTo>
                    <a:lnTo>
                      <a:pt x="0" y="413"/>
                    </a:lnTo>
                    <a:lnTo>
                      <a:pt x="7" y="418"/>
                    </a:lnTo>
                    <a:lnTo>
                      <a:pt x="13" y="425"/>
                    </a:lnTo>
                    <a:lnTo>
                      <a:pt x="20" y="434"/>
                    </a:lnTo>
                    <a:lnTo>
                      <a:pt x="25" y="444"/>
                    </a:lnTo>
                    <a:lnTo>
                      <a:pt x="28" y="457"/>
                    </a:lnTo>
                    <a:lnTo>
                      <a:pt x="30" y="464"/>
                    </a:lnTo>
                    <a:lnTo>
                      <a:pt x="30" y="472"/>
                    </a:lnTo>
                    <a:lnTo>
                      <a:pt x="28" y="478"/>
                    </a:lnTo>
                    <a:lnTo>
                      <a:pt x="25" y="487"/>
                    </a:lnTo>
                    <a:lnTo>
                      <a:pt x="25" y="487"/>
                    </a:lnTo>
                    <a:close/>
                  </a:path>
                </a:pathLst>
              </a:custGeom>
              <a:solidFill>
                <a:srgbClr val="E6E6E6"/>
              </a:solidFill>
              <a:ln w="9525">
                <a:noFill/>
                <a:round/>
              </a:ln>
            </p:spPr>
            <p:txBody>
              <a:bodyPr vert="horz" wrap="square" lIns="91440" tIns="45720" rIns="91440" bIns="45720" numCol="1" anchor="t" anchorCtr="0" compatLnSpc="1"/>
              <a:lstStyle/>
              <a:p>
                <a:endParaRPr lang="en-US"/>
              </a:p>
            </p:txBody>
          </p:sp>
          <p:sp>
            <p:nvSpPr>
              <p:cNvPr id="104" name="Freeform 3506"/>
              <p:cNvSpPr/>
              <p:nvPr/>
            </p:nvSpPr>
            <p:spPr bwMode="auto">
              <a:xfrm>
                <a:off x="785813" y="2740025"/>
                <a:ext cx="696913" cy="346075"/>
              </a:xfrm>
              <a:custGeom>
                <a:avLst/>
                <a:gdLst/>
                <a:ahLst/>
                <a:cxnLst>
                  <a:cxn ang="0">
                    <a:pos x="2" y="436"/>
                  </a:cxn>
                  <a:cxn ang="0">
                    <a:pos x="878" y="18"/>
                  </a:cxn>
                  <a:cxn ang="0">
                    <a:pos x="873" y="0"/>
                  </a:cxn>
                  <a:cxn ang="0">
                    <a:pos x="0" y="418"/>
                  </a:cxn>
                  <a:cxn ang="0">
                    <a:pos x="0" y="418"/>
                  </a:cxn>
                  <a:cxn ang="0">
                    <a:pos x="2" y="423"/>
                  </a:cxn>
                  <a:cxn ang="0">
                    <a:pos x="2" y="428"/>
                  </a:cxn>
                  <a:cxn ang="0">
                    <a:pos x="2" y="436"/>
                  </a:cxn>
                  <a:cxn ang="0">
                    <a:pos x="2" y="436"/>
                  </a:cxn>
                </a:cxnLst>
                <a:rect l="0" t="0" r="r" b="b"/>
                <a:pathLst>
                  <a:path w="878" h="436">
                    <a:moveTo>
                      <a:pt x="2" y="436"/>
                    </a:moveTo>
                    <a:lnTo>
                      <a:pt x="878" y="18"/>
                    </a:lnTo>
                    <a:lnTo>
                      <a:pt x="873" y="0"/>
                    </a:lnTo>
                    <a:lnTo>
                      <a:pt x="0" y="418"/>
                    </a:lnTo>
                    <a:lnTo>
                      <a:pt x="0" y="418"/>
                    </a:lnTo>
                    <a:lnTo>
                      <a:pt x="2" y="423"/>
                    </a:lnTo>
                    <a:lnTo>
                      <a:pt x="2" y="428"/>
                    </a:lnTo>
                    <a:lnTo>
                      <a:pt x="2" y="436"/>
                    </a:lnTo>
                    <a:lnTo>
                      <a:pt x="2" y="436"/>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105" name="Freeform 3507"/>
              <p:cNvSpPr/>
              <p:nvPr/>
            </p:nvSpPr>
            <p:spPr bwMode="auto">
              <a:xfrm>
                <a:off x="762000" y="3044825"/>
                <a:ext cx="26988" cy="58738"/>
              </a:xfrm>
              <a:custGeom>
                <a:avLst/>
                <a:gdLst/>
                <a:ahLst/>
                <a:cxnLst>
                  <a:cxn ang="0">
                    <a:pos x="28" y="74"/>
                  </a:cxn>
                  <a:cxn ang="0">
                    <a:pos x="28" y="74"/>
                  </a:cxn>
                  <a:cxn ang="0">
                    <a:pos x="23" y="69"/>
                  </a:cxn>
                  <a:cxn ang="0">
                    <a:pos x="16" y="61"/>
                  </a:cxn>
                  <a:cxn ang="0">
                    <a:pos x="10" y="52"/>
                  </a:cxn>
                  <a:cxn ang="0">
                    <a:pos x="5" y="41"/>
                  </a:cxn>
                  <a:cxn ang="0">
                    <a:pos x="2" y="28"/>
                  </a:cxn>
                  <a:cxn ang="0">
                    <a:pos x="0" y="15"/>
                  </a:cxn>
                  <a:cxn ang="0">
                    <a:pos x="2" y="8"/>
                  </a:cxn>
                  <a:cxn ang="0">
                    <a:pos x="3" y="0"/>
                  </a:cxn>
                  <a:cxn ang="0">
                    <a:pos x="3" y="0"/>
                  </a:cxn>
                  <a:cxn ang="0">
                    <a:pos x="10" y="7"/>
                  </a:cxn>
                  <a:cxn ang="0">
                    <a:pos x="18" y="13"/>
                  </a:cxn>
                  <a:cxn ang="0">
                    <a:pos x="24" y="23"/>
                  </a:cxn>
                  <a:cxn ang="0">
                    <a:pos x="31" y="34"/>
                  </a:cxn>
                  <a:cxn ang="0">
                    <a:pos x="34" y="46"/>
                  </a:cxn>
                  <a:cxn ang="0">
                    <a:pos x="34" y="52"/>
                  </a:cxn>
                  <a:cxn ang="0">
                    <a:pos x="34" y="61"/>
                  </a:cxn>
                  <a:cxn ang="0">
                    <a:pos x="33" y="67"/>
                  </a:cxn>
                  <a:cxn ang="0">
                    <a:pos x="28" y="74"/>
                  </a:cxn>
                  <a:cxn ang="0">
                    <a:pos x="28" y="74"/>
                  </a:cxn>
                </a:cxnLst>
                <a:rect l="0" t="0" r="r" b="b"/>
                <a:pathLst>
                  <a:path w="34" h="74">
                    <a:moveTo>
                      <a:pt x="28" y="74"/>
                    </a:moveTo>
                    <a:lnTo>
                      <a:pt x="28" y="74"/>
                    </a:lnTo>
                    <a:lnTo>
                      <a:pt x="23" y="69"/>
                    </a:lnTo>
                    <a:lnTo>
                      <a:pt x="16" y="61"/>
                    </a:lnTo>
                    <a:lnTo>
                      <a:pt x="10" y="52"/>
                    </a:lnTo>
                    <a:lnTo>
                      <a:pt x="5" y="41"/>
                    </a:lnTo>
                    <a:lnTo>
                      <a:pt x="2" y="28"/>
                    </a:lnTo>
                    <a:lnTo>
                      <a:pt x="0" y="15"/>
                    </a:lnTo>
                    <a:lnTo>
                      <a:pt x="2" y="8"/>
                    </a:lnTo>
                    <a:lnTo>
                      <a:pt x="3" y="0"/>
                    </a:lnTo>
                    <a:lnTo>
                      <a:pt x="3" y="0"/>
                    </a:lnTo>
                    <a:lnTo>
                      <a:pt x="10" y="7"/>
                    </a:lnTo>
                    <a:lnTo>
                      <a:pt x="18" y="13"/>
                    </a:lnTo>
                    <a:lnTo>
                      <a:pt x="24" y="23"/>
                    </a:lnTo>
                    <a:lnTo>
                      <a:pt x="31" y="34"/>
                    </a:lnTo>
                    <a:lnTo>
                      <a:pt x="34" y="46"/>
                    </a:lnTo>
                    <a:lnTo>
                      <a:pt x="34" y="52"/>
                    </a:lnTo>
                    <a:lnTo>
                      <a:pt x="34" y="61"/>
                    </a:lnTo>
                    <a:lnTo>
                      <a:pt x="33" y="67"/>
                    </a:lnTo>
                    <a:lnTo>
                      <a:pt x="28" y="74"/>
                    </a:lnTo>
                    <a:lnTo>
                      <a:pt x="28" y="74"/>
                    </a:lnTo>
                    <a:close/>
                  </a:path>
                </a:pathLst>
              </a:custGeom>
              <a:solidFill>
                <a:srgbClr val="2E3192"/>
              </a:solidFill>
              <a:ln w="9525">
                <a:noFill/>
                <a:round/>
              </a:ln>
            </p:spPr>
            <p:txBody>
              <a:bodyPr vert="horz" wrap="square" lIns="91440" tIns="45720" rIns="91440" bIns="45720" numCol="1" anchor="t" anchorCtr="0" compatLnSpc="1"/>
              <a:lstStyle/>
              <a:p>
                <a:endParaRPr lang="en-US"/>
              </a:p>
            </p:txBody>
          </p:sp>
        </p:grpSp>
        <p:grpSp>
          <p:nvGrpSpPr>
            <p:cNvPr id="23" name="Group 109"/>
            <p:cNvGrpSpPr/>
            <p:nvPr/>
          </p:nvGrpSpPr>
          <p:grpSpPr>
            <a:xfrm>
              <a:off x="3643306" y="3571882"/>
              <a:ext cx="573088" cy="576262"/>
              <a:chOff x="2093913" y="1893888"/>
              <a:chExt cx="573088" cy="576262"/>
            </a:xfrm>
          </p:grpSpPr>
          <p:sp>
            <p:nvSpPr>
              <p:cNvPr id="24" name="Freeform 3241"/>
              <p:cNvSpPr/>
              <p:nvPr/>
            </p:nvSpPr>
            <p:spPr bwMode="auto">
              <a:xfrm>
                <a:off x="2147888" y="1908175"/>
                <a:ext cx="519113" cy="561975"/>
              </a:xfrm>
              <a:custGeom>
                <a:avLst/>
                <a:gdLst/>
                <a:ahLst/>
                <a:cxnLst>
                  <a:cxn ang="0">
                    <a:pos x="373" y="0"/>
                  </a:cxn>
                  <a:cxn ang="0">
                    <a:pos x="373" y="0"/>
                  </a:cxn>
                  <a:cxn ang="0">
                    <a:pos x="365" y="1"/>
                  </a:cxn>
                  <a:cxn ang="0">
                    <a:pos x="358" y="3"/>
                  </a:cxn>
                  <a:cxn ang="0">
                    <a:pos x="15" y="190"/>
                  </a:cxn>
                  <a:cxn ang="0">
                    <a:pos x="15" y="190"/>
                  </a:cxn>
                  <a:cxn ang="0">
                    <a:pos x="10" y="194"/>
                  </a:cxn>
                  <a:cxn ang="0">
                    <a:pos x="7" y="198"/>
                  </a:cxn>
                  <a:cxn ang="0">
                    <a:pos x="3" y="203"/>
                  </a:cxn>
                  <a:cxn ang="0">
                    <a:pos x="0" y="208"/>
                  </a:cxn>
                  <a:cxn ang="0">
                    <a:pos x="0" y="213"/>
                  </a:cxn>
                  <a:cxn ang="0">
                    <a:pos x="0" y="220"/>
                  </a:cxn>
                  <a:cxn ang="0">
                    <a:pos x="0" y="225"/>
                  </a:cxn>
                  <a:cxn ang="0">
                    <a:pos x="3" y="231"/>
                  </a:cxn>
                  <a:cxn ang="0">
                    <a:pos x="67" y="347"/>
                  </a:cxn>
                  <a:cxn ang="0">
                    <a:pos x="67" y="347"/>
                  </a:cxn>
                  <a:cxn ang="0">
                    <a:pos x="68" y="350"/>
                  </a:cxn>
                  <a:cxn ang="0">
                    <a:pos x="68" y="350"/>
                  </a:cxn>
                  <a:cxn ang="0">
                    <a:pos x="254" y="692"/>
                  </a:cxn>
                  <a:cxn ang="0">
                    <a:pos x="254" y="692"/>
                  </a:cxn>
                  <a:cxn ang="0">
                    <a:pos x="259" y="698"/>
                  </a:cxn>
                  <a:cxn ang="0">
                    <a:pos x="265" y="703"/>
                  </a:cxn>
                  <a:cxn ang="0">
                    <a:pos x="272" y="707"/>
                  </a:cxn>
                  <a:cxn ang="0">
                    <a:pos x="280" y="707"/>
                  </a:cxn>
                  <a:cxn ang="0">
                    <a:pos x="280" y="707"/>
                  </a:cxn>
                  <a:cxn ang="0">
                    <a:pos x="287" y="707"/>
                  </a:cxn>
                  <a:cxn ang="0">
                    <a:pos x="295" y="703"/>
                  </a:cxn>
                  <a:cxn ang="0">
                    <a:pos x="637" y="516"/>
                  </a:cxn>
                  <a:cxn ang="0">
                    <a:pos x="637" y="516"/>
                  </a:cxn>
                  <a:cxn ang="0">
                    <a:pos x="642" y="513"/>
                  </a:cxn>
                  <a:cxn ang="0">
                    <a:pos x="647" y="508"/>
                  </a:cxn>
                  <a:cxn ang="0">
                    <a:pos x="650" y="505"/>
                  </a:cxn>
                  <a:cxn ang="0">
                    <a:pos x="652" y="498"/>
                  </a:cxn>
                  <a:cxn ang="0">
                    <a:pos x="653" y="493"/>
                  </a:cxn>
                  <a:cxn ang="0">
                    <a:pos x="653" y="487"/>
                  </a:cxn>
                  <a:cxn ang="0">
                    <a:pos x="652" y="482"/>
                  </a:cxn>
                  <a:cxn ang="0">
                    <a:pos x="650" y="475"/>
                  </a:cxn>
                  <a:cxn ang="0">
                    <a:pos x="463" y="133"/>
                  </a:cxn>
                  <a:cxn ang="0">
                    <a:pos x="399" y="16"/>
                  </a:cxn>
                  <a:cxn ang="0">
                    <a:pos x="399" y="16"/>
                  </a:cxn>
                  <a:cxn ang="0">
                    <a:pos x="394" y="10"/>
                  </a:cxn>
                  <a:cxn ang="0">
                    <a:pos x="388" y="5"/>
                  </a:cxn>
                  <a:cxn ang="0">
                    <a:pos x="380" y="1"/>
                  </a:cxn>
                  <a:cxn ang="0">
                    <a:pos x="373" y="0"/>
                  </a:cxn>
                </a:cxnLst>
                <a:rect l="0" t="0" r="r" b="b"/>
                <a:pathLst>
                  <a:path w="653" h="707">
                    <a:moveTo>
                      <a:pt x="373" y="0"/>
                    </a:moveTo>
                    <a:lnTo>
                      <a:pt x="373" y="0"/>
                    </a:lnTo>
                    <a:lnTo>
                      <a:pt x="365" y="1"/>
                    </a:lnTo>
                    <a:lnTo>
                      <a:pt x="358" y="3"/>
                    </a:lnTo>
                    <a:lnTo>
                      <a:pt x="15" y="190"/>
                    </a:lnTo>
                    <a:lnTo>
                      <a:pt x="15" y="190"/>
                    </a:lnTo>
                    <a:lnTo>
                      <a:pt x="10" y="194"/>
                    </a:lnTo>
                    <a:lnTo>
                      <a:pt x="7" y="198"/>
                    </a:lnTo>
                    <a:lnTo>
                      <a:pt x="3" y="203"/>
                    </a:lnTo>
                    <a:lnTo>
                      <a:pt x="0" y="208"/>
                    </a:lnTo>
                    <a:lnTo>
                      <a:pt x="0" y="213"/>
                    </a:lnTo>
                    <a:lnTo>
                      <a:pt x="0" y="220"/>
                    </a:lnTo>
                    <a:lnTo>
                      <a:pt x="0" y="225"/>
                    </a:lnTo>
                    <a:lnTo>
                      <a:pt x="3" y="231"/>
                    </a:lnTo>
                    <a:lnTo>
                      <a:pt x="67" y="347"/>
                    </a:lnTo>
                    <a:lnTo>
                      <a:pt x="67" y="347"/>
                    </a:lnTo>
                    <a:lnTo>
                      <a:pt x="68" y="350"/>
                    </a:lnTo>
                    <a:lnTo>
                      <a:pt x="68" y="350"/>
                    </a:lnTo>
                    <a:lnTo>
                      <a:pt x="254" y="692"/>
                    </a:lnTo>
                    <a:lnTo>
                      <a:pt x="254" y="692"/>
                    </a:lnTo>
                    <a:lnTo>
                      <a:pt x="259" y="698"/>
                    </a:lnTo>
                    <a:lnTo>
                      <a:pt x="265" y="703"/>
                    </a:lnTo>
                    <a:lnTo>
                      <a:pt x="272" y="707"/>
                    </a:lnTo>
                    <a:lnTo>
                      <a:pt x="280" y="707"/>
                    </a:lnTo>
                    <a:lnTo>
                      <a:pt x="280" y="707"/>
                    </a:lnTo>
                    <a:lnTo>
                      <a:pt x="287" y="707"/>
                    </a:lnTo>
                    <a:lnTo>
                      <a:pt x="295" y="703"/>
                    </a:lnTo>
                    <a:lnTo>
                      <a:pt x="637" y="516"/>
                    </a:lnTo>
                    <a:lnTo>
                      <a:pt x="637" y="516"/>
                    </a:lnTo>
                    <a:lnTo>
                      <a:pt x="642" y="513"/>
                    </a:lnTo>
                    <a:lnTo>
                      <a:pt x="647" y="508"/>
                    </a:lnTo>
                    <a:lnTo>
                      <a:pt x="650" y="505"/>
                    </a:lnTo>
                    <a:lnTo>
                      <a:pt x="652" y="498"/>
                    </a:lnTo>
                    <a:lnTo>
                      <a:pt x="653" y="493"/>
                    </a:lnTo>
                    <a:lnTo>
                      <a:pt x="653" y="487"/>
                    </a:lnTo>
                    <a:lnTo>
                      <a:pt x="652" y="482"/>
                    </a:lnTo>
                    <a:lnTo>
                      <a:pt x="650" y="475"/>
                    </a:lnTo>
                    <a:lnTo>
                      <a:pt x="463" y="133"/>
                    </a:lnTo>
                    <a:lnTo>
                      <a:pt x="399" y="16"/>
                    </a:lnTo>
                    <a:lnTo>
                      <a:pt x="399" y="16"/>
                    </a:lnTo>
                    <a:lnTo>
                      <a:pt x="394" y="10"/>
                    </a:lnTo>
                    <a:lnTo>
                      <a:pt x="388" y="5"/>
                    </a:lnTo>
                    <a:lnTo>
                      <a:pt x="380" y="1"/>
                    </a:lnTo>
                    <a:lnTo>
                      <a:pt x="373" y="0"/>
                    </a:lnTo>
                    <a:close/>
                  </a:path>
                </a:pathLst>
              </a:custGeom>
              <a:solidFill>
                <a:srgbClr val="C1C1C1"/>
              </a:solidFill>
              <a:ln w="9525">
                <a:noFill/>
                <a:round/>
              </a:ln>
            </p:spPr>
            <p:txBody>
              <a:bodyPr vert="horz" wrap="square" lIns="91440" tIns="45720" rIns="91440" bIns="45720" numCol="1" anchor="t" anchorCtr="0" compatLnSpc="1"/>
              <a:lstStyle/>
              <a:p>
                <a:endParaRPr lang="en-US"/>
              </a:p>
            </p:txBody>
          </p:sp>
          <p:sp>
            <p:nvSpPr>
              <p:cNvPr id="25" name="Freeform 3242"/>
              <p:cNvSpPr/>
              <p:nvPr/>
            </p:nvSpPr>
            <p:spPr bwMode="auto">
              <a:xfrm>
                <a:off x="2147888" y="1908175"/>
                <a:ext cx="519113" cy="561975"/>
              </a:xfrm>
              <a:custGeom>
                <a:avLst/>
                <a:gdLst/>
                <a:ahLst/>
                <a:cxnLst>
                  <a:cxn ang="0">
                    <a:pos x="373" y="0"/>
                  </a:cxn>
                  <a:cxn ang="0">
                    <a:pos x="373" y="0"/>
                  </a:cxn>
                  <a:cxn ang="0">
                    <a:pos x="365" y="1"/>
                  </a:cxn>
                  <a:cxn ang="0">
                    <a:pos x="358" y="3"/>
                  </a:cxn>
                  <a:cxn ang="0">
                    <a:pos x="15" y="190"/>
                  </a:cxn>
                  <a:cxn ang="0">
                    <a:pos x="15" y="190"/>
                  </a:cxn>
                  <a:cxn ang="0">
                    <a:pos x="10" y="194"/>
                  </a:cxn>
                  <a:cxn ang="0">
                    <a:pos x="7" y="198"/>
                  </a:cxn>
                  <a:cxn ang="0">
                    <a:pos x="3" y="203"/>
                  </a:cxn>
                  <a:cxn ang="0">
                    <a:pos x="0" y="208"/>
                  </a:cxn>
                  <a:cxn ang="0">
                    <a:pos x="0" y="213"/>
                  </a:cxn>
                  <a:cxn ang="0">
                    <a:pos x="0" y="220"/>
                  </a:cxn>
                  <a:cxn ang="0">
                    <a:pos x="0" y="225"/>
                  </a:cxn>
                  <a:cxn ang="0">
                    <a:pos x="3" y="231"/>
                  </a:cxn>
                  <a:cxn ang="0">
                    <a:pos x="67" y="347"/>
                  </a:cxn>
                  <a:cxn ang="0">
                    <a:pos x="67" y="347"/>
                  </a:cxn>
                  <a:cxn ang="0">
                    <a:pos x="68" y="350"/>
                  </a:cxn>
                  <a:cxn ang="0">
                    <a:pos x="68" y="350"/>
                  </a:cxn>
                  <a:cxn ang="0">
                    <a:pos x="254" y="692"/>
                  </a:cxn>
                  <a:cxn ang="0">
                    <a:pos x="254" y="692"/>
                  </a:cxn>
                  <a:cxn ang="0">
                    <a:pos x="259" y="698"/>
                  </a:cxn>
                  <a:cxn ang="0">
                    <a:pos x="265" y="703"/>
                  </a:cxn>
                  <a:cxn ang="0">
                    <a:pos x="272" y="707"/>
                  </a:cxn>
                  <a:cxn ang="0">
                    <a:pos x="280" y="707"/>
                  </a:cxn>
                  <a:cxn ang="0">
                    <a:pos x="280" y="707"/>
                  </a:cxn>
                  <a:cxn ang="0">
                    <a:pos x="287" y="707"/>
                  </a:cxn>
                  <a:cxn ang="0">
                    <a:pos x="295" y="703"/>
                  </a:cxn>
                  <a:cxn ang="0">
                    <a:pos x="637" y="516"/>
                  </a:cxn>
                  <a:cxn ang="0">
                    <a:pos x="637" y="516"/>
                  </a:cxn>
                  <a:cxn ang="0">
                    <a:pos x="642" y="513"/>
                  </a:cxn>
                  <a:cxn ang="0">
                    <a:pos x="647" y="508"/>
                  </a:cxn>
                  <a:cxn ang="0">
                    <a:pos x="650" y="505"/>
                  </a:cxn>
                  <a:cxn ang="0">
                    <a:pos x="652" y="498"/>
                  </a:cxn>
                  <a:cxn ang="0">
                    <a:pos x="653" y="493"/>
                  </a:cxn>
                  <a:cxn ang="0">
                    <a:pos x="653" y="487"/>
                  </a:cxn>
                  <a:cxn ang="0">
                    <a:pos x="652" y="482"/>
                  </a:cxn>
                  <a:cxn ang="0">
                    <a:pos x="650" y="475"/>
                  </a:cxn>
                  <a:cxn ang="0">
                    <a:pos x="463" y="133"/>
                  </a:cxn>
                  <a:cxn ang="0">
                    <a:pos x="399" y="16"/>
                  </a:cxn>
                  <a:cxn ang="0">
                    <a:pos x="399" y="16"/>
                  </a:cxn>
                  <a:cxn ang="0">
                    <a:pos x="394" y="10"/>
                  </a:cxn>
                  <a:cxn ang="0">
                    <a:pos x="388" y="5"/>
                  </a:cxn>
                  <a:cxn ang="0">
                    <a:pos x="380" y="1"/>
                  </a:cxn>
                  <a:cxn ang="0">
                    <a:pos x="373" y="0"/>
                  </a:cxn>
                </a:cxnLst>
                <a:rect l="0" t="0" r="r" b="b"/>
                <a:pathLst>
                  <a:path w="653" h="707">
                    <a:moveTo>
                      <a:pt x="373" y="0"/>
                    </a:moveTo>
                    <a:lnTo>
                      <a:pt x="373" y="0"/>
                    </a:lnTo>
                    <a:lnTo>
                      <a:pt x="365" y="1"/>
                    </a:lnTo>
                    <a:lnTo>
                      <a:pt x="358" y="3"/>
                    </a:lnTo>
                    <a:lnTo>
                      <a:pt x="15" y="190"/>
                    </a:lnTo>
                    <a:lnTo>
                      <a:pt x="15" y="190"/>
                    </a:lnTo>
                    <a:lnTo>
                      <a:pt x="10" y="194"/>
                    </a:lnTo>
                    <a:lnTo>
                      <a:pt x="7" y="198"/>
                    </a:lnTo>
                    <a:lnTo>
                      <a:pt x="3" y="203"/>
                    </a:lnTo>
                    <a:lnTo>
                      <a:pt x="0" y="208"/>
                    </a:lnTo>
                    <a:lnTo>
                      <a:pt x="0" y="213"/>
                    </a:lnTo>
                    <a:lnTo>
                      <a:pt x="0" y="220"/>
                    </a:lnTo>
                    <a:lnTo>
                      <a:pt x="0" y="225"/>
                    </a:lnTo>
                    <a:lnTo>
                      <a:pt x="3" y="231"/>
                    </a:lnTo>
                    <a:lnTo>
                      <a:pt x="67" y="347"/>
                    </a:lnTo>
                    <a:lnTo>
                      <a:pt x="67" y="347"/>
                    </a:lnTo>
                    <a:lnTo>
                      <a:pt x="68" y="350"/>
                    </a:lnTo>
                    <a:lnTo>
                      <a:pt x="68" y="350"/>
                    </a:lnTo>
                    <a:lnTo>
                      <a:pt x="254" y="692"/>
                    </a:lnTo>
                    <a:lnTo>
                      <a:pt x="254" y="692"/>
                    </a:lnTo>
                    <a:lnTo>
                      <a:pt x="259" y="698"/>
                    </a:lnTo>
                    <a:lnTo>
                      <a:pt x="265" y="703"/>
                    </a:lnTo>
                    <a:lnTo>
                      <a:pt x="272" y="707"/>
                    </a:lnTo>
                    <a:lnTo>
                      <a:pt x="280" y="707"/>
                    </a:lnTo>
                    <a:lnTo>
                      <a:pt x="280" y="707"/>
                    </a:lnTo>
                    <a:lnTo>
                      <a:pt x="287" y="707"/>
                    </a:lnTo>
                    <a:lnTo>
                      <a:pt x="295" y="703"/>
                    </a:lnTo>
                    <a:lnTo>
                      <a:pt x="637" y="516"/>
                    </a:lnTo>
                    <a:lnTo>
                      <a:pt x="637" y="516"/>
                    </a:lnTo>
                    <a:lnTo>
                      <a:pt x="642" y="513"/>
                    </a:lnTo>
                    <a:lnTo>
                      <a:pt x="647" y="508"/>
                    </a:lnTo>
                    <a:lnTo>
                      <a:pt x="650" y="505"/>
                    </a:lnTo>
                    <a:lnTo>
                      <a:pt x="652" y="498"/>
                    </a:lnTo>
                    <a:lnTo>
                      <a:pt x="653" y="493"/>
                    </a:lnTo>
                    <a:lnTo>
                      <a:pt x="653" y="487"/>
                    </a:lnTo>
                    <a:lnTo>
                      <a:pt x="652" y="482"/>
                    </a:lnTo>
                    <a:lnTo>
                      <a:pt x="650" y="475"/>
                    </a:lnTo>
                    <a:lnTo>
                      <a:pt x="463" y="133"/>
                    </a:lnTo>
                    <a:lnTo>
                      <a:pt x="399" y="16"/>
                    </a:lnTo>
                    <a:lnTo>
                      <a:pt x="399" y="16"/>
                    </a:lnTo>
                    <a:lnTo>
                      <a:pt x="394" y="10"/>
                    </a:lnTo>
                    <a:lnTo>
                      <a:pt x="388" y="5"/>
                    </a:lnTo>
                    <a:lnTo>
                      <a:pt x="380" y="1"/>
                    </a:lnTo>
                    <a:lnTo>
                      <a:pt x="373" y="0"/>
                    </a:lnTo>
                  </a:path>
                </a:pathLst>
              </a:custGeom>
              <a:noFill/>
              <a:ln w="9525">
                <a:noFill/>
                <a:round/>
              </a:ln>
            </p:spPr>
            <p:txBody>
              <a:bodyPr vert="horz" wrap="square" lIns="91440" tIns="45720" rIns="91440" bIns="45720" numCol="1" anchor="t" anchorCtr="0" compatLnSpc="1"/>
              <a:lstStyle/>
              <a:p>
                <a:endParaRPr lang="en-US"/>
              </a:p>
            </p:txBody>
          </p:sp>
          <p:sp>
            <p:nvSpPr>
              <p:cNvPr id="26" name="Freeform 3796"/>
              <p:cNvSpPr/>
              <p:nvPr/>
            </p:nvSpPr>
            <p:spPr bwMode="auto">
              <a:xfrm>
                <a:off x="2093913" y="1893888"/>
                <a:ext cx="366713" cy="276225"/>
              </a:xfrm>
              <a:custGeom>
                <a:avLst/>
                <a:gdLst/>
                <a:ahLst/>
                <a:cxnLst>
                  <a:cxn ang="0">
                    <a:pos x="399" y="17"/>
                  </a:cxn>
                  <a:cxn ang="0">
                    <a:pos x="399" y="17"/>
                  </a:cxn>
                  <a:cxn ang="0">
                    <a:pos x="395" y="12"/>
                  </a:cxn>
                  <a:cxn ang="0">
                    <a:pos x="391" y="7"/>
                  </a:cxn>
                  <a:cxn ang="0">
                    <a:pos x="386" y="3"/>
                  </a:cxn>
                  <a:cxn ang="0">
                    <a:pos x="381" y="2"/>
                  </a:cxn>
                  <a:cxn ang="0">
                    <a:pos x="376" y="0"/>
                  </a:cxn>
                  <a:cxn ang="0">
                    <a:pos x="369" y="0"/>
                  </a:cxn>
                  <a:cxn ang="0">
                    <a:pos x="364" y="2"/>
                  </a:cxn>
                  <a:cxn ang="0">
                    <a:pos x="358" y="3"/>
                  </a:cxn>
                  <a:cxn ang="0">
                    <a:pos x="16" y="191"/>
                  </a:cxn>
                  <a:cxn ang="0">
                    <a:pos x="16" y="191"/>
                  </a:cxn>
                  <a:cxn ang="0">
                    <a:pos x="11" y="194"/>
                  </a:cxn>
                  <a:cxn ang="0">
                    <a:pos x="6" y="199"/>
                  </a:cxn>
                  <a:cxn ang="0">
                    <a:pos x="3" y="204"/>
                  </a:cxn>
                  <a:cxn ang="0">
                    <a:pos x="1" y="209"/>
                  </a:cxn>
                  <a:cxn ang="0">
                    <a:pos x="0" y="215"/>
                  </a:cxn>
                  <a:cxn ang="0">
                    <a:pos x="0" y="220"/>
                  </a:cxn>
                  <a:cxn ang="0">
                    <a:pos x="1" y="227"/>
                  </a:cxn>
                  <a:cxn ang="0">
                    <a:pos x="3" y="231"/>
                  </a:cxn>
                  <a:cxn ang="0">
                    <a:pos x="68" y="349"/>
                  </a:cxn>
                  <a:cxn ang="0">
                    <a:pos x="462" y="134"/>
                  </a:cxn>
                  <a:cxn ang="0">
                    <a:pos x="399" y="17"/>
                  </a:cxn>
                </a:cxnLst>
                <a:rect l="0" t="0" r="r" b="b"/>
                <a:pathLst>
                  <a:path w="462" h="349">
                    <a:moveTo>
                      <a:pt x="399" y="17"/>
                    </a:moveTo>
                    <a:lnTo>
                      <a:pt x="399" y="17"/>
                    </a:lnTo>
                    <a:lnTo>
                      <a:pt x="395" y="12"/>
                    </a:lnTo>
                    <a:lnTo>
                      <a:pt x="391" y="7"/>
                    </a:lnTo>
                    <a:lnTo>
                      <a:pt x="386" y="3"/>
                    </a:lnTo>
                    <a:lnTo>
                      <a:pt x="381" y="2"/>
                    </a:lnTo>
                    <a:lnTo>
                      <a:pt x="376" y="0"/>
                    </a:lnTo>
                    <a:lnTo>
                      <a:pt x="369" y="0"/>
                    </a:lnTo>
                    <a:lnTo>
                      <a:pt x="364" y="2"/>
                    </a:lnTo>
                    <a:lnTo>
                      <a:pt x="358" y="3"/>
                    </a:lnTo>
                    <a:lnTo>
                      <a:pt x="16" y="191"/>
                    </a:lnTo>
                    <a:lnTo>
                      <a:pt x="16" y="191"/>
                    </a:lnTo>
                    <a:lnTo>
                      <a:pt x="11" y="194"/>
                    </a:lnTo>
                    <a:lnTo>
                      <a:pt x="6" y="199"/>
                    </a:lnTo>
                    <a:lnTo>
                      <a:pt x="3" y="204"/>
                    </a:lnTo>
                    <a:lnTo>
                      <a:pt x="1" y="209"/>
                    </a:lnTo>
                    <a:lnTo>
                      <a:pt x="0" y="215"/>
                    </a:lnTo>
                    <a:lnTo>
                      <a:pt x="0" y="220"/>
                    </a:lnTo>
                    <a:lnTo>
                      <a:pt x="1" y="227"/>
                    </a:lnTo>
                    <a:lnTo>
                      <a:pt x="3" y="231"/>
                    </a:lnTo>
                    <a:lnTo>
                      <a:pt x="68" y="349"/>
                    </a:lnTo>
                    <a:lnTo>
                      <a:pt x="462" y="134"/>
                    </a:lnTo>
                    <a:lnTo>
                      <a:pt x="399" y="17"/>
                    </a:lnTo>
                    <a:close/>
                  </a:path>
                </a:pathLst>
              </a:custGeom>
              <a:solidFill>
                <a:srgbClr val="1A1A1A"/>
              </a:solidFill>
              <a:ln w="9525">
                <a:noFill/>
                <a:round/>
              </a:ln>
            </p:spPr>
            <p:txBody>
              <a:bodyPr vert="horz" wrap="square" lIns="91440" tIns="45720" rIns="91440" bIns="45720" numCol="1" anchor="t" anchorCtr="0" compatLnSpc="1"/>
              <a:lstStyle/>
              <a:p>
                <a:endParaRPr lang="en-US"/>
              </a:p>
            </p:txBody>
          </p:sp>
          <p:sp>
            <p:nvSpPr>
              <p:cNvPr id="27" name="Freeform 3797"/>
              <p:cNvSpPr/>
              <p:nvPr/>
            </p:nvSpPr>
            <p:spPr bwMode="auto">
              <a:xfrm>
                <a:off x="2147888" y="1998663"/>
                <a:ext cx="463550" cy="455613"/>
              </a:xfrm>
              <a:custGeom>
                <a:avLst/>
                <a:gdLst/>
                <a:ahLst/>
                <a:cxnLst>
                  <a:cxn ang="0">
                    <a:pos x="0" y="215"/>
                  </a:cxn>
                  <a:cxn ang="0">
                    <a:pos x="186" y="558"/>
                  </a:cxn>
                  <a:cxn ang="0">
                    <a:pos x="186" y="558"/>
                  </a:cxn>
                  <a:cxn ang="0">
                    <a:pos x="191" y="563"/>
                  </a:cxn>
                  <a:cxn ang="0">
                    <a:pos x="194" y="567"/>
                  </a:cxn>
                  <a:cxn ang="0">
                    <a:pos x="199" y="570"/>
                  </a:cxn>
                  <a:cxn ang="0">
                    <a:pos x="204" y="573"/>
                  </a:cxn>
                  <a:cxn ang="0">
                    <a:pos x="210" y="573"/>
                  </a:cxn>
                  <a:cxn ang="0">
                    <a:pos x="215" y="573"/>
                  </a:cxn>
                  <a:cxn ang="0">
                    <a:pos x="222" y="571"/>
                  </a:cxn>
                  <a:cxn ang="0">
                    <a:pos x="226" y="570"/>
                  </a:cxn>
                  <a:cxn ang="0">
                    <a:pos x="570" y="382"/>
                  </a:cxn>
                  <a:cxn ang="0">
                    <a:pos x="570" y="382"/>
                  </a:cxn>
                  <a:cxn ang="0">
                    <a:pos x="575" y="379"/>
                  </a:cxn>
                  <a:cxn ang="0">
                    <a:pos x="578" y="376"/>
                  </a:cxn>
                  <a:cxn ang="0">
                    <a:pos x="581" y="371"/>
                  </a:cxn>
                  <a:cxn ang="0">
                    <a:pos x="585" y="365"/>
                  </a:cxn>
                  <a:cxn ang="0">
                    <a:pos x="585" y="360"/>
                  </a:cxn>
                  <a:cxn ang="0">
                    <a:pos x="585" y="353"/>
                  </a:cxn>
                  <a:cxn ang="0">
                    <a:pos x="585" y="348"/>
                  </a:cxn>
                  <a:cxn ang="0">
                    <a:pos x="581" y="343"/>
                  </a:cxn>
                  <a:cxn ang="0">
                    <a:pos x="394" y="0"/>
                  </a:cxn>
                  <a:cxn ang="0">
                    <a:pos x="0" y="215"/>
                  </a:cxn>
                </a:cxnLst>
                <a:rect l="0" t="0" r="r" b="b"/>
                <a:pathLst>
                  <a:path w="585" h="573">
                    <a:moveTo>
                      <a:pt x="0" y="215"/>
                    </a:moveTo>
                    <a:lnTo>
                      <a:pt x="186" y="558"/>
                    </a:lnTo>
                    <a:lnTo>
                      <a:pt x="186" y="558"/>
                    </a:lnTo>
                    <a:lnTo>
                      <a:pt x="191" y="563"/>
                    </a:lnTo>
                    <a:lnTo>
                      <a:pt x="194" y="567"/>
                    </a:lnTo>
                    <a:lnTo>
                      <a:pt x="199" y="570"/>
                    </a:lnTo>
                    <a:lnTo>
                      <a:pt x="204" y="573"/>
                    </a:lnTo>
                    <a:lnTo>
                      <a:pt x="210" y="573"/>
                    </a:lnTo>
                    <a:lnTo>
                      <a:pt x="215" y="573"/>
                    </a:lnTo>
                    <a:lnTo>
                      <a:pt x="222" y="571"/>
                    </a:lnTo>
                    <a:lnTo>
                      <a:pt x="226" y="570"/>
                    </a:lnTo>
                    <a:lnTo>
                      <a:pt x="570" y="382"/>
                    </a:lnTo>
                    <a:lnTo>
                      <a:pt x="570" y="382"/>
                    </a:lnTo>
                    <a:lnTo>
                      <a:pt x="575" y="379"/>
                    </a:lnTo>
                    <a:lnTo>
                      <a:pt x="578" y="376"/>
                    </a:lnTo>
                    <a:lnTo>
                      <a:pt x="581" y="371"/>
                    </a:lnTo>
                    <a:lnTo>
                      <a:pt x="585" y="365"/>
                    </a:lnTo>
                    <a:lnTo>
                      <a:pt x="585" y="360"/>
                    </a:lnTo>
                    <a:lnTo>
                      <a:pt x="585" y="353"/>
                    </a:lnTo>
                    <a:lnTo>
                      <a:pt x="585" y="348"/>
                    </a:lnTo>
                    <a:lnTo>
                      <a:pt x="581" y="343"/>
                    </a:lnTo>
                    <a:lnTo>
                      <a:pt x="394" y="0"/>
                    </a:lnTo>
                    <a:lnTo>
                      <a:pt x="0" y="215"/>
                    </a:lnTo>
                    <a:close/>
                  </a:path>
                </a:pathLst>
              </a:custGeom>
              <a:solidFill>
                <a:srgbClr val="333333"/>
              </a:solidFill>
              <a:ln w="9525">
                <a:noFill/>
                <a:round/>
              </a:ln>
            </p:spPr>
            <p:txBody>
              <a:bodyPr vert="horz" wrap="square" lIns="91440" tIns="45720" rIns="91440" bIns="45720" numCol="1" anchor="t" anchorCtr="0" compatLnSpc="1"/>
              <a:lstStyle/>
              <a:p>
                <a:endParaRPr lang="en-US"/>
              </a:p>
            </p:txBody>
          </p:sp>
          <p:sp>
            <p:nvSpPr>
              <p:cNvPr id="28" name="Freeform 3798"/>
              <p:cNvSpPr/>
              <p:nvPr/>
            </p:nvSpPr>
            <p:spPr bwMode="auto">
              <a:xfrm>
                <a:off x="2146301" y="1998663"/>
                <a:ext cx="315913" cy="173038"/>
              </a:xfrm>
              <a:custGeom>
                <a:avLst/>
                <a:gdLst/>
                <a:ahLst/>
                <a:cxnLst>
                  <a:cxn ang="0">
                    <a:pos x="398" y="3"/>
                  </a:cxn>
                  <a:cxn ang="0">
                    <a:pos x="2" y="218"/>
                  </a:cxn>
                  <a:cxn ang="0">
                    <a:pos x="0" y="215"/>
                  </a:cxn>
                  <a:cxn ang="0">
                    <a:pos x="396" y="0"/>
                  </a:cxn>
                  <a:cxn ang="0">
                    <a:pos x="398" y="3"/>
                  </a:cxn>
                </a:cxnLst>
                <a:rect l="0" t="0" r="r" b="b"/>
                <a:pathLst>
                  <a:path w="398" h="218">
                    <a:moveTo>
                      <a:pt x="398" y="3"/>
                    </a:moveTo>
                    <a:lnTo>
                      <a:pt x="2" y="218"/>
                    </a:lnTo>
                    <a:lnTo>
                      <a:pt x="0" y="215"/>
                    </a:lnTo>
                    <a:lnTo>
                      <a:pt x="396" y="0"/>
                    </a:lnTo>
                    <a:lnTo>
                      <a:pt x="398" y="3"/>
                    </a:lnTo>
                    <a:close/>
                  </a:path>
                </a:pathLst>
              </a:custGeom>
              <a:solidFill>
                <a:srgbClr val="333333"/>
              </a:solidFill>
              <a:ln w="9525">
                <a:noFill/>
                <a:round/>
              </a:ln>
            </p:spPr>
            <p:txBody>
              <a:bodyPr vert="horz" wrap="square" lIns="91440" tIns="45720" rIns="91440" bIns="45720" numCol="1" anchor="t" anchorCtr="0" compatLnSpc="1"/>
              <a:lstStyle/>
              <a:p>
                <a:endParaRPr lang="en-US"/>
              </a:p>
            </p:txBody>
          </p:sp>
          <p:sp>
            <p:nvSpPr>
              <p:cNvPr id="29" name="Freeform 3799"/>
              <p:cNvSpPr/>
              <p:nvPr/>
            </p:nvSpPr>
            <p:spPr bwMode="auto">
              <a:xfrm>
                <a:off x="2276476" y="2308225"/>
                <a:ext cx="58738" cy="52388"/>
              </a:xfrm>
              <a:custGeom>
                <a:avLst/>
                <a:gdLst/>
                <a:ahLst/>
                <a:cxnLst>
                  <a:cxn ang="0">
                    <a:pos x="72" y="29"/>
                  </a:cxn>
                  <a:cxn ang="0">
                    <a:pos x="72" y="29"/>
                  </a:cxn>
                  <a:cxn ang="0">
                    <a:pos x="73" y="34"/>
                  </a:cxn>
                  <a:cxn ang="0">
                    <a:pos x="72" y="39"/>
                  </a:cxn>
                  <a:cxn ang="0">
                    <a:pos x="70" y="42"/>
                  </a:cxn>
                  <a:cxn ang="0">
                    <a:pos x="67" y="46"/>
                  </a:cxn>
                  <a:cxn ang="0">
                    <a:pos x="29" y="65"/>
                  </a:cxn>
                  <a:cxn ang="0">
                    <a:pos x="29" y="65"/>
                  </a:cxn>
                  <a:cxn ang="0">
                    <a:pos x="26" y="67"/>
                  </a:cxn>
                  <a:cxn ang="0">
                    <a:pos x="21" y="67"/>
                  </a:cxn>
                  <a:cxn ang="0">
                    <a:pos x="16" y="65"/>
                  </a:cxn>
                  <a:cxn ang="0">
                    <a:pos x="15" y="60"/>
                  </a:cxn>
                  <a:cxn ang="0">
                    <a:pos x="2" y="37"/>
                  </a:cxn>
                  <a:cxn ang="0">
                    <a:pos x="2" y="37"/>
                  </a:cxn>
                  <a:cxn ang="0">
                    <a:pos x="0" y="33"/>
                  </a:cxn>
                  <a:cxn ang="0">
                    <a:pos x="0" y="29"/>
                  </a:cxn>
                  <a:cxn ang="0">
                    <a:pos x="2" y="24"/>
                  </a:cxn>
                  <a:cxn ang="0">
                    <a:pos x="6" y="21"/>
                  </a:cxn>
                  <a:cxn ang="0">
                    <a:pos x="42" y="2"/>
                  </a:cxn>
                  <a:cxn ang="0">
                    <a:pos x="42" y="2"/>
                  </a:cxn>
                  <a:cxn ang="0">
                    <a:pos x="47" y="0"/>
                  </a:cxn>
                  <a:cxn ang="0">
                    <a:pos x="52" y="0"/>
                  </a:cxn>
                  <a:cxn ang="0">
                    <a:pos x="55" y="3"/>
                  </a:cxn>
                  <a:cxn ang="0">
                    <a:pos x="59" y="7"/>
                  </a:cxn>
                  <a:cxn ang="0">
                    <a:pos x="72" y="29"/>
                  </a:cxn>
                </a:cxnLst>
                <a:rect l="0" t="0" r="r" b="b"/>
                <a:pathLst>
                  <a:path w="73" h="67">
                    <a:moveTo>
                      <a:pt x="72" y="29"/>
                    </a:moveTo>
                    <a:lnTo>
                      <a:pt x="72" y="29"/>
                    </a:lnTo>
                    <a:lnTo>
                      <a:pt x="73" y="34"/>
                    </a:lnTo>
                    <a:lnTo>
                      <a:pt x="72" y="39"/>
                    </a:lnTo>
                    <a:lnTo>
                      <a:pt x="70" y="42"/>
                    </a:lnTo>
                    <a:lnTo>
                      <a:pt x="67" y="46"/>
                    </a:lnTo>
                    <a:lnTo>
                      <a:pt x="29" y="65"/>
                    </a:lnTo>
                    <a:lnTo>
                      <a:pt x="29" y="65"/>
                    </a:lnTo>
                    <a:lnTo>
                      <a:pt x="26" y="67"/>
                    </a:lnTo>
                    <a:lnTo>
                      <a:pt x="21" y="67"/>
                    </a:lnTo>
                    <a:lnTo>
                      <a:pt x="16" y="65"/>
                    </a:lnTo>
                    <a:lnTo>
                      <a:pt x="15" y="60"/>
                    </a:lnTo>
                    <a:lnTo>
                      <a:pt x="2" y="37"/>
                    </a:lnTo>
                    <a:lnTo>
                      <a:pt x="2" y="37"/>
                    </a:lnTo>
                    <a:lnTo>
                      <a:pt x="0" y="33"/>
                    </a:lnTo>
                    <a:lnTo>
                      <a:pt x="0" y="29"/>
                    </a:lnTo>
                    <a:lnTo>
                      <a:pt x="2" y="24"/>
                    </a:lnTo>
                    <a:lnTo>
                      <a:pt x="6" y="21"/>
                    </a:lnTo>
                    <a:lnTo>
                      <a:pt x="42" y="2"/>
                    </a:lnTo>
                    <a:lnTo>
                      <a:pt x="42" y="2"/>
                    </a:lnTo>
                    <a:lnTo>
                      <a:pt x="47" y="0"/>
                    </a:lnTo>
                    <a:lnTo>
                      <a:pt x="52" y="0"/>
                    </a:lnTo>
                    <a:lnTo>
                      <a:pt x="55" y="3"/>
                    </a:lnTo>
                    <a:lnTo>
                      <a:pt x="59" y="7"/>
                    </a:lnTo>
                    <a:lnTo>
                      <a:pt x="72" y="29"/>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30" name="Freeform 3800"/>
              <p:cNvSpPr/>
              <p:nvPr/>
            </p:nvSpPr>
            <p:spPr bwMode="auto">
              <a:xfrm>
                <a:off x="2328863" y="2279650"/>
                <a:ext cx="57150" cy="53975"/>
              </a:xfrm>
              <a:custGeom>
                <a:avLst/>
                <a:gdLst/>
                <a:ahLst/>
                <a:cxnLst>
                  <a:cxn ang="0">
                    <a:pos x="72" y="31"/>
                  </a:cxn>
                  <a:cxn ang="0">
                    <a:pos x="72" y="31"/>
                  </a:cxn>
                  <a:cxn ang="0">
                    <a:pos x="72" y="34"/>
                  </a:cxn>
                  <a:cxn ang="0">
                    <a:pos x="72" y="39"/>
                  </a:cxn>
                  <a:cxn ang="0">
                    <a:pos x="70" y="44"/>
                  </a:cxn>
                  <a:cxn ang="0">
                    <a:pos x="67" y="46"/>
                  </a:cxn>
                  <a:cxn ang="0">
                    <a:pos x="29" y="67"/>
                  </a:cxn>
                  <a:cxn ang="0">
                    <a:pos x="29" y="67"/>
                  </a:cxn>
                  <a:cxn ang="0">
                    <a:pos x="26" y="69"/>
                  </a:cxn>
                  <a:cxn ang="0">
                    <a:pos x="21" y="67"/>
                  </a:cxn>
                  <a:cxn ang="0">
                    <a:pos x="16" y="65"/>
                  </a:cxn>
                  <a:cxn ang="0">
                    <a:pos x="13" y="62"/>
                  </a:cxn>
                  <a:cxn ang="0">
                    <a:pos x="2" y="38"/>
                  </a:cxn>
                  <a:cxn ang="0">
                    <a:pos x="2" y="38"/>
                  </a:cxn>
                  <a:cxn ang="0">
                    <a:pos x="0" y="34"/>
                  </a:cxn>
                  <a:cxn ang="0">
                    <a:pos x="0" y="29"/>
                  </a:cxn>
                  <a:cxn ang="0">
                    <a:pos x="2" y="25"/>
                  </a:cxn>
                  <a:cxn ang="0">
                    <a:pos x="5" y="23"/>
                  </a:cxn>
                  <a:cxn ang="0">
                    <a:pos x="42" y="2"/>
                  </a:cxn>
                  <a:cxn ang="0">
                    <a:pos x="42" y="2"/>
                  </a:cxn>
                  <a:cxn ang="0">
                    <a:pos x="47" y="0"/>
                  </a:cxn>
                  <a:cxn ang="0">
                    <a:pos x="51" y="2"/>
                  </a:cxn>
                  <a:cxn ang="0">
                    <a:pos x="55" y="3"/>
                  </a:cxn>
                  <a:cxn ang="0">
                    <a:pos x="59" y="7"/>
                  </a:cxn>
                  <a:cxn ang="0">
                    <a:pos x="72" y="31"/>
                  </a:cxn>
                </a:cxnLst>
                <a:rect l="0" t="0" r="r" b="b"/>
                <a:pathLst>
                  <a:path w="72" h="69">
                    <a:moveTo>
                      <a:pt x="72" y="31"/>
                    </a:moveTo>
                    <a:lnTo>
                      <a:pt x="72" y="31"/>
                    </a:lnTo>
                    <a:lnTo>
                      <a:pt x="72" y="34"/>
                    </a:lnTo>
                    <a:lnTo>
                      <a:pt x="72" y="39"/>
                    </a:lnTo>
                    <a:lnTo>
                      <a:pt x="70" y="44"/>
                    </a:lnTo>
                    <a:lnTo>
                      <a:pt x="67" y="46"/>
                    </a:lnTo>
                    <a:lnTo>
                      <a:pt x="29" y="67"/>
                    </a:lnTo>
                    <a:lnTo>
                      <a:pt x="29" y="67"/>
                    </a:lnTo>
                    <a:lnTo>
                      <a:pt x="26" y="69"/>
                    </a:lnTo>
                    <a:lnTo>
                      <a:pt x="21" y="67"/>
                    </a:lnTo>
                    <a:lnTo>
                      <a:pt x="16" y="65"/>
                    </a:lnTo>
                    <a:lnTo>
                      <a:pt x="13" y="62"/>
                    </a:lnTo>
                    <a:lnTo>
                      <a:pt x="2" y="38"/>
                    </a:lnTo>
                    <a:lnTo>
                      <a:pt x="2" y="38"/>
                    </a:lnTo>
                    <a:lnTo>
                      <a:pt x="0" y="34"/>
                    </a:lnTo>
                    <a:lnTo>
                      <a:pt x="0" y="29"/>
                    </a:lnTo>
                    <a:lnTo>
                      <a:pt x="2" y="25"/>
                    </a:lnTo>
                    <a:lnTo>
                      <a:pt x="5" y="23"/>
                    </a:lnTo>
                    <a:lnTo>
                      <a:pt x="42" y="2"/>
                    </a:lnTo>
                    <a:lnTo>
                      <a:pt x="42" y="2"/>
                    </a:lnTo>
                    <a:lnTo>
                      <a:pt x="47" y="0"/>
                    </a:lnTo>
                    <a:lnTo>
                      <a:pt x="51" y="2"/>
                    </a:lnTo>
                    <a:lnTo>
                      <a:pt x="55" y="3"/>
                    </a:lnTo>
                    <a:lnTo>
                      <a:pt x="59" y="7"/>
                    </a:lnTo>
                    <a:lnTo>
                      <a:pt x="72" y="31"/>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31" name="Freeform 3801"/>
              <p:cNvSpPr/>
              <p:nvPr/>
            </p:nvSpPr>
            <p:spPr bwMode="auto">
              <a:xfrm>
                <a:off x="2381251" y="2252663"/>
                <a:ext cx="55563" cy="52388"/>
              </a:xfrm>
              <a:custGeom>
                <a:avLst/>
                <a:gdLst/>
                <a:ahLst/>
                <a:cxnLst>
                  <a:cxn ang="0">
                    <a:pos x="70" y="29"/>
                  </a:cxn>
                  <a:cxn ang="0">
                    <a:pos x="70" y="29"/>
                  </a:cxn>
                  <a:cxn ang="0">
                    <a:pos x="72" y="34"/>
                  </a:cxn>
                  <a:cxn ang="0">
                    <a:pos x="72" y="37"/>
                  </a:cxn>
                  <a:cxn ang="0">
                    <a:pos x="70" y="42"/>
                  </a:cxn>
                  <a:cxn ang="0">
                    <a:pos x="65" y="46"/>
                  </a:cxn>
                  <a:cxn ang="0">
                    <a:pos x="30" y="65"/>
                  </a:cxn>
                  <a:cxn ang="0">
                    <a:pos x="30" y="65"/>
                  </a:cxn>
                  <a:cxn ang="0">
                    <a:pos x="25" y="67"/>
                  </a:cxn>
                  <a:cxn ang="0">
                    <a:pos x="21" y="67"/>
                  </a:cxn>
                  <a:cxn ang="0">
                    <a:pos x="16" y="63"/>
                  </a:cxn>
                  <a:cxn ang="0">
                    <a:pos x="13" y="60"/>
                  </a:cxn>
                  <a:cxn ang="0">
                    <a:pos x="0" y="37"/>
                  </a:cxn>
                  <a:cxn ang="0">
                    <a:pos x="0" y="37"/>
                  </a:cxn>
                  <a:cxn ang="0">
                    <a:pos x="0" y="33"/>
                  </a:cxn>
                  <a:cxn ang="0">
                    <a:pos x="0" y="28"/>
                  </a:cxn>
                  <a:cxn ang="0">
                    <a:pos x="2" y="24"/>
                  </a:cxn>
                  <a:cxn ang="0">
                    <a:pos x="5" y="21"/>
                  </a:cxn>
                  <a:cxn ang="0">
                    <a:pos x="43" y="2"/>
                  </a:cxn>
                  <a:cxn ang="0">
                    <a:pos x="43" y="2"/>
                  </a:cxn>
                  <a:cxn ang="0">
                    <a:pos x="46" y="0"/>
                  </a:cxn>
                  <a:cxn ang="0">
                    <a:pos x="51" y="0"/>
                  </a:cxn>
                  <a:cxn ang="0">
                    <a:pos x="56" y="2"/>
                  </a:cxn>
                  <a:cxn ang="0">
                    <a:pos x="59" y="6"/>
                  </a:cxn>
                  <a:cxn ang="0">
                    <a:pos x="70" y="29"/>
                  </a:cxn>
                </a:cxnLst>
                <a:rect l="0" t="0" r="r" b="b"/>
                <a:pathLst>
                  <a:path w="72" h="67">
                    <a:moveTo>
                      <a:pt x="70" y="29"/>
                    </a:moveTo>
                    <a:lnTo>
                      <a:pt x="70" y="29"/>
                    </a:lnTo>
                    <a:lnTo>
                      <a:pt x="72" y="34"/>
                    </a:lnTo>
                    <a:lnTo>
                      <a:pt x="72" y="37"/>
                    </a:lnTo>
                    <a:lnTo>
                      <a:pt x="70" y="42"/>
                    </a:lnTo>
                    <a:lnTo>
                      <a:pt x="65" y="46"/>
                    </a:lnTo>
                    <a:lnTo>
                      <a:pt x="30" y="65"/>
                    </a:lnTo>
                    <a:lnTo>
                      <a:pt x="30" y="65"/>
                    </a:lnTo>
                    <a:lnTo>
                      <a:pt x="25" y="67"/>
                    </a:lnTo>
                    <a:lnTo>
                      <a:pt x="21" y="67"/>
                    </a:lnTo>
                    <a:lnTo>
                      <a:pt x="16" y="63"/>
                    </a:lnTo>
                    <a:lnTo>
                      <a:pt x="13" y="60"/>
                    </a:lnTo>
                    <a:lnTo>
                      <a:pt x="0" y="37"/>
                    </a:lnTo>
                    <a:lnTo>
                      <a:pt x="0" y="37"/>
                    </a:lnTo>
                    <a:lnTo>
                      <a:pt x="0" y="33"/>
                    </a:lnTo>
                    <a:lnTo>
                      <a:pt x="0" y="28"/>
                    </a:lnTo>
                    <a:lnTo>
                      <a:pt x="2" y="24"/>
                    </a:lnTo>
                    <a:lnTo>
                      <a:pt x="5" y="21"/>
                    </a:lnTo>
                    <a:lnTo>
                      <a:pt x="43" y="2"/>
                    </a:lnTo>
                    <a:lnTo>
                      <a:pt x="43" y="2"/>
                    </a:lnTo>
                    <a:lnTo>
                      <a:pt x="46" y="0"/>
                    </a:lnTo>
                    <a:lnTo>
                      <a:pt x="51" y="0"/>
                    </a:lnTo>
                    <a:lnTo>
                      <a:pt x="56" y="2"/>
                    </a:lnTo>
                    <a:lnTo>
                      <a:pt x="59" y="6"/>
                    </a:lnTo>
                    <a:lnTo>
                      <a:pt x="70" y="29"/>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32" name="Freeform 3802"/>
              <p:cNvSpPr/>
              <p:nvPr/>
            </p:nvSpPr>
            <p:spPr bwMode="auto">
              <a:xfrm>
                <a:off x="2482851" y="2195513"/>
                <a:ext cx="58738" cy="53975"/>
              </a:xfrm>
              <a:custGeom>
                <a:avLst/>
                <a:gdLst/>
                <a:ahLst/>
                <a:cxnLst>
                  <a:cxn ang="0">
                    <a:pos x="72" y="31"/>
                  </a:cxn>
                  <a:cxn ang="0">
                    <a:pos x="72" y="31"/>
                  </a:cxn>
                  <a:cxn ang="0">
                    <a:pos x="73" y="35"/>
                  </a:cxn>
                  <a:cxn ang="0">
                    <a:pos x="73" y="39"/>
                  </a:cxn>
                  <a:cxn ang="0">
                    <a:pos x="70" y="44"/>
                  </a:cxn>
                  <a:cxn ang="0">
                    <a:pos x="67" y="46"/>
                  </a:cxn>
                  <a:cxn ang="0">
                    <a:pos x="31" y="67"/>
                  </a:cxn>
                  <a:cxn ang="0">
                    <a:pos x="31" y="67"/>
                  </a:cxn>
                  <a:cxn ang="0">
                    <a:pos x="26" y="67"/>
                  </a:cxn>
                  <a:cxn ang="0">
                    <a:pos x="21" y="67"/>
                  </a:cxn>
                  <a:cxn ang="0">
                    <a:pos x="18" y="65"/>
                  </a:cxn>
                  <a:cxn ang="0">
                    <a:pos x="15" y="62"/>
                  </a:cxn>
                  <a:cxn ang="0">
                    <a:pos x="1" y="38"/>
                  </a:cxn>
                  <a:cxn ang="0">
                    <a:pos x="1" y="38"/>
                  </a:cxn>
                  <a:cxn ang="0">
                    <a:pos x="0" y="35"/>
                  </a:cxn>
                  <a:cxn ang="0">
                    <a:pos x="0" y="30"/>
                  </a:cxn>
                  <a:cxn ang="0">
                    <a:pos x="3" y="25"/>
                  </a:cxn>
                  <a:cxn ang="0">
                    <a:pos x="6" y="23"/>
                  </a:cxn>
                  <a:cxn ang="0">
                    <a:pos x="42" y="2"/>
                  </a:cxn>
                  <a:cxn ang="0">
                    <a:pos x="42" y="2"/>
                  </a:cxn>
                  <a:cxn ang="0">
                    <a:pos x="47" y="0"/>
                  </a:cxn>
                  <a:cxn ang="0">
                    <a:pos x="52" y="2"/>
                  </a:cxn>
                  <a:cxn ang="0">
                    <a:pos x="55" y="4"/>
                  </a:cxn>
                  <a:cxn ang="0">
                    <a:pos x="58" y="7"/>
                  </a:cxn>
                  <a:cxn ang="0">
                    <a:pos x="72" y="31"/>
                  </a:cxn>
                </a:cxnLst>
                <a:rect l="0" t="0" r="r" b="b"/>
                <a:pathLst>
                  <a:path w="73" h="67">
                    <a:moveTo>
                      <a:pt x="72" y="31"/>
                    </a:moveTo>
                    <a:lnTo>
                      <a:pt x="72" y="31"/>
                    </a:lnTo>
                    <a:lnTo>
                      <a:pt x="73" y="35"/>
                    </a:lnTo>
                    <a:lnTo>
                      <a:pt x="73" y="39"/>
                    </a:lnTo>
                    <a:lnTo>
                      <a:pt x="70" y="44"/>
                    </a:lnTo>
                    <a:lnTo>
                      <a:pt x="67" y="46"/>
                    </a:lnTo>
                    <a:lnTo>
                      <a:pt x="31" y="67"/>
                    </a:lnTo>
                    <a:lnTo>
                      <a:pt x="31" y="67"/>
                    </a:lnTo>
                    <a:lnTo>
                      <a:pt x="26" y="67"/>
                    </a:lnTo>
                    <a:lnTo>
                      <a:pt x="21" y="67"/>
                    </a:lnTo>
                    <a:lnTo>
                      <a:pt x="18" y="65"/>
                    </a:lnTo>
                    <a:lnTo>
                      <a:pt x="15" y="62"/>
                    </a:lnTo>
                    <a:lnTo>
                      <a:pt x="1" y="38"/>
                    </a:lnTo>
                    <a:lnTo>
                      <a:pt x="1" y="38"/>
                    </a:lnTo>
                    <a:lnTo>
                      <a:pt x="0" y="35"/>
                    </a:lnTo>
                    <a:lnTo>
                      <a:pt x="0" y="30"/>
                    </a:lnTo>
                    <a:lnTo>
                      <a:pt x="3" y="25"/>
                    </a:lnTo>
                    <a:lnTo>
                      <a:pt x="6" y="23"/>
                    </a:lnTo>
                    <a:lnTo>
                      <a:pt x="42" y="2"/>
                    </a:lnTo>
                    <a:lnTo>
                      <a:pt x="42" y="2"/>
                    </a:lnTo>
                    <a:lnTo>
                      <a:pt x="47" y="0"/>
                    </a:lnTo>
                    <a:lnTo>
                      <a:pt x="52" y="2"/>
                    </a:lnTo>
                    <a:lnTo>
                      <a:pt x="55" y="4"/>
                    </a:lnTo>
                    <a:lnTo>
                      <a:pt x="58" y="7"/>
                    </a:lnTo>
                    <a:lnTo>
                      <a:pt x="72" y="31"/>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33" name="Freeform 3803"/>
              <p:cNvSpPr/>
              <p:nvPr/>
            </p:nvSpPr>
            <p:spPr bwMode="auto">
              <a:xfrm>
                <a:off x="2300288" y="2352675"/>
                <a:ext cx="58738" cy="52388"/>
              </a:xfrm>
              <a:custGeom>
                <a:avLst/>
                <a:gdLst/>
                <a:ahLst/>
                <a:cxnLst>
                  <a:cxn ang="0">
                    <a:pos x="72" y="30"/>
                  </a:cxn>
                  <a:cxn ang="0">
                    <a:pos x="72" y="30"/>
                  </a:cxn>
                  <a:cxn ang="0">
                    <a:pos x="73" y="35"/>
                  </a:cxn>
                  <a:cxn ang="0">
                    <a:pos x="73" y="39"/>
                  </a:cxn>
                  <a:cxn ang="0">
                    <a:pos x="72" y="43"/>
                  </a:cxn>
                  <a:cxn ang="0">
                    <a:pos x="67" y="46"/>
                  </a:cxn>
                  <a:cxn ang="0">
                    <a:pos x="31" y="66"/>
                  </a:cxn>
                  <a:cxn ang="0">
                    <a:pos x="31" y="66"/>
                  </a:cxn>
                  <a:cxn ang="0">
                    <a:pos x="26" y="67"/>
                  </a:cxn>
                  <a:cxn ang="0">
                    <a:pos x="21" y="67"/>
                  </a:cxn>
                  <a:cxn ang="0">
                    <a:pos x="18" y="64"/>
                  </a:cxn>
                  <a:cxn ang="0">
                    <a:pos x="15" y="61"/>
                  </a:cxn>
                  <a:cxn ang="0">
                    <a:pos x="2" y="38"/>
                  </a:cxn>
                  <a:cxn ang="0">
                    <a:pos x="2" y="38"/>
                  </a:cxn>
                  <a:cxn ang="0">
                    <a:pos x="0" y="33"/>
                  </a:cxn>
                  <a:cxn ang="0">
                    <a:pos x="2" y="28"/>
                  </a:cxn>
                  <a:cxn ang="0">
                    <a:pos x="3" y="25"/>
                  </a:cxn>
                  <a:cxn ang="0">
                    <a:pos x="7" y="22"/>
                  </a:cxn>
                  <a:cxn ang="0">
                    <a:pos x="44" y="2"/>
                  </a:cxn>
                  <a:cxn ang="0">
                    <a:pos x="44" y="2"/>
                  </a:cxn>
                  <a:cxn ang="0">
                    <a:pos x="47" y="0"/>
                  </a:cxn>
                  <a:cxn ang="0">
                    <a:pos x="52" y="0"/>
                  </a:cxn>
                  <a:cxn ang="0">
                    <a:pos x="57" y="4"/>
                  </a:cxn>
                  <a:cxn ang="0">
                    <a:pos x="59" y="7"/>
                  </a:cxn>
                  <a:cxn ang="0">
                    <a:pos x="72" y="30"/>
                  </a:cxn>
                </a:cxnLst>
                <a:rect l="0" t="0" r="r" b="b"/>
                <a:pathLst>
                  <a:path w="73" h="67">
                    <a:moveTo>
                      <a:pt x="72" y="30"/>
                    </a:moveTo>
                    <a:lnTo>
                      <a:pt x="72" y="30"/>
                    </a:lnTo>
                    <a:lnTo>
                      <a:pt x="73" y="35"/>
                    </a:lnTo>
                    <a:lnTo>
                      <a:pt x="73" y="39"/>
                    </a:lnTo>
                    <a:lnTo>
                      <a:pt x="72" y="43"/>
                    </a:lnTo>
                    <a:lnTo>
                      <a:pt x="67" y="46"/>
                    </a:lnTo>
                    <a:lnTo>
                      <a:pt x="31" y="66"/>
                    </a:lnTo>
                    <a:lnTo>
                      <a:pt x="31" y="66"/>
                    </a:lnTo>
                    <a:lnTo>
                      <a:pt x="26" y="67"/>
                    </a:lnTo>
                    <a:lnTo>
                      <a:pt x="21" y="67"/>
                    </a:lnTo>
                    <a:lnTo>
                      <a:pt x="18" y="64"/>
                    </a:lnTo>
                    <a:lnTo>
                      <a:pt x="15" y="61"/>
                    </a:lnTo>
                    <a:lnTo>
                      <a:pt x="2" y="38"/>
                    </a:lnTo>
                    <a:lnTo>
                      <a:pt x="2" y="38"/>
                    </a:lnTo>
                    <a:lnTo>
                      <a:pt x="0" y="33"/>
                    </a:lnTo>
                    <a:lnTo>
                      <a:pt x="2" y="28"/>
                    </a:lnTo>
                    <a:lnTo>
                      <a:pt x="3" y="25"/>
                    </a:lnTo>
                    <a:lnTo>
                      <a:pt x="7" y="22"/>
                    </a:lnTo>
                    <a:lnTo>
                      <a:pt x="44" y="2"/>
                    </a:lnTo>
                    <a:lnTo>
                      <a:pt x="44" y="2"/>
                    </a:lnTo>
                    <a:lnTo>
                      <a:pt x="47" y="0"/>
                    </a:lnTo>
                    <a:lnTo>
                      <a:pt x="52" y="0"/>
                    </a:lnTo>
                    <a:lnTo>
                      <a:pt x="57" y="4"/>
                    </a:lnTo>
                    <a:lnTo>
                      <a:pt x="59" y="7"/>
                    </a:lnTo>
                    <a:lnTo>
                      <a:pt x="72" y="3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34" name="Freeform 3804"/>
              <p:cNvSpPr/>
              <p:nvPr/>
            </p:nvSpPr>
            <p:spPr bwMode="auto">
              <a:xfrm>
                <a:off x="2352676" y="2324100"/>
                <a:ext cx="57150" cy="52388"/>
              </a:xfrm>
              <a:custGeom>
                <a:avLst/>
                <a:gdLst/>
                <a:ahLst/>
                <a:cxnLst>
                  <a:cxn ang="0">
                    <a:pos x="72" y="29"/>
                  </a:cxn>
                  <a:cxn ang="0">
                    <a:pos x="72" y="29"/>
                  </a:cxn>
                  <a:cxn ang="0">
                    <a:pos x="74" y="34"/>
                  </a:cxn>
                  <a:cxn ang="0">
                    <a:pos x="74" y="39"/>
                  </a:cxn>
                  <a:cxn ang="0">
                    <a:pos x="70" y="42"/>
                  </a:cxn>
                  <a:cxn ang="0">
                    <a:pos x="67" y="45"/>
                  </a:cxn>
                  <a:cxn ang="0">
                    <a:pos x="31" y="65"/>
                  </a:cxn>
                  <a:cxn ang="0">
                    <a:pos x="31" y="65"/>
                  </a:cxn>
                  <a:cxn ang="0">
                    <a:pos x="26" y="66"/>
                  </a:cxn>
                  <a:cxn ang="0">
                    <a:pos x="22" y="66"/>
                  </a:cxn>
                  <a:cxn ang="0">
                    <a:pos x="18" y="65"/>
                  </a:cxn>
                  <a:cxn ang="0">
                    <a:pos x="15" y="61"/>
                  </a:cxn>
                  <a:cxn ang="0">
                    <a:pos x="2" y="37"/>
                  </a:cxn>
                  <a:cxn ang="0">
                    <a:pos x="2" y="37"/>
                  </a:cxn>
                  <a:cxn ang="0">
                    <a:pos x="0" y="32"/>
                  </a:cxn>
                  <a:cxn ang="0">
                    <a:pos x="0" y="29"/>
                  </a:cxn>
                  <a:cxn ang="0">
                    <a:pos x="4" y="24"/>
                  </a:cxn>
                  <a:cxn ang="0">
                    <a:pos x="7" y="21"/>
                  </a:cxn>
                  <a:cxn ang="0">
                    <a:pos x="43" y="1"/>
                  </a:cxn>
                  <a:cxn ang="0">
                    <a:pos x="43" y="1"/>
                  </a:cxn>
                  <a:cxn ang="0">
                    <a:pos x="48" y="0"/>
                  </a:cxn>
                  <a:cxn ang="0">
                    <a:pos x="52" y="1"/>
                  </a:cxn>
                  <a:cxn ang="0">
                    <a:pos x="56" y="3"/>
                  </a:cxn>
                  <a:cxn ang="0">
                    <a:pos x="59" y="6"/>
                  </a:cxn>
                  <a:cxn ang="0">
                    <a:pos x="72" y="29"/>
                  </a:cxn>
                </a:cxnLst>
                <a:rect l="0" t="0" r="r" b="b"/>
                <a:pathLst>
                  <a:path w="74" h="66">
                    <a:moveTo>
                      <a:pt x="72" y="29"/>
                    </a:moveTo>
                    <a:lnTo>
                      <a:pt x="72" y="29"/>
                    </a:lnTo>
                    <a:lnTo>
                      <a:pt x="74" y="34"/>
                    </a:lnTo>
                    <a:lnTo>
                      <a:pt x="74" y="39"/>
                    </a:lnTo>
                    <a:lnTo>
                      <a:pt x="70" y="42"/>
                    </a:lnTo>
                    <a:lnTo>
                      <a:pt x="67" y="45"/>
                    </a:lnTo>
                    <a:lnTo>
                      <a:pt x="31" y="65"/>
                    </a:lnTo>
                    <a:lnTo>
                      <a:pt x="31" y="65"/>
                    </a:lnTo>
                    <a:lnTo>
                      <a:pt x="26" y="66"/>
                    </a:lnTo>
                    <a:lnTo>
                      <a:pt x="22" y="66"/>
                    </a:lnTo>
                    <a:lnTo>
                      <a:pt x="18" y="65"/>
                    </a:lnTo>
                    <a:lnTo>
                      <a:pt x="15" y="61"/>
                    </a:lnTo>
                    <a:lnTo>
                      <a:pt x="2" y="37"/>
                    </a:lnTo>
                    <a:lnTo>
                      <a:pt x="2" y="37"/>
                    </a:lnTo>
                    <a:lnTo>
                      <a:pt x="0" y="32"/>
                    </a:lnTo>
                    <a:lnTo>
                      <a:pt x="0" y="29"/>
                    </a:lnTo>
                    <a:lnTo>
                      <a:pt x="4" y="24"/>
                    </a:lnTo>
                    <a:lnTo>
                      <a:pt x="7" y="21"/>
                    </a:lnTo>
                    <a:lnTo>
                      <a:pt x="43" y="1"/>
                    </a:lnTo>
                    <a:lnTo>
                      <a:pt x="43" y="1"/>
                    </a:lnTo>
                    <a:lnTo>
                      <a:pt x="48" y="0"/>
                    </a:lnTo>
                    <a:lnTo>
                      <a:pt x="52" y="1"/>
                    </a:lnTo>
                    <a:lnTo>
                      <a:pt x="56" y="3"/>
                    </a:lnTo>
                    <a:lnTo>
                      <a:pt x="59" y="6"/>
                    </a:lnTo>
                    <a:lnTo>
                      <a:pt x="72" y="29"/>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35" name="Freeform 3805"/>
              <p:cNvSpPr/>
              <p:nvPr/>
            </p:nvSpPr>
            <p:spPr bwMode="auto">
              <a:xfrm>
                <a:off x="2403476" y="2297113"/>
                <a:ext cx="58738" cy="52388"/>
              </a:xfrm>
              <a:custGeom>
                <a:avLst/>
                <a:gdLst/>
                <a:ahLst/>
                <a:cxnLst>
                  <a:cxn ang="0">
                    <a:pos x="71" y="30"/>
                  </a:cxn>
                  <a:cxn ang="0">
                    <a:pos x="71" y="30"/>
                  </a:cxn>
                  <a:cxn ang="0">
                    <a:pos x="73" y="33"/>
                  </a:cxn>
                  <a:cxn ang="0">
                    <a:pos x="71" y="38"/>
                  </a:cxn>
                  <a:cxn ang="0">
                    <a:pos x="70" y="43"/>
                  </a:cxn>
                  <a:cxn ang="0">
                    <a:pos x="66" y="46"/>
                  </a:cxn>
                  <a:cxn ang="0">
                    <a:pos x="29" y="65"/>
                  </a:cxn>
                  <a:cxn ang="0">
                    <a:pos x="29" y="65"/>
                  </a:cxn>
                  <a:cxn ang="0">
                    <a:pos x="26" y="67"/>
                  </a:cxn>
                  <a:cxn ang="0">
                    <a:pos x="21" y="65"/>
                  </a:cxn>
                  <a:cxn ang="0">
                    <a:pos x="16" y="64"/>
                  </a:cxn>
                  <a:cxn ang="0">
                    <a:pos x="14" y="61"/>
                  </a:cxn>
                  <a:cxn ang="0">
                    <a:pos x="1" y="38"/>
                  </a:cxn>
                  <a:cxn ang="0">
                    <a:pos x="1" y="38"/>
                  </a:cxn>
                  <a:cxn ang="0">
                    <a:pos x="0" y="33"/>
                  </a:cxn>
                  <a:cxn ang="0">
                    <a:pos x="0" y="28"/>
                  </a:cxn>
                  <a:cxn ang="0">
                    <a:pos x="1" y="25"/>
                  </a:cxn>
                  <a:cxn ang="0">
                    <a:pos x="6" y="22"/>
                  </a:cxn>
                  <a:cxn ang="0">
                    <a:pos x="42" y="0"/>
                  </a:cxn>
                  <a:cxn ang="0">
                    <a:pos x="42" y="0"/>
                  </a:cxn>
                  <a:cxn ang="0">
                    <a:pos x="47" y="0"/>
                  </a:cxn>
                  <a:cxn ang="0">
                    <a:pos x="52" y="0"/>
                  </a:cxn>
                  <a:cxn ang="0">
                    <a:pos x="55" y="2"/>
                  </a:cxn>
                  <a:cxn ang="0">
                    <a:pos x="58" y="5"/>
                  </a:cxn>
                  <a:cxn ang="0">
                    <a:pos x="71" y="30"/>
                  </a:cxn>
                </a:cxnLst>
                <a:rect l="0" t="0" r="r" b="b"/>
                <a:pathLst>
                  <a:path w="73" h="67">
                    <a:moveTo>
                      <a:pt x="71" y="30"/>
                    </a:moveTo>
                    <a:lnTo>
                      <a:pt x="71" y="30"/>
                    </a:lnTo>
                    <a:lnTo>
                      <a:pt x="73" y="33"/>
                    </a:lnTo>
                    <a:lnTo>
                      <a:pt x="71" y="38"/>
                    </a:lnTo>
                    <a:lnTo>
                      <a:pt x="70" y="43"/>
                    </a:lnTo>
                    <a:lnTo>
                      <a:pt x="66" y="46"/>
                    </a:lnTo>
                    <a:lnTo>
                      <a:pt x="29" y="65"/>
                    </a:lnTo>
                    <a:lnTo>
                      <a:pt x="29" y="65"/>
                    </a:lnTo>
                    <a:lnTo>
                      <a:pt x="26" y="67"/>
                    </a:lnTo>
                    <a:lnTo>
                      <a:pt x="21" y="65"/>
                    </a:lnTo>
                    <a:lnTo>
                      <a:pt x="16" y="64"/>
                    </a:lnTo>
                    <a:lnTo>
                      <a:pt x="14" y="61"/>
                    </a:lnTo>
                    <a:lnTo>
                      <a:pt x="1" y="38"/>
                    </a:lnTo>
                    <a:lnTo>
                      <a:pt x="1" y="38"/>
                    </a:lnTo>
                    <a:lnTo>
                      <a:pt x="0" y="33"/>
                    </a:lnTo>
                    <a:lnTo>
                      <a:pt x="0" y="28"/>
                    </a:lnTo>
                    <a:lnTo>
                      <a:pt x="1" y="25"/>
                    </a:lnTo>
                    <a:lnTo>
                      <a:pt x="6" y="22"/>
                    </a:lnTo>
                    <a:lnTo>
                      <a:pt x="42" y="0"/>
                    </a:lnTo>
                    <a:lnTo>
                      <a:pt x="42" y="0"/>
                    </a:lnTo>
                    <a:lnTo>
                      <a:pt x="47" y="0"/>
                    </a:lnTo>
                    <a:lnTo>
                      <a:pt x="52" y="0"/>
                    </a:lnTo>
                    <a:lnTo>
                      <a:pt x="55" y="2"/>
                    </a:lnTo>
                    <a:lnTo>
                      <a:pt x="58" y="5"/>
                    </a:lnTo>
                    <a:lnTo>
                      <a:pt x="71" y="30"/>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36" name="Freeform 3806"/>
              <p:cNvSpPr/>
              <p:nvPr/>
            </p:nvSpPr>
            <p:spPr bwMode="auto">
              <a:xfrm>
                <a:off x="2430463" y="2224088"/>
                <a:ext cx="82550" cy="96838"/>
              </a:xfrm>
              <a:custGeom>
                <a:avLst/>
                <a:gdLst/>
                <a:ahLst/>
                <a:cxnLst>
                  <a:cxn ang="0">
                    <a:pos x="42" y="2"/>
                  </a:cxn>
                  <a:cxn ang="0">
                    <a:pos x="6" y="21"/>
                  </a:cxn>
                  <a:cxn ang="0">
                    <a:pos x="6" y="21"/>
                  </a:cxn>
                  <a:cxn ang="0">
                    <a:pos x="3" y="25"/>
                  </a:cxn>
                  <a:cxn ang="0">
                    <a:pos x="1" y="29"/>
                  </a:cxn>
                  <a:cxn ang="0">
                    <a:pos x="0" y="33"/>
                  </a:cxn>
                  <a:cxn ang="0">
                    <a:pos x="1" y="38"/>
                  </a:cxn>
                  <a:cxn ang="0">
                    <a:pos x="44" y="116"/>
                  </a:cxn>
                  <a:cxn ang="0">
                    <a:pos x="44" y="116"/>
                  </a:cxn>
                  <a:cxn ang="0">
                    <a:pos x="47" y="119"/>
                  </a:cxn>
                  <a:cxn ang="0">
                    <a:pos x="52" y="122"/>
                  </a:cxn>
                  <a:cxn ang="0">
                    <a:pos x="57" y="122"/>
                  </a:cxn>
                  <a:cxn ang="0">
                    <a:pos x="60" y="121"/>
                  </a:cxn>
                  <a:cxn ang="0">
                    <a:pos x="97" y="101"/>
                  </a:cxn>
                  <a:cxn ang="0">
                    <a:pos x="97" y="101"/>
                  </a:cxn>
                  <a:cxn ang="0">
                    <a:pos x="101" y="98"/>
                  </a:cxn>
                  <a:cxn ang="0">
                    <a:pos x="102" y="95"/>
                  </a:cxn>
                  <a:cxn ang="0">
                    <a:pos x="102" y="90"/>
                  </a:cxn>
                  <a:cxn ang="0">
                    <a:pos x="102" y="85"/>
                  </a:cxn>
                  <a:cxn ang="0">
                    <a:pos x="58" y="7"/>
                  </a:cxn>
                  <a:cxn ang="0">
                    <a:pos x="58" y="7"/>
                  </a:cxn>
                  <a:cxn ang="0">
                    <a:pos x="57" y="3"/>
                  </a:cxn>
                  <a:cxn ang="0">
                    <a:pos x="52" y="0"/>
                  </a:cxn>
                  <a:cxn ang="0">
                    <a:pos x="47" y="0"/>
                  </a:cxn>
                  <a:cxn ang="0">
                    <a:pos x="42" y="2"/>
                  </a:cxn>
                  <a:cxn ang="0">
                    <a:pos x="42" y="2"/>
                  </a:cxn>
                </a:cxnLst>
                <a:rect l="0" t="0" r="r" b="b"/>
                <a:pathLst>
                  <a:path w="102" h="122">
                    <a:moveTo>
                      <a:pt x="42" y="2"/>
                    </a:moveTo>
                    <a:lnTo>
                      <a:pt x="6" y="21"/>
                    </a:lnTo>
                    <a:lnTo>
                      <a:pt x="6" y="21"/>
                    </a:lnTo>
                    <a:lnTo>
                      <a:pt x="3" y="25"/>
                    </a:lnTo>
                    <a:lnTo>
                      <a:pt x="1" y="29"/>
                    </a:lnTo>
                    <a:lnTo>
                      <a:pt x="0" y="33"/>
                    </a:lnTo>
                    <a:lnTo>
                      <a:pt x="1" y="38"/>
                    </a:lnTo>
                    <a:lnTo>
                      <a:pt x="44" y="116"/>
                    </a:lnTo>
                    <a:lnTo>
                      <a:pt x="44" y="116"/>
                    </a:lnTo>
                    <a:lnTo>
                      <a:pt x="47" y="119"/>
                    </a:lnTo>
                    <a:lnTo>
                      <a:pt x="52" y="122"/>
                    </a:lnTo>
                    <a:lnTo>
                      <a:pt x="57" y="122"/>
                    </a:lnTo>
                    <a:lnTo>
                      <a:pt x="60" y="121"/>
                    </a:lnTo>
                    <a:lnTo>
                      <a:pt x="97" y="101"/>
                    </a:lnTo>
                    <a:lnTo>
                      <a:pt x="97" y="101"/>
                    </a:lnTo>
                    <a:lnTo>
                      <a:pt x="101" y="98"/>
                    </a:lnTo>
                    <a:lnTo>
                      <a:pt x="102" y="95"/>
                    </a:lnTo>
                    <a:lnTo>
                      <a:pt x="102" y="90"/>
                    </a:lnTo>
                    <a:lnTo>
                      <a:pt x="102" y="85"/>
                    </a:lnTo>
                    <a:lnTo>
                      <a:pt x="58" y="7"/>
                    </a:lnTo>
                    <a:lnTo>
                      <a:pt x="58" y="7"/>
                    </a:lnTo>
                    <a:lnTo>
                      <a:pt x="57" y="3"/>
                    </a:lnTo>
                    <a:lnTo>
                      <a:pt x="52" y="0"/>
                    </a:lnTo>
                    <a:lnTo>
                      <a:pt x="47" y="0"/>
                    </a:lnTo>
                    <a:lnTo>
                      <a:pt x="42" y="2"/>
                    </a:lnTo>
                    <a:lnTo>
                      <a:pt x="42" y="2"/>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37" name="Freeform 3807"/>
              <p:cNvSpPr/>
              <p:nvPr/>
            </p:nvSpPr>
            <p:spPr bwMode="auto">
              <a:xfrm>
                <a:off x="2506663" y="2239963"/>
                <a:ext cx="57150" cy="52388"/>
              </a:xfrm>
              <a:custGeom>
                <a:avLst/>
                <a:gdLst/>
                <a:ahLst/>
                <a:cxnLst>
                  <a:cxn ang="0">
                    <a:pos x="70" y="29"/>
                  </a:cxn>
                  <a:cxn ang="0">
                    <a:pos x="70" y="29"/>
                  </a:cxn>
                  <a:cxn ang="0">
                    <a:pos x="71" y="34"/>
                  </a:cxn>
                  <a:cxn ang="0">
                    <a:pos x="71" y="39"/>
                  </a:cxn>
                  <a:cxn ang="0">
                    <a:pos x="70" y="42"/>
                  </a:cxn>
                  <a:cxn ang="0">
                    <a:pos x="65" y="45"/>
                  </a:cxn>
                  <a:cxn ang="0">
                    <a:pos x="29" y="65"/>
                  </a:cxn>
                  <a:cxn ang="0">
                    <a:pos x="29" y="65"/>
                  </a:cxn>
                  <a:cxn ang="0">
                    <a:pos x="24" y="66"/>
                  </a:cxn>
                  <a:cxn ang="0">
                    <a:pos x="21" y="66"/>
                  </a:cxn>
                  <a:cxn ang="0">
                    <a:pos x="16" y="65"/>
                  </a:cxn>
                  <a:cxn ang="0">
                    <a:pos x="13" y="62"/>
                  </a:cxn>
                  <a:cxn ang="0">
                    <a:pos x="0" y="37"/>
                  </a:cxn>
                  <a:cxn ang="0">
                    <a:pos x="0" y="37"/>
                  </a:cxn>
                  <a:cxn ang="0">
                    <a:pos x="0" y="32"/>
                  </a:cxn>
                  <a:cxn ang="0">
                    <a:pos x="0" y="29"/>
                  </a:cxn>
                  <a:cxn ang="0">
                    <a:pos x="1" y="24"/>
                  </a:cxn>
                  <a:cxn ang="0">
                    <a:pos x="5" y="21"/>
                  </a:cxn>
                  <a:cxn ang="0">
                    <a:pos x="42" y="1"/>
                  </a:cxn>
                  <a:cxn ang="0">
                    <a:pos x="42" y="1"/>
                  </a:cxn>
                  <a:cxn ang="0">
                    <a:pos x="45" y="0"/>
                  </a:cxn>
                  <a:cxn ang="0">
                    <a:pos x="50" y="1"/>
                  </a:cxn>
                  <a:cxn ang="0">
                    <a:pos x="55" y="3"/>
                  </a:cxn>
                  <a:cxn ang="0">
                    <a:pos x="58" y="6"/>
                  </a:cxn>
                  <a:cxn ang="0">
                    <a:pos x="70" y="29"/>
                  </a:cxn>
                </a:cxnLst>
                <a:rect l="0" t="0" r="r" b="b"/>
                <a:pathLst>
                  <a:path w="71" h="66">
                    <a:moveTo>
                      <a:pt x="70" y="29"/>
                    </a:moveTo>
                    <a:lnTo>
                      <a:pt x="70" y="29"/>
                    </a:lnTo>
                    <a:lnTo>
                      <a:pt x="71" y="34"/>
                    </a:lnTo>
                    <a:lnTo>
                      <a:pt x="71" y="39"/>
                    </a:lnTo>
                    <a:lnTo>
                      <a:pt x="70" y="42"/>
                    </a:lnTo>
                    <a:lnTo>
                      <a:pt x="65" y="45"/>
                    </a:lnTo>
                    <a:lnTo>
                      <a:pt x="29" y="65"/>
                    </a:lnTo>
                    <a:lnTo>
                      <a:pt x="29" y="65"/>
                    </a:lnTo>
                    <a:lnTo>
                      <a:pt x="24" y="66"/>
                    </a:lnTo>
                    <a:lnTo>
                      <a:pt x="21" y="66"/>
                    </a:lnTo>
                    <a:lnTo>
                      <a:pt x="16" y="65"/>
                    </a:lnTo>
                    <a:lnTo>
                      <a:pt x="13" y="62"/>
                    </a:lnTo>
                    <a:lnTo>
                      <a:pt x="0" y="37"/>
                    </a:lnTo>
                    <a:lnTo>
                      <a:pt x="0" y="37"/>
                    </a:lnTo>
                    <a:lnTo>
                      <a:pt x="0" y="32"/>
                    </a:lnTo>
                    <a:lnTo>
                      <a:pt x="0" y="29"/>
                    </a:lnTo>
                    <a:lnTo>
                      <a:pt x="1" y="24"/>
                    </a:lnTo>
                    <a:lnTo>
                      <a:pt x="5" y="21"/>
                    </a:lnTo>
                    <a:lnTo>
                      <a:pt x="42" y="1"/>
                    </a:lnTo>
                    <a:lnTo>
                      <a:pt x="42" y="1"/>
                    </a:lnTo>
                    <a:lnTo>
                      <a:pt x="45" y="0"/>
                    </a:lnTo>
                    <a:lnTo>
                      <a:pt x="50" y="1"/>
                    </a:lnTo>
                    <a:lnTo>
                      <a:pt x="55" y="3"/>
                    </a:lnTo>
                    <a:lnTo>
                      <a:pt x="58" y="6"/>
                    </a:lnTo>
                    <a:lnTo>
                      <a:pt x="70" y="29"/>
                    </a:lnTo>
                    <a:close/>
                  </a:path>
                </a:pathLst>
              </a:custGeom>
              <a:solidFill>
                <a:srgbClr val="000000"/>
              </a:solidFill>
              <a:ln w="9525">
                <a:noFill/>
                <a:round/>
              </a:ln>
            </p:spPr>
            <p:txBody>
              <a:bodyPr vert="horz" wrap="square" lIns="91440" tIns="45720" rIns="91440" bIns="45720" numCol="1" anchor="t" anchorCtr="0" compatLnSpc="1"/>
              <a:lstStyle/>
              <a:p>
                <a:endParaRPr lang="en-US"/>
              </a:p>
            </p:txBody>
          </p:sp>
          <p:sp>
            <p:nvSpPr>
              <p:cNvPr id="38" name="Freeform 3808"/>
              <p:cNvSpPr/>
              <p:nvPr/>
            </p:nvSpPr>
            <p:spPr bwMode="auto">
              <a:xfrm>
                <a:off x="2124076" y="1930400"/>
                <a:ext cx="292100" cy="193675"/>
              </a:xfrm>
              <a:custGeom>
                <a:avLst/>
                <a:gdLst/>
                <a:ahLst/>
                <a:cxnLst>
                  <a:cxn ang="0">
                    <a:pos x="40" y="243"/>
                  </a:cxn>
                  <a:cxn ang="0">
                    <a:pos x="40" y="243"/>
                  </a:cxn>
                  <a:cxn ang="0">
                    <a:pos x="37" y="245"/>
                  </a:cxn>
                  <a:cxn ang="0">
                    <a:pos x="32" y="245"/>
                  </a:cxn>
                  <a:cxn ang="0">
                    <a:pos x="31" y="243"/>
                  </a:cxn>
                  <a:cxn ang="0">
                    <a:pos x="27" y="240"/>
                  </a:cxn>
                  <a:cxn ang="0">
                    <a:pos x="0" y="189"/>
                  </a:cxn>
                  <a:cxn ang="0">
                    <a:pos x="0" y="189"/>
                  </a:cxn>
                  <a:cxn ang="0">
                    <a:pos x="0" y="186"/>
                  </a:cxn>
                  <a:cxn ang="0">
                    <a:pos x="0" y="183"/>
                  </a:cxn>
                  <a:cxn ang="0">
                    <a:pos x="1" y="180"/>
                  </a:cxn>
                  <a:cxn ang="0">
                    <a:pos x="3" y="176"/>
                  </a:cxn>
                  <a:cxn ang="0">
                    <a:pos x="325" y="2"/>
                  </a:cxn>
                  <a:cxn ang="0">
                    <a:pos x="325" y="2"/>
                  </a:cxn>
                  <a:cxn ang="0">
                    <a:pos x="329" y="0"/>
                  </a:cxn>
                  <a:cxn ang="0">
                    <a:pos x="332" y="0"/>
                  </a:cxn>
                  <a:cxn ang="0">
                    <a:pos x="335" y="2"/>
                  </a:cxn>
                  <a:cxn ang="0">
                    <a:pos x="337" y="5"/>
                  </a:cxn>
                  <a:cxn ang="0">
                    <a:pos x="365" y="56"/>
                  </a:cxn>
                  <a:cxn ang="0">
                    <a:pos x="365" y="56"/>
                  </a:cxn>
                  <a:cxn ang="0">
                    <a:pos x="366" y="59"/>
                  </a:cxn>
                  <a:cxn ang="0">
                    <a:pos x="366" y="62"/>
                  </a:cxn>
                  <a:cxn ang="0">
                    <a:pos x="365" y="66"/>
                  </a:cxn>
                  <a:cxn ang="0">
                    <a:pos x="361" y="69"/>
                  </a:cxn>
                  <a:cxn ang="0">
                    <a:pos x="40" y="243"/>
                  </a:cxn>
                </a:cxnLst>
                <a:rect l="0" t="0" r="r" b="b"/>
                <a:pathLst>
                  <a:path w="366" h="245">
                    <a:moveTo>
                      <a:pt x="40" y="243"/>
                    </a:moveTo>
                    <a:lnTo>
                      <a:pt x="40" y="243"/>
                    </a:lnTo>
                    <a:lnTo>
                      <a:pt x="37" y="245"/>
                    </a:lnTo>
                    <a:lnTo>
                      <a:pt x="32" y="245"/>
                    </a:lnTo>
                    <a:lnTo>
                      <a:pt x="31" y="243"/>
                    </a:lnTo>
                    <a:lnTo>
                      <a:pt x="27" y="240"/>
                    </a:lnTo>
                    <a:lnTo>
                      <a:pt x="0" y="189"/>
                    </a:lnTo>
                    <a:lnTo>
                      <a:pt x="0" y="189"/>
                    </a:lnTo>
                    <a:lnTo>
                      <a:pt x="0" y="186"/>
                    </a:lnTo>
                    <a:lnTo>
                      <a:pt x="0" y="183"/>
                    </a:lnTo>
                    <a:lnTo>
                      <a:pt x="1" y="180"/>
                    </a:lnTo>
                    <a:lnTo>
                      <a:pt x="3" y="176"/>
                    </a:lnTo>
                    <a:lnTo>
                      <a:pt x="325" y="2"/>
                    </a:lnTo>
                    <a:lnTo>
                      <a:pt x="325" y="2"/>
                    </a:lnTo>
                    <a:lnTo>
                      <a:pt x="329" y="0"/>
                    </a:lnTo>
                    <a:lnTo>
                      <a:pt x="332" y="0"/>
                    </a:lnTo>
                    <a:lnTo>
                      <a:pt x="335" y="2"/>
                    </a:lnTo>
                    <a:lnTo>
                      <a:pt x="337" y="5"/>
                    </a:lnTo>
                    <a:lnTo>
                      <a:pt x="365" y="56"/>
                    </a:lnTo>
                    <a:lnTo>
                      <a:pt x="365" y="56"/>
                    </a:lnTo>
                    <a:lnTo>
                      <a:pt x="366" y="59"/>
                    </a:lnTo>
                    <a:lnTo>
                      <a:pt x="366" y="62"/>
                    </a:lnTo>
                    <a:lnTo>
                      <a:pt x="365" y="66"/>
                    </a:lnTo>
                    <a:lnTo>
                      <a:pt x="361" y="69"/>
                    </a:lnTo>
                    <a:lnTo>
                      <a:pt x="40" y="243"/>
                    </a:lnTo>
                    <a:close/>
                  </a:path>
                </a:pathLst>
              </a:custGeom>
              <a:solidFill>
                <a:srgbClr val="FBF9EC"/>
              </a:solidFill>
              <a:ln w="9525">
                <a:noFill/>
                <a:round/>
              </a:ln>
            </p:spPr>
            <p:txBody>
              <a:bodyPr vert="horz" wrap="square" lIns="91440" tIns="45720" rIns="91440" bIns="45720" numCol="1" anchor="t" anchorCtr="0" compatLnSpc="1"/>
              <a:lstStyle/>
              <a:p>
                <a:endParaRPr lang="en-US"/>
              </a:p>
            </p:txBody>
          </p:sp>
          <p:sp>
            <p:nvSpPr>
              <p:cNvPr id="39" name="Freeform 3809"/>
              <p:cNvSpPr/>
              <p:nvPr/>
            </p:nvSpPr>
            <p:spPr bwMode="auto">
              <a:xfrm>
                <a:off x="2136776" y="1944688"/>
                <a:ext cx="265113" cy="165100"/>
              </a:xfrm>
              <a:custGeom>
                <a:avLst/>
                <a:gdLst/>
                <a:ahLst/>
                <a:cxnLst>
                  <a:cxn ang="0">
                    <a:pos x="332" y="33"/>
                  </a:cxn>
                  <a:cxn ang="0">
                    <a:pos x="332" y="33"/>
                  </a:cxn>
                  <a:cxn ang="0">
                    <a:pos x="334" y="36"/>
                  </a:cxn>
                  <a:cxn ang="0">
                    <a:pos x="334" y="39"/>
                  </a:cxn>
                  <a:cxn ang="0">
                    <a:pos x="332" y="43"/>
                  </a:cxn>
                  <a:cxn ang="0">
                    <a:pos x="329" y="44"/>
                  </a:cxn>
                  <a:cxn ang="0">
                    <a:pos x="28" y="209"/>
                  </a:cxn>
                  <a:cxn ang="0">
                    <a:pos x="28" y="209"/>
                  </a:cxn>
                  <a:cxn ang="0">
                    <a:pos x="24" y="209"/>
                  </a:cxn>
                  <a:cxn ang="0">
                    <a:pos x="21" y="209"/>
                  </a:cxn>
                  <a:cxn ang="0">
                    <a:pos x="18" y="207"/>
                  </a:cxn>
                  <a:cxn ang="0">
                    <a:pos x="16" y="206"/>
                  </a:cxn>
                  <a:cxn ang="0">
                    <a:pos x="0" y="178"/>
                  </a:cxn>
                  <a:cxn ang="0">
                    <a:pos x="0" y="178"/>
                  </a:cxn>
                  <a:cxn ang="0">
                    <a:pos x="0" y="173"/>
                  </a:cxn>
                  <a:cxn ang="0">
                    <a:pos x="0" y="170"/>
                  </a:cxn>
                  <a:cxn ang="0">
                    <a:pos x="2" y="166"/>
                  </a:cxn>
                  <a:cxn ang="0">
                    <a:pos x="5" y="165"/>
                  </a:cxn>
                  <a:cxn ang="0">
                    <a:pos x="306" y="0"/>
                  </a:cxn>
                  <a:cxn ang="0">
                    <a:pos x="306" y="0"/>
                  </a:cxn>
                  <a:cxn ang="0">
                    <a:pos x="309" y="0"/>
                  </a:cxn>
                  <a:cxn ang="0">
                    <a:pos x="313" y="0"/>
                  </a:cxn>
                  <a:cxn ang="0">
                    <a:pos x="316" y="2"/>
                  </a:cxn>
                  <a:cxn ang="0">
                    <a:pos x="318" y="4"/>
                  </a:cxn>
                  <a:cxn ang="0">
                    <a:pos x="332" y="33"/>
                  </a:cxn>
                </a:cxnLst>
                <a:rect l="0" t="0" r="r" b="b"/>
                <a:pathLst>
                  <a:path w="334" h="209">
                    <a:moveTo>
                      <a:pt x="332" y="33"/>
                    </a:moveTo>
                    <a:lnTo>
                      <a:pt x="332" y="33"/>
                    </a:lnTo>
                    <a:lnTo>
                      <a:pt x="334" y="36"/>
                    </a:lnTo>
                    <a:lnTo>
                      <a:pt x="334" y="39"/>
                    </a:lnTo>
                    <a:lnTo>
                      <a:pt x="332" y="43"/>
                    </a:lnTo>
                    <a:lnTo>
                      <a:pt x="329" y="44"/>
                    </a:lnTo>
                    <a:lnTo>
                      <a:pt x="28" y="209"/>
                    </a:lnTo>
                    <a:lnTo>
                      <a:pt x="28" y="209"/>
                    </a:lnTo>
                    <a:lnTo>
                      <a:pt x="24" y="209"/>
                    </a:lnTo>
                    <a:lnTo>
                      <a:pt x="21" y="209"/>
                    </a:lnTo>
                    <a:lnTo>
                      <a:pt x="18" y="207"/>
                    </a:lnTo>
                    <a:lnTo>
                      <a:pt x="16" y="206"/>
                    </a:lnTo>
                    <a:lnTo>
                      <a:pt x="0" y="178"/>
                    </a:lnTo>
                    <a:lnTo>
                      <a:pt x="0" y="178"/>
                    </a:lnTo>
                    <a:lnTo>
                      <a:pt x="0" y="173"/>
                    </a:lnTo>
                    <a:lnTo>
                      <a:pt x="0" y="170"/>
                    </a:lnTo>
                    <a:lnTo>
                      <a:pt x="2" y="166"/>
                    </a:lnTo>
                    <a:lnTo>
                      <a:pt x="5" y="165"/>
                    </a:lnTo>
                    <a:lnTo>
                      <a:pt x="306" y="0"/>
                    </a:lnTo>
                    <a:lnTo>
                      <a:pt x="306" y="0"/>
                    </a:lnTo>
                    <a:lnTo>
                      <a:pt x="309" y="0"/>
                    </a:lnTo>
                    <a:lnTo>
                      <a:pt x="313" y="0"/>
                    </a:lnTo>
                    <a:lnTo>
                      <a:pt x="316" y="2"/>
                    </a:lnTo>
                    <a:lnTo>
                      <a:pt x="318" y="4"/>
                    </a:lnTo>
                    <a:lnTo>
                      <a:pt x="332" y="33"/>
                    </a:lnTo>
                    <a:close/>
                  </a:path>
                </a:pathLst>
              </a:custGeom>
              <a:solidFill>
                <a:srgbClr val="CCFFFF"/>
              </a:solidFill>
              <a:ln w="9525">
                <a:noFill/>
                <a:round/>
              </a:ln>
            </p:spPr>
            <p:txBody>
              <a:bodyPr vert="horz" wrap="square" lIns="91440" tIns="45720" rIns="91440" bIns="45720" numCol="1" anchor="t" anchorCtr="0" compatLnSpc="1"/>
              <a:lstStyle/>
              <a:p>
                <a:endParaRPr lang="en-US"/>
              </a:p>
            </p:txBody>
          </p:sp>
          <p:sp>
            <p:nvSpPr>
              <p:cNvPr id="40" name="Freeform 3810"/>
              <p:cNvSpPr/>
              <p:nvPr/>
            </p:nvSpPr>
            <p:spPr bwMode="auto">
              <a:xfrm>
                <a:off x="2136776" y="1944688"/>
                <a:ext cx="254000" cy="142875"/>
              </a:xfrm>
              <a:custGeom>
                <a:avLst/>
                <a:gdLst/>
                <a:ahLst/>
                <a:cxnLst>
                  <a:cxn ang="0">
                    <a:pos x="306" y="0"/>
                  </a:cxn>
                  <a:cxn ang="0">
                    <a:pos x="5" y="165"/>
                  </a:cxn>
                  <a:cxn ang="0">
                    <a:pos x="5" y="165"/>
                  </a:cxn>
                  <a:cxn ang="0">
                    <a:pos x="2" y="166"/>
                  </a:cxn>
                  <a:cxn ang="0">
                    <a:pos x="0" y="170"/>
                  </a:cxn>
                  <a:cxn ang="0">
                    <a:pos x="0" y="173"/>
                  </a:cxn>
                  <a:cxn ang="0">
                    <a:pos x="0" y="178"/>
                  </a:cxn>
                  <a:cxn ang="0">
                    <a:pos x="2" y="180"/>
                  </a:cxn>
                  <a:cxn ang="0">
                    <a:pos x="2" y="180"/>
                  </a:cxn>
                  <a:cxn ang="0">
                    <a:pos x="2" y="176"/>
                  </a:cxn>
                  <a:cxn ang="0">
                    <a:pos x="2" y="173"/>
                  </a:cxn>
                  <a:cxn ang="0">
                    <a:pos x="3" y="170"/>
                  </a:cxn>
                  <a:cxn ang="0">
                    <a:pos x="5" y="168"/>
                  </a:cxn>
                  <a:cxn ang="0">
                    <a:pos x="306" y="4"/>
                  </a:cxn>
                  <a:cxn ang="0">
                    <a:pos x="306" y="4"/>
                  </a:cxn>
                  <a:cxn ang="0">
                    <a:pos x="309" y="2"/>
                  </a:cxn>
                  <a:cxn ang="0">
                    <a:pos x="314" y="2"/>
                  </a:cxn>
                  <a:cxn ang="0">
                    <a:pos x="316" y="4"/>
                  </a:cxn>
                  <a:cxn ang="0">
                    <a:pos x="319" y="7"/>
                  </a:cxn>
                  <a:cxn ang="0">
                    <a:pos x="318" y="4"/>
                  </a:cxn>
                  <a:cxn ang="0">
                    <a:pos x="318" y="4"/>
                  </a:cxn>
                  <a:cxn ang="0">
                    <a:pos x="316" y="2"/>
                  </a:cxn>
                  <a:cxn ang="0">
                    <a:pos x="313" y="0"/>
                  </a:cxn>
                  <a:cxn ang="0">
                    <a:pos x="309" y="0"/>
                  </a:cxn>
                  <a:cxn ang="0">
                    <a:pos x="306" y="0"/>
                  </a:cxn>
                  <a:cxn ang="0">
                    <a:pos x="306" y="0"/>
                  </a:cxn>
                </a:cxnLst>
                <a:rect l="0" t="0" r="r" b="b"/>
                <a:pathLst>
                  <a:path w="319" h="180">
                    <a:moveTo>
                      <a:pt x="306" y="0"/>
                    </a:moveTo>
                    <a:lnTo>
                      <a:pt x="5" y="165"/>
                    </a:lnTo>
                    <a:lnTo>
                      <a:pt x="5" y="165"/>
                    </a:lnTo>
                    <a:lnTo>
                      <a:pt x="2" y="166"/>
                    </a:lnTo>
                    <a:lnTo>
                      <a:pt x="0" y="170"/>
                    </a:lnTo>
                    <a:lnTo>
                      <a:pt x="0" y="173"/>
                    </a:lnTo>
                    <a:lnTo>
                      <a:pt x="0" y="178"/>
                    </a:lnTo>
                    <a:lnTo>
                      <a:pt x="2" y="180"/>
                    </a:lnTo>
                    <a:lnTo>
                      <a:pt x="2" y="180"/>
                    </a:lnTo>
                    <a:lnTo>
                      <a:pt x="2" y="176"/>
                    </a:lnTo>
                    <a:lnTo>
                      <a:pt x="2" y="173"/>
                    </a:lnTo>
                    <a:lnTo>
                      <a:pt x="3" y="170"/>
                    </a:lnTo>
                    <a:lnTo>
                      <a:pt x="5" y="168"/>
                    </a:lnTo>
                    <a:lnTo>
                      <a:pt x="306" y="4"/>
                    </a:lnTo>
                    <a:lnTo>
                      <a:pt x="306" y="4"/>
                    </a:lnTo>
                    <a:lnTo>
                      <a:pt x="309" y="2"/>
                    </a:lnTo>
                    <a:lnTo>
                      <a:pt x="314" y="2"/>
                    </a:lnTo>
                    <a:lnTo>
                      <a:pt x="316" y="4"/>
                    </a:lnTo>
                    <a:lnTo>
                      <a:pt x="319" y="7"/>
                    </a:lnTo>
                    <a:lnTo>
                      <a:pt x="318" y="4"/>
                    </a:lnTo>
                    <a:lnTo>
                      <a:pt x="318" y="4"/>
                    </a:lnTo>
                    <a:lnTo>
                      <a:pt x="316" y="2"/>
                    </a:lnTo>
                    <a:lnTo>
                      <a:pt x="313" y="0"/>
                    </a:lnTo>
                    <a:lnTo>
                      <a:pt x="309" y="0"/>
                    </a:lnTo>
                    <a:lnTo>
                      <a:pt x="306" y="0"/>
                    </a:lnTo>
                    <a:lnTo>
                      <a:pt x="306" y="0"/>
                    </a:lnTo>
                    <a:close/>
                  </a:path>
                </a:pathLst>
              </a:custGeom>
              <a:solidFill>
                <a:srgbClr val="BDC7B0"/>
              </a:solidFill>
              <a:ln w="9525">
                <a:noFill/>
                <a:round/>
              </a:ln>
            </p:spPr>
            <p:txBody>
              <a:bodyPr vert="horz" wrap="square" lIns="91440" tIns="45720" rIns="91440" bIns="45720" numCol="1" anchor="t" anchorCtr="0" compatLnSpc="1"/>
              <a:lstStyle/>
              <a:p>
                <a:endParaRPr lang="en-US"/>
              </a:p>
            </p:txBody>
          </p:sp>
          <p:sp>
            <p:nvSpPr>
              <p:cNvPr id="41" name="Freeform 3811"/>
              <p:cNvSpPr/>
              <p:nvPr/>
            </p:nvSpPr>
            <p:spPr bwMode="auto">
              <a:xfrm>
                <a:off x="2411413" y="2066925"/>
                <a:ext cx="58738" cy="52388"/>
              </a:xfrm>
              <a:custGeom>
                <a:avLst/>
                <a:gdLst/>
                <a:ahLst/>
                <a:cxnLst>
                  <a:cxn ang="0">
                    <a:pos x="72" y="30"/>
                  </a:cxn>
                  <a:cxn ang="0">
                    <a:pos x="72" y="30"/>
                  </a:cxn>
                  <a:cxn ang="0">
                    <a:pos x="74" y="35"/>
                  </a:cxn>
                  <a:cxn ang="0">
                    <a:pos x="74" y="40"/>
                  </a:cxn>
                  <a:cxn ang="0">
                    <a:pos x="72" y="43"/>
                  </a:cxn>
                  <a:cxn ang="0">
                    <a:pos x="67" y="46"/>
                  </a:cxn>
                  <a:cxn ang="0">
                    <a:pos x="31" y="66"/>
                  </a:cxn>
                  <a:cxn ang="0">
                    <a:pos x="31" y="66"/>
                  </a:cxn>
                  <a:cxn ang="0">
                    <a:pos x="26" y="67"/>
                  </a:cxn>
                  <a:cxn ang="0">
                    <a:pos x="21" y="67"/>
                  </a:cxn>
                  <a:cxn ang="0">
                    <a:pos x="18" y="66"/>
                  </a:cxn>
                  <a:cxn ang="0">
                    <a:pos x="15" y="61"/>
                  </a:cxn>
                  <a:cxn ang="0">
                    <a:pos x="2" y="38"/>
                  </a:cxn>
                  <a:cxn ang="0">
                    <a:pos x="2" y="38"/>
                  </a:cxn>
                  <a:cxn ang="0">
                    <a:pos x="0" y="33"/>
                  </a:cxn>
                  <a:cxn ang="0">
                    <a:pos x="2" y="30"/>
                  </a:cxn>
                  <a:cxn ang="0">
                    <a:pos x="4" y="25"/>
                  </a:cxn>
                  <a:cxn ang="0">
                    <a:pos x="7" y="22"/>
                  </a:cxn>
                  <a:cxn ang="0">
                    <a:pos x="44" y="2"/>
                  </a:cxn>
                  <a:cxn ang="0">
                    <a:pos x="44" y="2"/>
                  </a:cxn>
                  <a:cxn ang="0">
                    <a:pos x="48" y="0"/>
                  </a:cxn>
                  <a:cxn ang="0">
                    <a:pos x="52" y="0"/>
                  </a:cxn>
                  <a:cxn ang="0">
                    <a:pos x="57" y="4"/>
                  </a:cxn>
                  <a:cxn ang="0">
                    <a:pos x="61" y="7"/>
                  </a:cxn>
                  <a:cxn ang="0">
                    <a:pos x="72" y="30"/>
                  </a:cxn>
                </a:cxnLst>
                <a:rect l="0" t="0" r="r" b="b"/>
                <a:pathLst>
                  <a:path w="74" h="67">
                    <a:moveTo>
                      <a:pt x="72" y="30"/>
                    </a:moveTo>
                    <a:lnTo>
                      <a:pt x="72" y="30"/>
                    </a:lnTo>
                    <a:lnTo>
                      <a:pt x="74" y="35"/>
                    </a:lnTo>
                    <a:lnTo>
                      <a:pt x="74" y="40"/>
                    </a:lnTo>
                    <a:lnTo>
                      <a:pt x="72" y="43"/>
                    </a:lnTo>
                    <a:lnTo>
                      <a:pt x="67" y="46"/>
                    </a:lnTo>
                    <a:lnTo>
                      <a:pt x="31" y="66"/>
                    </a:lnTo>
                    <a:lnTo>
                      <a:pt x="31" y="66"/>
                    </a:lnTo>
                    <a:lnTo>
                      <a:pt x="26" y="67"/>
                    </a:lnTo>
                    <a:lnTo>
                      <a:pt x="21" y="67"/>
                    </a:lnTo>
                    <a:lnTo>
                      <a:pt x="18" y="66"/>
                    </a:lnTo>
                    <a:lnTo>
                      <a:pt x="15" y="61"/>
                    </a:lnTo>
                    <a:lnTo>
                      <a:pt x="2" y="38"/>
                    </a:lnTo>
                    <a:lnTo>
                      <a:pt x="2" y="38"/>
                    </a:lnTo>
                    <a:lnTo>
                      <a:pt x="0" y="33"/>
                    </a:lnTo>
                    <a:lnTo>
                      <a:pt x="2" y="30"/>
                    </a:lnTo>
                    <a:lnTo>
                      <a:pt x="4" y="25"/>
                    </a:lnTo>
                    <a:lnTo>
                      <a:pt x="7" y="22"/>
                    </a:lnTo>
                    <a:lnTo>
                      <a:pt x="44" y="2"/>
                    </a:lnTo>
                    <a:lnTo>
                      <a:pt x="44" y="2"/>
                    </a:lnTo>
                    <a:lnTo>
                      <a:pt x="48" y="0"/>
                    </a:lnTo>
                    <a:lnTo>
                      <a:pt x="52" y="0"/>
                    </a:lnTo>
                    <a:lnTo>
                      <a:pt x="57" y="4"/>
                    </a:lnTo>
                    <a:lnTo>
                      <a:pt x="61" y="7"/>
                    </a:lnTo>
                    <a:lnTo>
                      <a:pt x="72" y="30"/>
                    </a:lnTo>
                    <a:close/>
                  </a:path>
                </a:pathLst>
              </a:custGeom>
              <a:solidFill>
                <a:srgbClr val="D34658"/>
              </a:solidFill>
              <a:ln w="9525">
                <a:noFill/>
                <a:round/>
              </a:ln>
            </p:spPr>
            <p:txBody>
              <a:bodyPr vert="horz" wrap="square" lIns="91440" tIns="45720" rIns="91440" bIns="45720" numCol="1" anchor="t" anchorCtr="0" compatLnSpc="1"/>
              <a:lstStyle/>
              <a:p>
                <a:endParaRPr lang="en-US"/>
              </a:p>
            </p:txBody>
          </p:sp>
          <p:sp>
            <p:nvSpPr>
              <p:cNvPr id="42" name="Freeform 3812"/>
              <p:cNvSpPr/>
              <p:nvPr/>
            </p:nvSpPr>
            <p:spPr bwMode="auto">
              <a:xfrm>
                <a:off x="2411413" y="2065338"/>
                <a:ext cx="57150" cy="52388"/>
              </a:xfrm>
              <a:custGeom>
                <a:avLst/>
                <a:gdLst/>
                <a:ahLst/>
                <a:cxnLst>
                  <a:cxn ang="0">
                    <a:pos x="70" y="29"/>
                  </a:cxn>
                  <a:cxn ang="0">
                    <a:pos x="70" y="29"/>
                  </a:cxn>
                  <a:cxn ang="0">
                    <a:pos x="72" y="32"/>
                  </a:cxn>
                  <a:cxn ang="0">
                    <a:pos x="72" y="37"/>
                  </a:cxn>
                  <a:cxn ang="0">
                    <a:pos x="70" y="42"/>
                  </a:cxn>
                  <a:cxn ang="0">
                    <a:pos x="67" y="45"/>
                  </a:cxn>
                  <a:cxn ang="0">
                    <a:pos x="30" y="65"/>
                  </a:cxn>
                  <a:cxn ang="0">
                    <a:pos x="30" y="65"/>
                  </a:cxn>
                  <a:cxn ang="0">
                    <a:pos x="25" y="67"/>
                  </a:cxn>
                  <a:cxn ang="0">
                    <a:pos x="21" y="65"/>
                  </a:cxn>
                  <a:cxn ang="0">
                    <a:pos x="17" y="63"/>
                  </a:cxn>
                  <a:cxn ang="0">
                    <a:pos x="13" y="60"/>
                  </a:cxn>
                  <a:cxn ang="0">
                    <a:pos x="0" y="37"/>
                  </a:cxn>
                  <a:cxn ang="0">
                    <a:pos x="0" y="37"/>
                  </a:cxn>
                  <a:cxn ang="0">
                    <a:pos x="0" y="32"/>
                  </a:cxn>
                  <a:cxn ang="0">
                    <a:pos x="0" y="28"/>
                  </a:cxn>
                  <a:cxn ang="0">
                    <a:pos x="2" y="24"/>
                  </a:cxn>
                  <a:cxn ang="0">
                    <a:pos x="5" y="21"/>
                  </a:cxn>
                  <a:cxn ang="0">
                    <a:pos x="43" y="0"/>
                  </a:cxn>
                  <a:cxn ang="0">
                    <a:pos x="43" y="0"/>
                  </a:cxn>
                  <a:cxn ang="0">
                    <a:pos x="48" y="0"/>
                  </a:cxn>
                  <a:cxn ang="0">
                    <a:pos x="51" y="0"/>
                  </a:cxn>
                  <a:cxn ang="0">
                    <a:pos x="56" y="1"/>
                  </a:cxn>
                  <a:cxn ang="0">
                    <a:pos x="59" y="5"/>
                  </a:cxn>
                  <a:cxn ang="0">
                    <a:pos x="70" y="29"/>
                  </a:cxn>
                </a:cxnLst>
                <a:rect l="0" t="0" r="r" b="b"/>
                <a:pathLst>
                  <a:path w="72" h="67">
                    <a:moveTo>
                      <a:pt x="70" y="29"/>
                    </a:moveTo>
                    <a:lnTo>
                      <a:pt x="70" y="29"/>
                    </a:lnTo>
                    <a:lnTo>
                      <a:pt x="72" y="32"/>
                    </a:lnTo>
                    <a:lnTo>
                      <a:pt x="72" y="37"/>
                    </a:lnTo>
                    <a:lnTo>
                      <a:pt x="70" y="42"/>
                    </a:lnTo>
                    <a:lnTo>
                      <a:pt x="67" y="45"/>
                    </a:lnTo>
                    <a:lnTo>
                      <a:pt x="30" y="65"/>
                    </a:lnTo>
                    <a:lnTo>
                      <a:pt x="30" y="65"/>
                    </a:lnTo>
                    <a:lnTo>
                      <a:pt x="25" y="67"/>
                    </a:lnTo>
                    <a:lnTo>
                      <a:pt x="21" y="65"/>
                    </a:lnTo>
                    <a:lnTo>
                      <a:pt x="17" y="63"/>
                    </a:lnTo>
                    <a:lnTo>
                      <a:pt x="13" y="60"/>
                    </a:lnTo>
                    <a:lnTo>
                      <a:pt x="0" y="37"/>
                    </a:lnTo>
                    <a:lnTo>
                      <a:pt x="0" y="37"/>
                    </a:lnTo>
                    <a:lnTo>
                      <a:pt x="0" y="32"/>
                    </a:lnTo>
                    <a:lnTo>
                      <a:pt x="0" y="28"/>
                    </a:lnTo>
                    <a:lnTo>
                      <a:pt x="2" y="24"/>
                    </a:lnTo>
                    <a:lnTo>
                      <a:pt x="5" y="21"/>
                    </a:lnTo>
                    <a:lnTo>
                      <a:pt x="43" y="0"/>
                    </a:lnTo>
                    <a:lnTo>
                      <a:pt x="43" y="0"/>
                    </a:lnTo>
                    <a:lnTo>
                      <a:pt x="48" y="0"/>
                    </a:lnTo>
                    <a:lnTo>
                      <a:pt x="51" y="0"/>
                    </a:lnTo>
                    <a:lnTo>
                      <a:pt x="56" y="1"/>
                    </a:lnTo>
                    <a:lnTo>
                      <a:pt x="59" y="5"/>
                    </a:lnTo>
                    <a:lnTo>
                      <a:pt x="70" y="29"/>
                    </a:lnTo>
                    <a:close/>
                  </a:path>
                </a:pathLst>
              </a:custGeom>
              <a:solidFill>
                <a:srgbClr val="D34658"/>
              </a:solidFill>
              <a:ln w="9525">
                <a:noFill/>
                <a:round/>
              </a:ln>
            </p:spPr>
            <p:txBody>
              <a:bodyPr vert="horz" wrap="square" lIns="91440" tIns="45720" rIns="91440" bIns="45720" numCol="1" anchor="t" anchorCtr="0" compatLnSpc="1"/>
              <a:lstStyle/>
              <a:p>
                <a:endParaRPr lang="en-US"/>
              </a:p>
            </p:txBody>
          </p:sp>
          <p:sp>
            <p:nvSpPr>
              <p:cNvPr id="43" name="Freeform 3813"/>
              <p:cNvSpPr/>
              <p:nvPr/>
            </p:nvSpPr>
            <p:spPr bwMode="auto">
              <a:xfrm>
                <a:off x="2422526" y="2089150"/>
                <a:ext cx="46038" cy="28575"/>
              </a:xfrm>
              <a:custGeom>
                <a:avLst/>
                <a:gdLst/>
                <a:ahLst/>
                <a:cxnLst>
                  <a:cxn ang="0">
                    <a:pos x="57" y="0"/>
                  </a:cxn>
                  <a:cxn ang="0">
                    <a:pos x="57" y="0"/>
                  </a:cxn>
                  <a:cxn ang="0">
                    <a:pos x="59" y="5"/>
                  </a:cxn>
                  <a:cxn ang="0">
                    <a:pos x="59" y="10"/>
                  </a:cxn>
                  <a:cxn ang="0">
                    <a:pos x="59" y="10"/>
                  </a:cxn>
                  <a:cxn ang="0">
                    <a:pos x="57" y="13"/>
                  </a:cxn>
                  <a:cxn ang="0">
                    <a:pos x="52" y="16"/>
                  </a:cxn>
                  <a:cxn ang="0">
                    <a:pos x="35" y="26"/>
                  </a:cxn>
                  <a:cxn ang="0">
                    <a:pos x="18" y="36"/>
                  </a:cxn>
                  <a:cxn ang="0">
                    <a:pos x="18" y="36"/>
                  </a:cxn>
                  <a:cxn ang="0">
                    <a:pos x="13" y="38"/>
                  </a:cxn>
                  <a:cxn ang="0">
                    <a:pos x="8" y="38"/>
                  </a:cxn>
                  <a:cxn ang="0">
                    <a:pos x="8" y="38"/>
                  </a:cxn>
                  <a:cxn ang="0">
                    <a:pos x="4" y="34"/>
                  </a:cxn>
                  <a:cxn ang="0">
                    <a:pos x="0" y="31"/>
                  </a:cxn>
                  <a:cxn ang="0">
                    <a:pos x="0" y="31"/>
                  </a:cxn>
                  <a:cxn ang="0">
                    <a:pos x="4" y="34"/>
                  </a:cxn>
                  <a:cxn ang="0">
                    <a:pos x="8" y="36"/>
                  </a:cxn>
                  <a:cxn ang="0">
                    <a:pos x="8" y="36"/>
                  </a:cxn>
                  <a:cxn ang="0">
                    <a:pos x="13" y="36"/>
                  </a:cxn>
                  <a:cxn ang="0">
                    <a:pos x="18" y="34"/>
                  </a:cxn>
                  <a:cxn ang="0">
                    <a:pos x="35" y="25"/>
                  </a:cxn>
                  <a:cxn ang="0">
                    <a:pos x="52" y="16"/>
                  </a:cxn>
                  <a:cxn ang="0">
                    <a:pos x="52" y="16"/>
                  </a:cxn>
                  <a:cxn ang="0">
                    <a:pos x="56" y="13"/>
                  </a:cxn>
                  <a:cxn ang="0">
                    <a:pos x="59" y="10"/>
                  </a:cxn>
                  <a:cxn ang="0">
                    <a:pos x="59" y="10"/>
                  </a:cxn>
                  <a:cxn ang="0">
                    <a:pos x="59" y="5"/>
                  </a:cxn>
                  <a:cxn ang="0">
                    <a:pos x="57" y="0"/>
                  </a:cxn>
                  <a:cxn ang="0">
                    <a:pos x="57" y="0"/>
                  </a:cxn>
                </a:cxnLst>
                <a:rect l="0" t="0" r="r" b="b"/>
                <a:pathLst>
                  <a:path w="59" h="38">
                    <a:moveTo>
                      <a:pt x="57" y="0"/>
                    </a:moveTo>
                    <a:lnTo>
                      <a:pt x="57" y="0"/>
                    </a:lnTo>
                    <a:lnTo>
                      <a:pt x="59" y="5"/>
                    </a:lnTo>
                    <a:lnTo>
                      <a:pt x="59" y="10"/>
                    </a:lnTo>
                    <a:lnTo>
                      <a:pt x="59" y="10"/>
                    </a:lnTo>
                    <a:lnTo>
                      <a:pt x="57" y="13"/>
                    </a:lnTo>
                    <a:lnTo>
                      <a:pt x="52" y="16"/>
                    </a:lnTo>
                    <a:lnTo>
                      <a:pt x="35" y="26"/>
                    </a:lnTo>
                    <a:lnTo>
                      <a:pt x="18" y="36"/>
                    </a:lnTo>
                    <a:lnTo>
                      <a:pt x="18" y="36"/>
                    </a:lnTo>
                    <a:lnTo>
                      <a:pt x="13" y="38"/>
                    </a:lnTo>
                    <a:lnTo>
                      <a:pt x="8" y="38"/>
                    </a:lnTo>
                    <a:lnTo>
                      <a:pt x="8" y="38"/>
                    </a:lnTo>
                    <a:lnTo>
                      <a:pt x="4" y="34"/>
                    </a:lnTo>
                    <a:lnTo>
                      <a:pt x="0" y="31"/>
                    </a:lnTo>
                    <a:lnTo>
                      <a:pt x="0" y="31"/>
                    </a:lnTo>
                    <a:lnTo>
                      <a:pt x="4" y="34"/>
                    </a:lnTo>
                    <a:lnTo>
                      <a:pt x="8" y="36"/>
                    </a:lnTo>
                    <a:lnTo>
                      <a:pt x="8" y="36"/>
                    </a:lnTo>
                    <a:lnTo>
                      <a:pt x="13" y="36"/>
                    </a:lnTo>
                    <a:lnTo>
                      <a:pt x="18" y="34"/>
                    </a:lnTo>
                    <a:lnTo>
                      <a:pt x="35" y="25"/>
                    </a:lnTo>
                    <a:lnTo>
                      <a:pt x="52" y="16"/>
                    </a:lnTo>
                    <a:lnTo>
                      <a:pt x="52" y="16"/>
                    </a:lnTo>
                    <a:lnTo>
                      <a:pt x="56" y="13"/>
                    </a:lnTo>
                    <a:lnTo>
                      <a:pt x="59" y="10"/>
                    </a:lnTo>
                    <a:lnTo>
                      <a:pt x="59" y="10"/>
                    </a:lnTo>
                    <a:lnTo>
                      <a:pt x="59" y="5"/>
                    </a:lnTo>
                    <a:lnTo>
                      <a:pt x="57" y="0"/>
                    </a:lnTo>
                    <a:lnTo>
                      <a:pt x="57" y="0"/>
                    </a:lnTo>
                    <a:close/>
                  </a:path>
                </a:pathLst>
              </a:custGeom>
              <a:solidFill>
                <a:srgbClr val="D34658"/>
              </a:solidFill>
              <a:ln w="9525">
                <a:noFill/>
                <a:round/>
              </a:ln>
            </p:spPr>
            <p:txBody>
              <a:bodyPr vert="horz" wrap="square" lIns="91440" tIns="45720" rIns="91440" bIns="45720" numCol="1" anchor="t" anchorCtr="0" compatLnSpc="1"/>
              <a:lstStyle/>
              <a:p>
                <a:endParaRPr lang="en-US"/>
              </a:p>
            </p:txBody>
          </p:sp>
          <p:sp>
            <p:nvSpPr>
              <p:cNvPr id="44" name="Freeform 3814"/>
              <p:cNvSpPr/>
              <p:nvPr/>
            </p:nvSpPr>
            <p:spPr bwMode="auto">
              <a:xfrm>
                <a:off x="2276476" y="2306638"/>
                <a:ext cx="57150" cy="53975"/>
              </a:xfrm>
              <a:custGeom>
                <a:avLst/>
                <a:gdLst/>
                <a:ahLst/>
                <a:cxnLst>
                  <a:cxn ang="0">
                    <a:pos x="72" y="30"/>
                  </a:cxn>
                  <a:cxn ang="0">
                    <a:pos x="72" y="30"/>
                  </a:cxn>
                  <a:cxn ang="0">
                    <a:pos x="74" y="33"/>
                  </a:cxn>
                  <a:cxn ang="0">
                    <a:pos x="74" y="38"/>
                  </a:cxn>
                  <a:cxn ang="0">
                    <a:pos x="70" y="43"/>
                  </a:cxn>
                  <a:cxn ang="0">
                    <a:pos x="67" y="46"/>
                  </a:cxn>
                  <a:cxn ang="0">
                    <a:pos x="31" y="66"/>
                  </a:cxn>
                  <a:cxn ang="0">
                    <a:pos x="31" y="66"/>
                  </a:cxn>
                  <a:cxn ang="0">
                    <a:pos x="26" y="67"/>
                  </a:cxn>
                  <a:cxn ang="0">
                    <a:pos x="21" y="66"/>
                  </a:cxn>
                  <a:cxn ang="0">
                    <a:pos x="18" y="64"/>
                  </a:cxn>
                  <a:cxn ang="0">
                    <a:pos x="15" y="61"/>
                  </a:cxn>
                  <a:cxn ang="0">
                    <a:pos x="2" y="38"/>
                  </a:cxn>
                  <a:cxn ang="0">
                    <a:pos x="2" y="38"/>
                  </a:cxn>
                  <a:cxn ang="0">
                    <a:pos x="0" y="33"/>
                  </a:cxn>
                  <a:cxn ang="0">
                    <a:pos x="0" y="28"/>
                  </a:cxn>
                  <a:cxn ang="0">
                    <a:pos x="4" y="23"/>
                  </a:cxn>
                  <a:cxn ang="0">
                    <a:pos x="7" y="22"/>
                  </a:cxn>
                  <a:cxn ang="0">
                    <a:pos x="43" y="0"/>
                  </a:cxn>
                  <a:cxn ang="0">
                    <a:pos x="43" y="0"/>
                  </a:cxn>
                  <a:cxn ang="0">
                    <a:pos x="47" y="0"/>
                  </a:cxn>
                  <a:cxn ang="0">
                    <a:pos x="52" y="0"/>
                  </a:cxn>
                  <a:cxn ang="0">
                    <a:pos x="56" y="2"/>
                  </a:cxn>
                  <a:cxn ang="0">
                    <a:pos x="59" y="5"/>
                  </a:cxn>
                  <a:cxn ang="0">
                    <a:pos x="72" y="30"/>
                  </a:cxn>
                </a:cxnLst>
                <a:rect l="0" t="0" r="r" b="b"/>
                <a:pathLst>
                  <a:path w="74" h="67">
                    <a:moveTo>
                      <a:pt x="72" y="30"/>
                    </a:moveTo>
                    <a:lnTo>
                      <a:pt x="72" y="30"/>
                    </a:lnTo>
                    <a:lnTo>
                      <a:pt x="74" y="33"/>
                    </a:lnTo>
                    <a:lnTo>
                      <a:pt x="74" y="38"/>
                    </a:lnTo>
                    <a:lnTo>
                      <a:pt x="70" y="43"/>
                    </a:lnTo>
                    <a:lnTo>
                      <a:pt x="67" y="46"/>
                    </a:lnTo>
                    <a:lnTo>
                      <a:pt x="31" y="66"/>
                    </a:lnTo>
                    <a:lnTo>
                      <a:pt x="31" y="66"/>
                    </a:lnTo>
                    <a:lnTo>
                      <a:pt x="26" y="67"/>
                    </a:lnTo>
                    <a:lnTo>
                      <a:pt x="21" y="66"/>
                    </a:lnTo>
                    <a:lnTo>
                      <a:pt x="18" y="64"/>
                    </a:lnTo>
                    <a:lnTo>
                      <a:pt x="15" y="61"/>
                    </a:lnTo>
                    <a:lnTo>
                      <a:pt x="2" y="38"/>
                    </a:lnTo>
                    <a:lnTo>
                      <a:pt x="2" y="38"/>
                    </a:lnTo>
                    <a:lnTo>
                      <a:pt x="0" y="33"/>
                    </a:lnTo>
                    <a:lnTo>
                      <a:pt x="0" y="28"/>
                    </a:lnTo>
                    <a:lnTo>
                      <a:pt x="4" y="23"/>
                    </a:lnTo>
                    <a:lnTo>
                      <a:pt x="7" y="22"/>
                    </a:lnTo>
                    <a:lnTo>
                      <a:pt x="43" y="0"/>
                    </a:lnTo>
                    <a:lnTo>
                      <a:pt x="43" y="0"/>
                    </a:lnTo>
                    <a:lnTo>
                      <a:pt x="47" y="0"/>
                    </a:lnTo>
                    <a:lnTo>
                      <a:pt x="52" y="0"/>
                    </a:lnTo>
                    <a:lnTo>
                      <a:pt x="56" y="2"/>
                    </a:lnTo>
                    <a:lnTo>
                      <a:pt x="59" y="5"/>
                    </a:lnTo>
                    <a:lnTo>
                      <a:pt x="72" y="3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45" name="Freeform 3815"/>
              <p:cNvSpPr/>
              <p:nvPr/>
            </p:nvSpPr>
            <p:spPr bwMode="auto">
              <a:xfrm>
                <a:off x="2327276" y="2278063"/>
                <a:ext cx="58738" cy="53975"/>
              </a:xfrm>
              <a:custGeom>
                <a:avLst/>
                <a:gdLst/>
                <a:ahLst/>
                <a:cxnLst>
                  <a:cxn ang="0">
                    <a:pos x="72" y="29"/>
                  </a:cxn>
                  <a:cxn ang="0">
                    <a:pos x="72" y="29"/>
                  </a:cxn>
                  <a:cxn ang="0">
                    <a:pos x="74" y="34"/>
                  </a:cxn>
                  <a:cxn ang="0">
                    <a:pos x="72" y="37"/>
                  </a:cxn>
                  <a:cxn ang="0">
                    <a:pos x="70" y="42"/>
                  </a:cxn>
                  <a:cxn ang="0">
                    <a:pos x="67" y="45"/>
                  </a:cxn>
                  <a:cxn ang="0">
                    <a:pos x="30" y="65"/>
                  </a:cxn>
                  <a:cxn ang="0">
                    <a:pos x="30" y="65"/>
                  </a:cxn>
                  <a:cxn ang="0">
                    <a:pos x="26" y="66"/>
                  </a:cxn>
                  <a:cxn ang="0">
                    <a:pos x="22" y="66"/>
                  </a:cxn>
                  <a:cxn ang="0">
                    <a:pos x="17" y="63"/>
                  </a:cxn>
                  <a:cxn ang="0">
                    <a:pos x="13" y="60"/>
                  </a:cxn>
                  <a:cxn ang="0">
                    <a:pos x="2" y="37"/>
                  </a:cxn>
                  <a:cxn ang="0">
                    <a:pos x="2" y="37"/>
                  </a:cxn>
                  <a:cxn ang="0">
                    <a:pos x="0" y="32"/>
                  </a:cxn>
                  <a:cxn ang="0">
                    <a:pos x="0" y="27"/>
                  </a:cxn>
                  <a:cxn ang="0">
                    <a:pos x="2" y="24"/>
                  </a:cxn>
                  <a:cxn ang="0">
                    <a:pos x="7" y="21"/>
                  </a:cxn>
                  <a:cxn ang="0">
                    <a:pos x="43" y="1"/>
                  </a:cxn>
                  <a:cxn ang="0">
                    <a:pos x="43" y="1"/>
                  </a:cxn>
                  <a:cxn ang="0">
                    <a:pos x="48" y="0"/>
                  </a:cxn>
                  <a:cxn ang="0">
                    <a:pos x="53" y="0"/>
                  </a:cxn>
                  <a:cxn ang="0">
                    <a:pos x="56" y="1"/>
                  </a:cxn>
                  <a:cxn ang="0">
                    <a:pos x="59" y="6"/>
                  </a:cxn>
                  <a:cxn ang="0">
                    <a:pos x="72" y="29"/>
                  </a:cxn>
                </a:cxnLst>
                <a:rect l="0" t="0" r="r" b="b"/>
                <a:pathLst>
                  <a:path w="74" h="66">
                    <a:moveTo>
                      <a:pt x="72" y="29"/>
                    </a:moveTo>
                    <a:lnTo>
                      <a:pt x="72" y="29"/>
                    </a:lnTo>
                    <a:lnTo>
                      <a:pt x="74" y="34"/>
                    </a:lnTo>
                    <a:lnTo>
                      <a:pt x="72" y="37"/>
                    </a:lnTo>
                    <a:lnTo>
                      <a:pt x="70" y="42"/>
                    </a:lnTo>
                    <a:lnTo>
                      <a:pt x="67" y="45"/>
                    </a:lnTo>
                    <a:lnTo>
                      <a:pt x="30" y="65"/>
                    </a:lnTo>
                    <a:lnTo>
                      <a:pt x="30" y="65"/>
                    </a:lnTo>
                    <a:lnTo>
                      <a:pt x="26" y="66"/>
                    </a:lnTo>
                    <a:lnTo>
                      <a:pt x="22" y="66"/>
                    </a:lnTo>
                    <a:lnTo>
                      <a:pt x="17" y="63"/>
                    </a:lnTo>
                    <a:lnTo>
                      <a:pt x="13" y="60"/>
                    </a:lnTo>
                    <a:lnTo>
                      <a:pt x="2" y="37"/>
                    </a:lnTo>
                    <a:lnTo>
                      <a:pt x="2" y="37"/>
                    </a:lnTo>
                    <a:lnTo>
                      <a:pt x="0" y="32"/>
                    </a:lnTo>
                    <a:lnTo>
                      <a:pt x="0" y="27"/>
                    </a:lnTo>
                    <a:lnTo>
                      <a:pt x="2" y="24"/>
                    </a:lnTo>
                    <a:lnTo>
                      <a:pt x="7" y="21"/>
                    </a:lnTo>
                    <a:lnTo>
                      <a:pt x="43" y="1"/>
                    </a:lnTo>
                    <a:lnTo>
                      <a:pt x="43" y="1"/>
                    </a:lnTo>
                    <a:lnTo>
                      <a:pt x="48" y="0"/>
                    </a:lnTo>
                    <a:lnTo>
                      <a:pt x="53" y="0"/>
                    </a:lnTo>
                    <a:lnTo>
                      <a:pt x="56" y="1"/>
                    </a:lnTo>
                    <a:lnTo>
                      <a:pt x="59" y="6"/>
                    </a:lnTo>
                    <a:lnTo>
                      <a:pt x="72"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46" name="Freeform 3816"/>
              <p:cNvSpPr/>
              <p:nvPr/>
            </p:nvSpPr>
            <p:spPr bwMode="auto">
              <a:xfrm>
                <a:off x="2379663" y="2249488"/>
                <a:ext cx="57150" cy="53975"/>
              </a:xfrm>
              <a:custGeom>
                <a:avLst/>
                <a:gdLst/>
                <a:ahLst/>
                <a:cxnLst>
                  <a:cxn ang="0">
                    <a:pos x="71" y="29"/>
                  </a:cxn>
                  <a:cxn ang="0">
                    <a:pos x="71" y="29"/>
                  </a:cxn>
                  <a:cxn ang="0">
                    <a:pos x="71" y="34"/>
                  </a:cxn>
                  <a:cxn ang="0">
                    <a:pos x="71" y="39"/>
                  </a:cxn>
                  <a:cxn ang="0">
                    <a:pos x="70" y="42"/>
                  </a:cxn>
                  <a:cxn ang="0">
                    <a:pos x="66" y="45"/>
                  </a:cxn>
                  <a:cxn ang="0">
                    <a:pos x="29" y="65"/>
                  </a:cxn>
                  <a:cxn ang="0">
                    <a:pos x="29" y="65"/>
                  </a:cxn>
                  <a:cxn ang="0">
                    <a:pos x="24" y="66"/>
                  </a:cxn>
                  <a:cxn ang="0">
                    <a:pos x="21" y="66"/>
                  </a:cxn>
                  <a:cxn ang="0">
                    <a:pos x="16" y="65"/>
                  </a:cxn>
                  <a:cxn ang="0">
                    <a:pos x="13" y="60"/>
                  </a:cxn>
                  <a:cxn ang="0">
                    <a:pos x="0" y="37"/>
                  </a:cxn>
                  <a:cxn ang="0">
                    <a:pos x="0" y="37"/>
                  </a:cxn>
                  <a:cxn ang="0">
                    <a:pos x="0" y="32"/>
                  </a:cxn>
                  <a:cxn ang="0">
                    <a:pos x="0" y="29"/>
                  </a:cxn>
                  <a:cxn ang="0">
                    <a:pos x="1" y="24"/>
                  </a:cxn>
                  <a:cxn ang="0">
                    <a:pos x="4" y="21"/>
                  </a:cxn>
                  <a:cxn ang="0">
                    <a:pos x="42" y="1"/>
                  </a:cxn>
                  <a:cxn ang="0">
                    <a:pos x="42" y="1"/>
                  </a:cxn>
                  <a:cxn ang="0">
                    <a:pos x="47" y="0"/>
                  </a:cxn>
                  <a:cxn ang="0">
                    <a:pos x="50" y="0"/>
                  </a:cxn>
                  <a:cxn ang="0">
                    <a:pos x="55" y="3"/>
                  </a:cxn>
                  <a:cxn ang="0">
                    <a:pos x="58" y="6"/>
                  </a:cxn>
                  <a:cxn ang="0">
                    <a:pos x="71" y="29"/>
                  </a:cxn>
                </a:cxnLst>
                <a:rect l="0" t="0" r="r" b="b"/>
                <a:pathLst>
                  <a:path w="71" h="66">
                    <a:moveTo>
                      <a:pt x="71" y="29"/>
                    </a:moveTo>
                    <a:lnTo>
                      <a:pt x="71" y="29"/>
                    </a:lnTo>
                    <a:lnTo>
                      <a:pt x="71" y="34"/>
                    </a:lnTo>
                    <a:lnTo>
                      <a:pt x="71" y="39"/>
                    </a:lnTo>
                    <a:lnTo>
                      <a:pt x="70" y="42"/>
                    </a:lnTo>
                    <a:lnTo>
                      <a:pt x="66" y="45"/>
                    </a:lnTo>
                    <a:lnTo>
                      <a:pt x="29" y="65"/>
                    </a:lnTo>
                    <a:lnTo>
                      <a:pt x="29" y="65"/>
                    </a:lnTo>
                    <a:lnTo>
                      <a:pt x="24" y="66"/>
                    </a:lnTo>
                    <a:lnTo>
                      <a:pt x="21" y="66"/>
                    </a:lnTo>
                    <a:lnTo>
                      <a:pt x="16" y="65"/>
                    </a:lnTo>
                    <a:lnTo>
                      <a:pt x="13" y="60"/>
                    </a:lnTo>
                    <a:lnTo>
                      <a:pt x="0" y="37"/>
                    </a:lnTo>
                    <a:lnTo>
                      <a:pt x="0" y="37"/>
                    </a:lnTo>
                    <a:lnTo>
                      <a:pt x="0" y="32"/>
                    </a:lnTo>
                    <a:lnTo>
                      <a:pt x="0" y="29"/>
                    </a:lnTo>
                    <a:lnTo>
                      <a:pt x="1" y="24"/>
                    </a:lnTo>
                    <a:lnTo>
                      <a:pt x="4" y="21"/>
                    </a:lnTo>
                    <a:lnTo>
                      <a:pt x="42" y="1"/>
                    </a:lnTo>
                    <a:lnTo>
                      <a:pt x="42" y="1"/>
                    </a:lnTo>
                    <a:lnTo>
                      <a:pt x="47" y="0"/>
                    </a:lnTo>
                    <a:lnTo>
                      <a:pt x="50" y="0"/>
                    </a:lnTo>
                    <a:lnTo>
                      <a:pt x="55" y="3"/>
                    </a:lnTo>
                    <a:lnTo>
                      <a:pt x="58" y="6"/>
                    </a:lnTo>
                    <a:lnTo>
                      <a:pt x="71"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47" name="Freeform 3817"/>
              <p:cNvSpPr/>
              <p:nvPr/>
            </p:nvSpPr>
            <p:spPr bwMode="auto">
              <a:xfrm>
                <a:off x="2481263" y="2193925"/>
                <a:ext cx="58738" cy="53975"/>
              </a:xfrm>
              <a:custGeom>
                <a:avLst/>
                <a:gdLst/>
                <a:ahLst/>
                <a:cxnLst>
                  <a:cxn ang="0">
                    <a:pos x="72" y="29"/>
                  </a:cxn>
                  <a:cxn ang="0">
                    <a:pos x="72" y="29"/>
                  </a:cxn>
                  <a:cxn ang="0">
                    <a:pos x="74" y="34"/>
                  </a:cxn>
                  <a:cxn ang="0">
                    <a:pos x="74" y="37"/>
                  </a:cxn>
                  <a:cxn ang="0">
                    <a:pos x="70" y="42"/>
                  </a:cxn>
                  <a:cxn ang="0">
                    <a:pos x="67" y="45"/>
                  </a:cxn>
                  <a:cxn ang="0">
                    <a:pos x="31" y="65"/>
                  </a:cxn>
                  <a:cxn ang="0">
                    <a:pos x="31" y="65"/>
                  </a:cxn>
                  <a:cxn ang="0">
                    <a:pos x="26" y="66"/>
                  </a:cxn>
                  <a:cxn ang="0">
                    <a:pos x="21" y="66"/>
                  </a:cxn>
                  <a:cxn ang="0">
                    <a:pos x="18" y="63"/>
                  </a:cxn>
                  <a:cxn ang="0">
                    <a:pos x="15" y="60"/>
                  </a:cxn>
                  <a:cxn ang="0">
                    <a:pos x="2" y="37"/>
                  </a:cxn>
                  <a:cxn ang="0">
                    <a:pos x="2" y="37"/>
                  </a:cxn>
                  <a:cxn ang="0">
                    <a:pos x="0" y="32"/>
                  </a:cxn>
                  <a:cxn ang="0">
                    <a:pos x="0" y="27"/>
                  </a:cxn>
                  <a:cxn ang="0">
                    <a:pos x="3" y="24"/>
                  </a:cxn>
                  <a:cxn ang="0">
                    <a:pos x="7" y="21"/>
                  </a:cxn>
                  <a:cxn ang="0">
                    <a:pos x="43" y="1"/>
                  </a:cxn>
                  <a:cxn ang="0">
                    <a:pos x="43" y="1"/>
                  </a:cxn>
                  <a:cxn ang="0">
                    <a:pos x="47" y="0"/>
                  </a:cxn>
                  <a:cxn ang="0">
                    <a:pos x="52" y="0"/>
                  </a:cxn>
                  <a:cxn ang="0">
                    <a:pos x="56" y="1"/>
                  </a:cxn>
                  <a:cxn ang="0">
                    <a:pos x="59" y="6"/>
                  </a:cxn>
                  <a:cxn ang="0">
                    <a:pos x="72" y="29"/>
                  </a:cxn>
                </a:cxnLst>
                <a:rect l="0" t="0" r="r" b="b"/>
                <a:pathLst>
                  <a:path w="74" h="66">
                    <a:moveTo>
                      <a:pt x="72" y="29"/>
                    </a:moveTo>
                    <a:lnTo>
                      <a:pt x="72" y="29"/>
                    </a:lnTo>
                    <a:lnTo>
                      <a:pt x="74" y="34"/>
                    </a:lnTo>
                    <a:lnTo>
                      <a:pt x="74" y="37"/>
                    </a:lnTo>
                    <a:lnTo>
                      <a:pt x="70" y="42"/>
                    </a:lnTo>
                    <a:lnTo>
                      <a:pt x="67" y="45"/>
                    </a:lnTo>
                    <a:lnTo>
                      <a:pt x="31" y="65"/>
                    </a:lnTo>
                    <a:lnTo>
                      <a:pt x="31" y="65"/>
                    </a:lnTo>
                    <a:lnTo>
                      <a:pt x="26" y="66"/>
                    </a:lnTo>
                    <a:lnTo>
                      <a:pt x="21" y="66"/>
                    </a:lnTo>
                    <a:lnTo>
                      <a:pt x="18" y="63"/>
                    </a:lnTo>
                    <a:lnTo>
                      <a:pt x="15" y="60"/>
                    </a:lnTo>
                    <a:lnTo>
                      <a:pt x="2" y="37"/>
                    </a:lnTo>
                    <a:lnTo>
                      <a:pt x="2" y="37"/>
                    </a:lnTo>
                    <a:lnTo>
                      <a:pt x="0" y="32"/>
                    </a:lnTo>
                    <a:lnTo>
                      <a:pt x="0" y="27"/>
                    </a:lnTo>
                    <a:lnTo>
                      <a:pt x="3" y="24"/>
                    </a:lnTo>
                    <a:lnTo>
                      <a:pt x="7" y="21"/>
                    </a:lnTo>
                    <a:lnTo>
                      <a:pt x="43" y="1"/>
                    </a:lnTo>
                    <a:lnTo>
                      <a:pt x="43" y="1"/>
                    </a:lnTo>
                    <a:lnTo>
                      <a:pt x="47" y="0"/>
                    </a:lnTo>
                    <a:lnTo>
                      <a:pt x="52" y="0"/>
                    </a:lnTo>
                    <a:lnTo>
                      <a:pt x="56" y="1"/>
                    </a:lnTo>
                    <a:lnTo>
                      <a:pt x="59" y="6"/>
                    </a:lnTo>
                    <a:lnTo>
                      <a:pt x="72"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48" name="Freeform 3818"/>
              <p:cNvSpPr/>
              <p:nvPr/>
            </p:nvSpPr>
            <p:spPr bwMode="auto">
              <a:xfrm>
                <a:off x="2298701" y="2349500"/>
                <a:ext cx="58738" cy="52388"/>
              </a:xfrm>
              <a:custGeom>
                <a:avLst/>
                <a:gdLst/>
                <a:ahLst/>
                <a:cxnLst>
                  <a:cxn ang="0">
                    <a:pos x="71" y="29"/>
                  </a:cxn>
                  <a:cxn ang="0">
                    <a:pos x="71" y="29"/>
                  </a:cxn>
                  <a:cxn ang="0">
                    <a:pos x="73" y="34"/>
                  </a:cxn>
                  <a:cxn ang="0">
                    <a:pos x="73" y="39"/>
                  </a:cxn>
                  <a:cxn ang="0">
                    <a:pos x="71" y="42"/>
                  </a:cxn>
                  <a:cxn ang="0">
                    <a:pos x="66" y="46"/>
                  </a:cxn>
                  <a:cxn ang="0">
                    <a:pos x="31" y="67"/>
                  </a:cxn>
                  <a:cxn ang="0">
                    <a:pos x="31" y="67"/>
                  </a:cxn>
                  <a:cxn ang="0">
                    <a:pos x="26" y="67"/>
                  </a:cxn>
                  <a:cxn ang="0">
                    <a:pos x="21" y="67"/>
                  </a:cxn>
                  <a:cxn ang="0">
                    <a:pos x="17" y="65"/>
                  </a:cxn>
                  <a:cxn ang="0">
                    <a:pos x="14" y="62"/>
                  </a:cxn>
                  <a:cxn ang="0">
                    <a:pos x="1" y="38"/>
                  </a:cxn>
                  <a:cxn ang="0">
                    <a:pos x="1" y="38"/>
                  </a:cxn>
                  <a:cxn ang="0">
                    <a:pos x="0" y="34"/>
                  </a:cxn>
                  <a:cxn ang="0">
                    <a:pos x="1" y="29"/>
                  </a:cxn>
                  <a:cxn ang="0">
                    <a:pos x="3" y="25"/>
                  </a:cxn>
                  <a:cxn ang="0">
                    <a:pos x="6" y="21"/>
                  </a:cxn>
                  <a:cxn ang="0">
                    <a:pos x="44" y="2"/>
                  </a:cxn>
                  <a:cxn ang="0">
                    <a:pos x="44" y="2"/>
                  </a:cxn>
                  <a:cxn ang="0">
                    <a:pos x="47" y="0"/>
                  </a:cxn>
                  <a:cxn ang="0">
                    <a:pos x="52" y="2"/>
                  </a:cxn>
                  <a:cxn ang="0">
                    <a:pos x="57" y="3"/>
                  </a:cxn>
                  <a:cxn ang="0">
                    <a:pos x="60" y="7"/>
                  </a:cxn>
                  <a:cxn ang="0">
                    <a:pos x="71" y="29"/>
                  </a:cxn>
                </a:cxnLst>
                <a:rect l="0" t="0" r="r" b="b"/>
                <a:pathLst>
                  <a:path w="73" h="67">
                    <a:moveTo>
                      <a:pt x="71" y="29"/>
                    </a:moveTo>
                    <a:lnTo>
                      <a:pt x="71" y="29"/>
                    </a:lnTo>
                    <a:lnTo>
                      <a:pt x="73" y="34"/>
                    </a:lnTo>
                    <a:lnTo>
                      <a:pt x="73" y="39"/>
                    </a:lnTo>
                    <a:lnTo>
                      <a:pt x="71" y="42"/>
                    </a:lnTo>
                    <a:lnTo>
                      <a:pt x="66" y="46"/>
                    </a:lnTo>
                    <a:lnTo>
                      <a:pt x="31" y="67"/>
                    </a:lnTo>
                    <a:lnTo>
                      <a:pt x="31" y="67"/>
                    </a:lnTo>
                    <a:lnTo>
                      <a:pt x="26" y="67"/>
                    </a:lnTo>
                    <a:lnTo>
                      <a:pt x="21" y="67"/>
                    </a:lnTo>
                    <a:lnTo>
                      <a:pt x="17" y="65"/>
                    </a:lnTo>
                    <a:lnTo>
                      <a:pt x="14" y="62"/>
                    </a:lnTo>
                    <a:lnTo>
                      <a:pt x="1" y="38"/>
                    </a:lnTo>
                    <a:lnTo>
                      <a:pt x="1" y="38"/>
                    </a:lnTo>
                    <a:lnTo>
                      <a:pt x="0" y="34"/>
                    </a:lnTo>
                    <a:lnTo>
                      <a:pt x="1" y="29"/>
                    </a:lnTo>
                    <a:lnTo>
                      <a:pt x="3" y="25"/>
                    </a:lnTo>
                    <a:lnTo>
                      <a:pt x="6" y="21"/>
                    </a:lnTo>
                    <a:lnTo>
                      <a:pt x="44" y="2"/>
                    </a:lnTo>
                    <a:lnTo>
                      <a:pt x="44" y="2"/>
                    </a:lnTo>
                    <a:lnTo>
                      <a:pt x="47" y="0"/>
                    </a:lnTo>
                    <a:lnTo>
                      <a:pt x="52" y="2"/>
                    </a:lnTo>
                    <a:lnTo>
                      <a:pt x="57" y="3"/>
                    </a:lnTo>
                    <a:lnTo>
                      <a:pt x="60" y="7"/>
                    </a:lnTo>
                    <a:lnTo>
                      <a:pt x="71"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49" name="Freeform 3819"/>
              <p:cNvSpPr/>
              <p:nvPr/>
            </p:nvSpPr>
            <p:spPr bwMode="auto">
              <a:xfrm>
                <a:off x="2351088" y="2322513"/>
                <a:ext cx="58738" cy="52388"/>
              </a:xfrm>
              <a:custGeom>
                <a:avLst/>
                <a:gdLst/>
                <a:ahLst/>
                <a:cxnLst>
                  <a:cxn ang="0">
                    <a:pos x="71" y="29"/>
                  </a:cxn>
                  <a:cxn ang="0">
                    <a:pos x="71" y="29"/>
                  </a:cxn>
                  <a:cxn ang="0">
                    <a:pos x="73" y="34"/>
                  </a:cxn>
                  <a:cxn ang="0">
                    <a:pos x="73" y="37"/>
                  </a:cxn>
                  <a:cxn ang="0">
                    <a:pos x="70" y="42"/>
                  </a:cxn>
                  <a:cxn ang="0">
                    <a:pos x="67" y="46"/>
                  </a:cxn>
                  <a:cxn ang="0">
                    <a:pos x="31" y="65"/>
                  </a:cxn>
                  <a:cxn ang="0">
                    <a:pos x="31" y="65"/>
                  </a:cxn>
                  <a:cxn ang="0">
                    <a:pos x="26" y="67"/>
                  </a:cxn>
                  <a:cxn ang="0">
                    <a:pos x="21" y="65"/>
                  </a:cxn>
                  <a:cxn ang="0">
                    <a:pos x="18" y="63"/>
                  </a:cxn>
                  <a:cxn ang="0">
                    <a:pos x="14" y="60"/>
                  </a:cxn>
                  <a:cxn ang="0">
                    <a:pos x="1" y="37"/>
                  </a:cxn>
                  <a:cxn ang="0">
                    <a:pos x="1" y="37"/>
                  </a:cxn>
                  <a:cxn ang="0">
                    <a:pos x="0" y="32"/>
                  </a:cxn>
                  <a:cxn ang="0">
                    <a:pos x="1" y="28"/>
                  </a:cxn>
                  <a:cxn ang="0">
                    <a:pos x="3" y="24"/>
                  </a:cxn>
                  <a:cxn ang="0">
                    <a:pos x="6" y="21"/>
                  </a:cxn>
                  <a:cxn ang="0">
                    <a:pos x="42" y="2"/>
                  </a:cxn>
                  <a:cxn ang="0">
                    <a:pos x="42" y="2"/>
                  </a:cxn>
                  <a:cxn ang="0">
                    <a:pos x="47" y="0"/>
                  </a:cxn>
                  <a:cxn ang="0">
                    <a:pos x="52" y="0"/>
                  </a:cxn>
                  <a:cxn ang="0">
                    <a:pos x="57" y="2"/>
                  </a:cxn>
                  <a:cxn ang="0">
                    <a:pos x="58" y="5"/>
                  </a:cxn>
                  <a:cxn ang="0">
                    <a:pos x="71" y="29"/>
                  </a:cxn>
                </a:cxnLst>
                <a:rect l="0" t="0" r="r" b="b"/>
                <a:pathLst>
                  <a:path w="73" h="67">
                    <a:moveTo>
                      <a:pt x="71" y="29"/>
                    </a:moveTo>
                    <a:lnTo>
                      <a:pt x="71" y="29"/>
                    </a:lnTo>
                    <a:lnTo>
                      <a:pt x="73" y="34"/>
                    </a:lnTo>
                    <a:lnTo>
                      <a:pt x="73" y="37"/>
                    </a:lnTo>
                    <a:lnTo>
                      <a:pt x="70" y="42"/>
                    </a:lnTo>
                    <a:lnTo>
                      <a:pt x="67" y="46"/>
                    </a:lnTo>
                    <a:lnTo>
                      <a:pt x="31" y="65"/>
                    </a:lnTo>
                    <a:lnTo>
                      <a:pt x="31" y="65"/>
                    </a:lnTo>
                    <a:lnTo>
                      <a:pt x="26" y="67"/>
                    </a:lnTo>
                    <a:lnTo>
                      <a:pt x="21" y="65"/>
                    </a:lnTo>
                    <a:lnTo>
                      <a:pt x="18" y="63"/>
                    </a:lnTo>
                    <a:lnTo>
                      <a:pt x="14" y="60"/>
                    </a:lnTo>
                    <a:lnTo>
                      <a:pt x="1" y="37"/>
                    </a:lnTo>
                    <a:lnTo>
                      <a:pt x="1" y="37"/>
                    </a:lnTo>
                    <a:lnTo>
                      <a:pt x="0" y="32"/>
                    </a:lnTo>
                    <a:lnTo>
                      <a:pt x="1" y="28"/>
                    </a:lnTo>
                    <a:lnTo>
                      <a:pt x="3" y="24"/>
                    </a:lnTo>
                    <a:lnTo>
                      <a:pt x="6" y="21"/>
                    </a:lnTo>
                    <a:lnTo>
                      <a:pt x="42" y="2"/>
                    </a:lnTo>
                    <a:lnTo>
                      <a:pt x="42" y="2"/>
                    </a:lnTo>
                    <a:lnTo>
                      <a:pt x="47" y="0"/>
                    </a:lnTo>
                    <a:lnTo>
                      <a:pt x="52" y="0"/>
                    </a:lnTo>
                    <a:lnTo>
                      <a:pt x="57" y="2"/>
                    </a:lnTo>
                    <a:lnTo>
                      <a:pt x="58" y="5"/>
                    </a:lnTo>
                    <a:lnTo>
                      <a:pt x="71"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pic>
            <p:nvPicPr>
              <p:cNvPr id="50" name="Picture 3820"/>
              <p:cNvPicPr>
                <a:picLocks noChangeAspect="1" noChangeArrowheads="1"/>
              </p:cNvPicPr>
              <p:nvPr/>
            </p:nvPicPr>
            <p:blipFill>
              <a:blip r:embed="rId1" cstate="print"/>
              <a:srcRect/>
              <a:stretch>
                <a:fillRect/>
              </a:stretch>
            </p:blipFill>
            <p:spPr bwMode="auto">
              <a:xfrm>
                <a:off x="2395538" y="2287588"/>
                <a:ext cx="69850" cy="65088"/>
              </a:xfrm>
              <a:prstGeom prst="rect">
                <a:avLst/>
              </a:prstGeom>
              <a:noFill/>
              <a:ln w="9525">
                <a:noFill/>
                <a:miter lim="800000"/>
                <a:headEnd/>
                <a:tailEnd/>
              </a:ln>
            </p:spPr>
          </p:pic>
          <p:pic>
            <p:nvPicPr>
              <p:cNvPr id="51" name="Picture 3821"/>
              <p:cNvPicPr>
                <a:picLocks noChangeAspect="1" noChangeArrowheads="1"/>
              </p:cNvPicPr>
              <p:nvPr/>
            </p:nvPicPr>
            <p:blipFill>
              <a:blip r:embed="rId2" cstate="print"/>
              <a:srcRect/>
              <a:stretch>
                <a:fillRect/>
              </a:stretch>
            </p:blipFill>
            <p:spPr bwMode="auto">
              <a:xfrm>
                <a:off x="2422526" y="2216150"/>
                <a:ext cx="93663" cy="109538"/>
              </a:xfrm>
              <a:prstGeom prst="rect">
                <a:avLst/>
              </a:prstGeom>
              <a:noFill/>
              <a:ln w="9525">
                <a:noFill/>
                <a:miter lim="800000"/>
                <a:headEnd/>
                <a:tailEnd/>
              </a:ln>
            </p:spPr>
          </p:pic>
          <p:sp>
            <p:nvSpPr>
              <p:cNvPr id="52" name="Freeform 3822"/>
              <p:cNvSpPr/>
              <p:nvPr/>
            </p:nvSpPr>
            <p:spPr bwMode="auto">
              <a:xfrm>
                <a:off x="2228851" y="2220913"/>
                <a:ext cx="58738" cy="53975"/>
              </a:xfrm>
              <a:custGeom>
                <a:avLst/>
                <a:gdLst/>
                <a:ahLst/>
                <a:cxnLst>
                  <a:cxn ang="0">
                    <a:pos x="71" y="29"/>
                  </a:cxn>
                  <a:cxn ang="0">
                    <a:pos x="71" y="29"/>
                  </a:cxn>
                  <a:cxn ang="0">
                    <a:pos x="73" y="34"/>
                  </a:cxn>
                  <a:cxn ang="0">
                    <a:pos x="73" y="39"/>
                  </a:cxn>
                  <a:cxn ang="0">
                    <a:pos x="71" y="42"/>
                  </a:cxn>
                  <a:cxn ang="0">
                    <a:pos x="66" y="45"/>
                  </a:cxn>
                  <a:cxn ang="0">
                    <a:pos x="31" y="65"/>
                  </a:cxn>
                  <a:cxn ang="0">
                    <a:pos x="31" y="65"/>
                  </a:cxn>
                  <a:cxn ang="0">
                    <a:pos x="26" y="67"/>
                  </a:cxn>
                  <a:cxn ang="0">
                    <a:pos x="21" y="67"/>
                  </a:cxn>
                  <a:cxn ang="0">
                    <a:pos x="18" y="65"/>
                  </a:cxn>
                  <a:cxn ang="0">
                    <a:pos x="14" y="60"/>
                  </a:cxn>
                  <a:cxn ang="0">
                    <a:pos x="1" y="37"/>
                  </a:cxn>
                  <a:cxn ang="0">
                    <a:pos x="1" y="37"/>
                  </a:cxn>
                  <a:cxn ang="0">
                    <a:pos x="0" y="32"/>
                  </a:cxn>
                  <a:cxn ang="0">
                    <a:pos x="1" y="29"/>
                  </a:cxn>
                  <a:cxn ang="0">
                    <a:pos x="3" y="24"/>
                  </a:cxn>
                  <a:cxn ang="0">
                    <a:pos x="6" y="21"/>
                  </a:cxn>
                  <a:cxn ang="0">
                    <a:pos x="44" y="2"/>
                  </a:cxn>
                  <a:cxn ang="0">
                    <a:pos x="44" y="2"/>
                  </a:cxn>
                  <a:cxn ang="0">
                    <a:pos x="47" y="0"/>
                  </a:cxn>
                  <a:cxn ang="0">
                    <a:pos x="52" y="0"/>
                  </a:cxn>
                  <a:cxn ang="0">
                    <a:pos x="57" y="3"/>
                  </a:cxn>
                  <a:cxn ang="0">
                    <a:pos x="60" y="6"/>
                  </a:cxn>
                  <a:cxn ang="0">
                    <a:pos x="71" y="29"/>
                  </a:cxn>
                </a:cxnLst>
                <a:rect l="0" t="0" r="r" b="b"/>
                <a:pathLst>
                  <a:path w="73" h="67">
                    <a:moveTo>
                      <a:pt x="71" y="29"/>
                    </a:moveTo>
                    <a:lnTo>
                      <a:pt x="71" y="29"/>
                    </a:lnTo>
                    <a:lnTo>
                      <a:pt x="73" y="34"/>
                    </a:lnTo>
                    <a:lnTo>
                      <a:pt x="73" y="39"/>
                    </a:lnTo>
                    <a:lnTo>
                      <a:pt x="71" y="42"/>
                    </a:lnTo>
                    <a:lnTo>
                      <a:pt x="66" y="45"/>
                    </a:lnTo>
                    <a:lnTo>
                      <a:pt x="31" y="65"/>
                    </a:lnTo>
                    <a:lnTo>
                      <a:pt x="31" y="65"/>
                    </a:lnTo>
                    <a:lnTo>
                      <a:pt x="26" y="67"/>
                    </a:lnTo>
                    <a:lnTo>
                      <a:pt x="21" y="67"/>
                    </a:lnTo>
                    <a:lnTo>
                      <a:pt x="18" y="65"/>
                    </a:lnTo>
                    <a:lnTo>
                      <a:pt x="14" y="60"/>
                    </a:lnTo>
                    <a:lnTo>
                      <a:pt x="1" y="37"/>
                    </a:lnTo>
                    <a:lnTo>
                      <a:pt x="1" y="37"/>
                    </a:lnTo>
                    <a:lnTo>
                      <a:pt x="0" y="32"/>
                    </a:lnTo>
                    <a:lnTo>
                      <a:pt x="1" y="29"/>
                    </a:lnTo>
                    <a:lnTo>
                      <a:pt x="3" y="24"/>
                    </a:lnTo>
                    <a:lnTo>
                      <a:pt x="6" y="21"/>
                    </a:lnTo>
                    <a:lnTo>
                      <a:pt x="44" y="2"/>
                    </a:lnTo>
                    <a:lnTo>
                      <a:pt x="44" y="2"/>
                    </a:lnTo>
                    <a:lnTo>
                      <a:pt x="47" y="0"/>
                    </a:lnTo>
                    <a:lnTo>
                      <a:pt x="52" y="0"/>
                    </a:lnTo>
                    <a:lnTo>
                      <a:pt x="57" y="3"/>
                    </a:lnTo>
                    <a:lnTo>
                      <a:pt x="60" y="6"/>
                    </a:lnTo>
                    <a:lnTo>
                      <a:pt x="71"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53" name="Freeform 3823"/>
              <p:cNvSpPr/>
              <p:nvPr/>
            </p:nvSpPr>
            <p:spPr bwMode="auto">
              <a:xfrm>
                <a:off x="2281238" y="2193925"/>
                <a:ext cx="58738" cy="53975"/>
              </a:xfrm>
              <a:custGeom>
                <a:avLst/>
                <a:gdLst/>
                <a:ahLst/>
                <a:cxnLst>
                  <a:cxn ang="0">
                    <a:pos x="71" y="31"/>
                  </a:cxn>
                  <a:cxn ang="0">
                    <a:pos x="71" y="31"/>
                  </a:cxn>
                  <a:cxn ang="0">
                    <a:pos x="73" y="34"/>
                  </a:cxn>
                  <a:cxn ang="0">
                    <a:pos x="73" y="39"/>
                  </a:cxn>
                  <a:cxn ang="0">
                    <a:pos x="70" y="44"/>
                  </a:cxn>
                  <a:cxn ang="0">
                    <a:pos x="67" y="46"/>
                  </a:cxn>
                  <a:cxn ang="0">
                    <a:pos x="31" y="67"/>
                  </a:cxn>
                  <a:cxn ang="0">
                    <a:pos x="31" y="67"/>
                  </a:cxn>
                  <a:cxn ang="0">
                    <a:pos x="26" y="68"/>
                  </a:cxn>
                  <a:cxn ang="0">
                    <a:pos x="21" y="67"/>
                  </a:cxn>
                  <a:cxn ang="0">
                    <a:pos x="18" y="65"/>
                  </a:cxn>
                  <a:cxn ang="0">
                    <a:pos x="14" y="62"/>
                  </a:cxn>
                  <a:cxn ang="0">
                    <a:pos x="1" y="38"/>
                  </a:cxn>
                  <a:cxn ang="0">
                    <a:pos x="1" y="38"/>
                  </a:cxn>
                  <a:cxn ang="0">
                    <a:pos x="0" y="34"/>
                  </a:cxn>
                  <a:cxn ang="0">
                    <a:pos x="0" y="29"/>
                  </a:cxn>
                  <a:cxn ang="0">
                    <a:pos x="3" y="24"/>
                  </a:cxn>
                  <a:cxn ang="0">
                    <a:pos x="6" y="23"/>
                  </a:cxn>
                  <a:cxn ang="0">
                    <a:pos x="42" y="2"/>
                  </a:cxn>
                  <a:cxn ang="0">
                    <a:pos x="42" y="2"/>
                  </a:cxn>
                  <a:cxn ang="0">
                    <a:pos x="47" y="0"/>
                  </a:cxn>
                  <a:cxn ang="0">
                    <a:pos x="52" y="2"/>
                  </a:cxn>
                  <a:cxn ang="0">
                    <a:pos x="55" y="3"/>
                  </a:cxn>
                  <a:cxn ang="0">
                    <a:pos x="58" y="7"/>
                  </a:cxn>
                  <a:cxn ang="0">
                    <a:pos x="71" y="31"/>
                  </a:cxn>
                </a:cxnLst>
                <a:rect l="0" t="0" r="r" b="b"/>
                <a:pathLst>
                  <a:path w="73" h="68">
                    <a:moveTo>
                      <a:pt x="71" y="31"/>
                    </a:moveTo>
                    <a:lnTo>
                      <a:pt x="71" y="31"/>
                    </a:lnTo>
                    <a:lnTo>
                      <a:pt x="73" y="34"/>
                    </a:lnTo>
                    <a:lnTo>
                      <a:pt x="73" y="39"/>
                    </a:lnTo>
                    <a:lnTo>
                      <a:pt x="70" y="44"/>
                    </a:lnTo>
                    <a:lnTo>
                      <a:pt x="67" y="46"/>
                    </a:lnTo>
                    <a:lnTo>
                      <a:pt x="31" y="67"/>
                    </a:lnTo>
                    <a:lnTo>
                      <a:pt x="31" y="67"/>
                    </a:lnTo>
                    <a:lnTo>
                      <a:pt x="26" y="68"/>
                    </a:lnTo>
                    <a:lnTo>
                      <a:pt x="21" y="67"/>
                    </a:lnTo>
                    <a:lnTo>
                      <a:pt x="18" y="65"/>
                    </a:lnTo>
                    <a:lnTo>
                      <a:pt x="14" y="62"/>
                    </a:lnTo>
                    <a:lnTo>
                      <a:pt x="1" y="38"/>
                    </a:lnTo>
                    <a:lnTo>
                      <a:pt x="1" y="38"/>
                    </a:lnTo>
                    <a:lnTo>
                      <a:pt x="0" y="34"/>
                    </a:lnTo>
                    <a:lnTo>
                      <a:pt x="0" y="29"/>
                    </a:lnTo>
                    <a:lnTo>
                      <a:pt x="3" y="24"/>
                    </a:lnTo>
                    <a:lnTo>
                      <a:pt x="6" y="23"/>
                    </a:lnTo>
                    <a:lnTo>
                      <a:pt x="42" y="2"/>
                    </a:lnTo>
                    <a:lnTo>
                      <a:pt x="42" y="2"/>
                    </a:lnTo>
                    <a:lnTo>
                      <a:pt x="47" y="0"/>
                    </a:lnTo>
                    <a:lnTo>
                      <a:pt x="52" y="2"/>
                    </a:lnTo>
                    <a:lnTo>
                      <a:pt x="55" y="3"/>
                    </a:lnTo>
                    <a:lnTo>
                      <a:pt x="58" y="7"/>
                    </a:lnTo>
                    <a:lnTo>
                      <a:pt x="71" y="31"/>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54" name="Freeform 3824"/>
              <p:cNvSpPr/>
              <p:nvPr/>
            </p:nvSpPr>
            <p:spPr bwMode="auto">
              <a:xfrm>
                <a:off x="2332038" y="2165350"/>
                <a:ext cx="58738" cy="53975"/>
              </a:xfrm>
              <a:custGeom>
                <a:avLst/>
                <a:gdLst/>
                <a:ahLst/>
                <a:cxnLst>
                  <a:cxn ang="0">
                    <a:pos x="72" y="29"/>
                  </a:cxn>
                  <a:cxn ang="0">
                    <a:pos x="72" y="29"/>
                  </a:cxn>
                  <a:cxn ang="0">
                    <a:pos x="73" y="34"/>
                  </a:cxn>
                  <a:cxn ang="0">
                    <a:pos x="72" y="37"/>
                  </a:cxn>
                  <a:cxn ang="0">
                    <a:pos x="70" y="42"/>
                  </a:cxn>
                  <a:cxn ang="0">
                    <a:pos x="67" y="45"/>
                  </a:cxn>
                  <a:cxn ang="0">
                    <a:pos x="31" y="65"/>
                  </a:cxn>
                  <a:cxn ang="0">
                    <a:pos x="31" y="65"/>
                  </a:cxn>
                  <a:cxn ang="0">
                    <a:pos x="26" y="67"/>
                  </a:cxn>
                  <a:cxn ang="0">
                    <a:pos x="21" y="67"/>
                  </a:cxn>
                  <a:cxn ang="0">
                    <a:pos x="16" y="63"/>
                  </a:cxn>
                  <a:cxn ang="0">
                    <a:pos x="15" y="60"/>
                  </a:cxn>
                  <a:cxn ang="0">
                    <a:pos x="2" y="37"/>
                  </a:cxn>
                  <a:cxn ang="0">
                    <a:pos x="2" y="37"/>
                  </a:cxn>
                  <a:cxn ang="0">
                    <a:pos x="0" y="32"/>
                  </a:cxn>
                  <a:cxn ang="0">
                    <a:pos x="0" y="28"/>
                  </a:cxn>
                  <a:cxn ang="0">
                    <a:pos x="3" y="24"/>
                  </a:cxn>
                  <a:cxn ang="0">
                    <a:pos x="6" y="21"/>
                  </a:cxn>
                  <a:cxn ang="0">
                    <a:pos x="42" y="1"/>
                  </a:cxn>
                  <a:cxn ang="0">
                    <a:pos x="42" y="1"/>
                  </a:cxn>
                  <a:cxn ang="0">
                    <a:pos x="47" y="0"/>
                  </a:cxn>
                  <a:cxn ang="0">
                    <a:pos x="52" y="0"/>
                  </a:cxn>
                  <a:cxn ang="0">
                    <a:pos x="55" y="1"/>
                  </a:cxn>
                  <a:cxn ang="0">
                    <a:pos x="59" y="6"/>
                  </a:cxn>
                  <a:cxn ang="0">
                    <a:pos x="72" y="29"/>
                  </a:cxn>
                </a:cxnLst>
                <a:rect l="0" t="0" r="r" b="b"/>
                <a:pathLst>
                  <a:path w="73" h="67">
                    <a:moveTo>
                      <a:pt x="72" y="29"/>
                    </a:moveTo>
                    <a:lnTo>
                      <a:pt x="72" y="29"/>
                    </a:lnTo>
                    <a:lnTo>
                      <a:pt x="73" y="34"/>
                    </a:lnTo>
                    <a:lnTo>
                      <a:pt x="72" y="37"/>
                    </a:lnTo>
                    <a:lnTo>
                      <a:pt x="70" y="42"/>
                    </a:lnTo>
                    <a:lnTo>
                      <a:pt x="67" y="45"/>
                    </a:lnTo>
                    <a:lnTo>
                      <a:pt x="31" y="65"/>
                    </a:lnTo>
                    <a:lnTo>
                      <a:pt x="31" y="65"/>
                    </a:lnTo>
                    <a:lnTo>
                      <a:pt x="26" y="67"/>
                    </a:lnTo>
                    <a:lnTo>
                      <a:pt x="21" y="67"/>
                    </a:lnTo>
                    <a:lnTo>
                      <a:pt x="16" y="63"/>
                    </a:lnTo>
                    <a:lnTo>
                      <a:pt x="15" y="60"/>
                    </a:lnTo>
                    <a:lnTo>
                      <a:pt x="2" y="37"/>
                    </a:lnTo>
                    <a:lnTo>
                      <a:pt x="2" y="37"/>
                    </a:lnTo>
                    <a:lnTo>
                      <a:pt x="0" y="32"/>
                    </a:lnTo>
                    <a:lnTo>
                      <a:pt x="0" y="28"/>
                    </a:lnTo>
                    <a:lnTo>
                      <a:pt x="3" y="24"/>
                    </a:lnTo>
                    <a:lnTo>
                      <a:pt x="6" y="21"/>
                    </a:lnTo>
                    <a:lnTo>
                      <a:pt x="42" y="1"/>
                    </a:lnTo>
                    <a:lnTo>
                      <a:pt x="42" y="1"/>
                    </a:lnTo>
                    <a:lnTo>
                      <a:pt x="47" y="0"/>
                    </a:lnTo>
                    <a:lnTo>
                      <a:pt x="52" y="0"/>
                    </a:lnTo>
                    <a:lnTo>
                      <a:pt x="55" y="1"/>
                    </a:lnTo>
                    <a:lnTo>
                      <a:pt x="59" y="6"/>
                    </a:lnTo>
                    <a:lnTo>
                      <a:pt x="72"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55" name="Freeform 3825"/>
              <p:cNvSpPr/>
              <p:nvPr/>
            </p:nvSpPr>
            <p:spPr bwMode="auto">
              <a:xfrm>
                <a:off x="2384426" y="2138363"/>
                <a:ext cx="58738" cy="52388"/>
              </a:xfrm>
              <a:custGeom>
                <a:avLst/>
                <a:gdLst/>
                <a:ahLst/>
                <a:cxnLst>
                  <a:cxn ang="0">
                    <a:pos x="72" y="29"/>
                  </a:cxn>
                  <a:cxn ang="0">
                    <a:pos x="72" y="29"/>
                  </a:cxn>
                  <a:cxn ang="0">
                    <a:pos x="73" y="34"/>
                  </a:cxn>
                  <a:cxn ang="0">
                    <a:pos x="72" y="39"/>
                  </a:cxn>
                  <a:cxn ang="0">
                    <a:pos x="70" y="42"/>
                  </a:cxn>
                  <a:cxn ang="0">
                    <a:pos x="67" y="46"/>
                  </a:cxn>
                  <a:cxn ang="0">
                    <a:pos x="29" y="65"/>
                  </a:cxn>
                  <a:cxn ang="0">
                    <a:pos x="29" y="65"/>
                  </a:cxn>
                  <a:cxn ang="0">
                    <a:pos x="26" y="67"/>
                  </a:cxn>
                  <a:cxn ang="0">
                    <a:pos x="21" y="67"/>
                  </a:cxn>
                  <a:cxn ang="0">
                    <a:pos x="16" y="65"/>
                  </a:cxn>
                  <a:cxn ang="0">
                    <a:pos x="13" y="60"/>
                  </a:cxn>
                  <a:cxn ang="0">
                    <a:pos x="2" y="37"/>
                  </a:cxn>
                  <a:cxn ang="0">
                    <a:pos x="2" y="37"/>
                  </a:cxn>
                  <a:cxn ang="0">
                    <a:pos x="0" y="33"/>
                  </a:cxn>
                  <a:cxn ang="0">
                    <a:pos x="0" y="29"/>
                  </a:cxn>
                  <a:cxn ang="0">
                    <a:pos x="2" y="24"/>
                  </a:cxn>
                  <a:cxn ang="0">
                    <a:pos x="7" y="21"/>
                  </a:cxn>
                  <a:cxn ang="0">
                    <a:pos x="42" y="2"/>
                  </a:cxn>
                  <a:cxn ang="0">
                    <a:pos x="42" y="2"/>
                  </a:cxn>
                  <a:cxn ang="0">
                    <a:pos x="47" y="0"/>
                  </a:cxn>
                  <a:cxn ang="0">
                    <a:pos x="52" y="0"/>
                  </a:cxn>
                  <a:cxn ang="0">
                    <a:pos x="55" y="3"/>
                  </a:cxn>
                  <a:cxn ang="0">
                    <a:pos x="59" y="7"/>
                  </a:cxn>
                  <a:cxn ang="0">
                    <a:pos x="72" y="29"/>
                  </a:cxn>
                </a:cxnLst>
                <a:rect l="0" t="0" r="r" b="b"/>
                <a:pathLst>
                  <a:path w="73" h="67">
                    <a:moveTo>
                      <a:pt x="72" y="29"/>
                    </a:moveTo>
                    <a:lnTo>
                      <a:pt x="72" y="29"/>
                    </a:lnTo>
                    <a:lnTo>
                      <a:pt x="73" y="34"/>
                    </a:lnTo>
                    <a:lnTo>
                      <a:pt x="72" y="39"/>
                    </a:lnTo>
                    <a:lnTo>
                      <a:pt x="70" y="42"/>
                    </a:lnTo>
                    <a:lnTo>
                      <a:pt x="67" y="46"/>
                    </a:lnTo>
                    <a:lnTo>
                      <a:pt x="29" y="65"/>
                    </a:lnTo>
                    <a:lnTo>
                      <a:pt x="29" y="65"/>
                    </a:lnTo>
                    <a:lnTo>
                      <a:pt x="26" y="67"/>
                    </a:lnTo>
                    <a:lnTo>
                      <a:pt x="21" y="67"/>
                    </a:lnTo>
                    <a:lnTo>
                      <a:pt x="16" y="65"/>
                    </a:lnTo>
                    <a:lnTo>
                      <a:pt x="13" y="60"/>
                    </a:lnTo>
                    <a:lnTo>
                      <a:pt x="2" y="37"/>
                    </a:lnTo>
                    <a:lnTo>
                      <a:pt x="2" y="37"/>
                    </a:lnTo>
                    <a:lnTo>
                      <a:pt x="0" y="33"/>
                    </a:lnTo>
                    <a:lnTo>
                      <a:pt x="0" y="29"/>
                    </a:lnTo>
                    <a:lnTo>
                      <a:pt x="2" y="24"/>
                    </a:lnTo>
                    <a:lnTo>
                      <a:pt x="7" y="21"/>
                    </a:lnTo>
                    <a:lnTo>
                      <a:pt x="42" y="2"/>
                    </a:lnTo>
                    <a:lnTo>
                      <a:pt x="42" y="2"/>
                    </a:lnTo>
                    <a:lnTo>
                      <a:pt x="47" y="0"/>
                    </a:lnTo>
                    <a:lnTo>
                      <a:pt x="52" y="0"/>
                    </a:lnTo>
                    <a:lnTo>
                      <a:pt x="55" y="3"/>
                    </a:lnTo>
                    <a:lnTo>
                      <a:pt x="59" y="7"/>
                    </a:lnTo>
                    <a:lnTo>
                      <a:pt x="72"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56" name="Freeform 3826"/>
              <p:cNvSpPr/>
              <p:nvPr/>
            </p:nvSpPr>
            <p:spPr bwMode="auto">
              <a:xfrm>
                <a:off x="2436813" y="2109788"/>
                <a:ext cx="55563" cy="52388"/>
              </a:xfrm>
              <a:custGeom>
                <a:avLst/>
                <a:gdLst/>
                <a:ahLst/>
                <a:cxnLst>
                  <a:cxn ang="0">
                    <a:pos x="70" y="30"/>
                  </a:cxn>
                  <a:cxn ang="0">
                    <a:pos x="70" y="30"/>
                  </a:cxn>
                  <a:cxn ang="0">
                    <a:pos x="72" y="34"/>
                  </a:cxn>
                  <a:cxn ang="0">
                    <a:pos x="72" y="39"/>
                  </a:cxn>
                  <a:cxn ang="0">
                    <a:pos x="70" y="44"/>
                  </a:cxn>
                  <a:cxn ang="0">
                    <a:pos x="67" y="46"/>
                  </a:cxn>
                  <a:cxn ang="0">
                    <a:pos x="30" y="67"/>
                  </a:cxn>
                  <a:cxn ang="0">
                    <a:pos x="30" y="67"/>
                  </a:cxn>
                  <a:cxn ang="0">
                    <a:pos x="25" y="67"/>
                  </a:cxn>
                  <a:cxn ang="0">
                    <a:pos x="21" y="67"/>
                  </a:cxn>
                  <a:cxn ang="0">
                    <a:pos x="17" y="65"/>
                  </a:cxn>
                  <a:cxn ang="0">
                    <a:pos x="13" y="62"/>
                  </a:cxn>
                  <a:cxn ang="0">
                    <a:pos x="0" y="38"/>
                  </a:cxn>
                  <a:cxn ang="0">
                    <a:pos x="0" y="38"/>
                  </a:cxn>
                  <a:cxn ang="0">
                    <a:pos x="0" y="34"/>
                  </a:cxn>
                  <a:cxn ang="0">
                    <a:pos x="0" y="30"/>
                  </a:cxn>
                  <a:cxn ang="0">
                    <a:pos x="2" y="25"/>
                  </a:cxn>
                  <a:cxn ang="0">
                    <a:pos x="5" y="21"/>
                  </a:cxn>
                  <a:cxn ang="0">
                    <a:pos x="43" y="2"/>
                  </a:cxn>
                  <a:cxn ang="0">
                    <a:pos x="43" y="2"/>
                  </a:cxn>
                  <a:cxn ang="0">
                    <a:pos x="47" y="0"/>
                  </a:cxn>
                  <a:cxn ang="0">
                    <a:pos x="51" y="2"/>
                  </a:cxn>
                  <a:cxn ang="0">
                    <a:pos x="56" y="3"/>
                  </a:cxn>
                  <a:cxn ang="0">
                    <a:pos x="59" y="7"/>
                  </a:cxn>
                  <a:cxn ang="0">
                    <a:pos x="70" y="30"/>
                  </a:cxn>
                </a:cxnLst>
                <a:rect l="0" t="0" r="r" b="b"/>
                <a:pathLst>
                  <a:path w="72" h="67">
                    <a:moveTo>
                      <a:pt x="70" y="30"/>
                    </a:moveTo>
                    <a:lnTo>
                      <a:pt x="70" y="30"/>
                    </a:lnTo>
                    <a:lnTo>
                      <a:pt x="72" y="34"/>
                    </a:lnTo>
                    <a:lnTo>
                      <a:pt x="72" y="39"/>
                    </a:lnTo>
                    <a:lnTo>
                      <a:pt x="70" y="44"/>
                    </a:lnTo>
                    <a:lnTo>
                      <a:pt x="67" y="46"/>
                    </a:lnTo>
                    <a:lnTo>
                      <a:pt x="30" y="67"/>
                    </a:lnTo>
                    <a:lnTo>
                      <a:pt x="30" y="67"/>
                    </a:lnTo>
                    <a:lnTo>
                      <a:pt x="25" y="67"/>
                    </a:lnTo>
                    <a:lnTo>
                      <a:pt x="21" y="67"/>
                    </a:lnTo>
                    <a:lnTo>
                      <a:pt x="17" y="65"/>
                    </a:lnTo>
                    <a:lnTo>
                      <a:pt x="13" y="62"/>
                    </a:lnTo>
                    <a:lnTo>
                      <a:pt x="0" y="38"/>
                    </a:lnTo>
                    <a:lnTo>
                      <a:pt x="0" y="38"/>
                    </a:lnTo>
                    <a:lnTo>
                      <a:pt x="0" y="34"/>
                    </a:lnTo>
                    <a:lnTo>
                      <a:pt x="0" y="30"/>
                    </a:lnTo>
                    <a:lnTo>
                      <a:pt x="2" y="25"/>
                    </a:lnTo>
                    <a:lnTo>
                      <a:pt x="5" y="21"/>
                    </a:lnTo>
                    <a:lnTo>
                      <a:pt x="43" y="2"/>
                    </a:lnTo>
                    <a:lnTo>
                      <a:pt x="43" y="2"/>
                    </a:lnTo>
                    <a:lnTo>
                      <a:pt x="47" y="0"/>
                    </a:lnTo>
                    <a:lnTo>
                      <a:pt x="51" y="2"/>
                    </a:lnTo>
                    <a:lnTo>
                      <a:pt x="56" y="3"/>
                    </a:lnTo>
                    <a:lnTo>
                      <a:pt x="59" y="7"/>
                    </a:lnTo>
                    <a:lnTo>
                      <a:pt x="70" y="3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57" name="Freeform 3827"/>
              <p:cNvSpPr/>
              <p:nvPr/>
            </p:nvSpPr>
            <p:spPr bwMode="auto">
              <a:xfrm>
                <a:off x="2228851" y="2220913"/>
                <a:ext cx="57150" cy="52388"/>
              </a:xfrm>
              <a:custGeom>
                <a:avLst/>
                <a:gdLst/>
                <a:ahLst/>
                <a:cxnLst>
                  <a:cxn ang="0">
                    <a:pos x="70" y="30"/>
                  </a:cxn>
                  <a:cxn ang="0">
                    <a:pos x="70" y="30"/>
                  </a:cxn>
                  <a:cxn ang="0">
                    <a:pos x="71" y="33"/>
                  </a:cxn>
                  <a:cxn ang="0">
                    <a:pos x="71" y="38"/>
                  </a:cxn>
                  <a:cxn ang="0">
                    <a:pos x="70" y="43"/>
                  </a:cxn>
                  <a:cxn ang="0">
                    <a:pos x="66" y="44"/>
                  </a:cxn>
                  <a:cxn ang="0">
                    <a:pos x="29" y="65"/>
                  </a:cxn>
                  <a:cxn ang="0">
                    <a:pos x="29" y="65"/>
                  </a:cxn>
                  <a:cxn ang="0">
                    <a:pos x="24" y="67"/>
                  </a:cxn>
                  <a:cxn ang="0">
                    <a:pos x="21" y="65"/>
                  </a:cxn>
                  <a:cxn ang="0">
                    <a:pos x="16" y="64"/>
                  </a:cxn>
                  <a:cxn ang="0">
                    <a:pos x="13" y="61"/>
                  </a:cxn>
                  <a:cxn ang="0">
                    <a:pos x="0" y="36"/>
                  </a:cxn>
                  <a:cxn ang="0">
                    <a:pos x="0" y="36"/>
                  </a:cxn>
                  <a:cxn ang="0">
                    <a:pos x="0" y="33"/>
                  </a:cxn>
                  <a:cxn ang="0">
                    <a:pos x="0" y="28"/>
                  </a:cxn>
                  <a:cxn ang="0">
                    <a:pos x="1" y="23"/>
                  </a:cxn>
                  <a:cxn ang="0">
                    <a:pos x="5" y="21"/>
                  </a:cxn>
                  <a:cxn ang="0">
                    <a:pos x="42" y="0"/>
                  </a:cxn>
                  <a:cxn ang="0">
                    <a:pos x="42" y="0"/>
                  </a:cxn>
                  <a:cxn ang="0">
                    <a:pos x="47" y="0"/>
                  </a:cxn>
                  <a:cxn ang="0">
                    <a:pos x="50" y="0"/>
                  </a:cxn>
                  <a:cxn ang="0">
                    <a:pos x="55" y="2"/>
                  </a:cxn>
                  <a:cxn ang="0">
                    <a:pos x="58" y="5"/>
                  </a:cxn>
                  <a:cxn ang="0">
                    <a:pos x="70" y="30"/>
                  </a:cxn>
                </a:cxnLst>
                <a:rect l="0" t="0" r="r" b="b"/>
                <a:pathLst>
                  <a:path w="71" h="67">
                    <a:moveTo>
                      <a:pt x="70" y="30"/>
                    </a:moveTo>
                    <a:lnTo>
                      <a:pt x="70" y="30"/>
                    </a:lnTo>
                    <a:lnTo>
                      <a:pt x="71" y="33"/>
                    </a:lnTo>
                    <a:lnTo>
                      <a:pt x="71" y="38"/>
                    </a:lnTo>
                    <a:lnTo>
                      <a:pt x="70" y="43"/>
                    </a:lnTo>
                    <a:lnTo>
                      <a:pt x="66" y="44"/>
                    </a:lnTo>
                    <a:lnTo>
                      <a:pt x="29" y="65"/>
                    </a:lnTo>
                    <a:lnTo>
                      <a:pt x="29" y="65"/>
                    </a:lnTo>
                    <a:lnTo>
                      <a:pt x="24" y="67"/>
                    </a:lnTo>
                    <a:lnTo>
                      <a:pt x="21" y="65"/>
                    </a:lnTo>
                    <a:lnTo>
                      <a:pt x="16" y="64"/>
                    </a:lnTo>
                    <a:lnTo>
                      <a:pt x="13" y="61"/>
                    </a:lnTo>
                    <a:lnTo>
                      <a:pt x="0" y="36"/>
                    </a:lnTo>
                    <a:lnTo>
                      <a:pt x="0" y="36"/>
                    </a:lnTo>
                    <a:lnTo>
                      <a:pt x="0" y="33"/>
                    </a:lnTo>
                    <a:lnTo>
                      <a:pt x="0" y="28"/>
                    </a:lnTo>
                    <a:lnTo>
                      <a:pt x="1" y="23"/>
                    </a:lnTo>
                    <a:lnTo>
                      <a:pt x="5" y="21"/>
                    </a:lnTo>
                    <a:lnTo>
                      <a:pt x="42" y="0"/>
                    </a:lnTo>
                    <a:lnTo>
                      <a:pt x="42" y="0"/>
                    </a:lnTo>
                    <a:lnTo>
                      <a:pt x="47" y="0"/>
                    </a:lnTo>
                    <a:lnTo>
                      <a:pt x="50" y="0"/>
                    </a:lnTo>
                    <a:lnTo>
                      <a:pt x="55" y="2"/>
                    </a:lnTo>
                    <a:lnTo>
                      <a:pt x="58" y="5"/>
                    </a:lnTo>
                    <a:lnTo>
                      <a:pt x="70" y="3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58" name="Freeform 3829"/>
              <p:cNvSpPr/>
              <p:nvPr/>
            </p:nvSpPr>
            <p:spPr bwMode="auto">
              <a:xfrm>
                <a:off x="2239963" y="2243138"/>
                <a:ext cx="46038" cy="30163"/>
              </a:xfrm>
              <a:custGeom>
                <a:avLst/>
                <a:gdLst/>
                <a:ahLst/>
                <a:cxnLst>
                  <a:cxn ang="0">
                    <a:pos x="57" y="0"/>
                  </a:cxn>
                  <a:cxn ang="0">
                    <a:pos x="57" y="0"/>
                  </a:cxn>
                  <a:cxn ang="0">
                    <a:pos x="58" y="3"/>
                  </a:cxn>
                  <a:cxn ang="0">
                    <a:pos x="58" y="9"/>
                  </a:cxn>
                  <a:cxn ang="0">
                    <a:pos x="58" y="9"/>
                  </a:cxn>
                  <a:cxn ang="0">
                    <a:pos x="55" y="13"/>
                  </a:cxn>
                  <a:cxn ang="0">
                    <a:pos x="52" y="16"/>
                  </a:cxn>
                  <a:cxn ang="0">
                    <a:pos x="34" y="26"/>
                  </a:cxn>
                  <a:cxn ang="0">
                    <a:pos x="18" y="35"/>
                  </a:cxn>
                  <a:cxn ang="0">
                    <a:pos x="18" y="35"/>
                  </a:cxn>
                  <a:cxn ang="0">
                    <a:pos x="13" y="37"/>
                  </a:cxn>
                  <a:cxn ang="0">
                    <a:pos x="8" y="37"/>
                  </a:cxn>
                  <a:cxn ang="0">
                    <a:pos x="8" y="37"/>
                  </a:cxn>
                  <a:cxn ang="0">
                    <a:pos x="3" y="34"/>
                  </a:cxn>
                  <a:cxn ang="0">
                    <a:pos x="0" y="31"/>
                  </a:cxn>
                  <a:cxn ang="0">
                    <a:pos x="0" y="31"/>
                  </a:cxn>
                  <a:cxn ang="0">
                    <a:pos x="3" y="34"/>
                  </a:cxn>
                  <a:cxn ang="0">
                    <a:pos x="8" y="35"/>
                  </a:cxn>
                  <a:cxn ang="0">
                    <a:pos x="8" y="35"/>
                  </a:cxn>
                  <a:cxn ang="0">
                    <a:pos x="13" y="35"/>
                  </a:cxn>
                  <a:cxn ang="0">
                    <a:pos x="18" y="34"/>
                  </a:cxn>
                  <a:cxn ang="0">
                    <a:pos x="34" y="24"/>
                  </a:cxn>
                  <a:cxn ang="0">
                    <a:pos x="52" y="16"/>
                  </a:cxn>
                  <a:cxn ang="0">
                    <a:pos x="52" y="16"/>
                  </a:cxn>
                  <a:cxn ang="0">
                    <a:pos x="55" y="13"/>
                  </a:cxn>
                  <a:cxn ang="0">
                    <a:pos x="58" y="8"/>
                  </a:cxn>
                  <a:cxn ang="0">
                    <a:pos x="58" y="8"/>
                  </a:cxn>
                  <a:cxn ang="0">
                    <a:pos x="58" y="3"/>
                  </a:cxn>
                  <a:cxn ang="0">
                    <a:pos x="57" y="0"/>
                  </a:cxn>
                  <a:cxn ang="0">
                    <a:pos x="57" y="0"/>
                  </a:cxn>
                </a:cxnLst>
                <a:rect l="0" t="0" r="r" b="b"/>
                <a:pathLst>
                  <a:path w="58" h="37">
                    <a:moveTo>
                      <a:pt x="57" y="0"/>
                    </a:moveTo>
                    <a:lnTo>
                      <a:pt x="57" y="0"/>
                    </a:lnTo>
                    <a:lnTo>
                      <a:pt x="58" y="3"/>
                    </a:lnTo>
                    <a:lnTo>
                      <a:pt x="58" y="9"/>
                    </a:lnTo>
                    <a:lnTo>
                      <a:pt x="58" y="9"/>
                    </a:lnTo>
                    <a:lnTo>
                      <a:pt x="55" y="13"/>
                    </a:lnTo>
                    <a:lnTo>
                      <a:pt x="52" y="16"/>
                    </a:lnTo>
                    <a:lnTo>
                      <a:pt x="34" y="26"/>
                    </a:lnTo>
                    <a:lnTo>
                      <a:pt x="18" y="35"/>
                    </a:lnTo>
                    <a:lnTo>
                      <a:pt x="18" y="35"/>
                    </a:lnTo>
                    <a:lnTo>
                      <a:pt x="13" y="37"/>
                    </a:lnTo>
                    <a:lnTo>
                      <a:pt x="8" y="37"/>
                    </a:lnTo>
                    <a:lnTo>
                      <a:pt x="8" y="37"/>
                    </a:lnTo>
                    <a:lnTo>
                      <a:pt x="3" y="34"/>
                    </a:lnTo>
                    <a:lnTo>
                      <a:pt x="0" y="31"/>
                    </a:lnTo>
                    <a:lnTo>
                      <a:pt x="0" y="31"/>
                    </a:lnTo>
                    <a:lnTo>
                      <a:pt x="3" y="34"/>
                    </a:lnTo>
                    <a:lnTo>
                      <a:pt x="8" y="35"/>
                    </a:lnTo>
                    <a:lnTo>
                      <a:pt x="8" y="35"/>
                    </a:lnTo>
                    <a:lnTo>
                      <a:pt x="13" y="35"/>
                    </a:lnTo>
                    <a:lnTo>
                      <a:pt x="18" y="34"/>
                    </a:lnTo>
                    <a:lnTo>
                      <a:pt x="34" y="24"/>
                    </a:lnTo>
                    <a:lnTo>
                      <a:pt x="52" y="16"/>
                    </a:lnTo>
                    <a:lnTo>
                      <a:pt x="52" y="16"/>
                    </a:lnTo>
                    <a:lnTo>
                      <a:pt x="55" y="13"/>
                    </a:lnTo>
                    <a:lnTo>
                      <a:pt x="58" y="8"/>
                    </a:lnTo>
                    <a:lnTo>
                      <a:pt x="58" y="8"/>
                    </a:lnTo>
                    <a:lnTo>
                      <a:pt x="58" y="3"/>
                    </a:lnTo>
                    <a:lnTo>
                      <a:pt x="57" y="0"/>
                    </a:lnTo>
                    <a:lnTo>
                      <a:pt x="57" y="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59" name="Freeform 3830"/>
              <p:cNvSpPr/>
              <p:nvPr/>
            </p:nvSpPr>
            <p:spPr bwMode="auto">
              <a:xfrm>
                <a:off x="2279650" y="2192338"/>
                <a:ext cx="58738" cy="52388"/>
              </a:xfrm>
              <a:custGeom>
                <a:avLst/>
                <a:gdLst/>
                <a:ahLst/>
                <a:cxnLst>
                  <a:cxn ang="0">
                    <a:pos x="72" y="30"/>
                  </a:cxn>
                  <a:cxn ang="0">
                    <a:pos x="72" y="30"/>
                  </a:cxn>
                  <a:cxn ang="0">
                    <a:pos x="73" y="35"/>
                  </a:cxn>
                  <a:cxn ang="0">
                    <a:pos x="73" y="38"/>
                  </a:cxn>
                  <a:cxn ang="0">
                    <a:pos x="72" y="43"/>
                  </a:cxn>
                  <a:cxn ang="0">
                    <a:pos x="67" y="46"/>
                  </a:cxn>
                  <a:cxn ang="0">
                    <a:pos x="31" y="66"/>
                  </a:cxn>
                  <a:cxn ang="0">
                    <a:pos x="31" y="66"/>
                  </a:cxn>
                  <a:cxn ang="0">
                    <a:pos x="26" y="67"/>
                  </a:cxn>
                  <a:cxn ang="0">
                    <a:pos x="21" y="67"/>
                  </a:cxn>
                  <a:cxn ang="0">
                    <a:pos x="18" y="64"/>
                  </a:cxn>
                  <a:cxn ang="0">
                    <a:pos x="15" y="61"/>
                  </a:cxn>
                  <a:cxn ang="0">
                    <a:pos x="2" y="38"/>
                  </a:cxn>
                  <a:cxn ang="0">
                    <a:pos x="2" y="38"/>
                  </a:cxn>
                  <a:cxn ang="0">
                    <a:pos x="0" y="33"/>
                  </a:cxn>
                  <a:cxn ang="0">
                    <a:pos x="2" y="28"/>
                  </a:cxn>
                  <a:cxn ang="0">
                    <a:pos x="3" y="25"/>
                  </a:cxn>
                  <a:cxn ang="0">
                    <a:pos x="7" y="22"/>
                  </a:cxn>
                  <a:cxn ang="0">
                    <a:pos x="44" y="2"/>
                  </a:cxn>
                  <a:cxn ang="0">
                    <a:pos x="44" y="2"/>
                  </a:cxn>
                  <a:cxn ang="0">
                    <a:pos x="47" y="0"/>
                  </a:cxn>
                  <a:cxn ang="0">
                    <a:pos x="52" y="0"/>
                  </a:cxn>
                  <a:cxn ang="0">
                    <a:pos x="57" y="2"/>
                  </a:cxn>
                  <a:cxn ang="0">
                    <a:pos x="59" y="7"/>
                  </a:cxn>
                  <a:cxn ang="0">
                    <a:pos x="72" y="30"/>
                  </a:cxn>
                </a:cxnLst>
                <a:rect l="0" t="0" r="r" b="b"/>
                <a:pathLst>
                  <a:path w="73" h="67">
                    <a:moveTo>
                      <a:pt x="72" y="30"/>
                    </a:moveTo>
                    <a:lnTo>
                      <a:pt x="72" y="30"/>
                    </a:lnTo>
                    <a:lnTo>
                      <a:pt x="73" y="35"/>
                    </a:lnTo>
                    <a:lnTo>
                      <a:pt x="73" y="38"/>
                    </a:lnTo>
                    <a:lnTo>
                      <a:pt x="72" y="43"/>
                    </a:lnTo>
                    <a:lnTo>
                      <a:pt x="67" y="46"/>
                    </a:lnTo>
                    <a:lnTo>
                      <a:pt x="31" y="66"/>
                    </a:lnTo>
                    <a:lnTo>
                      <a:pt x="31" y="66"/>
                    </a:lnTo>
                    <a:lnTo>
                      <a:pt x="26" y="67"/>
                    </a:lnTo>
                    <a:lnTo>
                      <a:pt x="21" y="67"/>
                    </a:lnTo>
                    <a:lnTo>
                      <a:pt x="18" y="64"/>
                    </a:lnTo>
                    <a:lnTo>
                      <a:pt x="15" y="61"/>
                    </a:lnTo>
                    <a:lnTo>
                      <a:pt x="2" y="38"/>
                    </a:lnTo>
                    <a:lnTo>
                      <a:pt x="2" y="38"/>
                    </a:lnTo>
                    <a:lnTo>
                      <a:pt x="0" y="33"/>
                    </a:lnTo>
                    <a:lnTo>
                      <a:pt x="2" y="28"/>
                    </a:lnTo>
                    <a:lnTo>
                      <a:pt x="3" y="25"/>
                    </a:lnTo>
                    <a:lnTo>
                      <a:pt x="7" y="22"/>
                    </a:lnTo>
                    <a:lnTo>
                      <a:pt x="44" y="2"/>
                    </a:lnTo>
                    <a:lnTo>
                      <a:pt x="44" y="2"/>
                    </a:lnTo>
                    <a:lnTo>
                      <a:pt x="47" y="0"/>
                    </a:lnTo>
                    <a:lnTo>
                      <a:pt x="52" y="0"/>
                    </a:lnTo>
                    <a:lnTo>
                      <a:pt x="57" y="2"/>
                    </a:lnTo>
                    <a:lnTo>
                      <a:pt x="59" y="7"/>
                    </a:lnTo>
                    <a:lnTo>
                      <a:pt x="72" y="3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60" name="Freeform 3831"/>
              <p:cNvSpPr/>
              <p:nvPr/>
            </p:nvSpPr>
            <p:spPr bwMode="auto">
              <a:xfrm>
                <a:off x="2290763" y="2214563"/>
                <a:ext cx="47625" cy="30163"/>
              </a:xfrm>
              <a:custGeom>
                <a:avLst/>
                <a:gdLst/>
                <a:ahLst/>
                <a:cxnLst>
                  <a:cxn ang="0">
                    <a:pos x="57" y="0"/>
                  </a:cxn>
                  <a:cxn ang="0">
                    <a:pos x="57" y="0"/>
                  </a:cxn>
                  <a:cxn ang="0">
                    <a:pos x="58" y="5"/>
                  </a:cxn>
                  <a:cxn ang="0">
                    <a:pos x="58" y="10"/>
                  </a:cxn>
                  <a:cxn ang="0">
                    <a:pos x="58" y="10"/>
                  </a:cxn>
                  <a:cxn ang="0">
                    <a:pos x="55" y="13"/>
                  </a:cxn>
                  <a:cxn ang="0">
                    <a:pos x="52" y="16"/>
                  </a:cxn>
                  <a:cxn ang="0">
                    <a:pos x="34" y="26"/>
                  </a:cxn>
                  <a:cxn ang="0">
                    <a:pos x="18" y="36"/>
                  </a:cxn>
                  <a:cxn ang="0">
                    <a:pos x="18" y="36"/>
                  </a:cxn>
                  <a:cxn ang="0">
                    <a:pos x="13" y="37"/>
                  </a:cxn>
                  <a:cxn ang="0">
                    <a:pos x="8" y="37"/>
                  </a:cxn>
                  <a:cxn ang="0">
                    <a:pos x="8" y="37"/>
                  </a:cxn>
                  <a:cxn ang="0">
                    <a:pos x="3" y="34"/>
                  </a:cxn>
                  <a:cxn ang="0">
                    <a:pos x="0" y="31"/>
                  </a:cxn>
                  <a:cxn ang="0">
                    <a:pos x="0" y="31"/>
                  </a:cxn>
                  <a:cxn ang="0">
                    <a:pos x="3" y="34"/>
                  </a:cxn>
                  <a:cxn ang="0">
                    <a:pos x="8" y="37"/>
                  </a:cxn>
                  <a:cxn ang="0">
                    <a:pos x="8" y="37"/>
                  </a:cxn>
                  <a:cxn ang="0">
                    <a:pos x="13" y="37"/>
                  </a:cxn>
                  <a:cxn ang="0">
                    <a:pos x="16" y="36"/>
                  </a:cxn>
                  <a:cxn ang="0">
                    <a:pos x="34" y="26"/>
                  </a:cxn>
                  <a:cxn ang="0">
                    <a:pos x="52" y="16"/>
                  </a:cxn>
                  <a:cxn ang="0">
                    <a:pos x="52" y="16"/>
                  </a:cxn>
                  <a:cxn ang="0">
                    <a:pos x="55" y="13"/>
                  </a:cxn>
                  <a:cxn ang="0">
                    <a:pos x="58" y="10"/>
                  </a:cxn>
                  <a:cxn ang="0">
                    <a:pos x="58" y="10"/>
                  </a:cxn>
                  <a:cxn ang="0">
                    <a:pos x="58" y="5"/>
                  </a:cxn>
                  <a:cxn ang="0">
                    <a:pos x="57" y="0"/>
                  </a:cxn>
                  <a:cxn ang="0">
                    <a:pos x="57" y="0"/>
                  </a:cxn>
                </a:cxnLst>
                <a:rect l="0" t="0" r="r" b="b"/>
                <a:pathLst>
                  <a:path w="58" h="37">
                    <a:moveTo>
                      <a:pt x="57" y="0"/>
                    </a:moveTo>
                    <a:lnTo>
                      <a:pt x="57" y="0"/>
                    </a:lnTo>
                    <a:lnTo>
                      <a:pt x="58" y="5"/>
                    </a:lnTo>
                    <a:lnTo>
                      <a:pt x="58" y="10"/>
                    </a:lnTo>
                    <a:lnTo>
                      <a:pt x="58" y="10"/>
                    </a:lnTo>
                    <a:lnTo>
                      <a:pt x="55" y="13"/>
                    </a:lnTo>
                    <a:lnTo>
                      <a:pt x="52" y="16"/>
                    </a:lnTo>
                    <a:lnTo>
                      <a:pt x="34" y="26"/>
                    </a:lnTo>
                    <a:lnTo>
                      <a:pt x="18" y="36"/>
                    </a:lnTo>
                    <a:lnTo>
                      <a:pt x="18" y="36"/>
                    </a:lnTo>
                    <a:lnTo>
                      <a:pt x="13" y="37"/>
                    </a:lnTo>
                    <a:lnTo>
                      <a:pt x="8" y="37"/>
                    </a:lnTo>
                    <a:lnTo>
                      <a:pt x="8" y="37"/>
                    </a:lnTo>
                    <a:lnTo>
                      <a:pt x="3" y="34"/>
                    </a:lnTo>
                    <a:lnTo>
                      <a:pt x="0" y="31"/>
                    </a:lnTo>
                    <a:lnTo>
                      <a:pt x="0" y="31"/>
                    </a:lnTo>
                    <a:lnTo>
                      <a:pt x="3" y="34"/>
                    </a:lnTo>
                    <a:lnTo>
                      <a:pt x="8" y="37"/>
                    </a:lnTo>
                    <a:lnTo>
                      <a:pt x="8" y="37"/>
                    </a:lnTo>
                    <a:lnTo>
                      <a:pt x="13" y="37"/>
                    </a:lnTo>
                    <a:lnTo>
                      <a:pt x="16" y="36"/>
                    </a:lnTo>
                    <a:lnTo>
                      <a:pt x="34" y="26"/>
                    </a:lnTo>
                    <a:lnTo>
                      <a:pt x="52" y="16"/>
                    </a:lnTo>
                    <a:lnTo>
                      <a:pt x="52" y="16"/>
                    </a:lnTo>
                    <a:lnTo>
                      <a:pt x="55" y="13"/>
                    </a:lnTo>
                    <a:lnTo>
                      <a:pt x="58" y="10"/>
                    </a:lnTo>
                    <a:lnTo>
                      <a:pt x="58" y="10"/>
                    </a:lnTo>
                    <a:lnTo>
                      <a:pt x="58" y="5"/>
                    </a:lnTo>
                    <a:lnTo>
                      <a:pt x="57" y="0"/>
                    </a:lnTo>
                    <a:lnTo>
                      <a:pt x="57" y="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61" name="Freeform 3832"/>
              <p:cNvSpPr/>
              <p:nvPr/>
            </p:nvSpPr>
            <p:spPr bwMode="auto">
              <a:xfrm>
                <a:off x="2332038" y="2163763"/>
                <a:ext cx="57150" cy="52388"/>
              </a:xfrm>
              <a:custGeom>
                <a:avLst/>
                <a:gdLst/>
                <a:ahLst/>
                <a:cxnLst>
                  <a:cxn ang="0">
                    <a:pos x="72" y="29"/>
                  </a:cxn>
                  <a:cxn ang="0">
                    <a:pos x="72" y="29"/>
                  </a:cxn>
                  <a:cxn ang="0">
                    <a:pos x="74" y="34"/>
                  </a:cxn>
                  <a:cxn ang="0">
                    <a:pos x="74" y="39"/>
                  </a:cxn>
                  <a:cxn ang="0">
                    <a:pos x="70" y="42"/>
                  </a:cxn>
                  <a:cxn ang="0">
                    <a:pos x="67" y="45"/>
                  </a:cxn>
                  <a:cxn ang="0">
                    <a:pos x="31" y="65"/>
                  </a:cxn>
                  <a:cxn ang="0">
                    <a:pos x="31" y="65"/>
                  </a:cxn>
                  <a:cxn ang="0">
                    <a:pos x="26" y="66"/>
                  </a:cxn>
                  <a:cxn ang="0">
                    <a:pos x="21" y="66"/>
                  </a:cxn>
                  <a:cxn ang="0">
                    <a:pos x="18" y="65"/>
                  </a:cxn>
                  <a:cxn ang="0">
                    <a:pos x="15" y="60"/>
                  </a:cxn>
                  <a:cxn ang="0">
                    <a:pos x="2" y="37"/>
                  </a:cxn>
                  <a:cxn ang="0">
                    <a:pos x="2" y="37"/>
                  </a:cxn>
                  <a:cxn ang="0">
                    <a:pos x="0" y="32"/>
                  </a:cxn>
                  <a:cxn ang="0">
                    <a:pos x="0" y="29"/>
                  </a:cxn>
                  <a:cxn ang="0">
                    <a:pos x="4" y="24"/>
                  </a:cxn>
                  <a:cxn ang="0">
                    <a:pos x="7" y="21"/>
                  </a:cxn>
                  <a:cxn ang="0">
                    <a:pos x="43" y="1"/>
                  </a:cxn>
                  <a:cxn ang="0">
                    <a:pos x="43" y="1"/>
                  </a:cxn>
                  <a:cxn ang="0">
                    <a:pos x="48" y="0"/>
                  </a:cxn>
                  <a:cxn ang="0">
                    <a:pos x="52" y="0"/>
                  </a:cxn>
                  <a:cxn ang="0">
                    <a:pos x="56" y="3"/>
                  </a:cxn>
                  <a:cxn ang="0">
                    <a:pos x="59" y="6"/>
                  </a:cxn>
                  <a:cxn ang="0">
                    <a:pos x="72" y="29"/>
                  </a:cxn>
                </a:cxnLst>
                <a:rect l="0" t="0" r="r" b="b"/>
                <a:pathLst>
                  <a:path w="74" h="66">
                    <a:moveTo>
                      <a:pt x="72" y="29"/>
                    </a:moveTo>
                    <a:lnTo>
                      <a:pt x="72" y="29"/>
                    </a:lnTo>
                    <a:lnTo>
                      <a:pt x="74" y="34"/>
                    </a:lnTo>
                    <a:lnTo>
                      <a:pt x="74" y="39"/>
                    </a:lnTo>
                    <a:lnTo>
                      <a:pt x="70" y="42"/>
                    </a:lnTo>
                    <a:lnTo>
                      <a:pt x="67" y="45"/>
                    </a:lnTo>
                    <a:lnTo>
                      <a:pt x="31" y="65"/>
                    </a:lnTo>
                    <a:lnTo>
                      <a:pt x="31" y="65"/>
                    </a:lnTo>
                    <a:lnTo>
                      <a:pt x="26" y="66"/>
                    </a:lnTo>
                    <a:lnTo>
                      <a:pt x="21" y="66"/>
                    </a:lnTo>
                    <a:lnTo>
                      <a:pt x="18" y="65"/>
                    </a:lnTo>
                    <a:lnTo>
                      <a:pt x="15" y="60"/>
                    </a:lnTo>
                    <a:lnTo>
                      <a:pt x="2" y="37"/>
                    </a:lnTo>
                    <a:lnTo>
                      <a:pt x="2" y="37"/>
                    </a:lnTo>
                    <a:lnTo>
                      <a:pt x="0" y="32"/>
                    </a:lnTo>
                    <a:lnTo>
                      <a:pt x="0" y="29"/>
                    </a:lnTo>
                    <a:lnTo>
                      <a:pt x="4" y="24"/>
                    </a:lnTo>
                    <a:lnTo>
                      <a:pt x="7" y="21"/>
                    </a:lnTo>
                    <a:lnTo>
                      <a:pt x="43" y="1"/>
                    </a:lnTo>
                    <a:lnTo>
                      <a:pt x="43" y="1"/>
                    </a:lnTo>
                    <a:lnTo>
                      <a:pt x="48" y="0"/>
                    </a:lnTo>
                    <a:lnTo>
                      <a:pt x="52" y="0"/>
                    </a:lnTo>
                    <a:lnTo>
                      <a:pt x="56" y="3"/>
                    </a:lnTo>
                    <a:lnTo>
                      <a:pt x="59" y="6"/>
                    </a:lnTo>
                    <a:lnTo>
                      <a:pt x="72"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62" name="Freeform 3833"/>
              <p:cNvSpPr/>
              <p:nvPr/>
            </p:nvSpPr>
            <p:spPr bwMode="auto">
              <a:xfrm>
                <a:off x="2382838" y="2135188"/>
                <a:ext cx="58738" cy="53975"/>
              </a:xfrm>
              <a:custGeom>
                <a:avLst/>
                <a:gdLst/>
                <a:ahLst/>
                <a:cxnLst>
                  <a:cxn ang="0">
                    <a:pos x="72" y="31"/>
                  </a:cxn>
                  <a:cxn ang="0">
                    <a:pos x="72" y="31"/>
                  </a:cxn>
                  <a:cxn ang="0">
                    <a:pos x="74" y="34"/>
                  </a:cxn>
                  <a:cxn ang="0">
                    <a:pos x="72" y="39"/>
                  </a:cxn>
                  <a:cxn ang="0">
                    <a:pos x="70" y="44"/>
                  </a:cxn>
                  <a:cxn ang="0">
                    <a:pos x="67" y="45"/>
                  </a:cxn>
                  <a:cxn ang="0">
                    <a:pos x="30" y="67"/>
                  </a:cxn>
                  <a:cxn ang="0">
                    <a:pos x="30" y="67"/>
                  </a:cxn>
                  <a:cxn ang="0">
                    <a:pos x="27" y="68"/>
                  </a:cxn>
                  <a:cxn ang="0">
                    <a:pos x="22" y="67"/>
                  </a:cxn>
                  <a:cxn ang="0">
                    <a:pos x="17" y="65"/>
                  </a:cxn>
                  <a:cxn ang="0">
                    <a:pos x="15" y="62"/>
                  </a:cxn>
                  <a:cxn ang="0">
                    <a:pos x="2" y="37"/>
                  </a:cxn>
                  <a:cxn ang="0">
                    <a:pos x="2" y="37"/>
                  </a:cxn>
                  <a:cxn ang="0">
                    <a:pos x="0" y="34"/>
                  </a:cxn>
                  <a:cxn ang="0">
                    <a:pos x="0" y="29"/>
                  </a:cxn>
                  <a:cxn ang="0">
                    <a:pos x="2" y="24"/>
                  </a:cxn>
                  <a:cxn ang="0">
                    <a:pos x="7" y="23"/>
                  </a:cxn>
                  <a:cxn ang="0">
                    <a:pos x="43" y="1"/>
                  </a:cxn>
                  <a:cxn ang="0">
                    <a:pos x="43" y="1"/>
                  </a:cxn>
                  <a:cxn ang="0">
                    <a:pos x="48" y="0"/>
                  </a:cxn>
                  <a:cxn ang="0">
                    <a:pos x="53" y="1"/>
                  </a:cxn>
                  <a:cxn ang="0">
                    <a:pos x="56" y="3"/>
                  </a:cxn>
                  <a:cxn ang="0">
                    <a:pos x="59" y="6"/>
                  </a:cxn>
                  <a:cxn ang="0">
                    <a:pos x="72" y="31"/>
                  </a:cxn>
                </a:cxnLst>
                <a:rect l="0" t="0" r="r" b="b"/>
                <a:pathLst>
                  <a:path w="74" h="68">
                    <a:moveTo>
                      <a:pt x="72" y="31"/>
                    </a:moveTo>
                    <a:lnTo>
                      <a:pt x="72" y="31"/>
                    </a:lnTo>
                    <a:lnTo>
                      <a:pt x="74" y="34"/>
                    </a:lnTo>
                    <a:lnTo>
                      <a:pt x="72" y="39"/>
                    </a:lnTo>
                    <a:lnTo>
                      <a:pt x="70" y="44"/>
                    </a:lnTo>
                    <a:lnTo>
                      <a:pt x="67" y="45"/>
                    </a:lnTo>
                    <a:lnTo>
                      <a:pt x="30" y="67"/>
                    </a:lnTo>
                    <a:lnTo>
                      <a:pt x="30" y="67"/>
                    </a:lnTo>
                    <a:lnTo>
                      <a:pt x="27" y="68"/>
                    </a:lnTo>
                    <a:lnTo>
                      <a:pt x="22" y="67"/>
                    </a:lnTo>
                    <a:lnTo>
                      <a:pt x="17" y="65"/>
                    </a:lnTo>
                    <a:lnTo>
                      <a:pt x="15" y="62"/>
                    </a:lnTo>
                    <a:lnTo>
                      <a:pt x="2" y="37"/>
                    </a:lnTo>
                    <a:lnTo>
                      <a:pt x="2" y="37"/>
                    </a:lnTo>
                    <a:lnTo>
                      <a:pt x="0" y="34"/>
                    </a:lnTo>
                    <a:lnTo>
                      <a:pt x="0" y="29"/>
                    </a:lnTo>
                    <a:lnTo>
                      <a:pt x="2" y="24"/>
                    </a:lnTo>
                    <a:lnTo>
                      <a:pt x="7" y="23"/>
                    </a:lnTo>
                    <a:lnTo>
                      <a:pt x="43" y="1"/>
                    </a:lnTo>
                    <a:lnTo>
                      <a:pt x="43" y="1"/>
                    </a:lnTo>
                    <a:lnTo>
                      <a:pt x="48" y="0"/>
                    </a:lnTo>
                    <a:lnTo>
                      <a:pt x="53" y="1"/>
                    </a:lnTo>
                    <a:lnTo>
                      <a:pt x="56" y="3"/>
                    </a:lnTo>
                    <a:lnTo>
                      <a:pt x="59" y="6"/>
                    </a:lnTo>
                    <a:lnTo>
                      <a:pt x="72" y="31"/>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63" name="Freeform 3834"/>
              <p:cNvSpPr/>
              <p:nvPr/>
            </p:nvSpPr>
            <p:spPr bwMode="auto">
              <a:xfrm>
                <a:off x="2435225" y="2108200"/>
                <a:ext cx="57150" cy="52388"/>
              </a:xfrm>
              <a:custGeom>
                <a:avLst/>
                <a:gdLst/>
                <a:ahLst/>
                <a:cxnLst>
                  <a:cxn ang="0">
                    <a:pos x="71" y="29"/>
                  </a:cxn>
                  <a:cxn ang="0">
                    <a:pos x="71" y="29"/>
                  </a:cxn>
                  <a:cxn ang="0">
                    <a:pos x="71" y="34"/>
                  </a:cxn>
                  <a:cxn ang="0">
                    <a:pos x="71" y="37"/>
                  </a:cxn>
                  <a:cxn ang="0">
                    <a:pos x="70" y="42"/>
                  </a:cxn>
                  <a:cxn ang="0">
                    <a:pos x="66" y="45"/>
                  </a:cxn>
                  <a:cxn ang="0">
                    <a:pos x="29" y="65"/>
                  </a:cxn>
                  <a:cxn ang="0">
                    <a:pos x="29" y="65"/>
                  </a:cxn>
                  <a:cxn ang="0">
                    <a:pos x="24" y="66"/>
                  </a:cxn>
                  <a:cxn ang="0">
                    <a:pos x="21" y="66"/>
                  </a:cxn>
                  <a:cxn ang="0">
                    <a:pos x="16" y="63"/>
                  </a:cxn>
                  <a:cxn ang="0">
                    <a:pos x="13" y="60"/>
                  </a:cxn>
                  <a:cxn ang="0">
                    <a:pos x="1" y="37"/>
                  </a:cxn>
                  <a:cxn ang="0">
                    <a:pos x="1" y="37"/>
                  </a:cxn>
                  <a:cxn ang="0">
                    <a:pos x="0" y="32"/>
                  </a:cxn>
                  <a:cxn ang="0">
                    <a:pos x="0" y="27"/>
                  </a:cxn>
                  <a:cxn ang="0">
                    <a:pos x="1" y="24"/>
                  </a:cxn>
                  <a:cxn ang="0">
                    <a:pos x="4" y="21"/>
                  </a:cxn>
                  <a:cxn ang="0">
                    <a:pos x="42" y="1"/>
                  </a:cxn>
                  <a:cxn ang="0">
                    <a:pos x="42" y="1"/>
                  </a:cxn>
                  <a:cxn ang="0">
                    <a:pos x="47" y="0"/>
                  </a:cxn>
                  <a:cxn ang="0">
                    <a:pos x="50" y="0"/>
                  </a:cxn>
                  <a:cxn ang="0">
                    <a:pos x="55" y="1"/>
                  </a:cxn>
                  <a:cxn ang="0">
                    <a:pos x="58" y="6"/>
                  </a:cxn>
                  <a:cxn ang="0">
                    <a:pos x="71" y="29"/>
                  </a:cxn>
                </a:cxnLst>
                <a:rect l="0" t="0" r="r" b="b"/>
                <a:pathLst>
                  <a:path w="71" h="66">
                    <a:moveTo>
                      <a:pt x="71" y="29"/>
                    </a:moveTo>
                    <a:lnTo>
                      <a:pt x="71" y="29"/>
                    </a:lnTo>
                    <a:lnTo>
                      <a:pt x="71" y="34"/>
                    </a:lnTo>
                    <a:lnTo>
                      <a:pt x="71" y="37"/>
                    </a:lnTo>
                    <a:lnTo>
                      <a:pt x="70" y="42"/>
                    </a:lnTo>
                    <a:lnTo>
                      <a:pt x="66" y="45"/>
                    </a:lnTo>
                    <a:lnTo>
                      <a:pt x="29" y="65"/>
                    </a:lnTo>
                    <a:lnTo>
                      <a:pt x="29" y="65"/>
                    </a:lnTo>
                    <a:lnTo>
                      <a:pt x="24" y="66"/>
                    </a:lnTo>
                    <a:lnTo>
                      <a:pt x="21" y="66"/>
                    </a:lnTo>
                    <a:lnTo>
                      <a:pt x="16" y="63"/>
                    </a:lnTo>
                    <a:lnTo>
                      <a:pt x="13" y="60"/>
                    </a:lnTo>
                    <a:lnTo>
                      <a:pt x="1" y="37"/>
                    </a:lnTo>
                    <a:lnTo>
                      <a:pt x="1" y="37"/>
                    </a:lnTo>
                    <a:lnTo>
                      <a:pt x="0" y="32"/>
                    </a:lnTo>
                    <a:lnTo>
                      <a:pt x="0" y="27"/>
                    </a:lnTo>
                    <a:lnTo>
                      <a:pt x="1" y="24"/>
                    </a:lnTo>
                    <a:lnTo>
                      <a:pt x="4" y="21"/>
                    </a:lnTo>
                    <a:lnTo>
                      <a:pt x="42" y="1"/>
                    </a:lnTo>
                    <a:lnTo>
                      <a:pt x="42" y="1"/>
                    </a:lnTo>
                    <a:lnTo>
                      <a:pt x="47" y="0"/>
                    </a:lnTo>
                    <a:lnTo>
                      <a:pt x="50" y="0"/>
                    </a:lnTo>
                    <a:lnTo>
                      <a:pt x="55" y="1"/>
                    </a:lnTo>
                    <a:lnTo>
                      <a:pt x="58" y="6"/>
                    </a:lnTo>
                    <a:lnTo>
                      <a:pt x="71"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64" name="Freeform 3835"/>
              <p:cNvSpPr/>
              <p:nvPr/>
            </p:nvSpPr>
            <p:spPr bwMode="auto">
              <a:xfrm>
                <a:off x="2343150" y="2185988"/>
                <a:ext cx="46038" cy="30163"/>
              </a:xfrm>
              <a:custGeom>
                <a:avLst/>
                <a:gdLst/>
                <a:ahLst/>
                <a:cxnLst>
                  <a:cxn ang="0">
                    <a:pos x="57" y="0"/>
                  </a:cxn>
                  <a:cxn ang="0">
                    <a:pos x="57" y="0"/>
                  </a:cxn>
                  <a:cxn ang="0">
                    <a:pos x="59" y="5"/>
                  </a:cxn>
                  <a:cxn ang="0">
                    <a:pos x="59" y="10"/>
                  </a:cxn>
                  <a:cxn ang="0">
                    <a:pos x="59" y="10"/>
                  </a:cxn>
                  <a:cxn ang="0">
                    <a:pos x="55" y="15"/>
                  </a:cxn>
                  <a:cxn ang="0">
                    <a:pos x="52" y="18"/>
                  </a:cxn>
                  <a:cxn ang="0">
                    <a:pos x="34" y="26"/>
                  </a:cxn>
                  <a:cxn ang="0">
                    <a:pos x="16" y="36"/>
                  </a:cxn>
                  <a:cxn ang="0">
                    <a:pos x="16" y="36"/>
                  </a:cxn>
                  <a:cxn ang="0">
                    <a:pos x="11" y="37"/>
                  </a:cxn>
                  <a:cxn ang="0">
                    <a:pos x="6" y="37"/>
                  </a:cxn>
                  <a:cxn ang="0">
                    <a:pos x="6" y="37"/>
                  </a:cxn>
                  <a:cxn ang="0">
                    <a:pos x="3" y="36"/>
                  </a:cxn>
                  <a:cxn ang="0">
                    <a:pos x="0" y="31"/>
                  </a:cxn>
                  <a:cxn ang="0">
                    <a:pos x="0" y="31"/>
                  </a:cxn>
                  <a:cxn ang="0">
                    <a:pos x="3" y="36"/>
                  </a:cxn>
                  <a:cxn ang="0">
                    <a:pos x="6" y="37"/>
                  </a:cxn>
                  <a:cxn ang="0">
                    <a:pos x="6" y="37"/>
                  </a:cxn>
                  <a:cxn ang="0">
                    <a:pos x="11" y="37"/>
                  </a:cxn>
                  <a:cxn ang="0">
                    <a:pos x="16" y="36"/>
                  </a:cxn>
                  <a:cxn ang="0">
                    <a:pos x="34" y="26"/>
                  </a:cxn>
                  <a:cxn ang="0">
                    <a:pos x="50" y="16"/>
                  </a:cxn>
                  <a:cxn ang="0">
                    <a:pos x="50" y="16"/>
                  </a:cxn>
                  <a:cxn ang="0">
                    <a:pos x="55" y="15"/>
                  </a:cxn>
                  <a:cxn ang="0">
                    <a:pos x="57" y="10"/>
                  </a:cxn>
                  <a:cxn ang="0">
                    <a:pos x="57" y="10"/>
                  </a:cxn>
                  <a:cxn ang="0">
                    <a:pos x="59" y="5"/>
                  </a:cxn>
                  <a:cxn ang="0">
                    <a:pos x="57" y="0"/>
                  </a:cxn>
                  <a:cxn ang="0">
                    <a:pos x="57" y="0"/>
                  </a:cxn>
                </a:cxnLst>
                <a:rect l="0" t="0" r="r" b="b"/>
                <a:pathLst>
                  <a:path w="59" h="37">
                    <a:moveTo>
                      <a:pt x="57" y="0"/>
                    </a:moveTo>
                    <a:lnTo>
                      <a:pt x="57" y="0"/>
                    </a:lnTo>
                    <a:lnTo>
                      <a:pt x="59" y="5"/>
                    </a:lnTo>
                    <a:lnTo>
                      <a:pt x="59" y="10"/>
                    </a:lnTo>
                    <a:lnTo>
                      <a:pt x="59" y="10"/>
                    </a:lnTo>
                    <a:lnTo>
                      <a:pt x="55" y="15"/>
                    </a:lnTo>
                    <a:lnTo>
                      <a:pt x="52" y="18"/>
                    </a:lnTo>
                    <a:lnTo>
                      <a:pt x="34" y="26"/>
                    </a:lnTo>
                    <a:lnTo>
                      <a:pt x="16" y="36"/>
                    </a:lnTo>
                    <a:lnTo>
                      <a:pt x="16" y="36"/>
                    </a:lnTo>
                    <a:lnTo>
                      <a:pt x="11" y="37"/>
                    </a:lnTo>
                    <a:lnTo>
                      <a:pt x="6" y="37"/>
                    </a:lnTo>
                    <a:lnTo>
                      <a:pt x="6" y="37"/>
                    </a:lnTo>
                    <a:lnTo>
                      <a:pt x="3" y="36"/>
                    </a:lnTo>
                    <a:lnTo>
                      <a:pt x="0" y="31"/>
                    </a:lnTo>
                    <a:lnTo>
                      <a:pt x="0" y="31"/>
                    </a:lnTo>
                    <a:lnTo>
                      <a:pt x="3" y="36"/>
                    </a:lnTo>
                    <a:lnTo>
                      <a:pt x="6" y="37"/>
                    </a:lnTo>
                    <a:lnTo>
                      <a:pt x="6" y="37"/>
                    </a:lnTo>
                    <a:lnTo>
                      <a:pt x="11" y="37"/>
                    </a:lnTo>
                    <a:lnTo>
                      <a:pt x="16" y="36"/>
                    </a:lnTo>
                    <a:lnTo>
                      <a:pt x="34" y="26"/>
                    </a:lnTo>
                    <a:lnTo>
                      <a:pt x="50" y="16"/>
                    </a:lnTo>
                    <a:lnTo>
                      <a:pt x="50" y="16"/>
                    </a:lnTo>
                    <a:lnTo>
                      <a:pt x="55" y="15"/>
                    </a:lnTo>
                    <a:lnTo>
                      <a:pt x="57" y="10"/>
                    </a:lnTo>
                    <a:lnTo>
                      <a:pt x="57" y="10"/>
                    </a:lnTo>
                    <a:lnTo>
                      <a:pt x="59" y="5"/>
                    </a:lnTo>
                    <a:lnTo>
                      <a:pt x="57" y="0"/>
                    </a:lnTo>
                    <a:lnTo>
                      <a:pt x="57" y="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65" name="Freeform 3836"/>
              <p:cNvSpPr/>
              <p:nvPr/>
            </p:nvSpPr>
            <p:spPr bwMode="auto">
              <a:xfrm>
                <a:off x="2395538" y="2159000"/>
                <a:ext cx="46038" cy="30163"/>
              </a:xfrm>
              <a:custGeom>
                <a:avLst/>
                <a:gdLst/>
                <a:ahLst/>
                <a:cxnLst>
                  <a:cxn ang="0">
                    <a:pos x="57" y="0"/>
                  </a:cxn>
                  <a:cxn ang="0">
                    <a:pos x="57" y="0"/>
                  </a:cxn>
                  <a:cxn ang="0">
                    <a:pos x="59" y="3"/>
                  </a:cxn>
                  <a:cxn ang="0">
                    <a:pos x="57" y="8"/>
                  </a:cxn>
                  <a:cxn ang="0">
                    <a:pos x="57" y="8"/>
                  </a:cxn>
                  <a:cxn ang="0">
                    <a:pos x="55" y="13"/>
                  </a:cxn>
                  <a:cxn ang="0">
                    <a:pos x="51" y="16"/>
                  </a:cxn>
                  <a:cxn ang="0">
                    <a:pos x="34" y="26"/>
                  </a:cxn>
                  <a:cxn ang="0">
                    <a:pos x="16" y="36"/>
                  </a:cxn>
                  <a:cxn ang="0">
                    <a:pos x="16" y="36"/>
                  </a:cxn>
                  <a:cxn ang="0">
                    <a:pos x="12" y="37"/>
                  </a:cxn>
                  <a:cxn ang="0">
                    <a:pos x="7" y="36"/>
                  </a:cxn>
                  <a:cxn ang="0">
                    <a:pos x="7" y="36"/>
                  </a:cxn>
                  <a:cxn ang="0">
                    <a:pos x="2" y="34"/>
                  </a:cxn>
                  <a:cxn ang="0">
                    <a:pos x="0" y="31"/>
                  </a:cxn>
                  <a:cxn ang="0">
                    <a:pos x="0" y="31"/>
                  </a:cxn>
                  <a:cxn ang="0">
                    <a:pos x="3" y="34"/>
                  </a:cxn>
                  <a:cxn ang="0">
                    <a:pos x="7" y="36"/>
                  </a:cxn>
                  <a:cxn ang="0">
                    <a:pos x="7" y="36"/>
                  </a:cxn>
                  <a:cxn ang="0">
                    <a:pos x="12" y="36"/>
                  </a:cxn>
                  <a:cxn ang="0">
                    <a:pos x="16" y="34"/>
                  </a:cxn>
                  <a:cxn ang="0">
                    <a:pos x="34" y="24"/>
                  </a:cxn>
                  <a:cxn ang="0">
                    <a:pos x="51" y="16"/>
                  </a:cxn>
                  <a:cxn ang="0">
                    <a:pos x="51" y="16"/>
                  </a:cxn>
                  <a:cxn ang="0">
                    <a:pos x="55" y="13"/>
                  </a:cxn>
                  <a:cxn ang="0">
                    <a:pos x="57" y="8"/>
                  </a:cxn>
                  <a:cxn ang="0">
                    <a:pos x="57" y="8"/>
                  </a:cxn>
                  <a:cxn ang="0">
                    <a:pos x="59" y="3"/>
                  </a:cxn>
                  <a:cxn ang="0">
                    <a:pos x="57" y="0"/>
                  </a:cxn>
                  <a:cxn ang="0">
                    <a:pos x="57" y="0"/>
                  </a:cxn>
                </a:cxnLst>
                <a:rect l="0" t="0" r="r" b="b"/>
                <a:pathLst>
                  <a:path w="59" h="37">
                    <a:moveTo>
                      <a:pt x="57" y="0"/>
                    </a:moveTo>
                    <a:lnTo>
                      <a:pt x="57" y="0"/>
                    </a:lnTo>
                    <a:lnTo>
                      <a:pt x="59" y="3"/>
                    </a:lnTo>
                    <a:lnTo>
                      <a:pt x="57" y="8"/>
                    </a:lnTo>
                    <a:lnTo>
                      <a:pt x="57" y="8"/>
                    </a:lnTo>
                    <a:lnTo>
                      <a:pt x="55" y="13"/>
                    </a:lnTo>
                    <a:lnTo>
                      <a:pt x="51" y="16"/>
                    </a:lnTo>
                    <a:lnTo>
                      <a:pt x="34" y="26"/>
                    </a:lnTo>
                    <a:lnTo>
                      <a:pt x="16" y="36"/>
                    </a:lnTo>
                    <a:lnTo>
                      <a:pt x="16" y="36"/>
                    </a:lnTo>
                    <a:lnTo>
                      <a:pt x="12" y="37"/>
                    </a:lnTo>
                    <a:lnTo>
                      <a:pt x="7" y="36"/>
                    </a:lnTo>
                    <a:lnTo>
                      <a:pt x="7" y="36"/>
                    </a:lnTo>
                    <a:lnTo>
                      <a:pt x="2" y="34"/>
                    </a:lnTo>
                    <a:lnTo>
                      <a:pt x="0" y="31"/>
                    </a:lnTo>
                    <a:lnTo>
                      <a:pt x="0" y="31"/>
                    </a:lnTo>
                    <a:lnTo>
                      <a:pt x="3" y="34"/>
                    </a:lnTo>
                    <a:lnTo>
                      <a:pt x="7" y="36"/>
                    </a:lnTo>
                    <a:lnTo>
                      <a:pt x="7" y="36"/>
                    </a:lnTo>
                    <a:lnTo>
                      <a:pt x="12" y="36"/>
                    </a:lnTo>
                    <a:lnTo>
                      <a:pt x="16" y="34"/>
                    </a:lnTo>
                    <a:lnTo>
                      <a:pt x="34" y="24"/>
                    </a:lnTo>
                    <a:lnTo>
                      <a:pt x="51" y="16"/>
                    </a:lnTo>
                    <a:lnTo>
                      <a:pt x="51" y="16"/>
                    </a:lnTo>
                    <a:lnTo>
                      <a:pt x="55" y="13"/>
                    </a:lnTo>
                    <a:lnTo>
                      <a:pt x="57" y="8"/>
                    </a:lnTo>
                    <a:lnTo>
                      <a:pt x="57" y="8"/>
                    </a:lnTo>
                    <a:lnTo>
                      <a:pt x="59" y="3"/>
                    </a:lnTo>
                    <a:lnTo>
                      <a:pt x="57" y="0"/>
                    </a:lnTo>
                    <a:lnTo>
                      <a:pt x="57" y="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66" name="Freeform 3837"/>
              <p:cNvSpPr/>
              <p:nvPr/>
            </p:nvSpPr>
            <p:spPr bwMode="auto">
              <a:xfrm>
                <a:off x="2444750" y="2130425"/>
                <a:ext cx="47625" cy="30163"/>
              </a:xfrm>
              <a:custGeom>
                <a:avLst/>
                <a:gdLst/>
                <a:ahLst/>
                <a:cxnLst>
                  <a:cxn ang="0">
                    <a:pos x="58" y="0"/>
                  </a:cxn>
                  <a:cxn ang="0">
                    <a:pos x="58" y="0"/>
                  </a:cxn>
                  <a:cxn ang="0">
                    <a:pos x="60" y="5"/>
                  </a:cxn>
                  <a:cxn ang="0">
                    <a:pos x="58" y="10"/>
                  </a:cxn>
                  <a:cxn ang="0">
                    <a:pos x="58" y="10"/>
                  </a:cxn>
                  <a:cxn ang="0">
                    <a:pos x="57" y="13"/>
                  </a:cxn>
                  <a:cxn ang="0">
                    <a:pos x="52" y="16"/>
                  </a:cxn>
                  <a:cxn ang="0">
                    <a:pos x="35" y="26"/>
                  </a:cxn>
                  <a:cxn ang="0">
                    <a:pos x="18" y="36"/>
                  </a:cxn>
                  <a:cxn ang="0">
                    <a:pos x="18" y="36"/>
                  </a:cxn>
                  <a:cxn ang="0">
                    <a:pos x="13" y="37"/>
                  </a:cxn>
                  <a:cxn ang="0">
                    <a:pos x="8" y="37"/>
                  </a:cxn>
                  <a:cxn ang="0">
                    <a:pos x="8" y="37"/>
                  </a:cxn>
                  <a:cxn ang="0">
                    <a:pos x="3" y="34"/>
                  </a:cxn>
                  <a:cxn ang="0">
                    <a:pos x="0" y="31"/>
                  </a:cxn>
                  <a:cxn ang="0">
                    <a:pos x="0" y="31"/>
                  </a:cxn>
                  <a:cxn ang="0">
                    <a:pos x="3" y="34"/>
                  </a:cxn>
                  <a:cxn ang="0">
                    <a:pos x="8" y="37"/>
                  </a:cxn>
                  <a:cxn ang="0">
                    <a:pos x="8" y="37"/>
                  </a:cxn>
                  <a:cxn ang="0">
                    <a:pos x="13" y="37"/>
                  </a:cxn>
                  <a:cxn ang="0">
                    <a:pos x="18" y="36"/>
                  </a:cxn>
                  <a:cxn ang="0">
                    <a:pos x="34" y="26"/>
                  </a:cxn>
                  <a:cxn ang="0">
                    <a:pos x="52" y="16"/>
                  </a:cxn>
                  <a:cxn ang="0">
                    <a:pos x="52" y="16"/>
                  </a:cxn>
                  <a:cxn ang="0">
                    <a:pos x="55" y="13"/>
                  </a:cxn>
                  <a:cxn ang="0">
                    <a:pos x="58" y="10"/>
                  </a:cxn>
                  <a:cxn ang="0">
                    <a:pos x="58" y="10"/>
                  </a:cxn>
                  <a:cxn ang="0">
                    <a:pos x="58" y="5"/>
                  </a:cxn>
                  <a:cxn ang="0">
                    <a:pos x="58" y="0"/>
                  </a:cxn>
                  <a:cxn ang="0">
                    <a:pos x="58" y="0"/>
                  </a:cxn>
                </a:cxnLst>
                <a:rect l="0" t="0" r="r" b="b"/>
                <a:pathLst>
                  <a:path w="60" h="37">
                    <a:moveTo>
                      <a:pt x="58" y="0"/>
                    </a:moveTo>
                    <a:lnTo>
                      <a:pt x="58" y="0"/>
                    </a:lnTo>
                    <a:lnTo>
                      <a:pt x="60" y="5"/>
                    </a:lnTo>
                    <a:lnTo>
                      <a:pt x="58" y="10"/>
                    </a:lnTo>
                    <a:lnTo>
                      <a:pt x="58" y="10"/>
                    </a:lnTo>
                    <a:lnTo>
                      <a:pt x="57" y="13"/>
                    </a:lnTo>
                    <a:lnTo>
                      <a:pt x="52" y="16"/>
                    </a:lnTo>
                    <a:lnTo>
                      <a:pt x="35" y="26"/>
                    </a:lnTo>
                    <a:lnTo>
                      <a:pt x="18" y="36"/>
                    </a:lnTo>
                    <a:lnTo>
                      <a:pt x="18" y="36"/>
                    </a:lnTo>
                    <a:lnTo>
                      <a:pt x="13" y="37"/>
                    </a:lnTo>
                    <a:lnTo>
                      <a:pt x="8" y="37"/>
                    </a:lnTo>
                    <a:lnTo>
                      <a:pt x="8" y="37"/>
                    </a:lnTo>
                    <a:lnTo>
                      <a:pt x="3" y="34"/>
                    </a:lnTo>
                    <a:lnTo>
                      <a:pt x="0" y="31"/>
                    </a:lnTo>
                    <a:lnTo>
                      <a:pt x="0" y="31"/>
                    </a:lnTo>
                    <a:lnTo>
                      <a:pt x="3" y="34"/>
                    </a:lnTo>
                    <a:lnTo>
                      <a:pt x="8" y="37"/>
                    </a:lnTo>
                    <a:lnTo>
                      <a:pt x="8" y="37"/>
                    </a:lnTo>
                    <a:lnTo>
                      <a:pt x="13" y="37"/>
                    </a:lnTo>
                    <a:lnTo>
                      <a:pt x="18" y="36"/>
                    </a:lnTo>
                    <a:lnTo>
                      <a:pt x="34" y="26"/>
                    </a:lnTo>
                    <a:lnTo>
                      <a:pt x="52" y="16"/>
                    </a:lnTo>
                    <a:lnTo>
                      <a:pt x="52" y="16"/>
                    </a:lnTo>
                    <a:lnTo>
                      <a:pt x="55" y="13"/>
                    </a:lnTo>
                    <a:lnTo>
                      <a:pt x="58" y="10"/>
                    </a:lnTo>
                    <a:lnTo>
                      <a:pt x="58" y="10"/>
                    </a:lnTo>
                    <a:lnTo>
                      <a:pt x="58" y="5"/>
                    </a:lnTo>
                    <a:lnTo>
                      <a:pt x="58" y="0"/>
                    </a:lnTo>
                    <a:lnTo>
                      <a:pt x="58" y="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67" name="Freeform 3838"/>
              <p:cNvSpPr/>
              <p:nvPr/>
            </p:nvSpPr>
            <p:spPr bwMode="auto">
              <a:xfrm>
                <a:off x="2254250" y="2263775"/>
                <a:ext cx="57150" cy="53975"/>
              </a:xfrm>
              <a:custGeom>
                <a:avLst/>
                <a:gdLst/>
                <a:ahLst/>
                <a:cxnLst>
                  <a:cxn ang="0">
                    <a:pos x="70" y="29"/>
                  </a:cxn>
                  <a:cxn ang="0">
                    <a:pos x="70" y="29"/>
                  </a:cxn>
                  <a:cxn ang="0">
                    <a:pos x="71" y="34"/>
                  </a:cxn>
                  <a:cxn ang="0">
                    <a:pos x="71" y="39"/>
                  </a:cxn>
                  <a:cxn ang="0">
                    <a:pos x="70" y="42"/>
                  </a:cxn>
                  <a:cxn ang="0">
                    <a:pos x="65" y="45"/>
                  </a:cxn>
                  <a:cxn ang="0">
                    <a:pos x="29" y="66"/>
                  </a:cxn>
                  <a:cxn ang="0">
                    <a:pos x="29" y="66"/>
                  </a:cxn>
                  <a:cxn ang="0">
                    <a:pos x="24" y="66"/>
                  </a:cxn>
                  <a:cxn ang="0">
                    <a:pos x="21" y="66"/>
                  </a:cxn>
                  <a:cxn ang="0">
                    <a:pos x="16" y="65"/>
                  </a:cxn>
                  <a:cxn ang="0">
                    <a:pos x="13" y="62"/>
                  </a:cxn>
                  <a:cxn ang="0">
                    <a:pos x="0" y="37"/>
                  </a:cxn>
                  <a:cxn ang="0">
                    <a:pos x="0" y="37"/>
                  </a:cxn>
                  <a:cxn ang="0">
                    <a:pos x="0" y="34"/>
                  </a:cxn>
                  <a:cxn ang="0">
                    <a:pos x="0" y="29"/>
                  </a:cxn>
                  <a:cxn ang="0">
                    <a:pos x="1" y="24"/>
                  </a:cxn>
                  <a:cxn ang="0">
                    <a:pos x="4" y="21"/>
                  </a:cxn>
                  <a:cxn ang="0">
                    <a:pos x="42" y="1"/>
                  </a:cxn>
                  <a:cxn ang="0">
                    <a:pos x="42" y="1"/>
                  </a:cxn>
                  <a:cxn ang="0">
                    <a:pos x="45" y="0"/>
                  </a:cxn>
                  <a:cxn ang="0">
                    <a:pos x="50" y="1"/>
                  </a:cxn>
                  <a:cxn ang="0">
                    <a:pos x="55" y="3"/>
                  </a:cxn>
                  <a:cxn ang="0">
                    <a:pos x="58" y="6"/>
                  </a:cxn>
                  <a:cxn ang="0">
                    <a:pos x="70" y="29"/>
                  </a:cxn>
                </a:cxnLst>
                <a:rect l="0" t="0" r="r" b="b"/>
                <a:pathLst>
                  <a:path w="71" h="66">
                    <a:moveTo>
                      <a:pt x="70" y="29"/>
                    </a:moveTo>
                    <a:lnTo>
                      <a:pt x="70" y="29"/>
                    </a:lnTo>
                    <a:lnTo>
                      <a:pt x="71" y="34"/>
                    </a:lnTo>
                    <a:lnTo>
                      <a:pt x="71" y="39"/>
                    </a:lnTo>
                    <a:lnTo>
                      <a:pt x="70" y="42"/>
                    </a:lnTo>
                    <a:lnTo>
                      <a:pt x="65" y="45"/>
                    </a:lnTo>
                    <a:lnTo>
                      <a:pt x="29" y="66"/>
                    </a:lnTo>
                    <a:lnTo>
                      <a:pt x="29" y="66"/>
                    </a:lnTo>
                    <a:lnTo>
                      <a:pt x="24" y="66"/>
                    </a:lnTo>
                    <a:lnTo>
                      <a:pt x="21" y="66"/>
                    </a:lnTo>
                    <a:lnTo>
                      <a:pt x="16" y="65"/>
                    </a:lnTo>
                    <a:lnTo>
                      <a:pt x="13" y="62"/>
                    </a:lnTo>
                    <a:lnTo>
                      <a:pt x="0" y="37"/>
                    </a:lnTo>
                    <a:lnTo>
                      <a:pt x="0" y="37"/>
                    </a:lnTo>
                    <a:lnTo>
                      <a:pt x="0" y="34"/>
                    </a:lnTo>
                    <a:lnTo>
                      <a:pt x="0" y="29"/>
                    </a:lnTo>
                    <a:lnTo>
                      <a:pt x="1" y="24"/>
                    </a:lnTo>
                    <a:lnTo>
                      <a:pt x="4" y="21"/>
                    </a:lnTo>
                    <a:lnTo>
                      <a:pt x="42" y="1"/>
                    </a:lnTo>
                    <a:lnTo>
                      <a:pt x="42" y="1"/>
                    </a:lnTo>
                    <a:lnTo>
                      <a:pt x="45" y="0"/>
                    </a:lnTo>
                    <a:lnTo>
                      <a:pt x="50" y="1"/>
                    </a:lnTo>
                    <a:lnTo>
                      <a:pt x="55" y="3"/>
                    </a:lnTo>
                    <a:lnTo>
                      <a:pt x="58" y="6"/>
                    </a:lnTo>
                    <a:lnTo>
                      <a:pt x="70"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68" name="Freeform 3839"/>
              <p:cNvSpPr/>
              <p:nvPr/>
            </p:nvSpPr>
            <p:spPr bwMode="auto">
              <a:xfrm>
                <a:off x="2305050" y="2236788"/>
                <a:ext cx="57150" cy="53975"/>
              </a:xfrm>
              <a:custGeom>
                <a:avLst/>
                <a:gdLst/>
                <a:ahLst/>
                <a:cxnLst>
                  <a:cxn ang="0">
                    <a:pos x="72" y="30"/>
                  </a:cxn>
                  <a:cxn ang="0">
                    <a:pos x="72" y="30"/>
                  </a:cxn>
                  <a:cxn ang="0">
                    <a:pos x="73" y="33"/>
                  </a:cxn>
                  <a:cxn ang="0">
                    <a:pos x="73" y="38"/>
                  </a:cxn>
                  <a:cxn ang="0">
                    <a:pos x="70" y="43"/>
                  </a:cxn>
                  <a:cxn ang="0">
                    <a:pos x="67" y="46"/>
                  </a:cxn>
                  <a:cxn ang="0">
                    <a:pos x="31" y="66"/>
                  </a:cxn>
                  <a:cxn ang="0">
                    <a:pos x="31" y="66"/>
                  </a:cxn>
                  <a:cxn ang="0">
                    <a:pos x="26" y="67"/>
                  </a:cxn>
                  <a:cxn ang="0">
                    <a:pos x="21" y="66"/>
                  </a:cxn>
                  <a:cxn ang="0">
                    <a:pos x="18" y="64"/>
                  </a:cxn>
                  <a:cxn ang="0">
                    <a:pos x="15" y="61"/>
                  </a:cxn>
                  <a:cxn ang="0">
                    <a:pos x="2" y="38"/>
                  </a:cxn>
                  <a:cxn ang="0">
                    <a:pos x="2" y="38"/>
                  </a:cxn>
                  <a:cxn ang="0">
                    <a:pos x="0" y="33"/>
                  </a:cxn>
                  <a:cxn ang="0">
                    <a:pos x="2" y="28"/>
                  </a:cxn>
                  <a:cxn ang="0">
                    <a:pos x="3" y="25"/>
                  </a:cxn>
                  <a:cxn ang="0">
                    <a:pos x="7" y="22"/>
                  </a:cxn>
                  <a:cxn ang="0">
                    <a:pos x="42" y="0"/>
                  </a:cxn>
                  <a:cxn ang="0">
                    <a:pos x="42" y="0"/>
                  </a:cxn>
                  <a:cxn ang="0">
                    <a:pos x="47" y="0"/>
                  </a:cxn>
                  <a:cxn ang="0">
                    <a:pos x="52" y="0"/>
                  </a:cxn>
                  <a:cxn ang="0">
                    <a:pos x="57" y="2"/>
                  </a:cxn>
                  <a:cxn ang="0">
                    <a:pos x="59" y="5"/>
                  </a:cxn>
                  <a:cxn ang="0">
                    <a:pos x="72" y="30"/>
                  </a:cxn>
                </a:cxnLst>
                <a:rect l="0" t="0" r="r" b="b"/>
                <a:pathLst>
                  <a:path w="73" h="67">
                    <a:moveTo>
                      <a:pt x="72" y="30"/>
                    </a:moveTo>
                    <a:lnTo>
                      <a:pt x="72" y="30"/>
                    </a:lnTo>
                    <a:lnTo>
                      <a:pt x="73" y="33"/>
                    </a:lnTo>
                    <a:lnTo>
                      <a:pt x="73" y="38"/>
                    </a:lnTo>
                    <a:lnTo>
                      <a:pt x="70" y="43"/>
                    </a:lnTo>
                    <a:lnTo>
                      <a:pt x="67" y="46"/>
                    </a:lnTo>
                    <a:lnTo>
                      <a:pt x="31" y="66"/>
                    </a:lnTo>
                    <a:lnTo>
                      <a:pt x="31" y="66"/>
                    </a:lnTo>
                    <a:lnTo>
                      <a:pt x="26" y="67"/>
                    </a:lnTo>
                    <a:lnTo>
                      <a:pt x="21" y="66"/>
                    </a:lnTo>
                    <a:lnTo>
                      <a:pt x="18" y="64"/>
                    </a:lnTo>
                    <a:lnTo>
                      <a:pt x="15" y="61"/>
                    </a:lnTo>
                    <a:lnTo>
                      <a:pt x="2" y="38"/>
                    </a:lnTo>
                    <a:lnTo>
                      <a:pt x="2" y="38"/>
                    </a:lnTo>
                    <a:lnTo>
                      <a:pt x="0" y="33"/>
                    </a:lnTo>
                    <a:lnTo>
                      <a:pt x="2" y="28"/>
                    </a:lnTo>
                    <a:lnTo>
                      <a:pt x="3" y="25"/>
                    </a:lnTo>
                    <a:lnTo>
                      <a:pt x="7" y="22"/>
                    </a:lnTo>
                    <a:lnTo>
                      <a:pt x="42" y="0"/>
                    </a:lnTo>
                    <a:lnTo>
                      <a:pt x="42" y="0"/>
                    </a:lnTo>
                    <a:lnTo>
                      <a:pt x="47" y="0"/>
                    </a:lnTo>
                    <a:lnTo>
                      <a:pt x="52" y="0"/>
                    </a:lnTo>
                    <a:lnTo>
                      <a:pt x="57" y="2"/>
                    </a:lnTo>
                    <a:lnTo>
                      <a:pt x="59" y="5"/>
                    </a:lnTo>
                    <a:lnTo>
                      <a:pt x="72" y="3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69" name="Freeform 3840"/>
              <p:cNvSpPr/>
              <p:nvPr/>
            </p:nvSpPr>
            <p:spPr bwMode="auto">
              <a:xfrm>
                <a:off x="2355850" y="2208213"/>
                <a:ext cx="58738" cy="53975"/>
              </a:xfrm>
              <a:custGeom>
                <a:avLst/>
                <a:gdLst/>
                <a:ahLst/>
                <a:cxnLst>
                  <a:cxn ang="0">
                    <a:pos x="72" y="29"/>
                  </a:cxn>
                  <a:cxn ang="0">
                    <a:pos x="72" y="29"/>
                  </a:cxn>
                  <a:cxn ang="0">
                    <a:pos x="74" y="34"/>
                  </a:cxn>
                  <a:cxn ang="0">
                    <a:pos x="74" y="39"/>
                  </a:cxn>
                  <a:cxn ang="0">
                    <a:pos x="70" y="42"/>
                  </a:cxn>
                  <a:cxn ang="0">
                    <a:pos x="67" y="45"/>
                  </a:cxn>
                  <a:cxn ang="0">
                    <a:pos x="31" y="65"/>
                  </a:cxn>
                  <a:cxn ang="0">
                    <a:pos x="31" y="65"/>
                  </a:cxn>
                  <a:cxn ang="0">
                    <a:pos x="26" y="66"/>
                  </a:cxn>
                  <a:cxn ang="0">
                    <a:pos x="21" y="66"/>
                  </a:cxn>
                  <a:cxn ang="0">
                    <a:pos x="18" y="63"/>
                  </a:cxn>
                  <a:cxn ang="0">
                    <a:pos x="15" y="60"/>
                  </a:cxn>
                  <a:cxn ang="0">
                    <a:pos x="2" y="37"/>
                  </a:cxn>
                  <a:cxn ang="0">
                    <a:pos x="2" y="37"/>
                  </a:cxn>
                  <a:cxn ang="0">
                    <a:pos x="0" y="32"/>
                  </a:cxn>
                  <a:cxn ang="0">
                    <a:pos x="0" y="27"/>
                  </a:cxn>
                  <a:cxn ang="0">
                    <a:pos x="3" y="24"/>
                  </a:cxn>
                  <a:cxn ang="0">
                    <a:pos x="7" y="21"/>
                  </a:cxn>
                  <a:cxn ang="0">
                    <a:pos x="43" y="1"/>
                  </a:cxn>
                  <a:cxn ang="0">
                    <a:pos x="43" y="1"/>
                  </a:cxn>
                  <a:cxn ang="0">
                    <a:pos x="47" y="0"/>
                  </a:cxn>
                  <a:cxn ang="0">
                    <a:pos x="52" y="0"/>
                  </a:cxn>
                  <a:cxn ang="0">
                    <a:pos x="56" y="3"/>
                  </a:cxn>
                  <a:cxn ang="0">
                    <a:pos x="59" y="6"/>
                  </a:cxn>
                  <a:cxn ang="0">
                    <a:pos x="72" y="29"/>
                  </a:cxn>
                </a:cxnLst>
                <a:rect l="0" t="0" r="r" b="b"/>
                <a:pathLst>
                  <a:path w="74" h="66">
                    <a:moveTo>
                      <a:pt x="72" y="29"/>
                    </a:moveTo>
                    <a:lnTo>
                      <a:pt x="72" y="29"/>
                    </a:lnTo>
                    <a:lnTo>
                      <a:pt x="74" y="34"/>
                    </a:lnTo>
                    <a:lnTo>
                      <a:pt x="74" y="39"/>
                    </a:lnTo>
                    <a:lnTo>
                      <a:pt x="70" y="42"/>
                    </a:lnTo>
                    <a:lnTo>
                      <a:pt x="67" y="45"/>
                    </a:lnTo>
                    <a:lnTo>
                      <a:pt x="31" y="65"/>
                    </a:lnTo>
                    <a:lnTo>
                      <a:pt x="31" y="65"/>
                    </a:lnTo>
                    <a:lnTo>
                      <a:pt x="26" y="66"/>
                    </a:lnTo>
                    <a:lnTo>
                      <a:pt x="21" y="66"/>
                    </a:lnTo>
                    <a:lnTo>
                      <a:pt x="18" y="63"/>
                    </a:lnTo>
                    <a:lnTo>
                      <a:pt x="15" y="60"/>
                    </a:lnTo>
                    <a:lnTo>
                      <a:pt x="2" y="37"/>
                    </a:lnTo>
                    <a:lnTo>
                      <a:pt x="2" y="37"/>
                    </a:lnTo>
                    <a:lnTo>
                      <a:pt x="0" y="32"/>
                    </a:lnTo>
                    <a:lnTo>
                      <a:pt x="0" y="27"/>
                    </a:lnTo>
                    <a:lnTo>
                      <a:pt x="3" y="24"/>
                    </a:lnTo>
                    <a:lnTo>
                      <a:pt x="7" y="21"/>
                    </a:lnTo>
                    <a:lnTo>
                      <a:pt x="43" y="1"/>
                    </a:lnTo>
                    <a:lnTo>
                      <a:pt x="43" y="1"/>
                    </a:lnTo>
                    <a:lnTo>
                      <a:pt x="47" y="0"/>
                    </a:lnTo>
                    <a:lnTo>
                      <a:pt x="52" y="0"/>
                    </a:lnTo>
                    <a:lnTo>
                      <a:pt x="56" y="3"/>
                    </a:lnTo>
                    <a:lnTo>
                      <a:pt x="59" y="6"/>
                    </a:lnTo>
                    <a:lnTo>
                      <a:pt x="72"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70" name="Freeform 3841"/>
              <p:cNvSpPr/>
              <p:nvPr/>
            </p:nvSpPr>
            <p:spPr bwMode="auto">
              <a:xfrm>
                <a:off x="2408238" y="2179638"/>
                <a:ext cx="57150" cy="53975"/>
              </a:xfrm>
              <a:custGeom>
                <a:avLst/>
                <a:gdLst/>
                <a:ahLst/>
                <a:cxnLst>
                  <a:cxn ang="0">
                    <a:pos x="72" y="29"/>
                  </a:cxn>
                  <a:cxn ang="0">
                    <a:pos x="72" y="29"/>
                  </a:cxn>
                  <a:cxn ang="0">
                    <a:pos x="74" y="34"/>
                  </a:cxn>
                  <a:cxn ang="0">
                    <a:pos x="72" y="39"/>
                  </a:cxn>
                  <a:cxn ang="0">
                    <a:pos x="70" y="42"/>
                  </a:cxn>
                  <a:cxn ang="0">
                    <a:pos x="67" y="45"/>
                  </a:cxn>
                  <a:cxn ang="0">
                    <a:pos x="30" y="65"/>
                  </a:cxn>
                  <a:cxn ang="0">
                    <a:pos x="30" y="65"/>
                  </a:cxn>
                  <a:cxn ang="0">
                    <a:pos x="26" y="67"/>
                  </a:cxn>
                  <a:cxn ang="0">
                    <a:pos x="22" y="67"/>
                  </a:cxn>
                  <a:cxn ang="0">
                    <a:pos x="17" y="65"/>
                  </a:cxn>
                  <a:cxn ang="0">
                    <a:pos x="15" y="62"/>
                  </a:cxn>
                  <a:cxn ang="0">
                    <a:pos x="2" y="37"/>
                  </a:cxn>
                  <a:cxn ang="0">
                    <a:pos x="2" y="37"/>
                  </a:cxn>
                  <a:cxn ang="0">
                    <a:pos x="0" y="32"/>
                  </a:cxn>
                  <a:cxn ang="0">
                    <a:pos x="0" y="29"/>
                  </a:cxn>
                  <a:cxn ang="0">
                    <a:pos x="2" y="24"/>
                  </a:cxn>
                  <a:cxn ang="0">
                    <a:pos x="7" y="21"/>
                  </a:cxn>
                  <a:cxn ang="0">
                    <a:pos x="43" y="1"/>
                  </a:cxn>
                  <a:cxn ang="0">
                    <a:pos x="43" y="1"/>
                  </a:cxn>
                  <a:cxn ang="0">
                    <a:pos x="48" y="0"/>
                  </a:cxn>
                  <a:cxn ang="0">
                    <a:pos x="53" y="1"/>
                  </a:cxn>
                  <a:cxn ang="0">
                    <a:pos x="56" y="3"/>
                  </a:cxn>
                  <a:cxn ang="0">
                    <a:pos x="59" y="6"/>
                  </a:cxn>
                  <a:cxn ang="0">
                    <a:pos x="72" y="29"/>
                  </a:cxn>
                </a:cxnLst>
                <a:rect l="0" t="0" r="r" b="b"/>
                <a:pathLst>
                  <a:path w="74" h="67">
                    <a:moveTo>
                      <a:pt x="72" y="29"/>
                    </a:moveTo>
                    <a:lnTo>
                      <a:pt x="72" y="29"/>
                    </a:lnTo>
                    <a:lnTo>
                      <a:pt x="74" y="34"/>
                    </a:lnTo>
                    <a:lnTo>
                      <a:pt x="72" y="39"/>
                    </a:lnTo>
                    <a:lnTo>
                      <a:pt x="70" y="42"/>
                    </a:lnTo>
                    <a:lnTo>
                      <a:pt x="67" y="45"/>
                    </a:lnTo>
                    <a:lnTo>
                      <a:pt x="30" y="65"/>
                    </a:lnTo>
                    <a:lnTo>
                      <a:pt x="30" y="65"/>
                    </a:lnTo>
                    <a:lnTo>
                      <a:pt x="26" y="67"/>
                    </a:lnTo>
                    <a:lnTo>
                      <a:pt x="22" y="67"/>
                    </a:lnTo>
                    <a:lnTo>
                      <a:pt x="17" y="65"/>
                    </a:lnTo>
                    <a:lnTo>
                      <a:pt x="15" y="62"/>
                    </a:lnTo>
                    <a:lnTo>
                      <a:pt x="2" y="37"/>
                    </a:lnTo>
                    <a:lnTo>
                      <a:pt x="2" y="37"/>
                    </a:lnTo>
                    <a:lnTo>
                      <a:pt x="0" y="32"/>
                    </a:lnTo>
                    <a:lnTo>
                      <a:pt x="0" y="29"/>
                    </a:lnTo>
                    <a:lnTo>
                      <a:pt x="2" y="24"/>
                    </a:lnTo>
                    <a:lnTo>
                      <a:pt x="7" y="21"/>
                    </a:lnTo>
                    <a:lnTo>
                      <a:pt x="43" y="1"/>
                    </a:lnTo>
                    <a:lnTo>
                      <a:pt x="43" y="1"/>
                    </a:lnTo>
                    <a:lnTo>
                      <a:pt x="48" y="0"/>
                    </a:lnTo>
                    <a:lnTo>
                      <a:pt x="53" y="1"/>
                    </a:lnTo>
                    <a:lnTo>
                      <a:pt x="56" y="3"/>
                    </a:lnTo>
                    <a:lnTo>
                      <a:pt x="59" y="6"/>
                    </a:lnTo>
                    <a:lnTo>
                      <a:pt x="72"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71" name="Freeform 3842"/>
              <p:cNvSpPr/>
              <p:nvPr/>
            </p:nvSpPr>
            <p:spPr bwMode="auto">
              <a:xfrm>
                <a:off x="2459038" y="2152650"/>
                <a:ext cx="57150" cy="53975"/>
              </a:xfrm>
              <a:custGeom>
                <a:avLst/>
                <a:gdLst/>
                <a:ahLst/>
                <a:cxnLst>
                  <a:cxn ang="0">
                    <a:pos x="71" y="29"/>
                  </a:cxn>
                  <a:cxn ang="0">
                    <a:pos x="71" y="29"/>
                  </a:cxn>
                  <a:cxn ang="0">
                    <a:pos x="71" y="32"/>
                  </a:cxn>
                  <a:cxn ang="0">
                    <a:pos x="71" y="37"/>
                  </a:cxn>
                  <a:cxn ang="0">
                    <a:pos x="70" y="42"/>
                  </a:cxn>
                  <a:cxn ang="0">
                    <a:pos x="66" y="45"/>
                  </a:cxn>
                  <a:cxn ang="0">
                    <a:pos x="29" y="65"/>
                  </a:cxn>
                  <a:cxn ang="0">
                    <a:pos x="29" y="65"/>
                  </a:cxn>
                  <a:cxn ang="0">
                    <a:pos x="24" y="66"/>
                  </a:cxn>
                  <a:cxn ang="0">
                    <a:pos x="21" y="65"/>
                  </a:cxn>
                  <a:cxn ang="0">
                    <a:pos x="16" y="63"/>
                  </a:cxn>
                  <a:cxn ang="0">
                    <a:pos x="13" y="60"/>
                  </a:cxn>
                  <a:cxn ang="0">
                    <a:pos x="1" y="37"/>
                  </a:cxn>
                  <a:cxn ang="0">
                    <a:pos x="1" y="37"/>
                  </a:cxn>
                  <a:cxn ang="0">
                    <a:pos x="0" y="32"/>
                  </a:cxn>
                  <a:cxn ang="0">
                    <a:pos x="0" y="27"/>
                  </a:cxn>
                  <a:cxn ang="0">
                    <a:pos x="1" y="24"/>
                  </a:cxn>
                  <a:cxn ang="0">
                    <a:pos x="4" y="21"/>
                  </a:cxn>
                  <a:cxn ang="0">
                    <a:pos x="42" y="0"/>
                  </a:cxn>
                  <a:cxn ang="0">
                    <a:pos x="42" y="0"/>
                  </a:cxn>
                  <a:cxn ang="0">
                    <a:pos x="47" y="0"/>
                  </a:cxn>
                  <a:cxn ang="0">
                    <a:pos x="50" y="0"/>
                  </a:cxn>
                  <a:cxn ang="0">
                    <a:pos x="55" y="1"/>
                  </a:cxn>
                  <a:cxn ang="0">
                    <a:pos x="58" y="4"/>
                  </a:cxn>
                  <a:cxn ang="0">
                    <a:pos x="71" y="29"/>
                  </a:cxn>
                </a:cxnLst>
                <a:rect l="0" t="0" r="r" b="b"/>
                <a:pathLst>
                  <a:path w="71" h="66">
                    <a:moveTo>
                      <a:pt x="71" y="29"/>
                    </a:moveTo>
                    <a:lnTo>
                      <a:pt x="71" y="29"/>
                    </a:lnTo>
                    <a:lnTo>
                      <a:pt x="71" y="32"/>
                    </a:lnTo>
                    <a:lnTo>
                      <a:pt x="71" y="37"/>
                    </a:lnTo>
                    <a:lnTo>
                      <a:pt x="70" y="42"/>
                    </a:lnTo>
                    <a:lnTo>
                      <a:pt x="66" y="45"/>
                    </a:lnTo>
                    <a:lnTo>
                      <a:pt x="29" y="65"/>
                    </a:lnTo>
                    <a:lnTo>
                      <a:pt x="29" y="65"/>
                    </a:lnTo>
                    <a:lnTo>
                      <a:pt x="24" y="66"/>
                    </a:lnTo>
                    <a:lnTo>
                      <a:pt x="21" y="65"/>
                    </a:lnTo>
                    <a:lnTo>
                      <a:pt x="16" y="63"/>
                    </a:lnTo>
                    <a:lnTo>
                      <a:pt x="13" y="60"/>
                    </a:lnTo>
                    <a:lnTo>
                      <a:pt x="1" y="37"/>
                    </a:lnTo>
                    <a:lnTo>
                      <a:pt x="1" y="37"/>
                    </a:lnTo>
                    <a:lnTo>
                      <a:pt x="0" y="32"/>
                    </a:lnTo>
                    <a:lnTo>
                      <a:pt x="0" y="27"/>
                    </a:lnTo>
                    <a:lnTo>
                      <a:pt x="1" y="24"/>
                    </a:lnTo>
                    <a:lnTo>
                      <a:pt x="4" y="21"/>
                    </a:lnTo>
                    <a:lnTo>
                      <a:pt x="42" y="0"/>
                    </a:lnTo>
                    <a:lnTo>
                      <a:pt x="42" y="0"/>
                    </a:lnTo>
                    <a:lnTo>
                      <a:pt x="47" y="0"/>
                    </a:lnTo>
                    <a:lnTo>
                      <a:pt x="50" y="0"/>
                    </a:lnTo>
                    <a:lnTo>
                      <a:pt x="55" y="1"/>
                    </a:lnTo>
                    <a:lnTo>
                      <a:pt x="58" y="4"/>
                    </a:lnTo>
                    <a:lnTo>
                      <a:pt x="71"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72" name="Freeform 3843"/>
              <p:cNvSpPr/>
              <p:nvPr/>
            </p:nvSpPr>
            <p:spPr bwMode="auto">
              <a:xfrm>
                <a:off x="2252663" y="2262188"/>
                <a:ext cx="57150" cy="53975"/>
              </a:xfrm>
              <a:custGeom>
                <a:avLst/>
                <a:gdLst/>
                <a:ahLst/>
                <a:cxnLst>
                  <a:cxn ang="0">
                    <a:pos x="72" y="29"/>
                  </a:cxn>
                  <a:cxn ang="0">
                    <a:pos x="72" y="29"/>
                  </a:cxn>
                  <a:cxn ang="0">
                    <a:pos x="72" y="34"/>
                  </a:cxn>
                  <a:cxn ang="0">
                    <a:pos x="72" y="37"/>
                  </a:cxn>
                  <a:cxn ang="0">
                    <a:pos x="70" y="42"/>
                  </a:cxn>
                  <a:cxn ang="0">
                    <a:pos x="67" y="46"/>
                  </a:cxn>
                  <a:cxn ang="0">
                    <a:pos x="29" y="65"/>
                  </a:cxn>
                  <a:cxn ang="0">
                    <a:pos x="29" y="65"/>
                  </a:cxn>
                  <a:cxn ang="0">
                    <a:pos x="24" y="67"/>
                  </a:cxn>
                  <a:cxn ang="0">
                    <a:pos x="21" y="67"/>
                  </a:cxn>
                  <a:cxn ang="0">
                    <a:pos x="16" y="64"/>
                  </a:cxn>
                  <a:cxn ang="0">
                    <a:pos x="13" y="60"/>
                  </a:cxn>
                  <a:cxn ang="0">
                    <a:pos x="0" y="37"/>
                  </a:cxn>
                  <a:cxn ang="0">
                    <a:pos x="0" y="37"/>
                  </a:cxn>
                  <a:cxn ang="0">
                    <a:pos x="0" y="33"/>
                  </a:cxn>
                  <a:cxn ang="0">
                    <a:pos x="0" y="28"/>
                  </a:cxn>
                  <a:cxn ang="0">
                    <a:pos x="2" y="24"/>
                  </a:cxn>
                  <a:cxn ang="0">
                    <a:pos x="5" y="21"/>
                  </a:cxn>
                  <a:cxn ang="0">
                    <a:pos x="42" y="2"/>
                  </a:cxn>
                  <a:cxn ang="0">
                    <a:pos x="42" y="2"/>
                  </a:cxn>
                  <a:cxn ang="0">
                    <a:pos x="47" y="0"/>
                  </a:cxn>
                  <a:cxn ang="0">
                    <a:pos x="50" y="0"/>
                  </a:cxn>
                  <a:cxn ang="0">
                    <a:pos x="55" y="2"/>
                  </a:cxn>
                  <a:cxn ang="0">
                    <a:pos x="59" y="5"/>
                  </a:cxn>
                  <a:cxn ang="0">
                    <a:pos x="72" y="29"/>
                  </a:cxn>
                </a:cxnLst>
                <a:rect l="0" t="0" r="r" b="b"/>
                <a:pathLst>
                  <a:path w="72" h="67">
                    <a:moveTo>
                      <a:pt x="72" y="29"/>
                    </a:moveTo>
                    <a:lnTo>
                      <a:pt x="72" y="29"/>
                    </a:lnTo>
                    <a:lnTo>
                      <a:pt x="72" y="34"/>
                    </a:lnTo>
                    <a:lnTo>
                      <a:pt x="72" y="37"/>
                    </a:lnTo>
                    <a:lnTo>
                      <a:pt x="70" y="42"/>
                    </a:lnTo>
                    <a:lnTo>
                      <a:pt x="67" y="46"/>
                    </a:lnTo>
                    <a:lnTo>
                      <a:pt x="29" y="65"/>
                    </a:lnTo>
                    <a:lnTo>
                      <a:pt x="29" y="65"/>
                    </a:lnTo>
                    <a:lnTo>
                      <a:pt x="24" y="67"/>
                    </a:lnTo>
                    <a:lnTo>
                      <a:pt x="21" y="67"/>
                    </a:lnTo>
                    <a:lnTo>
                      <a:pt x="16" y="64"/>
                    </a:lnTo>
                    <a:lnTo>
                      <a:pt x="13" y="60"/>
                    </a:lnTo>
                    <a:lnTo>
                      <a:pt x="0" y="37"/>
                    </a:lnTo>
                    <a:lnTo>
                      <a:pt x="0" y="37"/>
                    </a:lnTo>
                    <a:lnTo>
                      <a:pt x="0" y="33"/>
                    </a:lnTo>
                    <a:lnTo>
                      <a:pt x="0" y="28"/>
                    </a:lnTo>
                    <a:lnTo>
                      <a:pt x="2" y="24"/>
                    </a:lnTo>
                    <a:lnTo>
                      <a:pt x="5" y="21"/>
                    </a:lnTo>
                    <a:lnTo>
                      <a:pt x="42" y="2"/>
                    </a:lnTo>
                    <a:lnTo>
                      <a:pt x="42" y="2"/>
                    </a:lnTo>
                    <a:lnTo>
                      <a:pt x="47" y="0"/>
                    </a:lnTo>
                    <a:lnTo>
                      <a:pt x="50" y="0"/>
                    </a:lnTo>
                    <a:lnTo>
                      <a:pt x="55" y="2"/>
                    </a:lnTo>
                    <a:lnTo>
                      <a:pt x="59" y="5"/>
                    </a:lnTo>
                    <a:lnTo>
                      <a:pt x="72"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73" name="Freeform 3844"/>
              <p:cNvSpPr/>
              <p:nvPr/>
            </p:nvSpPr>
            <p:spPr bwMode="auto">
              <a:xfrm>
                <a:off x="2303463" y="2235200"/>
                <a:ext cx="57150" cy="52388"/>
              </a:xfrm>
              <a:custGeom>
                <a:avLst/>
                <a:gdLst/>
                <a:ahLst/>
                <a:cxnLst>
                  <a:cxn ang="0">
                    <a:pos x="72" y="29"/>
                  </a:cxn>
                  <a:cxn ang="0">
                    <a:pos x="72" y="29"/>
                  </a:cxn>
                  <a:cxn ang="0">
                    <a:pos x="74" y="34"/>
                  </a:cxn>
                  <a:cxn ang="0">
                    <a:pos x="74" y="39"/>
                  </a:cxn>
                  <a:cxn ang="0">
                    <a:pos x="72" y="43"/>
                  </a:cxn>
                  <a:cxn ang="0">
                    <a:pos x="67" y="46"/>
                  </a:cxn>
                  <a:cxn ang="0">
                    <a:pos x="31" y="65"/>
                  </a:cxn>
                  <a:cxn ang="0">
                    <a:pos x="31" y="65"/>
                  </a:cxn>
                  <a:cxn ang="0">
                    <a:pos x="27" y="67"/>
                  </a:cxn>
                  <a:cxn ang="0">
                    <a:pos x="22" y="67"/>
                  </a:cxn>
                  <a:cxn ang="0">
                    <a:pos x="18" y="65"/>
                  </a:cxn>
                  <a:cxn ang="0">
                    <a:pos x="15" y="60"/>
                  </a:cxn>
                  <a:cxn ang="0">
                    <a:pos x="2" y="38"/>
                  </a:cxn>
                  <a:cxn ang="0">
                    <a:pos x="2" y="38"/>
                  </a:cxn>
                  <a:cxn ang="0">
                    <a:pos x="0" y="33"/>
                  </a:cxn>
                  <a:cxn ang="0">
                    <a:pos x="2" y="28"/>
                  </a:cxn>
                  <a:cxn ang="0">
                    <a:pos x="4" y="25"/>
                  </a:cxn>
                  <a:cxn ang="0">
                    <a:pos x="7" y="21"/>
                  </a:cxn>
                  <a:cxn ang="0">
                    <a:pos x="44" y="2"/>
                  </a:cxn>
                  <a:cxn ang="0">
                    <a:pos x="44" y="2"/>
                  </a:cxn>
                  <a:cxn ang="0">
                    <a:pos x="48" y="0"/>
                  </a:cxn>
                  <a:cxn ang="0">
                    <a:pos x="53" y="0"/>
                  </a:cxn>
                  <a:cxn ang="0">
                    <a:pos x="57" y="3"/>
                  </a:cxn>
                  <a:cxn ang="0">
                    <a:pos x="61" y="7"/>
                  </a:cxn>
                  <a:cxn ang="0">
                    <a:pos x="72" y="29"/>
                  </a:cxn>
                </a:cxnLst>
                <a:rect l="0" t="0" r="r" b="b"/>
                <a:pathLst>
                  <a:path w="74" h="67">
                    <a:moveTo>
                      <a:pt x="72" y="29"/>
                    </a:moveTo>
                    <a:lnTo>
                      <a:pt x="72" y="29"/>
                    </a:lnTo>
                    <a:lnTo>
                      <a:pt x="74" y="34"/>
                    </a:lnTo>
                    <a:lnTo>
                      <a:pt x="74" y="39"/>
                    </a:lnTo>
                    <a:lnTo>
                      <a:pt x="72" y="43"/>
                    </a:lnTo>
                    <a:lnTo>
                      <a:pt x="67" y="46"/>
                    </a:lnTo>
                    <a:lnTo>
                      <a:pt x="31" y="65"/>
                    </a:lnTo>
                    <a:lnTo>
                      <a:pt x="31" y="65"/>
                    </a:lnTo>
                    <a:lnTo>
                      <a:pt x="27" y="67"/>
                    </a:lnTo>
                    <a:lnTo>
                      <a:pt x="22" y="67"/>
                    </a:lnTo>
                    <a:lnTo>
                      <a:pt x="18" y="65"/>
                    </a:lnTo>
                    <a:lnTo>
                      <a:pt x="15" y="60"/>
                    </a:lnTo>
                    <a:lnTo>
                      <a:pt x="2" y="38"/>
                    </a:lnTo>
                    <a:lnTo>
                      <a:pt x="2" y="38"/>
                    </a:lnTo>
                    <a:lnTo>
                      <a:pt x="0" y="33"/>
                    </a:lnTo>
                    <a:lnTo>
                      <a:pt x="2" y="28"/>
                    </a:lnTo>
                    <a:lnTo>
                      <a:pt x="4" y="25"/>
                    </a:lnTo>
                    <a:lnTo>
                      <a:pt x="7" y="21"/>
                    </a:lnTo>
                    <a:lnTo>
                      <a:pt x="44" y="2"/>
                    </a:lnTo>
                    <a:lnTo>
                      <a:pt x="44" y="2"/>
                    </a:lnTo>
                    <a:lnTo>
                      <a:pt x="48" y="0"/>
                    </a:lnTo>
                    <a:lnTo>
                      <a:pt x="53" y="0"/>
                    </a:lnTo>
                    <a:lnTo>
                      <a:pt x="57" y="3"/>
                    </a:lnTo>
                    <a:lnTo>
                      <a:pt x="61" y="7"/>
                    </a:lnTo>
                    <a:lnTo>
                      <a:pt x="72"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74" name="Freeform 3845"/>
              <p:cNvSpPr/>
              <p:nvPr/>
            </p:nvSpPr>
            <p:spPr bwMode="auto">
              <a:xfrm>
                <a:off x="2354263" y="2206625"/>
                <a:ext cx="58738" cy="52388"/>
              </a:xfrm>
              <a:custGeom>
                <a:avLst/>
                <a:gdLst/>
                <a:ahLst/>
                <a:cxnLst>
                  <a:cxn ang="0">
                    <a:pos x="71" y="30"/>
                  </a:cxn>
                  <a:cxn ang="0">
                    <a:pos x="71" y="30"/>
                  </a:cxn>
                  <a:cxn ang="0">
                    <a:pos x="73" y="35"/>
                  </a:cxn>
                  <a:cxn ang="0">
                    <a:pos x="73" y="39"/>
                  </a:cxn>
                  <a:cxn ang="0">
                    <a:pos x="70" y="43"/>
                  </a:cxn>
                  <a:cxn ang="0">
                    <a:pos x="66" y="46"/>
                  </a:cxn>
                  <a:cxn ang="0">
                    <a:pos x="31" y="67"/>
                  </a:cxn>
                  <a:cxn ang="0">
                    <a:pos x="31" y="67"/>
                  </a:cxn>
                  <a:cxn ang="0">
                    <a:pos x="26" y="67"/>
                  </a:cxn>
                  <a:cxn ang="0">
                    <a:pos x="21" y="67"/>
                  </a:cxn>
                  <a:cxn ang="0">
                    <a:pos x="18" y="65"/>
                  </a:cxn>
                  <a:cxn ang="0">
                    <a:pos x="14" y="62"/>
                  </a:cxn>
                  <a:cxn ang="0">
                    <a:pos x="1" y="38"/>
                  </a:cxn>
                  <a:cxn ang="0">
                    <a:pos x="1" y="38"/>
                  </a:cxn>
                  <a:cxn ang="0">
                    <a:pos x="0" y="35"/>
                  </a:cxn>
                  <a:cxn ang="0">
                    <a:pos x="0" y="30"/>
                  </a:cxn>
                  <a:cxn ang="0">
                    <a:pos x="3" y="25"/>
                  </a:cxn>
                  <a:cxn ang="0">
                    <a:pos x="6" y="22"/>
                  </a:cxn>
                  <a:cxn ang="0">
                    <a:pos x="42" y="2"/>
                  </a:cxn>
                  <a:cxn ang="0">
                    <a:pos x="42" y="2"/>
                  </a:cxn>
                  <a:cxn ang="0">
                    <a:pos x="47" y="0"/>
                  </a:cxn>
                  <a:cxn ang="0">
                    <a:pos x="52" y="2"/>
                  </a:cxn>
                  <a:cxn ang="0">
                    <a:pos x="55" y="4"/>
                  </a:cxn>
                  <a:cxn ang="0">
                    <a:pos x="58" y="7"/>
                  </a:cxn>
                  <a:cxn ang="0">
                    <a:pos x="71" y="30"/>
                  </a:cxn>
                </a:cxnLst>
                <a:rect l="0" t="0" r="r" b="b"/>
                <a:pathLst>
                  <a:path w="73" h="67">
                    <a:moveTo>
                      <a:pt x="71" y="30"/>
                    </a:moveTo>
                    <a:lnTo>
                      <a:pt x="71" y="30"/>
                    </a:lnTo>
                    <a:lnTo>
                      <a:pt x="73" y="35"/>
                    </a:lnTo>
                    <a:lnTo>
                      <a:pt x="73" y="39"/>
                    </a:lnTo>
                    <a:lnTo>
                      <a:pt x="70" y="43"/>
                    </a:lnTo>
                    <a:lnTo>
                      <a:pt x="66" y="46"/>
                    </a:lnTo>
                    <a:lnTo>
                      <a:pt x="31" y="67"/>
                    </a:lnTo>
                    <a:lnTo>
                      <a:pt x="31" y="67"/>
                    </a:lnTo>
                    <a:lnTo>
                      <a:pt x="26" y="67"/>
                    </a:lnTo>
                    <a:lnTo>
                      <a:pt x="21" y="67"/>
                    </a:lnTo>
                    <a:lnTo>
                      <a:pt x="18" y="65"/>
                    </a:lnTo>
                    <a:lnTo>
                      <a:pt x="14" y="62"/>
                    </a:lnTo>
                    <a:lnTo>
                      <a:pt x="1" y="38"/>
                    </a:lnTo>
                    <a:lnTo>
                      <a:pt x="1" y="38"/>
                    </a:lnTo>
                    <a:lnTo>
                      <a:pt x="0" y="35"/>
                    </a:lnTo>
                    <a:lnTo>
                      <a:pt x="0" y="30"/>
                    </a:lnTo>
                    <a:lnTo>
                      <a:pt x="3" y="25"/>
                    </a:lnTo>
                    <a:lnTo>
                      <a:pt x="6" y="22"/>
                    </a:lnTo>
                    <a:lnTo>
                      <a:pt x="42" y="2"/>
                    </a:lnTo>
                    <a:lnTo>
                      <a:pt x="42" y="2"/>
                    </a:lnTo>
                    <a:lnTo>
                      <a:pt x="47" y="0"/>
                    </a:lnTo>
                    <a:lnTo>
                      <a:pt x="52" y="2"/>
                    </a:lnTo>
                    <a:lnTo>
                      <a:pt x="55" y="4"/>
                    </a:lnTo>
                    <a:lnTo>
                      <a:pt x="58" y="7"/>
                    </a:lnTo>
                    <a:lnTo>
                      <a:pt x="71" y="3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75" name="Freeform 3846"/>
              <p:cNvSpPr/>
              <p:nvPr/>
            </p:nvSpPr>
            <p:spPr bwMode="auto">
              <a:xfrm>
                <a:off x="2406650" y="2179638"/>
                <a:ext cx="58738" cy="52388"/>
              </a:xfrm>
              <a:custGeom>
                <a:avLst/>
                <a:gdLst/>
                <a:ahLst/>
                <a:cxnLst>
                  <a:cxn ang="0">
                    <a:pos x="71" y="29"/>
                  </a:cxn>
                  <a:cxn ang="0">
                    <a:pos x="71" y="29"/>
                  </a:cxn>
                  <a:cxn ang="0">
                    <a:pos x="73" y="34"/>
                  </a:cxn>
                  <a:cxn ang="0">
                    <a:pos x="71" y="38"/>
                  </a:cxn>
                  <a:cxn ang="0">
                    <a:pos x="70" y="42"/>
                  </a:cxn>
                  <a:cxn ang="0">
                    <a:pos x="67" y="46"/>
                  </a:cxn>
                  <a:cxn ang="0">
                    <a:pos x="31" y="65"/>
                  </a:cxn>
                  <a:cxn ang="0">
                    <a:pos x="31" y="65"/>
                  </a:cxn>
                  <a:cxn ang="0">
                    <a:pos x="26" y="67"/>
                  </a:cxn>
                  <a:cxn ang="0">
                    <a:pos x="21" y="65"/>
                  </a:cxn>
                  <a:cxn ang="0">
                    <a:pos x="18" y="64"/>
                  </a:cxn>
                  <a:cxn ang="0">
                    <a:pos x="14" y="60"/>
                  </a:cxn>
                  <a:cxn ang="0">
                    <a:pos x="1" y="38"/>
                  </a:cxn>
                  <a:cxn ang="0">
                    <a:pos x="1" y="38"/>
                  </a:cxn>
                  <a:cxn ang="0">
                    <a:pos x="0" y="33"/>
                  </a:cxn>
                  <a:cxn ang="0">
                    <a:pos x="0" y="28"/>
                  </a:cxn>
                  <a:cxn ang="0">
                    <a:pos x="3" y="25"/>
                  </a:cxn>
                  <a:cxn ang="0">
                    <a:pos x="6" y="21"/>
                  </a:cxn>
                  <a:cxn ang="0">
                    <a:pos x="42" y="2"/>
                  </a:cxn>
                  <a:cxn ang="0">
                    <a:pos x="42" y="2"/>
                  </a:cxn>
                  <a:cxn ang="0">
                    <a:pos x="47" y="0"/>
                  </a:cxn>
                  <a:cxn ang="0">
                    <a:pos x="52" y="0"/>
                  </a:cxn>
                  <a:cxn ang="0">
                    <a:pos x="55" y="2"/>
                  </a:cxn>
                  <a:cxn ang="0">
                    <a:pos x="58" y="5"/>
                  </a:cxn>
                  <a:cxn ang="0">
                    <a:pos x="71" y="29"/>
                  </a:cxn>
                </a:cxnLst>
                <a:rect l="0" t="0" r="r" b="b"/>
                <a:pathLst>
                  <a:path w="73" h="67">
                    <a:moveTo>
                      <a:pt x="71" y="29"/>
                    </a:moveTo>
                    <a:lnTo>
                      <a:pt x="71" y="29"/>
                    </a:lnTo>
                    <a:lnTo>
                      <a:pt x="73" y="34"/>
                    </a:lnTo>
                    <a:lnTo>
                      <a:pt x="71" y="38"/>
                    </a:lnTo>
                    <a:lnTo>
                      <a:pt x="70" y="42"/>
                    </a:lnTo>
                    <a:lnTo>
                      <a:pt x="67" y="46"/>
                    </a:lnTo>
                    <a:lnTo>
                      <a:pt x="31" y="65"/>
                    </a:lnTo>
                    <a:lnTo>
                      <a:pt x="31" y="65"/>
                    </a:lnTo>
                    <a:lnTo>
                      <a:pt x="26" y="67"/>
                    </a:lnTo>
                    <a:lnTo>
                      <a:pt x="21" y="65"/>
                    </a:lnTo>
                    <a:lnTo>
                      <a:pt x="18" y="64"/>
                    </a:lnTo>
                    <a:lnTo>
                      <a:pt x="14" y="60"/>
                    </a:lnTo>
                    <a:lnTo>
                      <a:pt x="1" y="38"/>
                    </a:lnTo>
                    <a:lnTo>
                      <a:pt x="1" y="38"/>
                    </a:lnTo>
                    <a:lnTo>
                      <a:pt x="0" y="33"/>
                    </a:lnTo>
                    <a:lnTo>
                      <a:pt x="0" y="28"/>
                    </a:lnTo>
                    <a:lnTo>
                      <a:pt x="3" y="25"/>
                    </a:lnTo>
                    <a:lnTo>
                      <a:pt x="6" y="21"/>
                    </a:lnTo>
                    <a:lnTo>
                      <a:pt x="42" y="2"/>
                    </a:lnTo>
                    <a:lnTo>
                      <a:pt x="42" y="2"/>
                    </a:lnTo>
                    <a:lnTo>
                      <a:pt x="47" y="0"/>
                    </a:lnTo>
                    <a:lnTo>
                      <a:pt x="52" y="0"/>
                    </a:lnTo>
                    <a:lnTo>
                      <a:pt x="55" y="2"/>
                    </a:lnTo>
                    <a:lnTo>
                      <a:pt x="58" y="5"/>
                    </a:lnTo>
                    <a:lnTo>
                      <a:pt x="71"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76" name="Freeform 3847"/>
              <p:cNvSpPr/>
              <p:nvPr/>
            </p:nvSpPr>
            <p:spPr bwMode="auto">
              <a:xfrm>
                <a:off x="2457450" y="2151063"/>
                <a:ext cx="58738" cy="52388"/>
              </a:xfrm>
              <a:custGeom>
                <a:avLst/>
                <a:gdLst/>
                <a:ahLst/>
                <a:cxnLst>
                  <a:cxn ang="0">
                    <a:pos x="72" y="30"/>
                  </a:cxn>
                  <a:cxn ang="0">
                    <a:pos x="72" y="30"/>
                  </a:cxn>
                  <a:cxn ang="0">
                    <a:pos x="73" y="35"/>
                  </a:cxn>
                  <a:cxn ang="0">
                    <a:pos x="72" y="39"/>
                  </a:cxn>
                  <a:cxn ang="0">
                    <a:pos x="70" y="43"/>
                  </a:cxn>
                  <a:cxn ang="0">
                    <a:pos x="67" y="46"/>
                  </a:cxn>
                  <a:cxn ang="0">
                    <a:pos x="29" y="65"/>
                  </a:cxn>
                  <a:cxn ang="0">
                    <a:pos x="29" y="65"/>
                  </a:cxn>
                  <a:cxn ang="0">
                    <a:pos x="26" y="67"/>
                  </a:cxn>
                  <a:cxn ang="0">
                    <a:pos x="21" y="67"/>
                  </a:cxn>
                  <a:cxn ang="0">
                    <a:pos x="16" y="65"/>
                  </a:cxn>
                  <a:cxn ang="0">
                    <a:pos x="13" y="61"/>
                  </a:cxn>
                  <a:cxn ang="0">
                    <a:pos x="2" y="38"/>
                  </a:cxn>
                  <a:cxn ang="0">
                    <a:pos x="2" y="38"/>
                  </a:cxn>
                  <a:cxn ang="0">
                    <a:pos x="0" y="33"/>
                  </a:cxn>
                  <a:cxn ang="0">
                    <a:pos x="0" y="28"/>
                  </a:cxn>
                  <a:cxn ang="0">
                    <a:pos x="2" y="25"/>
                  </a:cxn>
                  <a:cxn ang="0">
                    <a:pos x="6" y="21"/>
                  </a:cxn>
                  <a:cxn ang="0">
                    <a:pos x="42" y="2"/>
                  </a:cxn>
                  <a:cxn ang="0">
                    <a:pos x="42" y="2"/>
                  </a:cxn>
                  <a:cxn ang="0">
                    <a:pos x="47" y="0"/>
                  </a:cxn>
                  <a:cxn ang="0">
                    <a:pos x="52" y="0"/>
                  </a:cxn>
                  <a:cxn ang="0">
                    <a:pos x="55" y="4"/>
                  </a:cxn>
                  <a:cxn ang="0">
                    <a:pos x="59" y="7"/>
                  </a:cxn>
                  <a:cxn ang="0">
                    <a:pos x="72" y="30"/>
                  </a:cxn>
                </a:cxnLst>
                <a:rect l="0" t="0" r="r" b="b"/>
                <a:pathLst>
                  <a:path w="73" h="67">
                    <a:moveTo>
                      <a:pt x="72" y="30"/>
                    </a:moveTo>
                    <a:lnTo>
                      <a:pt x="72" y="30"/>
                    </a:lnTo>
                    <a:lnTo>
                      <a:pt x="73" y="35"/>
                    </a:lnTo>
                    <a:lnTo>
                      <a:pt x="72" y="39"/>
                    </a:lnTo>
                    <a:lnTo>
                      <a:pt x="70" y="43"/>
                    </a:lnTo>
                    <a:lnTo>
                      <a:pt x="67" y="46"/>
                    </a:lnTo>
                    <a:lnTo>
                      <a:pt x="29" y="65"/>
                    </a:lnTo>
                    <a:lnTo>
                      <a:pt x="29" y="65"/>
                    </a:lnTo>
                    <a:lnTo>
                      <a:pt x="26" y="67"/>
                    </a:lnTo>
                    <a:lnTo>
                      <a:pt x="21" y="67"/>
                    </a:lnTo>
                    <a:lnTo>
                      <a:pt x="16" y="65"/>
                    </a:lnTo>
                    <a:lnTo>
                      <a:pt x="13" y="61"/>
                    </a:lnTo>
                    <a:lnTo>
                      <a:pt x="2" y="38"/>
                    </a:lnTo>
                    <a:lnTo>
                      <a:pt x="2" y="38"/>
                    </a:lnTo>
                    <a:lnTo>
                      <a:pt x="0" y="33"/>
                    </a:lnTo>
                    <a:lnTo>
                      <a:pt x="0" y="28"/>
                    </a:lnTo>
                    <a:lnTo>
                      <a:pt x="2" y="25"/>
                    </a:lnTo>
                    <a:lnTo>
                      <a:pt x="6" y="21"/>
                    </a:lnTo>
                    <a:lnTo>
                      <a:pt x="42" y="2"/>
                    </a:lnTo>
                    <a:lnTo>
                      <a:pt x="42" y="2"/>
                    </a:lnTo>
                    <a:lnTo>
                      <a:pt x="47" y="0"/>
                    </a:lnTo>
                    <a:lnTo>
                      <a:pt x="52" y="0"/>
                    </a:lnTo>
                    <a:lnTo>
                      <a:pt x="55" y="4"/>
                    </a:lnTo>
                    <a:lnTo>
                      <a:pt x="59" y="7"/>
                    </a:lnTo>
                    <a:lnTo>
                      <a:pt x="72" y="3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77" name="Freeform 3848"/>
              <p:cNvSpPr/>
              <p:nvPr/>
            </p:nvSpPr>
            <p:spPr bwMode="auto">
              <a:xfrm>
                <a:off x="2262188" y="2286000"/>
                <a:ext cx="47625" cy="30163"/>
              </a:xfrm>
              <a:custGeom>
                <a:avLst/>
                <a:gdLst/>
                <a:ahLst/>
                <a:cxnLst>
                  <a:cxn ang="0">
                    <a:pos x="59" y="0"/>
                  </a:cxn>
                  <a:cxn ang="0">
                    <a:pos x="59" y="0"/>
                  </a:cxn>
                  <a:cxn ang="0">
                    <a:pos x="59" y="5"/>
                  </a:cxn>
                  <a:cxn ang="0">
                    <a:pos x="59" y="10"/>
                  </a:cxn>
                  <a:cxn ang="0">
                    <a:pos x="59" y="10"/>
                  </a:cxn>
                  <a:cxn ang="0">
                    <a:pos x="57" y="13"/>
                  </a:cxn>
                  <a:cxn ang="0">
                    <a:pos x="52" y="17"/>
                  </a:cxn>
                  <a:cxn ang="0">
                    <a:pos x="36" y="26"/>
                  </a:cxn>
                  <a:cxn ang="0">
                    <a:pos x="18" y="36"/>
                  </a:cxn>
                  <a:cxn ang="0">
                    <a:pos x="18" y="36"/>
                  </a:cxn>
                  <a:cxn ang="0">
                    <a:pos x="13" y="38"/>
                  </a:cxn>
                  <a:cxn ang="0">
                    <a:pos x="8" y="38"/>
                  </a:cxn>
                  <a:cxn ang="0">
                    <a:pos x="8" y="38"/>
                  </a:cxn>
                  <a:cxn ang="0">
                    <a:pos x="3" y="35"/>
                  </a:cxn>
                  <a:cxn ang="0">
                    <a:pos x="0" y="31"/>
                  </a:cxn>
                  <a:cxn ang="0">
                    <a:pos x="0" y="31"/>
                  </a:cxn>
                  <a:cxn ang="0">
                    <a:pos x="3" y="35"/>
                  </a:cxn>
                  <a:cxn ang="0">
                    <a:pos x="8" y="36"/>
                  </a:cxn>
                  <a:cxn ang="0">
                    <a:pos x="8" y="36"/>
                  </a:cxn>
                  <a:cxn ang="0">
                    <a:pos x="13" y="38"/>
                  </a:cxn>
                  <a:cxn ang="0">
                    <a:pos x="18" y="35"/>
                  </a:cxn>
                  <a:cxn ang="0">
                    <a:pos x="34" y="26"/>
                  </a:cxn>
                  <a:cxn ang="0">
                    <a:pos x="52" y="17"/>
                  </a:cxn>
                  <a:cxn ang="0">
                    <a:pos x="52" y="17"/>
                  </a:cxn>
                  <a:cxn ang="0">
                    <a:pos x="55" y="13"/>
                  </a:cxn>
                  <a:cxn ang="0">
                    <a:pos x="59" y="10"/>
                  </a:cxn>
                  <a:cxn ang="0">
                    <a:pos x="59" y="10"/>
                  </a:cxn>
                  <a:cxn ang="0">
                    <a:pos x="59" y="5"/>
                  </a:cxn>
                  <a:cxn ang="0">
                    <a:pos x="59" y="0"/>
                  </a:cxn>
                  <a:cxn ang="0">
                    <a:pos x="59" y="0"/>
                  </a:cxn>
                </a:cxnLst>
                <a:rect l="0" t="0" r="r" b="b"/>
                <a:pathLst>
                  <a:path w="59" h="38">
                    <a:moveTo>
                      <a:pt x="59" y="0"/>
                    </a:moveTo>
                    <a:lnTo>
                      <a:pt x="59" y="0"/>
                    </a:lnTo>
                    <a:lnTo>
                      <a:pt x="59" y="5"/>
                    </a:lnTo>
                    <a:lnTo>
                      <a:pt x="59" y="10"/>
                    </a:lnTo>
                    <a:lnTo>
                      <a:pt x="59" y="10"/>
                    </a:lnTo>
                    <a:lnTo>
                      <a:pt x="57" y="13"/>
                    </a:lnTo>
                    <a:lnTo>
                      <a:pt x="52" y="17"/>
                    </a:lnTo>
                    <a:lnTo>
                      <a:pt x="36" y="26"/>
                    </a:lnTo>
                    <a:lnTo>
                      <a:pt x="18" y="36"/>
                    </a:lnTo>
                    <a:lnTo>
                      <a:pt x="18" y="36"/>
                    </a:lnTo>
                    <a:lnTo>
                      <a:pt x="13" y="38"/>
                    </a:lnTo>
                    <a:lnTo>
                      <a:pt x="8" y="38"/>
                    </a:lnTo>
                    <a:lnTo>
                      <a:pt x="8" y="38"/>
                    </a:lnTo>
                    <a:lnTo>
                      <a:pt x="3" y="35"/>
                    </a:lnTo>
                    <a:lnTo>
                      <a:pt x="0" y="31"/>
                    </a:lnTo>
                    <a:lnTo>
                      <a:pt x="0" y="31"/>
                    </a:lnTo>
                    <a:lnTo>
                      <a:pt x="3" y="35"/>
                    </a:lnTo>
                    <a:lnTo>
                      <a:pt x="8" y="36"/>
                    </a:lnTo>
                    <a:lnTo>
                      <a:pt x="8" y="36"/>
                    </a:lnTo>
                    <a:lnTo>
                      <a:pt x="13" y="38"/>
                    </a:lnTo>
                    <a:lnTo>
                      <a:pt x="18" y="35"/>
                    </a:lnTo>
                    <a:lnTo>
                      <a:pt x="34" y="26"/>
                    </a:lnTo>
                    <a:lnTo>
                      <a:pt x="52" y="17"/>
                    </a:lnTo>
                    <a:lnTo>
                      <a:pt x="52" y="17"/>
                    </a:lnTo>
                    <a:lnTo>
                      <a:pt x="55" y="13"/>
                    </a:lnTo>
                    <a:lnTo>
                      <a:pt x="59" y="10"/>
                    </a:lnTo>
                    <a:lnTo>
                      <a:pt x="59" y="10"/>
                    </a:lnTo>
                    <a:lnTo>
                      <a:pt x="59" y="5"/>
                    </a:lnTo>
                    <a:lnTo>
                      <a:pt x="59" y="0"/>
                    </a:lnTo>
                    <a:lnTo>
                      <a:pt x="59" y="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78" name="Freeform 3849"/>
              <p:cNvSpPr/>
              <p:nvPr/>
            </p:nvSpPr>
            <p:spPr bwMode="auto">
              <a:xfrm>
                <a:off x="2314575" y="2257425"/>
                <a:ext cx="46038" cy="30163"/>
              </a:xfrm>
              <a:custGeom>
                <a:avLst/>
                <a:gdLst/>
                <a:ahLst/>
                <a:cxnLst>
                  <a:cxn ang="0">
                    <a:pos x="57" y="0"/>
                  </a:cxn>
                  <a:cxn ang="0">
                    <a:pos x="57" y="0"/>
                  </a:cxn>
                  <a:cxn ang="0">
                    <a:pos x="59" y="5"/>
                  </a:cxn>
                  <a:cxn ang="0">
                    <a:pos x="59" y="10"/>
                  </a:cxn>
                  <a:cxn ang="0">
                    <a:pos x="59" y="10"/>
                  </a:cxn>
                  <a:cxn ang="0">
                    <a:pos x="55" y="15"/>
                  </a:cxn>
                  <a:cxn ang="0">
                    <a:pos x="52" y="17"/>
                  </a:cxn>
                  <a:cxn ang="0">
                    <a:pos x="34" y="27"/>
                  </a:cxn>
                  <a:cxn ang="0">
                    <a:pos x="18" y="36"/>
                  </a:cxn>
                  <a:cxn ang="0">
                    <a:pos x="18" y="36"/>
                  </a:cxn>
                  <a:cxn ang="0">
                    <a:pos x="13" y="38"/>
                  </a:cxn>
                  <a:cxn ang="0">
                    <a:pos x="8" y="38"/>
                  </a:cxn>
                  <a:cxn ang="0">
                    <a:pos x="8" y="38"/>
                  </a:cxn>
                  <a:cxn ang="0">
                    <a:pos x="3" y="36"/>
                  </a:cxn>
                  <a:cxn ang="0">
                    <a:pos x="0" y="31"/>
                  </a:cxn>
                  <a:cxn ang="0">
                    <a:pos x="0" y="31"/>
                  </a:cxn>
                  <a:cxn ang="0">
                    <a:pos x="3" y="36"/>
                  </a:cxn>
                  <a:cxn ang="0">
                    <a:pos x="8" y="38"/>
                  </a:cxn>
                  <a:cxn ang="0">
                    <a:pos x="8" y="38"/>
                  </a:cxn>
                  <a:cxn ang="0">
                    <a:pos x="13" y="38"/>
                  </a:cxn>
                  <a:cxn ang="0">
                    <a:pos x="16" y="36"/>
                  </a:cxn>
                  <a:cxn ang="0">
                    <a:pos x="34" y="27"/>
                  </a:cxn>
                  <a:cxn ang="0">
                    <a:pos x="52" y="17"/>
                  </a:cxn>
                  <a:cxn ang="0">
                    <a:pos x="52" y="17"/>
                  </a:cxn>
                  <a:cxn ang="0">
                    <a:pos x="55" y="14"/>
                  </a:cxn>
                  <a:cxn ang="0">
                    <a:pos x="59" y="10"/>
                  </a:cxn>
                  <a:cxn ang="0">
                    <a:pos x="59" y="10"/>
                  </a:cxn>
                  <a:cxn ang="0">
                    <a:pos x="59" y="5"/>
                  </a:cxn>
                  <a:cxn ang="0">
                    <a:pos x="57" y="0"/>
                  </a:cxn>
                  <a:cxn ang="0">
                    <a:pos x="57" y="0"/>
                  </a:cxn>
                </a:cxnLst>
                <a:rect l="0" t="0" r="r" b="b"/>
                <a:pathLst>
                  <a:path w="59" h="38">
                    <a:moveTo>
                      <a:pt x="57" y="0"/>
                    </a:moveTo>
                    <a:lnTo>
                      <a:pt x="57" y="0"/>
                    </a:lnTo>
                    <a:lnTo>
                      <a:pt x="59" y="5"/>
                    </a:lnTo>
                    <a:lnTo>
                      <a:pt x="59" y="10"/>
                    </a:lnTo>
                    <a:lnTo>
                      <a:pt x="59" y="10"/>
                    </a:lnTo>
                    <a:lnTo>
                      <a:pt x="55" y="15"/>
                    </a:lnTo>
                    <a:lnTo>
                      <a:pt x="52" y="17"/>
                    </a:lnTo>
                    <a:lnTo>
                      <a:pt x="34" y="27"/>
                    </a:lnTo>
                    <a:lnTo>
                      <a:pt x="18" y="36"/>
                    </a:lnTo>
                    <a:lnTo>
                      <a:pt x="18" y="36"/>
                    </a:lnTo>
                    <a:lnTo>
                      <a:pt x="13" y="38"/>
                    </a:lnTo>
                    <a:lnTo>
                      <a:pt x="8" y="38"/>
                    </a:lnTo>
                    <a:lnTo>
                      <a:pt x="8" y="38"/>
                    </a:lnTo>
                    <a:lnTo>
                      <a:pt x="3" y="36"/>
                    </a:lnTo>
                    <a:lnTo>
                      <a:pt x="0" y="31"/>
                    </a:lnTo>
                    <a:lnTo>
                      <a:pt x="0" y="31"/>
                    </a:lnTo>
                    <a:lnTo>
                      <a:pt x="3" y="36"/>
                    </a:lnTo>
                    <a:lnTo>
                      <a:pt x="8" y="38"/>
                    </a:lnTo>
                    <a:lnTo>
                      <a:pt x="8" y="38"/>
                    </a:lnTo>
                    <a:lnTo>
                      <a:pt x="13" y="38"/>
                    </a:lnTo>
                    <a:lnTo>
                      <a:pt x="16" y="36"/>
                    </a:lnTo>
                    <a:lnTo>
                      <a:pt x="34" y="27"/>
                    </a:lnTo>
                    <a:lnTo>
                      <a:pt x="52" y="17"/>
                    </a:lnTo>
                    <a:lnTo>
                      <a:pt x="52" y="17"/>
                    </a:lnTo>
                    <a:lnTo>
                      <a:pt x="55" y="14"/>
                    </a:lnTo>
                    <a:lnTo>
                      <a:pt x="59" y="10"/>
                    </a:lnTo>
                    <a:lnTo>
                      <a:pt x="59" y="10"/>
                    </a:lnTo>
                    <a:lnTo>
                      <a:pt x="59" y="5"/>
                    </a:lnTo>
                    <a:lnTo>
                      <a:pt x="57" y="0"/>
                    </a:lnTo>
                    <a:lnTo>
                      <a:pt x="57" y="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79" name="Freeform 3850"/>
              <p:cNvSpPr/>
              <p:nvPr/>
            </p:nvSpPr>
            <p:spPr bwMode="auto">
              <a:xfrm>
                <a:off x="2366963" y="2228850"/>
                <a:ext cx="46038" cy="30163"/>
              </a:xfrm>
              <a:custGeom>
                <a:avLst/>
                <a:gdLst/>
                <a:ahLst/>
                <a:cxnLst>
                  <a:cxn ang="0">
                    <a:pos x="57" y="0"/>
                  </a:cxn>
                  <a:cxn ang="0">
                    <a:pos x="57" y="0"/>
                  </a:cxn>
                  <a:cxn ang="0">
                    <a:pos x="59" y="5"/>
                  </a:cxn>
                  <a:cxn ang="0">
                    <a:pos x="59" y="9"/>
                  </a:cxn>
                  <a:cxn ang="0">
                    <a:pos x="59" y="9"/>
                  </a:cxn>
                  <a:cxn ang="0">
                    <a:pos x="56" y="14"/>
                  </a:cxn>
                  <a:cxn ang="0">
                    <a:pos x="52" y="18"/>
                  </a:cxn>
                  <a:cxn ang="0">
                    <a:pos x="34" y="27"/>
                  </a:cxn>
                  <a:cxn ang="0">
                    <a:pos x="17" y="35"/>
                  </a:cxn>
                  <a:cxn ang="0">
                    <a:pos x="17" y="35"/>
                  </a:cxn>
                  <a:cxn ang="0">
                    <a:pos x="13" y="37"/>
                  </a:cxn>
                  <a:cxn ang="0">
                    <a:pos x="7" y="37"/>
                  </a:cxn>
                  <a:cxn ang="0">
                    <a:pos x="7" y="37"/>
                  </a:cxn>
                  <a:cxn ang="0">
                    <a:pos x="4" y="35"/>
                  </a:cxn>
                  <a:cxn ang="0">
                    <a:pos x="0" y="32"/>
                  </a:cxn>
                  <a:cxn ang="0">
                    <a:pos x="0" y="32"/>
                  </a:cxn>
                  <a:cxn ang="0">
                    <a:pos x="4" y="35"/>
                  </a:cxn>
                  <a:cxn ang="0">
                    <a:pos x="8" y="37"/>
                  </a:cxn>
                  <a:cxn ang="0">
                    <a:pos x="8" y="37"/>
                  </a:cxn>
                  <a:cxn ang="0">
                    <a:pos x="12" y="37"/>
                  </a:cxn>
                  <a:cxn ang="0">
                    <a:pos x="17" y="35"/>
                  </a:cxn>
                  <a:cxn ang="0">
                    <a:pos x="34" y="26"/>
                  </a:cxn>
                  <a:cxn ang="0">
                    <a:pos x="52" y="18"/>
                  </a:cxn>
                  <a:cxn ang="0">
                    <a:pos x="52" y="18"/>
                  </a:cxn>
                  <a:cxn ang="0">
                    <a:pos x="56" y="14"/>
                  </a:cxn>
                  <a:cxn ang="0">
                    <a:pos x="57" y="9"/>
                  </a:cxn>
                  <a:cxn ang="0">
                    <a:pos x="57" y="9"/>
                  </a:cxn>
                  <a:cxn ang="0">
                    <a:pos x="59" y="5"/>
                  </a:cxn>
                  <a:cxn ang="0">
                    <a:pos x="57" y="0"/>
                  </a:cxn>
                  <a:cxn ang="0">
                    <a:pos x="57" y="0"/>
                  </a:cxn>
                </a:cxnLst>
                <a:rect l="0" t="0" r="r" b="b"/>
                <a:pathLst>
                  <a:path w="59" h="37">
                    <a:moveTo>
                      <a:pt x="57" y="0"/>
                    </a:moveTo>
                    <a:lnTo>
                      <a:pt x="57" y="0"/>
                    </a:lnTo>
                    <a:lnTo>
                      <a:pt x="59" y="5"/>
                    </a:lnTo>
                    <a:lnTo>
                      <a:pt x="59" y="9"/>
                    </a:lnTo>
                    <a:lnTo>
                      <a:pt x="59" y="9"/>
                    </a:lnTo>
                    <a:lnTo>
                      <a:pt x="56" y="14"/>
                    </a:lnTo>
                    <a:lnTo>
                      <a:pt x="52" y="18"/>
                    </a:lnTo>
                    <a:lnTo>
                      <a:pt x="34" y="27"/>
                    </a:lnTo>
                    <a:lnTo>
                      <a:pt x="17" y="35"/>
                    </a:lnTo>
                    <a:lnTo>
                      <a:pt x="17" y="35"/>
                    </a:lnTo>
                    <a:lnTo>
                      <a:pt x="13" y="37"/>
                    </a:lnTo>
                    <a:lnTo>
                      <a:pt x="7" y="37"/>
                    </a:lnTo>
                    <a:lnTo>
                      <a:pt x="7" y="37"/>
                    </a:lnTo>
                    <a:lnTo>
                      <a:pt x="4" y="35"/>
                    </a:lnTo>
                    <a:lnTo>
                      <a:pt x="0" y="32"/>
                    </a:lnTo>
                    <a:lnTo>
                      <a:pt x="0" y="32"/>
                    </a:lnTo>
                    <a:lnTo>
                      <a:pt x="4" y="35"/>
                    </a:lnTo>
                    <a:lnTo>
                      <a:pt x="8" y="37"/>
                    </a:lnTo>
                    <a:lnTo>
                      <a:pt x="8" y="37"/>
                    </a:lnTo>
                    <a:lnTo>
                      <a:pt x="12" y="37"/>
                    </a:lnTo>
                    <a:lnTo>
                      <a:pt x="17" y="35"/>
                    </a:lnTo>
                    <a:lnTo>
                      <a:pt x="34" y="26"/>
                    </a:lnTo>
                    <a:lnTo>
                      <a:pt x="52" y="18"/>
                    </a:lnTo>
                    <a:lnTo>
                      <a:pt x="52" y="18"/>
                    </a:lnTo>
                    <a:lnTo>
                      <a:pt x="56" y="14"/>
                    </a:lnTo>
                    <a:lnTo>
                      <a:pt x="57" y="9"/>
                    </a:lnTo>
                    <a:lnTo>
                      <a:pt x="57" y="9"/>
                    </a:lnTo>
                    <a:lnTo>
                      <a:pt x="59" y="5"/>
                    </a:lnTo>
                    <a:lnTo>
                      <a:pt x="57" y="0"/>
                    </a:lnTo>
                    <a:lnTo>
                      <a:pt x="57" y="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80" name="Freeform 3851"/>
              <p:cNvSpPr/>
              <p:nvPr/>
            </p:nvSpPr>
            <p:spPr bwMode="auto">
              <a:xfrm>
                <a:off x="2417763" y="2201863"/>
                <a:ext cx="47625" cy="30163"/>
              </a:xfrm>
              <a:custGeom>
                <a:avLst/>
                <a:gdLst/>
                <a:ahLst/>
                <a:cxnLst>
                  <a:cxn ang="0">
                    <a:pos x="57" y="0"/>
                  </a:cxn>
                  <a:cxn ang="0">
                    <a:pos x="57" y="0"/>
                  </a:cxn>
                  <a:cxn ang="0">
                    <a:pos x="59" y="5"/>
                  </a:cxn>
                  <a:cxn ang="0">
                    <a:pos x="57" y="10"/>
                  </a:cxn>
                  <a:cxn ang="0">
                    <a:pos x="57" y="10"/>
                  </a:cxn>
                  <a:cxn ang="0">
                    <a:pos x="56" y="13"/>
                  </a:cxn>
                  <a:cxn ang="0">
                    <a:pos x="51" y="17"/>
                  </a:cxn>
                  <a:cxn ang="0">
                    <a:pos x="35" y="27"/>
                  </a:cxn>
                  <a:cxn ang="0">
                    <a:pos x="17" y="36"/>
                  </a:cxn>
                  <a:cxn ang="0">
                    <a:pos x="17" y="36"/>
                  </a:cxn>
                  <a:cxn ang="0">
                    <a:pos x="12" y="38"/>
                  </a:cxn>
                  <a:cxn ang="0">
                    <a:pos x="7" y="38"/>
                  </a:cxn>
                  <a:cxn ang="0">
                    <a:pos x="7" y="38"/>
                  </a:cxn>
                  <a:cxn ang="0">
                    <a:pos x="4" y="35"/>
                  </a:cxn>
                  <a:cxn ang="0">
                    <a:pos x="0" y="31"/>
                  </a:cxn>
                  <a:cxn ang="0">
                    <a:pos x="0" y="31"/>
                  </a:cxn>
                  <a:cxn ang="0">
                    <a:pos x="4" y="35"/>
                  </a:cxn>
                  <a:cxn ang="0">
                    <a:pos x="7" y="36"/>
                  </a:cxn>
                  <a:cxn ang="0">
                    <a:pos x="7" y="36"/>
                  </a:cxn>
                  <a:cxn ang="0">
                    <a:pos x="12" y="38"/>
                  </a:cxn>
                  <a:cxn ang="0">
                    <a:pos x="17" y="35"/>
                  </a:cxn>
                  <a:cxn ang="0">
                    <a:pos x="35" y="27"/>
                  </a:cxn>
                  <a:cxn ang="0">
                    <a:pos x="51" y="17"/>
                  </a:cxn>
                  <a:cxn ang="0">
                    <a:pos x="51" y="17"/>
                  </a:cxn>
                  <a:cxn ang="0">
                    <a:pos x="56" y="13"/>
                  </a:cxn>
                  <a:cxn ang="0">
                    <a:pos x="57" y="10"/>
                  </a:cxn>
                  <a:cxn ang="0">
                    <a:pos x="57" y="10"/>
                  </a:cxn>
                  <a:cxn ang="0">
                    <a:pos x="59" y="5"/>
                  </a:cxn>
                  <a:cxn ang="0">
                    <a:pos x="57" y="0"/>
                  </a:cxn>
                  <a:cxn ang="0">
                    <a:pos x="57" y="0"/>
                  </a:cxn>
                </a:cxnLst>
                <a:rect l="0" t="0" r="r" b="b"/>
                <a:pathLst>
                  <a:path w="59" h="38">
                    <a:moveTo>
                      <a:pt x="57" y="0"/>
                    </a:moveTo>
                    <a:lnTo>
                      <a:pt x="57" y="0"/>
                    </a:lnTo>
                    <a:lnTo>
                      <a:pt x="59" y="5"/>
                    </a:lnTo>
                    <a:lnTo>
                      <a:pt x="57" y="10"/>
                    </a:lnTo>
                    <a:lnTo>
                      <a:pt x="57" y="10"/>
                    </a:lnTo>
                    <a:lnTo>
                      <a:pt x="56" y="13"/>
                    </a:lnTo>
                    <a:lnTo>
                      <a:pt x="51" y="17"/>
                    </a:lnTo>
                    <a:lnTo>
                      <a:pt x="35" y="27"/>
                    </a:lnTo>
                    <a:lnTo>
                      <a:pt x="17" y="36"/>
                    </a:lnTo>
                    <a:lnTo>
                      <a:pt x="17" y="36"/>
                    </a:lnTo>
                    <a:lnTo>
                      <a:pt x="12" y="38"/>
                    </a:lnTo>
                    <a:lnTo>
                      <a:pt x="7" y="38"/>
                    </a:lnTo>
                    <a:lnTo>
                      <a:pt x="7" y="38"/>
                    </a:lnTo>
                    <a:lnTo>
                      <a:pt x="4" y="35"/>
                    </a:lnTo>
                    <a:lnTo>
                      <a:pt x="0" y="31"/>
                    </a:lnTo>
                    <a:lnTo>
                      <a:pt x="0" y="31"/>
                    </a:lnTo>
                    <a:lnTo>
                      <a:pt x="4" y="35"/>
                    </a:lnTo>
                    <a:lnTo>
                      <a:pt x="7" y="36"/>
                    </a:lnTo>
                    <a:lnTo>
                      <a:pt x="7" y="36"/>
                    </a:lnTo>
                    <a:lnTo>
                      <a:pt x="12" y="38"/>
                    </a:lnTo>
                    <a:lnTo>
                      <a:pt x="17" y="35"/>
                    </a:lnTo>
                    <a:lnTo>
                      <a:pt x="35" y="27"/>
                    </a:lnTo>
                    <a:lnTo>
                      <a:pt x="51" y="17"/>
                    </a:lnTo>
                    <a:lnTo>
                      <a:pt x="51" y="17"/>
                    </a:lnTo>
                    <a:lnTo>
                      <a:pt x="56" y="13"/>
                    </a:lnTo>
                    <a:lnTo>
                      <a:pt x="57" y="10"/>
                    </a:lnTo>
                    <a:lnTo>
                      <a:pt x="57" y="10"/>
                    </a:lnTo>
                    <a:lnTo>
                      <a:pt x="59" y="5"/>
                    </a:lnTo>
                    <a:lnTo>
                      <a:pt x="57" y="0"/>
                    </a:lnTo>
                    <a:lnTo>
                      <a:pt x="57" y="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81" name="Freeform 3852"/>
              <p:cNvSpPr/>
              <p:nvPr/>
            </p:nvSpPr>
            <p:spPr bwMode="auto">
              <a:xfrm>
                <a:off x="2468563" y="2173288"/>
                <a:ext cx="47625" cy="30163"/>
              </a:xfrm>
              <a:custGeom>
                <a:avLst/>
                <a:gdLst/>
                <a:ahLst/>
                <a:cxnLst>
                  <a:cxn ang="0">
                    <a:pos x="59" y="0"/>
                  </a:cxn>
                  <a:cxn ang="0">
                    <a:pos x="59" y="0"/>
                  </a:cxn>
                  <a:cxn ang="0">
                    <a:pos x="60" y="5"/>
                  </a:cxn>
                  <a:cxn ang="0">
                    <a:pos x="59" y="9"/>
                  </a:cxn>
                  <a:cxn ang="0">
                    <a:pos x="59" y="9"/>
                  </a:cxn>
                  <a:cxn ang="0">
                    <a:pos x="57" y="14"/>
                  </a:cxn>
                  <a:cxn ang="0">
                    <a:pos x="52" y="16"/>
                  </a:cxn>
                  <a:cxn ang="0">
                    <a:pos x="36" y="26"/>
                  </a:cxn>
                  <a:cxn ang="0">
                    <a:pos x="18" y="35"/>
                  </a:cxn>
                  <a:cxn ang="0">
                    <a:pos x="18" y="35"/>
                  </a:cxn>
                  <a:cxn ang="0">
                    <a:pos x="13" y="37"/>
                  </a:cxn>
                  <a:cxn ang="0">
                    <a:pos x="8" y="37"/>
                  </a:cxn>
                  <a:cxn ang="0">
                    <a:pos x="8" y="37"/>
                  </a:cxn>
                  <a:cxn ang="0">
                    <a:pos x="3" y="35"/>
                  </a:cxn>
                  <a:cxn ang="0">
                    <a:pos x="0" y="31"/>
                  </a:cxn>
                  <a:cxn ang="0">
                    <a:pos x="0" y="31"/>
                  </a:cxn>
                  <a:cxn ang="0">
                    <a:pos x="3" y="35"/>
                  </a:cxn>
                  <a:cxn ang="0">
                    <a:pos x="8" y="37"/>
                  </a:cxn>
                  <a:cxn ang="0">
                    <a:pos x="8" y="37"/>
                  </a:cxn>
                  <a:cxn ang="0">
                    <a:pos x="13" y="37"/>
                  </a:cxn>
                  <a:cxn ang="0">
                    <a:pos x="18" y="35"/>
                  </a:cxn>
                  <a:cxn ang="0">
                    <a:pos x="34" y="26"/>
                  </a:cxn>
                  <a:cxn ang="0">
                    <a:pos x="52" y="16"/>
                  </a:cxn>
                  <a:cxn ang="0">
                    <a:pos x="52" y="16"/>
                  </a:cxn>
                  <a:cxn ang="0">
                    <a:pos x="57" y="13"/>
                  </a:cxn>
                  <a:cxn ang="0">
                    <a:pos x="59" y="9"/>
                  </a:cxn>
                  <a:cxn ang="0">
                    <a:pos x="59" y="9"/>
                  </a:cxn>
                  <a:cxn ang="0">
                    <a:pos x="59" y="5"/>
                  </a:cxn>
                  <a:cxn ang="0">
                    <a:pos x="59" y="0"/>
                  </a:cxn>
                  <a:cxn ang="0">
                    <a:pos x="59" y="0"/>
                  </a:cxn>
                </a:cxnLst>
                <a:rect l="0" t="0" r="r" b="b"/>
                <a:pathLst>
                  <a:path w="60" h="37">
                    <a:moveTo>
                      <a:pt x="59" y="0"/>
                    </a:moveTo>
                    <a:lnTo>
                      <a:pt x="59" y="0"/>
                    </a:lnTo>
                    <a:lnTo>
                      <a:pt x="60" y="5"/>
                    </a:lnTo>
                    <a:lnTo>
                      <a:pt x="59" y="9"/>
                    </a:lnTo>
                    <a:lnTo>
                      <a:pt x="59" y="9"/>
                    </a:lnTo>
                    <a:lnTo>
                      <a:pt x="57" y="14"/>
                    </a:lnTo>
                    <a:lnTo>
                      <a:pt x="52" y="16"/>
                    </a:lnTo>
                    <a:lnTo>
                      <a:pt x="36" y="26"/>
                    </a:lnTo>
                    <a:lnTo>
                      <a:pt x="18" y="35"/>
                    </a:lnTo>
                    <a:lnTo>
                      <a:pt x="18" y="35"/>
                    </a:lnTo>
                    <a:lnTo>
                      <a:pt x="13" y="37"/>
                    </a:lnTo>
                    <a:lnTo>
                      <a:pt x="8" y="37"/>
                    </a:lnTo>
                    <a:lnTo>
                      <a:pt x="8" y="37"/>
                    </a:lnTo>
                    <a:lnTo>
                      <a:pt x="3" y="35"/>
                    </a:lnTo>
                    <a:lnTo>
                      <a:pt x="0" y="31"/>
                    </a:lnTo>
                    <a:lnTo>
                      <a:pt x="0" y="31"/>
                    </a:lnTo>
                    <a:lnTo>
                      <a:pt x="3" y="35"/>
                    </a:lnTo>
                    <a:lnTo>
                      <a:pt x="8" y="37"/>
                    </a:lnTo>
                    <a:lnTo>
                      <a:pt x="8" y="37"/>
                    </a:lnTo>
                    <a:lnTo>
                      <a:pt x="13" y="37"/>
                    </a:lnTo>
                    <a:lnTo>
                      <a:pt x="18" y="35"/>
                    </a:lnTo>
                    <a:lnTo>
                      <a:pt x="34" y="26"/>
                    </a:lnTo>
                    <a:lnTo>
                      <a:pt x="52" y="16"/>
                    </a:lnTo>
                    <a:lnTo>
                      <a:pt x="52" y="16"/>
                    </a:lnTo>
                    <a:lnTo>
                      <a:pt x="57" y="13"/>
                    </a:lnTo>
                    <a:lnTo>
                      <a:pt x="59" y="9"/>
                    </a:lnTo>
                    <a:lnTo>
                      <a:pt x="59" y="9"/>
                    </a:lnTo>
                    <a:lnTo>
                      <a:pt x="59" y="5"/>
                    </a:lnTo>
                    <a:lnTo>
                      <a:pt x="59" y="0"/>
                    </a:lnTo>
                    <a:lnTo>
                      <a:pt x="59" y="0"/>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82" name="Freeform 3853"/>
              <p:cNvSpPr/>
              <p:nvPr/>
            </p:nvSpPr>
            <p:spPr bwMode="auto">
              <a:xfrm>
                <a:off x="2287588" y="2330450"/>
                <a:ext cx="46038" cy="30163"/>
              </a:xfrm>
              <a:custGeom>
                <a:avLst/>
                <a:gdLst/>
                <a:ahLst/>
                <a:cxnLst>
                  <a:cxn ang="0">
                    <a:pos x="57" y="0"/>
                  </a:cxn>
                  <a:cxn ang="0">
                    <a:pos x="57" y="0"/>
                  </a:cxn>
                  <a:cxn ang="0">
                    <a:pos x="59" y="3"/>
                  </a:cxn>
                  <a:cxn ang="0">
                    <a:pos x="59" y="9"/>
                  </a:cxn>
                  <a:cxn ang="0">
                    <a:pos x="59" y="9"/>
                  </a:cxn>
                  <a:cxn ang="0">
                    <a:pos x="55" y="13"/>
                  </a:cxn>
                  <a:cxn ang="0">
                    <a:pos x="52" y="16"/>
                  </a:cxn>
                  <a:cxn ang="0">
                    <a:pos x="34" y="26"/>
                  </a:cxn>
                  <a:cxn ang="0">
                    <a:pos x="16" y="36"/>
                  </a:cxn>
                  <a:cxn ang="0">
                    <a:pos x="16" y="36"/>
                  </a:cxn>
                  <a:cxn ang="0">
                    <a:pos x="11" y="37"/>
                  </a:cxn>
                  <a:cxn ang="0">
                    <a:pos x="6" y="37"/>
                  </a:cxn>
                  <a:cxn ang="0">
                    <a:pos x="6" y="37"/>
                  </a:cxn>
                  <a:cxn ang="0">
                    <a:pos x="3" y="34"/>
                  </a:cxn>
                  <a:cxn ang="0">
                    <a:pos x="0" y="31"/>
                  </a:cxn>
                  <a:cxn ang="0">
                    <a:pos x="0" y="31"/>
                  </a:cxn>
                  <a:cxn ang="0">
                    <a:pos x="3" y="34"/>
                  </a:cxn>
                  <a:cxn ang="0">
                    <a:pos x="6" y="36"/>
                  </a:cxn>
                  <a:cxn ang="0">
                    <a:pos x="6" y="36"/>
                  </a:cxn>
                  <a:cxn ang="0">
                    <a:pos x="11" y="36"/>
                  </a:cxn>
                  <a:cxn ang="0">
                    <a:pos x="16" y="34"/>
                  </a:cxn>
                  <a:cxn ang="0">
                    <a:pos x="34" y="24"/>
                  </a:cxn>
                  <a:cxn ang="0">
                    <a:pos x="50" y="16"/>
                  </a:cxn>
                  <a:cxn ang="0">
                    <a:pos x="50" y="16"/>
                  </a:cxn>
                  <a:cxn ang="0">
                    <a:pos x="55" y="13"/>
                  </a:cxn>
                  <a:cxn ang="0">
                    <a:pos x="57" y="8"/>
                  </a:cxn>
                  <a:cxn ang="0">
                    <a:pos x="57" y="8"/>
                  </a:cxn>
                  <a:cxn ang="0">
                    <a:pos x="59" y="5"/>
                  </a:cxn>
                  <a:cxn ang="0">
                    <a:pos x="57" y="0"/>
                  </a:cxn>
                  <a:cxn ang="0">
                    <a:pos x="57" y="0"/>
                  </a:cxn>
                </a:cxnLst>
                <a:rect l="0" t="0" r="r" b="b"/>
                <a:pathLst>
                  <a:path w="59" h="37">
                    <a:moveTo>
                      <a:pt x="57" y="0"/>
                    </a:moveTo>
                    <a:lnTo>
                      <a:pt x="57" y="0"/>
                    </a:lnTo>
                    <a:lnTo>
                      <a:pt x="59" y="3"/>
                    </a:lnTo>
                    <a:lnTo>
                      <a:pt x="59" y="9"/>
                    </a:lnTo>
                    <a:lnTo>
                      <a:pt x="59" y="9"/>
                    </a:lnTo>
                    <a:lnTo>
                      <a:pt x="55" y="13"/>
                    </a:lnTo>
                    <a:lnTo>
                      <a:pt x="52" y="16"/>
                    </a:lnTo>
                    <a:lnTo>
                      <a:pt x="34" y="26"/>
                    </a:lnTo>
                    <a:lnTo>
                      <a:pt x="16" y="36"/>
                    </a:lnTo>
                    <a:lnTo>
                      <a:pt x="16" y="36"/>
                    </a:lnTo>
                    <a:lnTo>
                      <a:pt x="11" y="37"/>
                    </a:lnTo>
                    <a:lnTo>
                      <a:pt x="6" y="37"/>
                    </a:lnTo>
                    <a:lnTo>
                      <a:pt x="6" y="37"/>
                    </a:lnTo>
                    <a:lnTo>
                      <a:pt x="3" y="34"/>
                    </a:lnTo>
                    <a:lnTo>
                      <a:pt x="0" y="31"/>
                    </a:lnTo>
                    <a:lnTo>
                      <a:pt x="0" y="31"/>
                    </a:lnTo>
                    <a:lnTo>
                      <a:pt x="3" y="34"/>
                    </a:lnTo>
                    <a:lnTo>
                      <a:pt x="6" y="36"/>
                    </a:lnTo>
                    <a:lnTo>
                      <a:pt x="6" y="36"/>
                    </a:lnTo>
                    <a:lnTo>
                      <a:pt x="11" y="36"/>
                    </a:lnTo>
                    <a:lnTo>
                      <a:pt x="16" y="34"/>
                    </a:lnTo>
                    <a:lnTo>
                      <a:pt x="34" y="24"/>
                    </a:lnTo>
                    <a:lnTo>
                      <a:pt x="50" y="16"/>
                    </a:lnTo>
                    <a:lnTo>
                      <a:pt x="50" y="16"/>
                    </a:lnTo>
                    <a:lnTo>
                      <a:pt x="55" y="13"/>
                    </a:lnTo>
                    <a:lnTo>
                      <a:pt x="57" y="8"/>
                    </a:lnTo>
                    <a:lnTo>
                      <a:pt x="57" y="8"/>
                    </a:lnTo>
                    <a:lnTo>
                      <a:pt x="59" y="5"/>
                    </a:lnTo>
                    <a:lnTo>
                      <a:pt x="57" y="0"/>
                    </a:lnTo>
                    <a:lnTo>
                      <a:pt x="57" y="0"/>
                    </a:lnTo>
                    <a:close/>
                  </a:path>
                </a:pathLst>
              </a:custGeom>
              <a:solidFill>
                <a:srgbClr val="515150"/>
              </a:solidFill>
              <a:ln w="9525">
                <a:noFill/>
                <a:round/>
              </a:ln>
            </p:spPr>
            <p:txBody>
              <a:bodyPr vert="horz" wrap="square" lIns="91440" tIns="45720" rIns="91440" bIns="45720" numCol="1" anchor="t" anchorCtr="0" compatLnSpc="1"/>
              <a:lstStyle/>
              <a:p>
                <a:endParaRPr lang="en-US"/>
              </a:p>
            </p:txBody>
          </p:sp>
          <p:sp>
            <p:nvSpPr>
              <p:cNvPr id="83" name="Freeform 3854"/>
              <p:cNvSpPr/>
              <p:nvPr/>
            </p:nvSpPr>
            <p:spPr bwMode="auto">
              <a:xfrm>
                <a:off x="2338388" y="2301875"/>
                <a:ext cx="47625" cy="30163"/>
              </a:xfrm>
              <a:custGeom>
                <a:avLst/>
                <a:gdLst/>
                <a:ahLst/>
                <a:cxnLst>
                  <a:cxn ang="0">
                    <a:pos x="59" y="0"/>
                  </a:cxn>
                  <a:cxn ang="0">
                    <a:pos x="59" y="0"/>
                  </a:cxn>
                  <a:cxn ang="0">
                    <a:pos x="61" y="5"/>
                  </a:cxn>
                  <a:cxn ang="0">
                    <a:pos x="59" y="10"/>
                  </a:cxn>
                  <a:cxn ang="0">
                    <a:pos x="59" y="10"/>
                  </a:cxn>
                  <a:cxn ang="0">
                    <a:pos x="57" y="13"/>
                  </a:cxn>
                  <a:cxn ang="0">
                    <a:pos x="53" y="16"/>
                  </a:cxn>
                  <a:cxn ang="0">
                    <a:pos x="36" y="26"/>
                  </a:cxn>
                  <a:cxn ang="0">
                    <a:pos x="18" y="36"/>
                  </a:cxn>
                  <a:cxn ang="0">
                    <a:pos x="18" y="36"/>
                  </a:cxn>
                  <a:cxn ang="0">
                    <a:pos x="13" y="37"/>
                  </a:cxn>
                  <a:cxn ang="0">
                    <a:pos x="9" y="37"/>
                  </a:cxn>
                  <a:cxn ang="0">
                    <a:pos x="9" y="37"/>
                  </a:cxn>
                  <a:cxn ang="0">
                    <a:pos x="4" y="34"/>
                  </a:cxn>
                  <a:cxn ang="0">
                    <a:pos x="0" y="31"/>
                  </a:cxn>
                  <a:cxn ang="0">
                    <a:pos x="0" y="31"/>
                  </a:cxn>
                  <a:cxn ang="0">
                    <a:pos x="4" y="34"/>
                  </a:cxn>
                  <a:cxn ang="0">
                    <a:pos x="9" y="37"/>
                  </a:cxn>
                  <a:cxn ang="0">
                    <a:pos x="9" y="37"/>
                  </a:cxn>
                  <a:cxn ang="0">
                    <a:pos x="13" y="37"/>
                  </a:cxn>
                  <a:cxn ang="0">
                    <a:pos x="18" y="36"/>
                  </a:cxn>
                  <a:cxn ang="0">
                    <a:pos x="36" y="26"/>
                  </a:cxn>
                  <a:cxn ang="0">
                    <a:pos x="53" y="16"/>
                  </a:cxn>
                  <a:cxn ang="0">
                    <a:pos x="53" y="16"/>
                  </a:cxn>
                  <a:cxn ang="0">
                    <a:pos x="57" y="13"/>
                  </a:cxn>
                  <a:cxn ang="0">
                    <a:pos x="59" y="10"/>
                  </a:cxn>
                  <a:cxn ang="0">
                    <a:pos x="59" y="10"/>
                  </a:cxn>
                  <a:cxn ang="0">
                    <a:pos x="61" y="5"/>
                  </a:cxn>
                  <a:cxn ang="0">
                    <a:pos x="59" y="0"/>
                  </a:cxn>
                  <a:cxn ang="0">
                    <a:pos x="59" y="0"/>
                  </a:cxn>
                </a:cxnLst>
                <a:rect l="0" t="0" r="r" b="b"/>
                <a:pathLst>
                  <a:path w="61" h="37">
                    <a:moveTo>
                      <a:pt x="59" y="0"/>
                    </a:moveTo>
                    <a:lnTo>
                      <a:pt x="59" y="0"/>
                    </a:lnTo>
                    <a:lnTo>
                      <a:pt x="61" y="5"/>
                    </a:lnTo>
                    <a:lnTo>
                      <a:pt x="59" y="10"/>
                    </a:lnTo>
                    <a:lnTo>
                      <a:pt x="59" y="10"/>
                    </a:lnTo>
                    <a:lnTo>
                      <a:pt x="57" y="13"/>
                    </a:lnTo>
                    <a:lnTo>
                      <a:pt x="53" y="16"/>
                    </a:lnTo>
                    <a:lnTo>
                      <a:pt x="36" y="26"/>
                    </a:lnTo>
                    <a:lnTo>
                      <a:pt x="18" y="36"/>
                    </a:lnTo>
                    <a:lnTo>
                      <a:pt x="18" y="36"/>
                    </a:lnTo>
                    <a:lnTo>
                      <a:pt x="13" y="37"/>
                    </a:lnTo>
                    <a:lnTo>
                      <a:pt x="9" y="37"/>
                    </a:lnTo>
                    <a:lnTo>
                      <a:pt x="9" y="37"/>
                    </a:lnTo>
                    <a:lnTo>
                      <a:pt x="4" y="34"/>
                    </a:lnTo>
                    <a:lnTo>
                      <a:pt x="0" y="31"/>
                    </a:lnTo>
                    <a:lnTo>
                      <a:pt x="0" y="31"/>
                    </a:lnTo>
                    <a:lnTo>
                      <a:pt x="4" y="34"/>
                    </a:lnTo>
                    <a:lnTo>
                      <a:pt x="9" y="37"/>
                    </a:lnTo>
                    <a:lnTo>
                      <a:pt x="9" y="37"/>
                    </a:lnTo>
                    <a:lnTo>
                      <a:pt x="13" y="37"/>
                    </a:lnTo>
                    <a:lnTo>
                      <a:pt x="18" y="36"/>
                    </a:lnTo>
                    <a:lnTo>
                      <a:pt x="36" y="26"/>
                    </a:lnTo>
                    <a:lnTo>
                      <a:pt x="53" y="16"/>
                    </a:lnTo>
                    <a:lnTo>
                      <a:pt x="53" y="16"/>
                    </a:lnTo>
                    <a:lnTo>
                      <a:pt x="57" y="13"/>
                    </a:lnTo>
                    <a:lnTo>
                      <a:pt x="59" y="10"/>
                    </a:lnTo>
                    <a:lnTo>
                      <a:pt x="59" y="10"/>
                    </a:lnTo>
                    <a:lnTo>
                      <a:pt x="61" y="5"/>
                    </a:lnTo>
                    <a:lnTo>
                      <a:pt x="59" y="0"/>
                    </a:lnTo>
                    <a:lnTo>
                      <a:pt x="59" y="0"/>
                    </a:lnTo>
                    <a:close/>
                  </a:path>
                </a:pathLst>
              </a:custGeom>
              <a:solidFill>
                <a:srgbClr val="515150"/>
              </a:solidFill>
              <a:ln w="9525">
                <a:noFill/>
                <a:round/>
              </a:ln>
            </p:spPr>
            <p:txBody>
              <a:bodyPr vert="horz" wrap="square" lIns="91440" tIns="45720" rIns="91440" bIns="45720" numCol="1" anchor="t" anchorCtr="0" compatLnSpc="1"/>
              <a:lstStyle/>
              <a:p>
                <a:endParaRPr lang="en-US"/>
              </a:p>
            </p:txBody>
          </p:sp>
          <p:sp>
            <p:nvSpPr>
              <p:cNvPr id="84" name="Freeform 3855"/>
              <p:cNvSpPr/>
              <p:nvPr/>
            </p:nvSpPr>
            <p:spPr bwMode="auto">
              <a:xfrm>
                <a:off x="2389188" y="2273300"/>
                <a:ext cx="47625" cy="30163"/>
              </a:xfrm>
              <a:custGeom>
                <a:avLst/>
                <a:gdLst/>
                <a:ahLst/>
                <a:cxnLst>
                  <a:cxn ang="0">
                    <a:pos x="58" y="0"/>
                  </a:cxn>
                  <a:cxn ang="0">
                    <a:pos x="58" y="0"/>
                  </a:cxn>
                  <a:cxn ang="0">
                    <a:pos x="58" y="5"/>
                  </a:cxn>
                  <a:cxn ang="0">
                    <a:pos x="58" y="10"/>
                  </a:cxn>
                  <a:cxn ang="0">
                    <a:pos x="58" y="10"/>
                  </a:cxn>
                  <a:cxn ang="0">
                    <a:pos x="57" y="15"/>
                  </a:cxn>
                  <a:cxn ang="0">
                    <a:pos x="52" y="18"/>
                  </a:cxn>
                  <a:cxn ang="0">
                    <a:pos x="35" y="26"/>
                  </a:cxn>
                  <a:cxn ang="0">
                    <a:pos x="18" y="36"/>
                  </a:cxn>
                  <a:cxn ang="0">
                    <a:pos x="18" y="36"/>
                  </a:cxn>
                  <a:cxn ang="0">
                    <a:pos x="13" y="37"/>
                  </a:cxn>
                  <a:cxn ang="0">
                    <a:pos x="8" y="37"/>
                  </a:cxn>
                  <a:cxn ang="0">
                    <a:pos x="8" y="37"/>
                  </a:cxn>
                  <a:cxn ang="0">
                    <a:pos x="3" y="36"/>
                  </a:cxn>
                  <a:cxn ang="0">
                    <a:pos x="0" y="31"/>
                  </a:cxn>
                  <a:cxn ang="0">
                    <a:pos x="0" y="31"/>
                  </a:cxn>
                  <a:cxn ang="0">
                    <a:pos x="3" y="36"/>
                  </a:cxn>
                  <a:cxn ang="0">
                    <a:pos x="8" y="37"/>
                  </a:cxn>
                  <a:cxn ang="0">
                    <a:pos x="8" y="37"/>
                  </a:cxn>
                  <a:cxn ang="0">
                    <a:pos x="13" y="37"/>
                  </a:cxn>
                  <a:cxn ang="0">
                    <a:pos x="18" y="36"/>
                  </a:cxn>
                  <a:cxn ang="0">
                    <a:pos x="34" y="26"/>
                  </a:cxn>
                  <a:cxn ang="0">
                    <a:pos x="52" y="16"/>
                  </a:cxn>
                  <a:cxn ang="0">
                    <a:pos x="52" y="16"/>
                  </a:cxn>
                  <a:cxn ang="0">
                    <a:pos x="55" y="15"/>
                  </a:cxn>
                  <a:cxn ang="0">
                    <a:pos x="58" y="10"/>
                  </a:cxn>
                  <a:cxn ang="0">
                    <a:pos x="58" y="10"/>
                  </a:cxn>
                  <a:cxn ang="0">
                    <a:pos x="58" y="5"/>
                  </a:cxn>
                  <a:cxn ang="0">
                    <a:pos x="58" y="0"/>
                  </a:cxn>
                  <a:cxn ang="0">
                    <a:pos x="58" y="0"/>
                  </a:cxn>
                </a:cxnLst>
                <a:rect l="0" t="0" r="r" b="b"/>
                <a:pathLst>
                  <a:path w="58" h="37">
                    <a:moveTo>
                      <a:pt x="58" y="0"/>
                    </a:moveTo>
                    <a:lnTo>
                      <a:pt x="58" y="0"/>
                    </a:lnTo>
                    <a:lnTo>
                      <a:pt x="58" y="5"/>
                    </a:lnTo>
                    <a:lnTo>
                      <a:pt x="58" y="10"/>
                    </a:lnTo>
                    <a:lnTo>
                      <a:pt x="58" y="10"/>
                    </a:lnTo>
                    <a:lnTo>
                      <a:pt x="57" y="15"/>
                    </a:lnTo>
                    <a:lnTo>
                      <a:pt x="52" y="18"/>
                    </a:lnTo>
                    <a:lnTo>
                      <a:pt x="35" y="26"/>
                    </a:lnTo>
                    <a:lnTo>
                      <a:pt x="18" y="36"/>
                    </a:lnTo>
                    <a:lnTo>
                      <a:pt x="18" y="36"/>
                    </a:lnTo>
                    <a:lnTo>
                      <a:pt x="13" y="37"/>
                    </a:lnTo>
                    <a:lnTo>
                      <a:pt x="8" y="37"/>
                    </a:lnTo>
                    <a:lnTo>
                      <a:pt x="8" y="37"/>
                    </a:lnTo>
                    <a:lnTo>
                      <a:pt x="3" y="36"/>
                    </a:lnTo>
                    <a:lnTo>
                      <a:pt x="0" y="31"/>
                    </a:lnTo>
                    <a:lnTo>
                      <a:pt x="0" y="31"/>
                    </a:lnTo>
                    <a:lnTo>
                      <a:pt x="3" y="36"/>
                    </a:lnTo>
                    <a:lnTo>
                      <a:pt x="8" y="37"/>
                    </a:lnTo>
                    <a:lnTo>
                      <a:pt x="8" y="37"/>
                    </a:lnTo>
                    <a:lnTo>
                      <a:pt x="13" y="37"/>
                    </a:lnTo>
                    <a:lnTo>
                      <a:pt x="18" y="36"/>
                    </a:lnTo>
                    <a:lnTo>
                      <a:pt x="34" y="26"/>
                    </a:lnTo>
                    <a:lnTo>
                      <a:pt x="52" y="16"/>
                    </a:lnTo>
                    <a:lnTo>
                      <a:pt x="52" y="16"/>
                    </a:lnTo>
                    <a:lnTo>
                      <a:pt x="55" y="15"/>
                    </a:lnTo>
                    <a:lnTo>
                      <a:pt x="58" y="10"/>
                    </a:lnTo>
                    <a:lnTo>
                      <a:pt x="58" y="10"/>
                    </a:lnTo>
                    <a:lnTo>
                      <a:pt x="58" y="5"/>
                    </a:lnTo>
                    <a:lnTo>
                      <a:pt x="58" y="0"/>
                    </a:lnTo>
                    <a:lnTo>
                      <a:pt x="58" y="0"/>
                    </a:lnTo>
                    <a:close/>
                  </a:path>
                </a:pathLst>
              </a:custGeom>
              <a:solidFill>
                <a:srgbClr val="515150"/>
              </a:solidFill>
              <a:ln w="9525">
                <a:noFill/>
                <a:round/>
              </a:ln>
            </p:spPr>
            <p:txBody>
              <a:bodyPr vert="horz" wrap="square" lIns="91440" tIns="45720" rIns="91440" bIns="45720" numCol="1" anchor="t" anchorCtr="0" compatLnSpc="1"/>
              <a:lstStyle/>
              <a:p>
                <a:endParaRPr lang="en-US"/>
              </a:p>
            </p:txBody>
          </p:sp>
          <p:sp>
            <p:nvSpPr>
              <p:cNvPr id="85" name="Freeform 3856"/>
              <p:cNvSpPr/>
              <p:nvPr/>
            </p:nvSpPr>
            <p:spPr bwMode="auto">
              <a:xfrm>
                <a:off x="2492375" y="2217738"/>
                <a:ext cx="47625" cy="30163"/>
              </a:xfrm>
              <a:custGeom>
                <a:avLst/>
                <a:gdLst/>
                <a:ahLst/>
                <a:cxnLst>
                  <a:cxn ang="0">
                    <a:pos x="57" y="0"/>
                  </a:cxn>
                  <a:cxn ang="0">
                    <a:pos x="57" y="0"/>
                  </a:cxn>
                  <a:cxn ang="0">
                    <a:pos x="59" y="5"/>
                  </a:cxn>
                  <a:cxn ang="0">
                    <a:pos x="59" y="10"/>
                  </a:cxn>
                  <a:cxn ang="0">
                    <a:pos x="59" y="10"/>
                  </a:cxn>
                  <a:cxn ang="0">
                    <a:pos x="55" y="13"/>
                  </a:cxn>
                  <a:cxn ang="0">
                    <a:pos x="52" y="16"/>
                  </a:cxn>
                  <a:cxn ang="0">
                    <a:pos x="34" y="26"/>
                  </a:cxn>
                  <a:cxn ang="0">
                    <a:pos x="16" y="36"/>
                  </a:cxn>
                  <a:cxn ang="0">
                    <a:pos x="16" y="36"/>
                  </a:cxn>
                  <a:cxn ang="0">
                    <a:pos x="13" y="37"/>
                  </a:cxn>
                  <a:cxn ang="0">
                    <a:pos x="6" y="37"/>
                  </a:cxn>
                  <a:cxn ang="0">
                    <a:pos x="6" y="37"/>
                  </a:cxn>
                  <a:cxn ang="0">
                    <a:pos x="3" y="34"/>
                  </a:cxn>
                  <a:cxn ang="0">
                    <a:pos x="0" y="31"/>
                  </a:cxn>
                  <a:cxn ang="0">
                    <a:pos x="0" y="31"/>
                  </a:cxn>
                  <a:cxn ang="0">
                    <a:pos x="3" y="34"/>
                  </a:cxn>
                  <a:cxn ang="0">
                    <a:pos x="8" y="37"/>
                  </a:cxn>
                  <a:cxn ang="0">
                    <a:pos x="8" y="37"/>
                  </a:cxn>
                  <a:cxn ang="0">
                    <a:pos x="11" y="37"/>
                  </a:cxn>
                  <a:cxn ang="0">
                    <a:pos x="16" y="36"/>
                  </a:cxn>
                  <a:cxn ang="0">
                    <a:pos x="34" y="26"/>
                  </a:cxn>
                  <a:cxn ang="0">
                    <a:pos x="52" y="16"/>
                  </a:cxn>
                  <a:cxn ang="0">
                    <a:pos x="52" y="16"/>
                  </a:cxn>
                  <a:cxn ang="0">
                    <a:pos x="55" y="13"/>
                  </a:cxn>
                  <a:cxn ang="0">
                    <a:pos x="57" y="10"/>
                  </a:cxn>
                  <a:cxn ang="0">
                    <a:pos x="57" y="10"/>
                  </a:cxn>
                  <a:cxn ang="0">
                    <a:pos x="59" y="5"/>
                  </a:cxn>
                  <a:cxn ang="0">
                    <a:pos x="57" y="0"/>
                  </a:cxn>
                  <a:cxn ang="0">
                    <a:pos x="57" y="0"/>
                  </a:cxn>
                </a:cxnLst>
                <a:rect l="0" t="0" r="r" b="b"/>
                <a:pathLst>
                  <a:path w="59" h="37">
                    <a:moveTo>
                      <a:pt x="57" y="0"/>
                    </a:moveTo>
                    <a:lnTo>
                      <a:pt x="57" y="0"/>
                    </a:lnTo>
                    <a:lnTo>
                      <a:pt x="59" y="5"/>
                    </a:lnTo>
                    <a:lnTo>
                      <a:pt x="59" y="10"/>
                    </a:lnTo>
                    <a:lnTo>
                      <a:pt x="59" y="10"/>
                    </a:lnTo>
                    <a:lnTo>
                      <a:pt x="55" y="13"/>
                    </a:lnTo>
                    <a:lnTo>
                      <a:pt x="52" y="16"/>
                    </a:lnTo>
                    <a:lnTo>
                      <a:pt x="34" y="26"/>
                    </a:lnTo>
                    <a:lnTo>
                      <a:pt x="16" y="36"/>
                    </a:lnTo>
                    <a:lnTo>
                      <a:pt x="16" y="36"/>
                    </a:lnTo>
                    <a:lnTo>
                      <a:pt x="13" y="37"/>
                    </a:lnTo>
                    <a:lnTo>
                      <a:pt x="6" y="37"/>
                    </a:lnTo>
                    <a:lnTo>
                      <a:pt x="6" y="37"/>
                    </a:lnTo>
                    <a:lnTo>
                      <a:pt x="3" y="34"/>
                    </a:lnTo>
                    <a:lnTo>
                      <a:pt x="0" y="31"/>
                    </a:lnTo>
                    <a:lnTo>
                      <a:pt x="0" y="31"/>
                    </a:lnTo>
                    <a:lnTo>
                      <a:pt x="3" y="34"/>
                    </a:lnTo>
                    <a:lnTo>
                      <a:pt x="8" y="37"/>
                    </a:lnTo>
                    <a:lnTo>
                      <a:pt x="8" y="37"/>
                    </a:lnTo>
                    <a:lnTo>
                      <a:pt x="11" y="37"/>
                    </a:lnTo>
                    <a:lnTo>
                      <a:pt x="16" y="36"/>
                    </a:lnTo>
                    <a:lnTo>
                      <a:pt x="34" y="26"/>
                    </a:lnTo>
                    <a:lnTo>
                      <a:pt x="52" y="16"/>
                    </a:lnTo>
                    <a:lnTo>
                      <a:pt x="52" y="16"/>
                    </a:lnTo>
                    <a:lnTo>
                      <a:pt x="55" y="13"/>
                    </a:lnTo>
                    <a:lnTo>
                      <a:pt x="57" y="10"/>
                    </a:lnTo>
                    <a:lnTo>
                      <a:pt x="57" y="10"/>
                    </a:lnTo>
                    <a:lnTo>
                      <a:pt x="59" y="5"/>
                    </a:lnTo>
                    <a:lnTo>
                      <a:pt x="57" y="0"/>
                    </a:lnTo>
                    <a:lnTo>
                      <a:pt x="57" y="0"/>
                    </a:lnTo>
                    <a:close/>
                  </a:path>
                </a:pathLst>
              </a:custGeom>
              <a:solidFill>
                <a:srgbClr val="515150"/>
              </a:solidFill>
              <a:ln w="9525">
                <a:noFill/>
                <a:round/>
              </a:ln>
            </p:spPr>
            <p:txBody>
              <a:bodyPr vert="horz" wrap="square" lIns="91440" tIns="45720" rIns="91440" bIns="45720" numCol="1" anchor="t" anchorCtr="0" compatLnSpc="1"/>
              <a:lstStyle/>
              <a:p>
                <a:endParaRPr lang="en-US"/>
              </a:p>
            </p:txBody>
          </p:sp>
          <p:sp>
            <p:nvSpPr>
              <p:cNvPr id="86" name="Freeform 3857"/>
              <p:cNvSpPr/>
              <p:nvPr/>
            </p:nvSpPr>
            <p:spPr bwMode="auto">
              <a:xfrm>
                <a:off x="2401888" y="2293938"/>
                <a:ext cx="58738" cy="52388"/>
              </a:xfrm>
              <a:custGeom>
                <a:avLst/>
                <a:gdLst/>
                <a:ahLst/>
                <a:cxnLst>
                  <a:cxn ang="0">
                    <a:pos x="72" y="29"/>
                  </a:cxn>
                  <a:cxn ang="0">
                    <a:pos x="72" y="29"/>
                  </a:cxn>
                  <a:cxn ang="0">
                    <a:pos x="73" y="34"/>
                  </a:cxn>
                  <a:cxn ang="0">
                    <a:pos x="73" y="39"/>
                  </a:cxn>
                  <a:cxn ang="0">
                    <a:pos x="70" y="42"/>
                  </a:cxn>
                  <a:cxn ang="0">
                    <a:pos x="67" y="46"/>
                  </a:cxn>
                  <a:cxn ang="0">
                    <a:pos x="31" y="65"/>
                  </a:cxn>
                  <a:cxn ang="0">
                    <a:pos x="31" y="65"/>
                  </a:cxn>
                  <a:cxn ang="0">
                    <a:pos x="26" y="67"/>
                  </a:cxn>
                  <a:cxn ang="0">
                    <a:pos x="21" y="67"/>
                  </a:cxn>
                  <a:cxn ang="0">
                    <a:pos x="18" y="65"/>
                  </a:cxn>
                  <a:cxn ang="0">
                    <a:pos x="15" y="60"/>
                  </a:cxn>
                  <a:cxn ang="0">
                    <a:pos x="2" y="38"/>
                  </a:cxn>
                  <a:cxn ang="0">
                    <a:pos x="2" y="38"/>
                  </a:cxn>
                  <a:cxn ang="0">
                    <a:pos x="0" y="33"/>
                  </a:cxn>
                  <a:cxn ang="0">
                    <a:pos x="0" y="28"/>
                  </a:cxn>
                  <a:cxn ang="0">
                    <a:pos x="3" y="25"/>
                  </a:cxn>
                  <a:cxn ang="0">
                    <a:pos x="6" y="21"/>
                  </a:cxn>
                  <a:cxn ang="0">
                    <a:pos x="42" y="2"/>
                  </a:cxn>
                  <a:cxn ang="0">
                    <a:pos x="42" y="2"/>
                  </a:cxn>
                  <a:cxn ang="0">
                    <a:pos x="47" y="0"/>
                  </a:cxn>
                  <a:cxn ang="0">
                    <a:pos x="52" y="0"/>
                  </a:cxn>
                  <a:cxn ang="0">
                    <a:pos x="55" y="3"/>
                  </a:cxn>
                  <a:cxn ang="0">
                    <a:pos x="59" y="7"/>
                  </a:cxn>
                  <a:cxn ang="0">
                    <a:pos x="72" y="29"/>
                  </a:cxn>
                </a:cxnLst>
                <a:rect l="0" t="0" r="r" b="b"/>
                <a:pathLst>
                  <a:path w="73" h="67">
                    <a:moveTo>
                      <a:pt x="72" y="29"/>
                    </a:moveTo>
                    <a:lnTo>
                      <a:pt x="72" y="29"/>
                    </a:lnTo>
                    <a:lnTo>
                      <a:pt x="73" y="34"/>
                    </a:lnTo>
                    <a:lnTo>
                      <a:pt x="73" y="39"/>
                    </a:lnTo>
                    <a:lnTo>
                      <a:pt x="70" y="42"/>
                    </a:lnTo>
                    <a:lnTo>
                      <a:pt x="67" y="46"/>
                    </a:lnTo>
                    <a:lnTo>
                      <a:pt x="31" y="65"/>
                    </a:lnTo>
                    <a:lnTo>
                      <a:pt x="31" y="65"/>
                    </a:lnTo>
                    <a:lnTo>
                      <a:pt x="26" y="67"/>
                    </a:lnTo>
                    <a:lnTo>
                      <a:pt x="21" y="67"/>
                    </a:lnTo>
                    <a:lnTo>
                      <a:pt x="18" y="65"/>
                    </a:lnTo>
                    <a:lnTo>
                      <a:pt x="15" y="60"/>
                    </a:lnTo>
                    <a:lnTo>
                      <a:pt x="2" y="38"/>
                    </a:lnTo>
                    <a:lnTo>
                      <a:pt x="2" y="38"/>
                    </a:lnTo>
                    <a:lnTo>
                      <a:pt x="0" y="33"/>
                    </a:lnTo>
                    <a:lnTo>
                      <a:pt x="0" y="28"/>
                    </a:lnTo>
                    <a:lnTo>
                      <a:pt x="3" y="25"/>
                    </a:lnTo>
                    <a:lnTo>
                      <a:pt x="6" y="21"/>
                    </a:lnTo>
                    <a:lnTo>
                      <a:pt x="42" y="2"/>
                    </a:lnTo>
                    <a:lnTo>
                      <a:pt x="42" y="2"/>
                    </a:lnTo>
                    <a:lnTo>
                      <a:pt x="47" y="0"/>
                    </a:lnTo>
                    <a:lnTo>
                      <a:pt x="52" y="0"/>
                    </a:lnTo>
                    <a:lnTo>
                      <a:pt x="55" y="3"/>
                    </a:lnTo>
                    <a:lnTo>
                      <a:pt x="59" y="7"/>
                    </a:lnTo>
                    <a:lnTo>
                      <a:pt x="72"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87" name="Freeform 3858"/>
              <p:cNvSpPr/>
              <p:nvPr/>
            </p:nvSpPr>
            <p:spPr bwMode="auto">
              <a:xfrm>
                <a:off x="2430463" y="2220913"/>
                <a:ext cx="82550" cy="98425"/>
              </a:xfrm>
              <a:custGeom>
                <a:avLst/>
                <a:gdLst/>
                <a:ahLst/>
                <a:cxnLst>
                  <a:cxn ang="0">
                    <a:pos x="44" y="2"/>
                  </a:cxn>
                  <a:cxn ang="0">
                    <a:pos x="7" y="23"/>
                  </a:cxn>
                  <a:cxn ang="0">
                    <a:pos x="7" y="23"/>
                  </a:cxn>
                  <a:cxn ang="0">
                    <a:pos x="3" y="24"/>
                  </a:cxn>
                  <a:cxn ang="0">
                    <a:pos x="2" y="29"/>
                  </a:cxn>
                  <a:cxn ang="0">
                    <a:pos x="0" y="34"/>
                  </a:cxn>
                  <a:cxn ang="0">
                    <a:pos x="2" y="37"/>
                  </a:cxn>
                  <a:cxn ang="0">
                    <a:pos x="46" y="117"/>
                  </a:cxn>
                  <a:cxn ang="0">
                    <a:pos x="46" y="117"/>
                  </a:cxn>
                  <a:cxn ang="0">
                    <a:pos x="47" y="120"/>
                  </a:cxn>
                  <a:cxn ang="0">
                    <a:pos x="52" y="122"/>
                  </a:cxn>
                  <a:cxn ang="0">
                    <a:pos x="57" y="122"/>
                  </a:cxn>
                  <a:cxn ang="0">
                    <a:pos x="60" y="122"/>
                  </a:cxn>
                  <a:cxn ang="0">
                    <a:pos x="98" y="101"/>
                  </a:cxn>
                  <a:cxn ang="0">
                    <a:pos x="98" y="101"/>
                  </a:cxn>
                  <a:cxn ang="0">
                    <a:pos x="101" y="98"/>
                  </a:cxn>
                  <a:cxn ang="0">
                    <a:pos x="103" y="94"/>
                  </a:cxn>
                  <a:cxn ang="0">
                    <a:pos x="104" y="89"/>
                  </a:cxn>
                  <a:cxn ang="0">
                    <a:pos x="103" y="85"/>
                  </a:cxn>
                  <a:cxn ang="0">
                    <a:pos x="60" y="6"/>
                  </a:cxn>
                  <a:cxn ang="0">
                    <a:pos x="60" y="6"/>
                  </a:cxn>
                  <a:cxn ang="0">
                    <a:pos x="57" y="3"/>
                  </a:cxn>
                  <a:cxn ang="0">
                    <a:pos x="52" y="2"/>
                  </a:cxn>
                  <a:cxn ang="0">
                    <a:pos x="47" y="0"/>
                  </a:cxn>
                  <a:cxn ang="0">
                    <a:pos x="44" y="2"/>
                  </a:cxn>
                  <a:cxn ang="0">
                    <a:pos x="44" y="2"/>
                  </a:cxn>
                </a:cxnLst>
                <a:rect l="0" t="0" r="r" b="b"/>
                <a:pathLst>
                  <a:path w="104" h="122">
                    <a:moveTo>
                      <a:pt x="44" y="2"/>
                    </a:moveTo>
                    <a:lnTo>
                      <a:pt x="7" y="23"/>
                    </a:lnTo>
                    <a:lnTo>
                      <a:pt x="7" y="23"/>
                    </a:lnTo>
                    <a:lnTo>
                      <a:pt x="3" y="24"/>
                    </a:lnTo>
                    <a:lnTo>
                      <a:pt x="2" y="29"/>
                    </a:lnTo>
                    <a:lnTo>
                      <a:pt x="0" y="34"/>
                    </a:lnTo>
                    <a:lnTo>
                      <a:pt x="2" y="37"/>
                    </a:lnTo>
                    <a:lnTo>
                      <a:pt x="46" y="117"/>
                    </a:lnTo>
                    <a:lnTo>
                      <a:pt x="46" y="117"/>
                    </a:lnTo>
                    <a:lnTo>
                      <a:pt x="47" y="120"/>
                    </a:lnTo>
                    <a:lnTo>
                      <a:pt x="52" y="122"/>
                    </a:lnTo>
                    <a:lnTo>
                      <a:pt x="57" y="122"/>
                    </a:lnTo>
                    <a:lnTo>
                      <a:pt x="60" y="122"/>
                    </a:lnTo>
                    <a:lnTo>
                      <a:pt x="98" y="101"/>
                    </a:lnTo>
                    <a:lnTo>
                      <a:pt x="98" y="101"/>
                    </a:lnTo>
                    <a:lnTo>
                      <a:pt x="101" y="98"/>
                    </a:lnTo>
                    <a:lnTo>
                      <a:pt x="103" y="94"/>
                    </a:lnTo>
                    <a:lnTo>
                      <a:pt x="104" y="89"/>
                    </a:lnTo>
                    <a:lnTo>
                      <a:pt x="103" y="85"/>
                    </a:lnTo>
                    <a:lnTo>
                      <a:pt x="60" y="6"/>
                    </a:lnTo>
                    <a:lnTo>
                      <a:pt x="60" y="6"/>
                    </a:lnTo>
                    <a:lnTo>
                      <a:pt x="57" y="3"/>
                    </a:lnTo>
                    <a:lnTo>
                      <a:pt x="52" y="2"/>
                    </a:lnTo>
                    <a:lnTo>
                      <a:pt x="47" y="0"/>
                    </a:lnTo>
                    <a:lnTo>
                      <a:pt x="44" y="2"/>
                    </a:lnTo>
                    <a:lnTo>
                      <a:pt x="44" y="2"/>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88" name="Freeform 3859"/>
              <p:cNvSpPr/>
              <p:nvPr/>
            </p:nvSpPr>
            <p:spPr bwMode="auto">
              <a:xfrm>
                <a:off x="2465388" y="2289175"/>
                <a:ext cx="47625" cy="30163"/>
              </a:xfrm>
              <a:custGeom>
                <a:avLst/>
                <a:gdLst/>
                <a:ahLst/>
                <a:cxnLst>
                  <a:cxn ang="0">
                    <a:pos x="0" y="32"/>
                  </a:cxn>
                  <a:cxn ang="0">
                    <a:pos x="0" y="32"/>
                  </a:cxn>
                  <a:cxn ang="0">
                    <a:pos x="1" y="35"/>
                  </a:cxn>
                  <a:cxn ang="0">
                    <a:pos x="6" y="37"/>
                  </a:cxn>
                  <a:cxn ang="0">
                    <a:pos x="6" y="37"/>
                  </a:cxn>
                  <a:cxn ang="0">
                    <a:pos x="11" y="37"/>
                  </a:cxn>
                  <a:cxn ang="0">
                    <a:pos x="16" y="35"/>
                  </a:cxn>
                  <a:cxn ang="0">
                    <a:pos x="34" y="26"/>
                  </a:cxn>
                  <a:cxn ang="0">
                    <a:pos x="50" y="16"/>
                  </a:cxn>
                  <a:cxn ang="0">
                    <a:pos x="50" y="16"/>
                  </a:cxn>
                  <a:cxn ang="0">
                    <a:pos x="55" y="14"/>
                  </a:cxn>
                  <a:cxn ang="0">
                    <a:pos x="57" y="9"/>
                  </a:cxn>
                  <a:cxn ang="0">
                    <a:pos x="57" y="9"/>
                  </a:cxn>
                  <a:cxn ang="0">
                    <a:pos x="58" y="4"/>
                  </a:cxn>
                  <a:cxn ang="0">
                    <a:pos x="57" y="0"/>
                  </a:cxn>
                  <a:cxn ang="0">
                    <a:pos x="57" y="0"/>
                  </a:cxn>
                  <a:cxn ang="0">
                    <a:pos x="58" y="4"/>
                  </a:cxn>
                  <a:cxn ang="0">
                    <a:pos x="57" y="9"/>
                  </a:cxn>
                  <a:cxn ang="0">
                    <a:pos x="57" y="9"/>
                  </a:cxn>
                  <a:cxn ang="0">
                    <a:pos x="55" y="14"/>
                  </a:cxn>
                  <a:cxn ang="0">
                    <a:pos x="50" y="17"/>
                  </a:cxn>
                  <a:cxn ang="0">
                    <a:pos x="34" y="27"/>
                  </a:cxn>
                  <a:cxn ang="0">
                    <a:pos x="16" y="35"/>
                  </a:cxn>
                  <a:cxn ang="0">
                    <a:pos x="16" y="35"/>
                  </a:cxn>
                  <a:cxn ang="0">
                    <a:pos x="11" y="37"/>
                  </a:cxn>
                  <a:cxn ang="0">
                    <a:pos x="6" y="37"/>
                  </a:cxn>
                  <a:cxn ang="0">
                    <a:pos x="6" y="37"/>
                  </a:cxn>
                  <a:cxn ang="0">
                    <a:pos x="1" y="35"/>
                  </a:cxn>
                  <a:cxn ang="0">
                    <a:pos x="0" y="32"/>
                  </a:cxn>
                  <a:cxn ang="0">
                    <a:pos x="0" y="32"/>
                  </a:cxn>
                </a:cxnLst>
                <a:rect l="0" t="0" r="r" b="b"/>
                <a:pathLst>
                  <a:path w="58" h="37">
                    <a:moveTo>
                      <a:pt x="0" y="32"/>
                    </a:moveTo>
                    <a:lnTo>
                      <a:pt x="0" y="32"/>
                    </a:lnTo>
                    <a:lnTo>
                      <a:pt x="1" y="35"/>
                    </a:lnTo>
                    <a:lnTo>
                      <a:pt x="6" y="37"/>
                    </a:lnTo>
                    <a:lnTo>
                      <a:pt x="6" y="37"/>
                    </a:lnTo>
                    <a:lnTo>
                      <a:pt x="11" y="37"/>
                    </a:lnTo>
                    <a:lnTo>
                      <a:pt x="16" y="35"/>
                    </a:lnTo>
                    <a:lnTo>
                      <a:pt x="34" y="26"/>
                    </a:lnTo>
                    <a:lnTo>
                      <a:pt x="50" y="16"/>
                    </a:lnTo>
                    <a:lnTo>
                      <a:pt x="50" y="16"/>
                    </a:lnTo>
                    <a:lnTo>
                      <a:pt x="55" y="14"/>
                    </a:lnTo>
                    <a:lnTo>
                      <a:pt x="57" y="9"/>
                    </a:lnTo>
                    <a:lnTo>
                      <a:pt x="57" y="9"/>
                    </a:lnTo>
                    <a:lnTo>
                      <a:pt x="58" y="4"/>
                    </a:lnTo>
                    <a:lnTo>
                      <a:pt x="57" y="0"/>
                    </a:lnTo>
                    <a:lnTo>
                      <a:pt x="57" y="0"/>
                    </a:lnTo>
                    <a:lnTo>
                      <a:pt x="58" y="4"/>
                    </a:lnTo>
                    <a:lnTo>
                      <a:pt x="57" y="9"/>
                    </a:lnTo>
                    <a:lnTo>
                      <a:pt x="57" y="9"/>
                    </a:lnTo>
                    <a:lnTo>
                      <a:pt x="55" y="14"/>
                    </a:lnTo>
                    <a:lnTo>
                      <a:pt x="50" y="17"/>
                    </a:lnTo>
                    <a:lnTo>
                      <a:pt x="34" y="27"/>
                    </a:lnTo>
                    <a:lnTo>
                      <a:pt x="16" y="35"/>
                    </a:lnTo>
                    <a:lnTo>
                      <a:pt x="16" y="35"/>
                    </a:lnTo>
                    <a:lnTo>
                      <a:pt x="11" y="37"/>
                    </a:lnTo>
                    <a:lnTo>
                      <a:pt x="6" y="37"/>
                    </a:lnTo>
                    <a:lnTo>
                      <a:pt x="6" y="37"/>
                    </a:lnTo>
                    <a:lnTo>
                      <a:pt x="1" y="35"/>
                    </a:lnTo>
                    <a:lnTo>
                      <a:pt x="0" y="32"/>
                    </a:lnTo>
                    <a:lnTo>
                      <a:pt x="0" y="32"/>
                    </a:lnTo>
                    <a:close/>
                  </a:path>
                </a:pathLst>
              </a:custGeom>
              <a:solidFill>
                <a:srgbClr val="515150"/>
              </a:solidFill>
              <a:ln w="9525">
                <a:noFill/>
                <a:round/>
              </a:ln>
            </p:spPr>
            <p:txBody>
              <a:bodyPr vert="horz" wrap="square" lIns="91440" tIns="45720" rIns="91440" bIns="45720" numCol="1" anchor="t" anchorCtr="0" compatLnSpc="1"/>
              <a:lstStyle/>
              <a:p>
                <a:endParaRPr lang="en-US"/>
              </a:p>
            </p:txBody>
          </p:sp>
          <p:sp>
            <p:nvSpPr>
              <p:cNvPr id="89" name="Freeform 3860"/>
              <p:cNvSpPr/>
              <p:nvPr/>
            </p:nvSpPr>
            <p:spPr bwMode="auto">
              <a:xfrm>
                <a:off x="2506663" y="2238375"/>
                <a:ext cx="55563" cy="52388"/>
              </a:xfrm>
              <a:custGeom>
                <a:avLst/>
                <a:gdLst/>
                <a:ahLst/>
                <a:cxnLst>
                  <a:cxn ang="0">
                    <a:pos x="72" y="29"/>
                  </a:cxn>
                  <a:cxn ang="0">
                    <a:pos x="72" y="29"/>
                  </a:cxn>
                  <a:cxn ang="0">
                    <a:pos x="72" y="33"/>
                  </a:cxn>
                  <a:cxn ang="0">
                    <a:pos x="72" y="38"/>
                  </a:cxn>
                  <a:cxn ang="0">
                    <a:pos x="70" y="42"/>
                  </a:cxn>
                  <a:cxn ang="0">
                    <a:pos x="67" y="46"/>
                  </a:cxn>
                  <a:cxn ang="0">
                    <a:pos x="29" y="65"/>
                  </a:cxn>
                  <a:cxn ang="0">
                    <a:pos x="29" y="65"/>
                  </a:cxn>
                  <a:cxn ang="0">
                    <a:pos x="25" y="67"/>
                  </a:cxn>
                  <a:cxn ang="0">
                    <a:pos x="21" y="65"/>
                  </a:cxn>
                  <a:cxn ang="0">
                    <a:pos x="16" y="64"/>
                  </a:cxn>
                  <a:cxn ang="0">
                    <a:pos x="13" y="60"/>
                  </a:cxn>
                  <a:cxn ang="0">
                    <a:pos x="0" y="38"/>
                  </a:cxn>
                  <a:cxn ang="0">
                    <a:pos x="0" y="38"/>
                  </a:cxn>
                  <a:cxn ang="0">
                    <a:pos x="0" y="33"/>
                  </a:cxn>
                  <a:cxn ang="0">
                    <a:pos x="0" y="28"/>
                  </a:cxn>
                  <a:cxn ang="0">
                    <a:pos x="2" y="24"/>
                  </a:cxn>
                  <a:cxn ang="0">
                    <a:pos x="5" y="21"/>
                  </a:cxn>
                  <a:cxn ang="0">
                    <a:pos x="43" y="0"/>
                  </a:cxn>
                  <a:cxn ang="0">
                    <a:pos x="43" y="0"/>
                  </a:cxn>
                  <a:cxn ang="0">
                    <a:pos x="47" y="0"/>
                  </a:cxn>
                  <a:cxn ang="0">
                    <a:pos x="51" y="0"/>
                  </a:cxn>
                  <a:cxn ang="0">
                    <a:pos x="56" y="2"/>
                  </a:cxn>
                  <a:cxn ang="0">
                    <a:pos x="59" y="5"/>
                  </a:cxn>
                  <a:cxn ang="0">
                    <a:pos x="72" y="29"/>
                  </a:cxn>
                </a:cxnLst>
                <a:rect l="0" t="0" r="r" b="b"/>
                <a:pathLst>
                  <a:path w="72" h="67">
                    <a:moveTo>
                      <a:pt x="72" y="29"/>
                    </a:moveTo>
                    <a:lnTo>
                      <a:pt x="72" y="29"/>
                    </a:lnTo>
                    <a:lnTo>
                      <a:pt x="72" y="33"/>
                    </a:lnTo>
                    <a:lnTo>
                      <a:pt x="72" y="38"/>
                    </a:lnTo>
                    <a:lnTo>
                      <a:pt x="70" y="42"/>
                    </a:lnTo>
                    <a:lnTo>
                      <a:pt x="67" y="46"/>
                    </a:lnTo>
                    <a:lnTo>
                      <a:pt x="29" y="65"/>
                    </a:lnTo>
                    <a:lnTo>
                      <a:pt x="29" y="65"/>
                    </a:lnTo>
                    <a:lnTo>
                      <a:pt x="25" y="67"/>
                    </a:lnTo>
                    <a:lnTo>
                      <a:pt x="21" y="65"/>
                    </a:lnTo>
                    <a:lnTo>
                      <a:pt x="16" y="64"/>
                    </a:lnTo>
                    <a:lnTo>
                      <a:pt x="13" y="60"/>
                    </a:lnTo>
                    <a:lnTo>
                      <a:pt x="0" y="38"/>
                    </a:lnTo>
                    <a:lnTo>
                      <a:pt x="0" y="38"/>
                    </a:lnTo>
                    <a:lnTo>
                      <a:pt x="0" y="33"/>
                    </a:lnTo>
                    <a:lnTo>
                      <a:pt x="0" y="28"/>
                    </a:lnTo>
                    <a:lnTo>
                      <a:pt x="2" y="24"/>
                    </a:lnTo>
                    <a:lnTo>
                      <a:pt x="5" y="21"/>
                    </a:lnTo>
                    <a:lnTo>
                      <a:pt x="43" y="0"/>
                    </a:lnTo>
                    <a:lnTo>
                      <a:pt x="43" y="0"/>
                    </a:lnTo>
                    <a:lnTo>
                      <a:pt x="47" y="0"/>
                    </a:lnTo>
                    <a:lnTo>
                      <a:pt x="51" y="0"/>
                    </a:lnTo>
                    <a:lnTo>
                      <a:pt x="56" y="2"/>
                    </a:lnTo>
                    <a:lnTo>
                      <a:pt x="59" y="5"/>
                    </a:lnTo>
                    <a:lnTo>
                      <a:pt x="72" y="29"/>
                    </a:lnTo>
                    <a:close/>
                  </a:path>
                </a:pathLst>
              </a:custGeom>
              <a:solidFill>
                <a:srgbClr val="CCCCCC"/>
              </a:solidFill>
              <a:ln w="9525">
                <a:noFill/>
                <a:round/>
              </a:ln>
            </p:spPr>
            <p:txBody>
              <a:bodyPr vert="horz" wrap="square" lIns="91440" tIns="45720" rIns="91440" bIns="45720" numCol="1" anchor="t" anchorCtr="0" compatLnSpc="1"/>
              <a:lstStyle/>
              <a:p>
                <a:endParaRPr lang="en-US"/>
              </a:p>
            </p:txBody>
          </p:sp>
          <p:sp>
            <p:nvSpPr>
              <p:cNvPr id="90" name="Freeform 3861"/>
              <p:cNvSpPr/>
              <p:nvPr/>
            </p:nvSpPr>
            <p:spPr bwMode="auto">
              <a:xfrm>
                <a:off x="2311400" y="2373313"/>
                <a:ext cx="46038" cy="28575"/>
              </a:xfrm>
              <a:custGeom>
                <a:avLst/>
                <a:gdLst/>
                <a:ahLst/>
                <a:cxnLst>
                  <a:cxn ang="0">
                    <a:pos x="57" y="0"/>
                  </a:cxn>
                  <a:cxn ang="0">
                    <a:pos x="57" y="0"/>
                  </a:cxn>
                  <a:cxn ang="0">
                    <a:pos x="59" y="5"/>
                  </a:cxn>
                  <a:cxn ang="0">
                    <a:pos x="59" y="10"/>
                  </a:cxn>
                  <a:cxn ang="0">
                    <a:pos x="59" y="10"/>
                  </a:cxn>
                  <a:cxn ang="0">
                    <a:pos x="56" y="15"/>
                  </a:cxn>
                  <a:cxn ang="0">
                    <a:pos x="52" y="18"/>
                  </a:cxn>
                  <a:cxn ang="0">
                    <a:pos x="34" y="28"/>
                  </a:cxn>
                  <a:cxn ang="0">
                    <a:pos x="18" y="36"/>
                  </a:cxn>
                  <a:cxn ang="0">
                    <a:pos x="18" y="36"/>
                  </a:cxn>
                  <a:cxn ang="0">
                    <a:pos x="13" y="38"/>
                  </a:cxn>
                  <a:cxn ang="0">
                    <a:pos x="8" y="38"/>
                  </a:cxn>
                  <a:cxn ang="0">
                    <a:pos x="8" y="38"/>
                  </a:cxn>
                  <a:cxn ang="0">
                    <a:pos x="3" y="36"/>
                  </a:cxn>
                  <a:cxn ang="0">
                    <a:pos x="0" y="33"/>
                  </a:cxn>
                  <a:cxn ang="0">
                    <a:pos x="0" y="33"/>
                  </a:cxn>
                  <a:cxn ang="0">
                    <a:pos x="3" y="36"/>
                  </a:cxn>
                  <a:cxn ang="0">
                    <a:pos x="8" y="38"/>
                  </a:cxn>
                  <a:cxn ang="0">
                    <a:pos x="8" y="38"/>
                  </a:cxn>
                  <a:cxn ang="0">
                    <a:pos x="13" y="38"/>
                  </a:cxn>
                  <a:cxn ang="0">
                    <a:pos x="18" y="36"/>
                  </a:cxn>
                  <a:cxn ang="0">
                    <a:pos x="34" y="26"/>
                  </a:cxn>
                  <a:cxn ang="0">
                    <a:pos x="52" y="18"/>
                  </a:cxn>
                  <a:cxn ang="0">
                    <a:pos x="52" y="18"/>
                  </a:cxn>
                  <a:cxn ang="0">
                    <a:pos x="56" y="15"/>
                  </a:cxn>
                  <a:cxn ang="0">
                    <a:pos x="59" y="10"/>
                  </a:cxn>
                  <a:cxn ang="0">
                    <a:pos x="59" y="10"/>
                  </a:cxn>
                  <a:cxn ang="0">
                    <a:pos x="59" y="5"/>
                  </a:cxn>
                  <a:cxn ang="0">
                    <a:pos x="57" y="0"/>
                  </a:cxn>
                  <a:cxn ang="0">
                    <a:pos x="57" y="0"/>
                  </a:cxn>
                </a:cxnLst>
                <a:rect l="0" t="0" r="r" b="b"/>
                <a:pathLst>
                  <a:path w="59" h="38">
                    <a:moveTo>
                      <a:pt x="57" y="0"/>
                    </a:moveTo>
                    <a:lnTo>
                      <a:pt x="57" y="0"/>
                    </a:lnTo>
                    <a:lnTo>
                      <a:pt x="59" y="5"/>
                    </a:lnTo>
                    <a:lnTo>
                      <a:pt x="59" y="10"/>
                    </a:lnTo>
                    <a:lnTo>
                      <a:pt x="59" y="10"/>
                    </a:lnTo>
                    <a:lnTo>
                      <a:pt x="56" y="15"/>
                    </a:lnTo>
                    <a:lnTo>
                      <a:pt x="52" y="18"/>
                    </a:lnTo>
                    <a:lnTo>
                      <a:pt x="34" y="28"/>
                    </a:lnTo>
                    <a:lnTo>
                      <a:pt x="18" y="36"/>
                    </a:lnTo>
                    <a:lnTo>
                      <a:pt x="18" y="36"/>
                    </a:lnTo>
                    <a:lnTo>
                      <a:pt x="13" y="38"/>
                    </a:lnTo>
                    <a:lnTo>
                      <a:pt x="8" y="38"/>
                    </a:lnTo>
                    <a:lnTo>
                      <a:pt x="8" y="38"/>
                    </a:lnTo>
                    <a:lnTo>
                      <a:pt x="3" y="36"/>
                    </a:lnTo>
                    <a:lnTo>
                      <a:pt x="0" y="33"/>
                    </a:lnTo>
                    <a:lnTo>
                      <a:pt x="0" y="33"/>
                    </a:lnTo>
                    <a:lnTo>
                      <a:pt x="3" y="36"/>
                    </a:lnTo>
                    <a:lnTo>
                      <a:pt x="8" y="38"/>
                    </a:lnTo>
                    <a:lnTo>
                      <a:pt x="8" y="38"/>
                    </a:lnTo>
                    <a:lnTo>
                      <a:pt x="13" y="38"/>
                    </a:lnTo>
                    <a:lnTo>
                      <a:pt x="18" y="36"/>
                    </a:lnTo>
                    <a:lnTo>
                      <a:pt x="34" y="26"/>
                    </a:lnTo>
                    <a:lnTo>
                      <a:pt x="52" y="18"/>
                    </a:lnTo>
                    <a:lnTo>
                      <a:pt x="52" y="18"/>
                    </a:lnTo>
                    <a:lnTo>
                      <a:pt x="56" y="15"/>
                    </a:lnTo>
                    <a:lnTo>
                      <a:pt x="59" y="10"/>
                    </a:lnTo>
                    <a:lnTo>
                      <a:pt x="59" y="10"/>
                    </a:lnTo>
                    <a:lnTo>
                      <a:pt x="59" y="5"/>
                    </a:lnTo>
                    <a:lnTo>
                      <a:pt x="57" y="0"/>
                    </a:lnTo>
                    <a:lnTo>
                      <a:pt x="57" y="0"/>
                    </a:lnTo>
                    <a:close/>
                  </a:path>
                </a:pathLst>
              </a:custGeom>
              <a:solidFill>
                <a:srgbClr val="515150"/>
              </a:solidFill>
              <a:ln w="9525">
                <a:noFill/>
                <a:round/>
              </a:ln>
            </p:spPr>
            <p:txBody>
              <a:bodyPr vert="horz" wrap="square" lIns="91440" tIns="45720" rIns="91440" bIns="45720" numCol="1" anchor="t" anchorCtr="0" compatLnSpc="1"/>
              <a:lstStyle/>
              <a:p>
                <a:endParaRPr lang="en-US"/>
              </a:p>
            </p:txBody>
          </p:sp>
          <p:sp>
            <p:nvSpPr>
              <p:cNvPr id="91" name="Freeform 3862"/>
              <p:cNvSpPr/>
              <p:nvPr/>
            </p:nvSpPr>
            <p:spPr bwMode="auto">
              <a:xfrm>
                <a:off x="2362200" y="2346325"/>
                <a:ext cx="47625" cy="28575"/>
              </a:xfrm>
              <a:custGeom>
                <a:avLst/>
                <a:gdLst/>
                <a:ahLst/>
                <a:cxnLst>
                  <a:cxn ang="0">
                    <a:pos x="57" y="0"/>
                  </a:cxn>
                  <a:cxn ang="0">
                    <a:pos x="57" y="0"/>
                  </a:cxn>
                  <a:cxn ang="0">
                    <a:pos x="59" y="5"/>
                  </a:cxn>
                  <a:cxn ang="0">
                    <a:pos x="59" y="10"/>
                  </a:cxn>
                  <a:cxn ang="0">
                    <a:pos x="59" y="10"/>
                  </a:cxn>
                  <a:cxn ang="0">
                    <a:pos x="56" y="13"/>
                  </a:cxn>
                  <a:cxn ang="0">
                    <a:pos x="53" y="17"/>
                  </a:cxn>
                  <a:cxn ang="0">
                    <a:pos x="35" y="26"/>
                  </a:cxn>
                  <a:cxn ang="0">
                    <a:pos x="17" y="36"/>
                  </a:cxn>
                  <a:cxn ang="0">
                    <a:pos x="17" y="36"/>
                  </a:cxn>
                  <a:cxn ang="0">
                    <a:pos x="13" y="38"/>
                  </a:cxn>
                  <a:cxn ang="0">
                    <a:pos x="9" y="38"/>
                  </a:cxn>
                  <a:cxn ang="0">
                    <a:pos x="9" y="38"/>
                  </a:cxn>
                  <a:cxn ang="0">
                    <a:pos x="4" y="34"/>
                  </a:cxn>
                  <a:cxn ang="0">
                    <a:pos x="0" y="31"/>
                  </a:cxn>
                  <a:cxn ang="0">
                    <a:pos x="0" y="31"/>
                  </a:cxn>
                  <a:cxn ang="0">
                    <a:pos x="4" y="34"/>
                  </a:cxn>
                  <a:cxn ang="0">
                    <a:pos x="9" y="36"/>
                  </a:cxn>
                  <a:cxn ang="0">
                    <a:pos x="9" y="36"/>
                  </a:cxn>
                  <a:cxn ang="0">
                    <a:pos x="13" y="38"/>
                  </a:cxn>
                  <a:cxn ang="0">
                    <a:pos x="17" y="34"/>
                  </a:cxn>
                  <a:cxn ang="0">
                    <a:pos x="35" y="26"/>
                  </a:cxn>
                  <a:cxn ang="0">
                    <a:pos x="53" y="17"/>
                  </a:cxn>
                  <a:cxn ang="0">
                    <a:pos x="53" y="17"/>
                  </a:cxn>
                  <a:cxn ang="0">
                    <a:pos x="56" y="13"/>
                  </a:cxn>
                  <a:cxn ang="0">
                    <a:pos x="59" y="10"/>
                  </a:cxn>
                  <a:cxn ang="0">
                    <a:pos x="59" y="10"/>
                  </a:cxn>
                  <a:cxn ang="0">
                    <a:pos x="59" y="5"/>
                  </a:cxn>
                  <a:cxn ang="0">
                    <a:pos x="57" y="0"/>
                  </a:cxn>
                  <a:cxn ang="0">
                    <a:pos x="57" y="0"/>
                  </a:cxn>
                </a:cxnLst>
                <a:rect l="0" t="0" r="r" b="b"/>
                <a:pathLst>
                  <a:path w="59" h="38">
                    <a:moveTo>
                      <a:pt x="57" y="0"/>
                    </a:moveTo>
                    <a:lnTo>
                      <a:pt x="57" y="0"/>
                    </a:lnTo>
                    <a:lnTo>
                      <a:pt x="59" y="5"/>
                    </a:lnTo>
                    <a:lnTo>
                      <a:pt x="59" y="10"/>
                    </a:lnTo>
                    <a:lnTo>
                      <a:pt x="59" y="10"/>
                    </a:lnTo>
                    <a:lnTo>
                      <a:pt x="56" y="13"/>
                    </a:lnTo>
                    <a:lnTo>
                      <a:pt x="53" y="17"/>
                    </a:lnTo>
                    <a:lnTo>
                      <a:pt x="35" y="26"/>
                    </a:lnTo>
                    <a:lnTo>
                      <a:pt x="17" y="36"/>
                    </a:lnTo>
                    <a:lnTo>
                      <a:pt x="17" y="36"/>
                    </a:lnTo>
                    <a:lnTo>
                      <a:pt x="13" y="38"/>
                    </a:lnTo>
                    <a:lnTo>
                      <a:pt x="9" y="38"/>
                    </a:lnTo>
                    <a:lnTo>
                      <a:pt x="9" y="38"/>
                    </a:lnTo>
                    <a:lnTo>
                      <a:pt x="4" y="34"/>
                    </a:lnTo>
                    <a:lnTo>
                      <a:pt x="0" y="31"/>
                    </a:lnTo>
                    <a:lnTo>
                      <a:pt x="0" y="31"/>
                    </a:lnTo>
                    <a:lnTo>
                      <a:pt x="4" y="34"/>
                    </a:lnTo>
                    <a:lnTo>
                      <a:pt x="9" y="36"/>
                    </a:lnTo>
                    <a:lnTo>
                      <a:pt x="9" y="36"/>
                    </a:lnTo>
                    <a:lnTo>
                      <a:pt x="13" y="38"/>
                    </a:lnTo>
                    <a:lnTo>
                      <a:pt x="17" y="34"/>
                    </a:lnTo>
                    <a:lnTo>
                      <a:pt x="35" y="26"/>
                    </a:lnTo>
                    <a:lnTo>
                      <a:pt x="53" y="17"/>
                    </a:lnTo>
                    <a:lnTo>
                      <a:pt x="53" y="17"/>
                    </a:lnTo>
                    <a:lnTo>
                      <a:pt x="56" y="13"/>
                    </a:lnTo>
                    <a:lnTo>
                      <a:pt x="59" y="10"/>
                    </a:lnTo>
                    <a:lnTo>
                      <a:pt x="59" y="10"/>
                    </a:lnTo>
                    <a:lnTo>
                      <a:pt x="59" y="5"/>
                    </a:lnTo>
                    <a:lnTo>
                      <a:pt x="57" y="0"/>
                    </a:lnTo>
                    <a:lnTo>
                      <a:pt x="57" y="0"/>
                    </a:lnTo>
                    <a:close/>
                  </a:path>
                </a:pathLst>
              </a:custGeom>
              <a:solidFill>
                <a:srgbClr val="515150"/>
              </a:solidFill>
              <a:ln w="9525">
                <a:noFill/>
                <a:round/>
              </a:ln>
            </p:spPr>
            <p:txBody>
              <a:bodyPr vert="horz" wrap="square" lIns="91440" tIns="45720" rIns="91440" bIns="45720" numCol="1" anchor="t" anchorCtr="0" compatLnSpc="1"/>
              <a:lstStyle/>
              <a:p>
                <a:endParaRPr lang="en-US"/>
              </a:p>
            </p:txBody>
          </p:sp>
          <p:sp>
            <p:nvSpPr>
              <p:cNvPr id="92" name="Freeform 3863"/>
              <p:cNvSpPr/>
              <p:nvPr/>
            </p:nvSpPr>
            <p:spPr bwMode="auto">
              <a:xfrm>
                <a:off x="2414588" y="2317750"/>
                <a:ext cx="46038" cy="28575"/>
              </a:xfrm>
              <a:custGeom>
                <a:avLst/>
                <a:gdLst/>
                <a:ahLst/>
                <a:cxnLst>
                  <a:cxn ang="0">
                    <a:pos x="57" y="0"/>
                  </a:cxn>
                  <a:cxn ang="0">
                    <a:pos x="57" y="0"/>
                  </a:cxn>
                  <a:cxn ang="0">
                    <a:pos x="58" y="5"/>
                  </a:cxn>
                  <a:cxn ang="0">
                    <a:pos x="58" y="10"/>
                  </a:cxn>
                  <a:cxn ang="0">
                    <a:pos x="58" y="10"/>
                  </a:cxn>
                  <a:cxn ang="0">
                    <a:pos x="55" y="15"/>
                  </a:cxn>
                  <a:cxn ang="0">
                    <a:pos x="52" y="17"/>
                  </a:cxn>
                  <a:cxn ang="0">
                    <a:pos x="34" y="26"/>
                  </a:cxn>
                  <a:cxn ang="0">
                    <a:pos x="16" y="36"/>
                  </a:cxn>
                  <a:cxn ang="0">
                    <a:pos x="16" y="36"/>
                  </a:cxn>
                  <a:cxn ang="0">
                    <a:pos x="11" y="38"/>
                  </a:cxn>
                  <a:cxn ang="0">
                    <a:pos x="6" y="38"/>
                  </a:cxn>
                  <a:cxn ang="0">
                    <a:pos x="6" y="38"/>
                  </a:cxn>
                  <a:cxn ang="0">
                    <a:pos x="3" y="36"/>
                  </a:cxn>
                  <a:cxn ang="0">
                    <a:pos x="0" y="31"/>
                  </a:cxn>
                  <a:cxn ang="0">
                    <a:pos x="0" y="31"/>
                  </a:cxn>
                  <a:cxn ang="0">
                    <a:pos x="3" y="36"/>
                  </a:cxn>
                  <a:cxn ang="0">
                    <a:pos x="6" y="38"/>
                  </a:cxn>
                  <a:cxn ang="0">
                    <a:pos x="6" y="38"/>
                  </a:cxn>
                  <a:cxn ang="0">
                    <a:pos x="11" y="38"/>
                  </a:cxn>
                  <a:cxn ang="0">
                    <a:pos x="16" y="36"/>
                  </a:cxn>
                  <a:cxn ang="0">
                    <a:pos x="34" y="26"/>
                  </a:cxn>
                  <a:cxn ang="0">
                    <a:pos x="50" y="17"/>
                  </a:cxn>
                  <a:cxn ang="0">
                    <a:pos x="50" y="17"/>
                  </a:cxn>
                  <a:cxn ang="0">
                    <a:pos x="55" y="13"/>
                  </a:cxn>
                  <a:cxn ang="0">
                    <a:pos x="57" y="10"/>
                  </a:cxn>
                  <a:cxn ang="0">
                    <a:pos x="57" y="10"/>
                  </a:cxn>
                  <a:cxn ang="0">
                    <a:pos x="58" y="5"/>
                  </a:cxn>
                  <a:cxn ang="0">
                    <a:pos x="57" y="0"/>
                  </a:cxn>
                  <a:cxn ang="0">
                    <a:pos x="57" y="0"/>
                  </a:cxn>
                </a:cxnLst>
                <a:rect l="0" t="0" r="r" b="b"/>
                <a:pathLst>
                  <a:path w="58" h="38">
                    <a:moveTo>
                      <a:pt x="57" y="0"/>
                    </a:moveTo>
                    <a:lnTo>
                      <a:pt x="57" y="0"/>
                    </a:lnTo>
                    <a:lnTo>
                      <a:pt x="58" y="5"/>
                    </a:lnTo>
                    <a:lnTo>
                      <a:pt x="58" y="10"/>
                    </a:lnTo>
                    <a:lnTo>
                      <a:pt x="58" y="10"/>
                    </a:lnTo>
                    <a:lnTo>
                      <a:pt x="55" y="15"/>
                    </a:lnTo>
                    <a:lnTo>
                      <a:pt x="52" y="17"/>
                    </a:lnTo>
                    <a:lnTo>
                      <a:pt x="34" y="26"/>
                    </a:lnTo>
                    <a:lnTo>
                      <a:pt x="16" y="36"/>
                    </a:lnTo>
                    <a:lnTo>
                      <a:pt x="16" y="36"/>
                    </a:lnTo>
                    <a:lnTo>
                      <a:pt x="11" y="38"/>
                    </a:lnTo>
                    <a:lnTo>
                      <a:pt x="6" y="38"/>
                    </a:lnTo>
                    <a:lnTo>
                      <a:pt x="6" y="38"/>
                    </a:lnTo>
                    <a:lnTo>
                      <a:pt x="3" y="36"/>
                    </a:lnTo>
                    <a:lnTo>
                      <a:pt x="0" y="31"/>
                    </a:lnTo>
                    <a:lnTo>
                      <a:pt x="0" y="31"/>
                    </a:lnTo>
                    <a:lnTo>
                      <a:pt x="3" y="36"/>
                    </a:lnTo>
                    <a:lnTo>
                      <a:pt x="6" y="38"/>
                    </a:lnTo>
                    <a:lnTo>
                      <a:pt x="6" y="38"/>
                    </a:lnTo>
                    <a:lnTo>
                      <a:pt x="11" y="38"/>
                    </a:lnTo>
                    <a:lnTo>
                      <a:pt x="16" y="36"/>
                    </a:lnTo>
                    <a:lnTo>
                      <a:pt x="34" y="26"/>
                    </a:lnTo>
                    <a:lnTo>
                      <a:pt x="50" y="17"/>
                    </a:lnTo>
                    <a:lnTo>
                      <a:pt x="50" y="17"/>
                    </a:lnTo>
                    <a:lnTo>
                      <a:pt x="55" y="13"/>
                    </a:lnTo>
                    <a:lnTo>
                      <a:pt x="57" y="10"/>
                    </a:lnTo>
                    <a:lnTo>
                      <a:pt x="57" y="10"/>
                    </a:lnTo>
                    <a:lnTo>
                      <a:pt x="58" y="5"/>
                    </a:lnTo>
                    <a:lnTo>
                      <a:pt x="57" y="0"/>
                    </a:lnTo>
                    <a:lnTo>
                      <a:pt x="57" y="0"/>
                    </a:lnTo>
                    <a:close/>
                  </a:path>
                </a:pathLst>
              </a:custGeom>
              <a:solidFill>
                <a:srgbClr val="515150"/>
              </a:solidFill>
              <a:ln w="9525">
                <a:noFill/>
                <a:round/>
              </a:ln>
            </p:spPr>
            <p:txBody>
              <a:bodyPr vert="horz" wrap="square" lIns="91440" tIns="45720" rIns="91440" bIns="45720" numCol="1" anchor="t" anchorCtr="0" compatLnSpc="1"/>
              <a:lstStyle/>
              <a:p>
                <a:endParaRPr lang="en-US"/>
              </a:p>
            </p:txBody>
          </p:sp>
          <p:sp>
            <p:nvSpPr>
              <p:cNvPr id="93" name="Freeform 3864"/>
              <p:cNvSpPr/>
              <p:nvPr/>
            </p:nvSpPr>
            <p:spPr bwMode="auto">
              <a:xfrm>
                <a:off x="2516188" y="2262188"/>
                <a:ext cx="46038" cy="28575"/>
              </a:xfrm>
              <a:custGeom>
                <a:avLst/>
                <a:gdLst/>
                <a:ahLst/>
                <a:cxnLst>
                  <a:cxn ang="0">
                    <a:pos x="59" y="0"/>
                  </a:cxn>
                  <a:cxn ang="0">
                    <a:pos x="59" y="0"/>
                  </a:cxn>
                  <a:cxn ang="0">
                    <a:pos x="59" y="5"/>
                  </a:cxn>
                  <a:cxn ang="0">
                    <a:pos x="59" y="10"/>
                  </a:cxn>
                  <a:cxn ang="0">
                    <a:pos x="59" y="10"/>
                  </a:cxn>
                  <a:cxn ang="0">
                    <a:pos x="57" y="13"/>
                  </a:cxn>
                  <a:cxn ang="0">
                    <a:pos x="52" y="17"/>
                  </a:cxn>
                  <a:cxn ang="0">
                    <a:pos x="36" y="26"/>
                  </a:cxn>
                  <a:cxn ang="0">
                    <a:pos x="18" y="36"/>
                  </a:cxn>
                  <a:cxn ang="0">
                    <a:pos x="18" y="36"/>
                  </a:cxn>
                  <a:cxn ang="0">
                    <a:pos x="13" y="38"/>
                  </a:cxn>
                  <a:cxn ang="0">
                    <a:pos x="8" y="38"/>
                  </a:cxn>
                  <a:cxn ang="0">
                    <a:pos x="8" y="38"/>
                  </a:cxn>
                  <a:cxn ang="0">
                    <a:pos x="3" y="35"/>
                  </a:cxn>
                  <a:cxn ang="0">
                    <a:pos x="0" y="31"/>
                  </a:cxn>
                  <a:cxn ang="0">
                    <a:pos x="0" y="31"/>
                  </a:cxn>
                  <a:cxn ang="0">
                    <a:pos x="3" y="35"/>
                  </a:cxn>
                  <a:cxn ang="0">
                    <a:pos x="8" y="36"/>
                  </a:cxn>
                  <a:cxn ang="0">
                    <a:pos x="8" y="36"/>
                  </a:cxn>
                  <a:cxn ang="0">
                    <a:pos x="13" y="36"/>
                  </a:cxn>
                  <a:cxn ang="0">
                    <a:pos x="18" y="35"/>
                  </a:cxn>
                  <a:cxn ang="0">
                    <a:pos x="34" y="26"/>
                  </a:cxn>
                  <a:cxn ang="0">
                    <a:pos x="52" y="17"/>
                  </a:cxn>
                  <a:cxn ang="0">
                    <a:pos x="52" y="17"/>
                  </a:cxn>
                  <a:cxn ang="0">
                    <a:pos x="56" y="13"/>
                  </a:cxn>
                  <a:cxn ang="0">
                    <a:pos x="59" y="10"/>
                  </a:cxn>
                  <a:cxn ang="0">
                    <a:pos x="59" y="10"/>
                  </a:cxn>
                  <a:cxn ang="0">
                    <a:pos x="59" y="5"/>
                  </a:cxn>
                  <a:cxn ang="0">
                    <a:pos x="59" y="0"/>
                  </a:cxn>
                  <a:cxn ang="0">
                    <a:pos x="59" y="0"/>
                  </a:cxn>
                </a:cxnLst>
                <a:rect l="0" t="0" r="r" b="b"/>
                <a:pathLst>
                  <a:path w="59" h="38">
                    <a:moveTo>
                      <a:pt x="59" y="0"/>
                    </a:moveTo>
                    <a:lnTo>
                      <a:pt x="59" y="0"/>
                    </a:lnTo>
                    <a:lnTo>
                      <a:pt x="59" y="5"/>
                    </a:lnTo>
                    <a:lnTo>
                      <a:pt x="59" y="10"/>
                    </a:lnTo>
                    <a:lnTo>
                      <a:pt x="59" y="10"/>
                    </a:lnTo>
                    <a:lnTo>
                      <a:pt x="57" y="13"/>
                    </a:lnTo>
                    <a:lnTo>
                      <a:pt x="52" y="17"/>
                    </a:lnTo>
                    <a:lnTo>
                      <a:pt x="36" y="26"/>
                    </a:lnTo>
                    <a:lnTo>
                      <a:pt x="18" y="36"/>
                    </a:lnTo>
                    <a:lnTo>
                      <a:pt x="18" y="36"/>
                    </a:lnTo>
                    <a:lnTo>
                      <a:pt x="13" y="38"/>
                    </a:lnTo>
                    <a:lnTo>
                      <a:pt x="8" y="38"/>
                    </a:lnTo>
                    <a:lnTo>
                      <a:pt x="8" y="38"/>
                    </a:lnTo>
                    <a:lnTo>
                      <a:pt x="3" y="35"/>
                    </a:lnTo>
                    <a:lnTo>
                      <a:pt x="0" y="31"/>
                    </a:lnTo>
                    <a:lnTo>
                      <a:pt x="0" y="31"/>
                    </a:lnTo>
                    <a:lnTo>
                      <a:pt x="3" y="35"/>
                    </a:lnTo>
                    <a:lnTo>
                      <a:pt x="8" y="36"/>
                    </a:lnTo>
                    <a:lnTo>
                      <a:pt x="8" y="36"/>
                    </a:lnTo>
                    <a:lnTo>
                      <a:pt x="13" y="36"/>
                    </a:lnTo>
                    <a:lnTo>
                      <a:pt x="18" y="35"/>
                    </a:lnTo>
                    <a:lnTo>
                      <a:pt x="34" y="26"/>
                    </a:lnTo>
                    <a:lnTo>
                      <a:pt x="52" y="17"/>
                    </a:lnTo>
                    <a:lnTo>
                      <a:pt x="52" y="17"/>
                    </a:lnTo>
                    <a:lnTo>
                      <a:pt x="56" y="13"/>
                    </a:lnTo>
                    <a:lnTo>
                      <a:pt x="59" y="10"/>
                    </a:lnTo>
                    <a:lnTo>
                      <a:pt x="59" y="10"/>
                    </a:lnTo>
                    <a:lnTo>
                      <a:pt x="59" y="5"/>
                    </a:lnTo>
                    <a:lnTo>
                      <a:pt x="59" y="0"/>
                    </a:lnTo>
                    <a:lnTo>
                      <a:pt x="59" y="0"/>
                    </a:lnTo>
                    <a:close/>
                  </a:path>
                </a:pathLst>
              </a:custGeom>
              <a:solidFill>
                <a:srgbClr val="515150"/>
              </a:solidFill>
              <a:ln w="9525">
                <a:noFill/>
                <a:round/>
              </a:ln>
            </p:spPr>
            <p:txBody>
              <a:bodyPr vert="horz" wrap="square" lIns="91440" tIns="45720" rIns="91440" bIns="45720" numCol="1" anchor="t" anchorCtr="0" compatLnSpc="1"/>
              <a:lstStyle/>
              <a:p>
                <a:endParaRPr lang="en-US"/>
              </a:p>
            </p:txBody>
          </p:sp>
          <p:pic>
            <p:nvPicPr>
              <p:cNvPr id="94" name="Picture 3865"/>
              <p:cNvPicPr>
                <a:picLocks noChangeAspect="1" noChangeArrowheads="1"/>
              </p:cNvPicPr>
              <p:nvPr/>
            </p:nvPicPr>
            <p:blipFill>
              <a:blip r:embed="rId3" cstate="print"/>
              <a:srcRect/>
              <a:stretch>
                <a:fillRect/>
              </a:stretch>
            </p:blipFill>
            <p:spPr bwMode="auto">
              <a:xfrm>
                <a:off x="2354263" y="1984375"/>
                <a:ext cx="77788" cy="57150"/>
              </a:xfrm>
              <a:prstGeom prst="rect">
                <a:avLst/>
              </a:prstGeom>
              <a:noFill/>
              <a:ln w="9525">
                <a:noFill/>
                <a:miter lim="800000"/>
                <a:headEnd/>
                <a:tailEnd/>
              </a:ln>
            </p:spPr>
          </p:pic>
          <p:sp>
            <p:nvSpPr>
              <p:cNvPr id="95" name="Freeform 3866"/>
              <p:cNvSpPr>
                <a:spLocks noEditPoints="1"/>
              </p:cNvSpPr>
              <p:nvPr/>
            </p:nvSpPr>
            <p:spPr bwMode="auto">
              <a:xfrm>
                <a:off x="2360613" y="1989138"/>
                <a:ext cx="68263" cy="47625"/>
              </a:xfrm>
              <a:custGeom>
                <a:avLst/>
                <a:gdLst/>
                <a:ahLst/>
                <a:cxnLst>
                  <a:cxn ang="0">
                    <a:pos x="86" y="19"/>
                  </a:cxn>
                  <a:cxn ang="0">
                    <a:pos x="12" y="60"/>
                  </a:cxn>
                  <a:cxn ang="0">
                    <a:pos x="0" y="40"/>
                  </a:cxn>
                  <a:cxn ang="0">
                    <a:pos x="75" y="0"/>
                  </a:cxn>
                  <a:cxn ang="0">
                    <a:pos x="86" y="19"/>
                  </a:cxn>
                  <a:cxn ang="0">
                    <a:pos x="12" y="60"/>
                  </a:cxn>
                  <a:cxn ang="0">
                    <a:pos x="85" y="19"/>
                  </a:cxn>
                  <a:cxn ang="0">
                    <a:pos x="75" y="1"/>
                  </a:cxn>
                  <a:cxn ang="0">
                    <a:pos x="2" y="42"/>
                  </a:cxn>
                  <a:cxn ang="0">
                    <a:pos x="12" y="60"/>
                  </a:cxn>
                </a:cxnLst>
                <a:rect l="0" t="0" r="r" b="b"/>
                <a:pathLst>
                  <a:path w="86" h="60">
                    <a:moveTo>
                      <a:pt x="86" y="19"/>
                    </a:moveTo>
                    <a:lnTo>
                      <a:pt x="12" y="60"/>
                    </a:lnTo>
                    <a:lnTo>
                      <a:pt x="0" y="40"/>
                    </a:lnTo>
                    <a:lnTo>
                      <a:pt x="75" y="0"/>
                    </a:lnTo>
                    <a:lnTo>
                      <a:pt x="86" y="19"/>
                    </a:lnTo>
                    <a:close/>
                    <a:moveTo>
                      <a:pt x="12" y="60"/>
                    </a:moveTo>
                    <a:lnTo>
                      <a:pt x="85" y="19"/>
                    </a:lnTo>
                    <a:lnTo>
                      <a:pt x="75" y="1"/>
                    </a:lnTo>
                    <a:lnTo>
                      <a:pt x="2" y="42"/>
                    </a:lnTo>
                    <a:lnTo>
                      <a:pt x="12" y="60"/>
                    </a:lnTo>
                    <a:close/>
                  </a:path>
                </a:pathLst>
              </a:custGeom>
              <a:solidFill>
                <a:srgbClr val="523D26"/>
              </a:solidFill>
              <a:ln w="9525">
                <a:noFill/>
                <a:round/>
              </a:ln>
            </p:spPr>
            <p:txBody>
              <a:bodyPr vert="horz" wrap="square" lIns="91440" tIns="45720" rIns="91440" bIns="45720" numCol="1" anchor="t" anchorCtr="0" compatLnSpc="1"/>
              <a:lstStyle/>
              <a:p>
                <a:endParaRPr lang="en-US"/>
              </a:p>
            </p:txBody>
          </p:sp>
          <p:sp>
            <p:nvSpPr>
              <p:cNvPr id="96" name="Freeform 3867"/>
              <p:cNvSpPr/>
              <p:nvPr/>
            </p:nvSpPr>
            <p:spPr bwMode="auto">
              <a:xfrm>
                <a:off x="2374900" y="2012950"/>
                <a:ext cx="7938" cy="15875"/>
              </a:xfrm>
              <a:custGeom>
                <a:avLst/>
                <a:gdLst/>
                <a:ahLst/>
                <a:cxnLst>
                  <a:cxn ang="0">
                    <a:pos x="9" y="19"/>
                  </a:cxn>
                  <a:cxn ang="0">
                    <a:pos x="9" y="19"/>
                  </a:cxn>
                  <a:cxn ang="0">
                    <a:pos x="0" y="0"/>
                  </a:cxn>
                  <a:cxn ang="0">
                    <a:pos x="0" y="0"/>
                  </a:cxn>
                  <a:cxn ang="0">
                    <a:pos x="9" y="19"/>
                  </a:cxn>
                </a:cxnLst>
                <a:rect l="0" t="0" r="r" b="b"/>
                <a:pathLst>
                  <a:path w="9" h="19">
                    <a:moveTo>
                      <a:pt x="9" y="19"/>
                    </a:moveTo>
                    <a:lnTo>
                      <a:pt x="9" y="19"/>
                    </a:lnTo>
                    <a:lnTo>
                      <a:pt x="0" y="0"/>
                    </a:lnTo>
                    <a:lnTo>
                      <a:pt x="0" y="0"/>
                    </a:lnTo>
                    <a:lnTo>
                      <a:pt x="9" y="19"/>
                    </a:lnTo>
                    <a:close/>
                  </a:path>
                </a:pathLst>
              </a:custGeom>
              <a:solidFill>
                <a:srgbClr val="523D26"/>
              </a:solidFill>
              <a:ln w="9525">
                <a:noFill/>
                <a:round/>
              </a:ln>
            </p:spPr>
            <p:txBody>
              <a:bodyPr vert="horz" wrap="square" lIns="91440" tIns="45720" rIns="91440" bIns="45720" numCol="1" anchor="t" anchorCtr="0" compatLnSpc="1"/>
              <a:lstStyle/>
              <a:p>
                <a:endParaRPr lang="en-US"/>
              </a:p>
            </p:txBody>
          </p:sp>
          <p:sp>
            <p:nvSpPr>
              <p:cNvPr id="97" name="Freeform 3868"/>
              <p:cNvSpPr/>
              <p:nvPr/>
            </p:nvSpPr>
            <p:spPr bwMode="auto">
              <a:xfrm>
                <a:off x="2390775" y="2005013"/>
                <a:ext cx="7938" cy="15875"/>
              </a:xfrm>
              <a:custGeom>
                <a:avLst/>
                <a:gdLst/>
                <a:ahLst/>
                <a:cxnLst>
                  <a:cxn ang="0">
                    <a:pos x="10" y="19"/>
                  </a:cxn>
                  <a:cxn ang="0">
                    <a:pos x="10" y="19"/>
                  </a:cxn>
                  <a:cxn ang="0">
                    <a:pos x="0" y="0"/>
                  </a:cxn>
                  <a:cxn ang="0">
                    <a:pos x="0" y="0"/>
                  </a:cxn>
                  <a:cxn ang="0">
                    <a:pos x="10" y="19"/>
                  </a:cxn>
                </a:cxnLst>
                <a:rect l="0" t="0" r="r" b="b"/>
                <a:pathLst>
                  <a:path w="10" h="19">
                    <a:moveTo>
                      <a:pt x="10" y="19"/>
                    </a:moveTo>
                    <a:lnTo>
                      <a:pt x="10" y="19"/>
                    </a:lnTo>
                    <a:lnTo>
                      <a:pt x="0" y="0"/>
                    </a:lnTo>
                    <a:lnTo>
                      <a:pt x="0" y="0"/>
                    </a:lnTo>
                    <a:lnTo>
                      <a:pt x="10" y="19"/>
                    </a:lnTo>
                    <a:close/>
                  </a:path>
                </a:pathLst>
              </a:custGeom>
              <a:solidFill>
                <a:srgbClr val="523D26"/>
              </a:solidFill>
              <a:ln w="9525">
                <a:noFill/>
                <a:round/>
              </a:ln>
            </p:spPr>
            <p:txBody>
              <a:bodyPr vert="horz" wrap="square" lIns="91440" tIns="45720" rIns="91440" bIns="45720" numCol="1" anchor="t" anchorCtr="0" compatLnSpc="1"/>
              <a:lstStyle/>
              <a:p>
                <a:endParaRPr lang="en-US"/>
              </a:p>
            </p:txBody>
          </p:sp>
          <p:sp>
            <p:nvSpPr>
              <p:cNvPr id="98" name="Freeform 3869"/>
              <p:cNvSpPr/>
              <p:nvPr/>
            </p:nvSpPr>
            <p:spPr bwMode="auto">
              <a:xfrm>
                <a:off x="2405063" y="1998663"/>
                <a:ext cx="9525" cy="14288"/>
              </a:xfrm>
              <a:custGeom>
                <a:avLst/>
                <a:gdLst/>
                <a:ahLst/>
                <a:cxnLst>
                  <a:cxn ang="0">
                    <a:pos x="12" y="18"/>
                  </a:cxn>
                  <a:cxn ang="0">
                    <a:pos x="10" y="18"/>
                  </a:cxn>
                  <a:cxn ang="0">
                    <a:pos x="0" y="0"/>
                  </a:cxn>
                  <a:cxn ang="0">
                    <a:pos x="0" y="0"/>
                  </a:cxn>
                  <a:cxn ang="0">
                    <a:pos x="12" y="18"/>
                  </a:cxn>
                </a:cxnLst>
                <a:rect l="0" t="0" r="r" b="b"/>
                <a:pathLst>
                  <a:path w="12" h="18">
                    <a:moveTo>
                      <a:pt x="12" y="18"/>
                    </a:moveTo>
                    <a:lnTo>
                      <a:pt x="10" y="18"/>
                    </a:lnTo>
                    <a:lnTo>
                      <a:pt x="0" y="0"/>
                    </a:lnTo>
                    <a:lnTo>
                      <a:pt x="0" y="0"/>
                    </a:lnTo>
                    <a:lnTo>
                      <a:pt x="12" y="18"/>
                    </a:lnTo>
                    <a:close/>
                  </a:path>
                </a:pathLst>
              </a:custGeom>
              <a:solidFill>
                <a:srgbClr val="523D26"/>
              </a:solidFill>
              <a:ln w="9525">
                <a:noFill/>
                <a:round/>
              </a:ln>
            </p:spPr>
            <p:txBody>
              <a:bodyPr vert="horz" wrap="square" lIns="91440" tIns="45720" rIns="91440" bIns="45720" numCol="1" anchor="t" anchorCtr="0" compatLnSpc="1"/>
              <a:lstStyle/>
              <a:p>
                <a:endParaRPr lang="en-US"/>
              </a:p>
            </p:txBody>
          </p:sp>
        </p:gr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2" descr="c:\users\lmj\appdata\roaming\360se6\User Data\temp\LYA20S4097SF_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4204" y="2751616"/>
            <a:ext cx="2728912"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4" descr="c:\users\lmj\appdata\roaming\360se6\User Data\temp\wKiom1XbvIGQNCc7AAAs3rPbCkk1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277" y="2626204"/>
            <a:ext cx="2686868"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332"/>
          <p:cNvGrpSpPr/>
          <p:nvPr/>
        </p:nvGrpSpPr>
        <p:grpSpPr>
          <a:xfrm>
            <a:off x="11212210" y="3394862"/>
            <a:ext cx="509737" cy="418481"/>
            <a:chOff x="3294063" y="1474788"/>
            <a:chExt cx="347662" cy="341313"/>
          </a:xfrm>
          <a:solidFill>
            <a:schemeClr val="accent3"/>
          </a:solidFill>
        </p:grpSpPr>
        <p:sp>
          <p:nvSpPr>
            <p:cNvPr id="70" name="Freeform 8"/>
            <p:cNvSpPr/>
            <p:nvPr/>
          </p:nvSpPr>
          <p:spPr bwMode="auto">
            <a:xfrm>
              <a:off x="3294063" y="1701801"/>
              <a:ext cx="112712" cy="114300"/>
            </a:xfrm>
            <a:custGeom>
              <a:avLst/>
              <a:gdLst>
                <a:gd name="T0" fmla="*/ 10 w 71"/>
                <a:gd name="T1" fmla="*/ 0 h 72"/>
                <a:gd name="T2" fmla="*/ 3 w 71"/>
                <a:gd name="T3" fmla="*/ 36 h 72"/>
                <a:gd name="T4" fmla="*/ 0 w 71"/>
                <a:gd name="T5" fmla="*/ 72 h 72"/>
                <a:gd name="T6" fmla="*/ 35 w 71"/>
                <a:gd name="T7" fmla="*/ 69 h 72"/>
                <a:gd name="T8" fmla="*/ 71 w 71"/>
                <a:gd name="T9" fmla="*/ 61 h 72"/>
                <a:gd name="T10" fmla="*/ 39 w 71"/>
                <a:gd name="T11" fmla="*/ 33 h 72"/>
                <a:gd name="T12" fmla="*/ 10 w 7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1" h="72">
                  <a:moveTo>
                    <a:pt x="10" y="0"/>
                  </a:moveTo>
                  <a:lnTo>
                    <a:pt x="3" y="36"/>
                  </a:lnTo>
                  <a:lnTo>
                    <a:pt x="0" y="72"/>
                  </a:lnTo>
                  <a:lnTo>
                    <a:pt x="35" y="69"/>
                  </a:lnTo>
                  <a:lnTo>
                    <a:pt x="71" y="61"/>
                  </a:lnTo>
                  <a:lnTo>
                    <a:pt x="39" y="33"/>
                  </a:lnTo>
                  <a:lnTo>
                    <a:pt x="10" y="0"/>
                  </a:lnTo>
                  <a:close/>
                </a:path>
              </a:pathLst>
            </a:custGeom>
            <a:grpFill/>
            <a:ln>
              <a:noFill/>
            </a:ln>
          </p:spPr>
          <p:txBody>
            <a:bodyPr vert="horz" wrap="square" lIns="91440" tIns="45720" rIns="91440" bIns="45720" numCol="1" anchor="t" anchorCtr="0" compatLnSpc="1"/>
            <a:lstStyle/>
            <a:p>
              <a:endParaRPr lang="id-ID"/>
            </a:p>
          </p:txBody>
        </p:sp>
        <p:sp>
          <p:nvSpPr>
            <p:cNvPr id="71" name="Freeform 9"/>
            <p:cNvSpPr/>
            <p:nvPr/>
          </p:nvSpPr>
          <p:spPr bwMode="auto">
            <a:xfrm>
              <a:off x="3327400" y="1525588"/>
              <a:ext cx="250825" cy="257175"/>
            </a:xfrm>
            <a:custGeom>
              <a:avLst/>
              <a:gdLst>
                <a:gd name="T0" fmla="*/ 58 w 158"/>
                <a:gd name="T1" fmla="*/ 144 h 162"/>
                <a:gd name="T2" fmla="*/ 50 w 158"/>
                <a:gd name="T3" fmla="*/ 133 h 162"/>
                <a:gd name="T4" fmla="*/ 140 w 158"/>
                <a:gd name="T5" fmla="*/ 43 h 162"/>
                <a:gd name="T6" fmla="*/ 119 w 158"/>
                <a:gd name="T7" fmla="*/ 22 h 162"/>
                <a:gd name="T8" fmla="*/ 29 w 158"/>
                <a:gd name="T9" fmla="*/ 111 h 162"/>
                <a:gd name="T10" fmla="*/ 18 w 158"/>
                <a:gd name="T11" fmla="*/ 101 h 162"/>
                <a:gd name="T12" fmla="*/ 108 w 158"/>
                <a:gd name="T13" fmla="*/ 11 h 162"/>
                <a:gd name="T14" fmla="*/ 101 w 158"/>
                <a:gd name="T15" fmla="*/ 0 h 162"/>
                <a:gd name="T16" fmla="*/ 0 w 158"/>
                <a:gd name="T17" fmla="*/ 101 h 162"/>
                <a:gd name="T18" fmla="*/ 58 w 158"/>
                <a:gd name="T19" fmla="*/ 162 h 162"/>
                <a:gd name="T20" fmla="*/ 158 w 158"/>
                <a:gd name="T21" fmla="*/ 61 h 162"/>
                <a:gd name="T22" fmla="*/ 151 w 158"/>
                <a:gd name="T23" fmla="*/ 50 h 162"/>
                <a:gd name="T24" fmla="*/ 58 w 158"/>
                <a:gd name="T25" fmla="*/ 1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2">
                  <a:moveTo>
                    <a:pt x="58" y="144"/>
                  </a:moveTo>
                  <a:lnTo>
                    <a:pt x="50" y="133"/>
                  </a:lnTo>
                  <a:lnTo>
                    <a:pt x="140" y="43"/>
                  </a:lnTo>
                  <a:lnTo>
                    <a:pt x="119" y="22"/>
                  </a:lnTo>
                  <a:lnTo>
                    <a:pt x="29" y="111"/>
                  </a:lnTo>
                  <a:lnTo>
                    <a:pt x="18" y="101"/>
                  </a:lnTo>
                  <a:lnTo>
                    <a:pt x="108" y="11"/>
                  </a:lnTo>
                  <a:lnTo>
                    <a:pt x="101" y="0"/>
                  </a:lnTo>
                  <a:lnTo>
                    <a:pt x="0" y="101"/>
                  </a:lnTo>
                  <a:lnTo>
                    <a:pt x="58" y="162"/>
                  </a:lnTo>
                  <a:lnTo>
                    <a:pt x="158" y="61"/>
                  </a:lnTo>
                  <a:lnTo>
                    <a:pt x="151" y="50"/>
                  </a:lnTo>
                  <a:lnTo>
                    <a:pt x="58" y="144"/>
                  </a:lnTo>
                  <a:close/>
                </a:path>
              </a:pathLst>
            </a:custGeom>
            <a:grpFill/>
            <a:ln>
              <a:noFill/>
            </a:ln>
          </p:spPr>
          <p:txBody>
            <a:bodyPr vert="horz" wrap="square" lIns="91440" tIns="45720" rIns="91440" bIns="45720" numCol="1" anchor="t" anchorCtr="0" compatLnSpc="1"/>
            <a:lstStyle/>
            <a:p>
              <a:endParaRPr lang="id-ID"/>
            </a:p>
          </p:txBody>
        </p:sp>
        <p:sp>
          <p:nvSpPr>
            <p:cNvPr id="72" name="Freeform 10"/>
            <p:cNvSpPr/>
            <p:nvPr/>
          </p:nvSpPr>
          <p:spPr bwMode="auto">
            <a:xfrm>
              <a:off x="3503613" y="1474788"/>
              <a:ext cx="138112" cy="136525"/>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p:spPr>
          <p:txBody>
            <a:bodyPr vert="horz" wrap="square" lIns="91440" tIns="45720" rIns="91440" bIns="45720" numCol="1" anchor="t" anchorCtr="0" compatLnSpc="1"/>
            <a:lstStyle/>
            <a:p>
              <a:endParaRPr lang="id-ID"/>
            </a:p>
          </p:txBody>
        </p:sp>
      </p:grpSp>
      <p:sp>
        <p:nvSpPr>
          <p:cNvPr id="80" name="Oval 2"/>
          <p:cNvSpPr>
            <a:spLocks noChangeArrowheads="1"/>
          </p:cNvSpPr>
          <p:nvPr/>
        </p:nvSpPr>
        <p:spPr bwMode="auto">
          <a:xfrm>
            <a:off x="3356721" y="2542066"/>
            <a:ext cx="5324475" cy="2124075"/>
          </a:xfrm>
          <a:prstGeom prst="ellipse">
            <a:avLst/>
          </a:prstGeom>
          <a:gradFill rotWithShape="1">
            <a:gsLst>
              <a:gs pos="0">
                <a:srgbClr val="FFFF00"/>
              </a:gs>
              <a:gs pos="100000">
                <a:srgbClr val="FFFFF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fr-FR" altLang="zh-CN">
              <a:latin typeface="Calibri" panose="020F0502020204030204" pitchFamily="34" charset="0"/>
              <a:ea typeface="微软雅黑" panose="020B0503020204020204" pitchFamily="34" charset="-122"/>
            </a:endParaRPr>
          </a:p>
        </p:txBody>
      </p:sp>
      <p:sp>
        <p:nvSpPr>
          <p:cNvPr id="81" name="WordArt 4"/>
          <p:cNvSpPr>
            <a:spLocks noChangeArrowheads="1" noChangeShapeType="1" noTextEdit="1"/>
          </p:cNvSpPr>
          <p:nvPr/>
        </p:nvSpPr>
        <p:spPr bwMode="auto">
          <a:xfrm>
            <a:off x="4577508" y="3234216"/>
            <a:ext cx="2381250" cy="62547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Deflate">
              <a:avLst>
                <a:gd name="adj" fmla="val 21574"/>
              </a:avLst>
            </a:prstTxWarp>
          </a:bodyPr>
          <a:lstStyle/>
          <a:p>
            <a:pPr algn="ctr"/>
            <a:r>
              <a:rPr lang="zh-CN" altLang="en-US" sz="3600" kern="10">
                <a:solidFill>
                  <a:schemeClr val="accent1"/>
                </a:solidFill>
                <a:latin typeface="微软雅黑" panose="020B0503020204020204" pitchFamily="34" charset="-122"/>
                <a:ea typeface="微软雅黑" panose="020B0503020204020204" pitchFamily="34" charset="-122"/>
              </a:rPr>
              <a:t>可用性</a:t>
            </a:r>
            <a:endParaRPr lang="zh-CN" altLang="en-US" sz="3600" kern="10">
              <a:solidFill>
                <a:schemeClr val="accent1"/>
              </a:solidFill>
              <a:latin typeface="微软雅黑" panose="020B0503020204020204" pitchFamily="34" charset="-122"/>
              <a:ea typeface="微软雅黑" panose="020B0503020204020204" pitchFamily="34" charset="-122"/>
            </a:endParaRPr>
          </a:p>
        </p:txBody>
      </p:sp>
      <p:pic>
        <p:nvPicPr>
          <p:cNvPr id="82" name="Picture 5" descr="Green fade"/>
          <p:cNvPicPr>
            <a:picLocks noChangeAspect="1" noChangeArrowheads="1"/>
          </p:cNvPicPr>
          <p:nvPr/>
        </p:nvPicPr>
        <p:blipFill>
          <a:blip r:embed="rId3">
            <a:lum bright="12000" contrast="-12000"/>
          </a:blip>
          <a:srcRect/>
          <a:stretch>
            <a:fillRect/>
          </a:stretch>
        </p:blipFill>
        <p:spPr bwMode="auto">
          <a:xfrm rot="-1853205">
            <a:off x="4828333" y="2661129"/>
            <a:ext cx="525463" cy="6223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3" name="Picture 6" descr="Green fade"/>
          <p:cNvPicPr>
            <a:picLocks noChangeAspect="1" noChangeArrowheads="1"/>
          </p:cNvPicPr>
          <p:nvPr/>
        </p:nvPicPr>
        <p:blipFill>
          <a:blip r:embed="rId4">
            <a:lum bright="12000" contrast="-12000"/>
          </a:blip>
          <a:srcRect/>
          <a:stretch>
            <a:fillRect/>
          </a:stretch>
        </p:blipFill>
        <p:spPr bwMode="auto">
          <a:xfrm>
            <a:off x="5526833" y="3864454"/>
            <a:ext cx="503238" cy="59690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4" name="Picture 7" descr="Green fade"/>
          <p:cNvPicPr>
            <a:picLocks noChangeAspect="1" noChangeArrowheads="1"/>
          </p:cNvPicPr>
          <p:nvPr/>
        </p:nvPicPr>
        <p:blipFill>
          <a:blip r:embed="rId5">
            <a:lum bright="12000" contrast="-12000"/>
          </a:blip>
          <a:srcRect/>
          <a:stretch>
            <a:fillRect/>
          </a:stretch>
        </p:blipFill>
        <p:spPr bwMode="auto">
          <a:xfrm rot="1401999">
            <a:off x="5988796" y="2650016"/>
            <a:ext cx="528637" cy="6254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5" name="WordArt 9"/>
          <p:cNvSpPr>
            <a:spLocks noChangeArrowheads="1" noChangeShapeType="1" noTextEdit="1"/>
          </p:cNvSpPr>
          <p:nvPr/>
        </p:nvSpPr>
        <p:spPr bwMode="auto">
          <a:xfrm>
            <a:off x="3043983" y="1773716"/>
            <a:ext cx="1730375" cy="565150"/>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2400" kern="10" dirty="0">
                <a:solidFill>
                  <a:srgbClr val="89CCFF"/>
                </a:solidFill>
                <a:latin typeface="微软雅黑" panose="020B0503020204020204" pitchFamily="34" charset="-122"/>
                <a:ea typeface="微软雅黑" panose="020B0503020204020204" pitchFamily="34" charset="-122"/>
              </a:rPr>
              <a:t>可靠性</a:t>
            </a:r>
            <a:endParaRPr lang="zh-CN" altLang="en-US" sz="2400" kern="10" dirty="0">
              <a:solidFill>
                <a:srgbClr val="89CCFF"/>
              </a:solidFill>
              <a:latin typeface="微软雅黑" panose="020B0503020204020204" pitchFamily="34" charset="-122"/>
              <a:ea typeface="微软雅黑" panose="020B0503020204020204" pitchFamily="34" charset="-122"/>
            </a:endParaRPr>
          </a:p>
        </p:txBody>
      </p:sp>
      <p:sp>
        <p:nvSpPr>
          <p:cNvPr id="86" name="WordArt 12"/>
          <p:cNvSpPr>
            <a:spLocks noChangeArrowheads="1" noChangeShapeType="1" noTextEdit="1"/>
          </p:cNvSpPr>
          <p:nvPr/>
        </p:nvSpPr>
        <p:spPr bwMode="auto">
          <a:xfrm>
            <a:off x="6634908" y="1849916"/>
            <a:ext cx="1752600" cy="573088"/>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2400" kern="10" dirty="0">
                <a:solidFill>
                  <a:srgbClr val="89CCFF"/>
                </a:solidFill>
                <a:latin typeface="微软雅黑" panose="020B0503020204020204" pitchFamily="34" charset="-122"/>
                <a:ea typeface="微软雅黑" panose="020B0503020204020204" pitchFamily="34" charset="-122"/>
              </a:rPr>
              <a:t>适应性</a:t>
            </a:r>
            <a:endParaRPr lang="zh-CN" altLang="en-US" sz="2400" kern="10" dirty="0">
              <a:solidFill>
                <a:srgbClr val="89CCFF"/>
              </a:solidFill>
              <a:latin typeface="微软雅黑" panose="020B0503020204020204" pitchFamily="34" charset="-122"/>
              <a:ea typeface="微软雅黑" panose="020B0503020204020204" pitchFamily="34" charset="-122"/>
            </a:endParaRPr>
          </a:p>
        </p:txBody>
      </p:sp>
      <p:sp>
        <p:nvSpPr>
          <p:cNvPr id="87" name="WordArt 15"/>
          <p:cNvSpPr>
            <a:spLocks noChangeArrowheads="1" noChangeShapeType="1" noTextEdit="1"/>
          </p:cNvSpPr>
          <p:nvPr/>
        </p:nvSpPr>
        <p:spPr bwMode="auto">
          <a:xfrm rot="-54315">
            <a:off x="4998195" y="4485570"/>
            <a:ext cx="1560513" cy="498475"/>
          </a:xfrm>
          <a:prstGeom prst="rect">
            <a:avLst/>
          </a:prstGeom>
          <a:extLst>
            <a:ext uri="{91240B29-F687-4F45-9708-019B960494DF}">
              <a14:hiddenLine xmlns:a14="http://schemas.microsoft.com/office/drawing/2010/main" w="9525">
                <a:solidFill>
                  <a:srgbClr val="000000"/>
                </a:solidFill>
                <a:round/>
              </a14:hiddenLine>
            </a:ext>
          </a:extLst>
        </p:spPr>
        <p:txBody>
          <a:bodyPr wrap="none" fromWordArt="1">
            <a:prstTxWarp prst="textPlain">
              <a:avLst>
                <a:gd name="adj" fmla="val 50000"/>
              </a:avLst>
            </a:prstTxWarp>
          </a:bodyPr>
          <a:lstStyle/>
          <a:p>
            <a:pPr algn="ctr"/>
            <a:r>
              <a:rPr lang="zh-CN" altLang="en-US" sz="2400" kern="10" dirty="0">
                <a:solidFill>
                  <a:schemeClr val="accent1"/>
                </a:solidFill>
                <a:latin typeface="微软雅黑" panose="020B0503020204020204" pitchFamily="34" charset="-122"/>
                <a:ea typeface="微软雅黑" panose="020B0503020204020204" pitchFamily="34" charset="-122"/>
              </a:rPr>
              <a:t>高效率</a:t>
            </a:r>
            <a:endParaRPr lang="zh-CN" altLang="en-US" sz="2400" kern="10" dirty="0">
              <a:solidFill>
                <a:schemeClr val="accent1"/>
              </a:solidFill>
              <a:latin typeface="微软雅黑" panose="020B0503020204020204" pitchFamily="34" charset="-122"/>
              <a:ea typeface="微软雅黑" panose="020B0503020204020204" pitchFamily="34" charset="-122"/>
            </a:endParaRPr>
          </a:p>
        </p:txBody>
      </p:sp>
      <p:sp>
        <p:nvSpPr>
          <p:cNvPr id="90" name="TextBox 1"/>
          <p:cNvSpPr txBox="1">
            <a:spLocks noChangeArrowheads="1"/>
          </p:cNvSpPr>
          <p:nvPr/>
        </p:nvSpPr>
        <p:spPr bwMode="auto">
          <a:xfrm>
            <a:off x="498609" y="683493"/>
            <a:ext cx="4749134"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dirty="0">
                <a:solidFill>
                  <a:schemeClr val="bg1"/>
                </a:solidFill>
                <a:latin typeface="微软雅黑" panose="020B0503020204020204" pitchFamily="34" charset="-122"/>
                <a:ea typeface="微软雅黑" panose="020B0503020204020204" pitchFamily="34" charset="-122"/>
              </a:rPr>
              <a:t>基础设施运维管理目标</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93" name="矩形 92"/>
          <p:cNvSpPr/>
          <p:nvPr/>
        </p:nvSpPr>
        <p:spPr>
          <a:xfrm>
            <a:off x="1352889" y="5074936"/>
            <a:ext cx="8924898" cy="147732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b="1" dirty="0"/>
              <a:t>可用性（</a:t>
            </a:r>
            <a:r>
              <a:rPr lang="en-US" altLang="zh-CN" b="1" dirty="0"/>
              <a:t>Availability</a:t>
            </a:r>
            <a:r>
              <a:rPr lang="zh-CN" altLang="en-US" b="1" dirty="0"/>
              <a:t>）</a:t>
            </a:r>
            <a:endParaRPr lang="zh-CN" altLang="en-US" b="1" dirty="0"/>
          </a:p>
          <a:p>
            <a:r>
              <a:rPr lang="en-US" altLang="zh-CN" dirty="0"/>
              <a:t>GB/T3187-97</a:t>
            </a:r>
            <a:r>
              <a:rPr lang="zh-CN" altLang="en-US" dirty="0"/>
              <a:t>对可用性的定义：在要求的</a:t>
            </a:r>
            <a:r>
              <a:rPr lang="zh-CN" altLang="en-US" dirty="0">
                <a:solidFill>
                  <a:srgbClr val="C00000"/>
                </a:solidFill>
              </a:rPr>
              <a:t>外部资源得到保证</a:t>
            </a:r>
            <a:r>
              <a:rPr lang="zh-CN" altLang="en-US" dirty="0"/>
              <a:t>的前提下，产品在规定的</a:t>
            </a:r>
            <a:r>
              <a:rPr lang="zh-CN" altLang="en-US" dirty="0">
                <a:solidFill>
                  <a:srgbClr val="C00000"/>
                </a:solidFill>
              </a:rPr>
              <a:t>条件下</a:t>
            </a:r>
            <a:r>
              <a:rPr lang="zh-CN" altLang="en-US" dirty="0"/>
              <a:t>和规定的</a:t>
            </a:r>
            <a:r>
              <a:rPr lang="zh-CN" altLang="en-US" dirty="0">
                <a:solidFill>
                  <a:srgbClr val="C00000"/>
                </a:solidFill>
              </a:rPr>
              <a:t>时刻或时间区间内</a:t>
            </a:r>
            <a:r>
              <a:rPr lang="zh-CN" altLang="en-US" dirty="0"/>
              <a:t>处于</a:t>
            </a:r>
            <a:r>
              <a:rPr lang="zh-CN" altLang="en-US" dirty="0">
                <a:solidFill>
                  <a:srgbClr val="C00000"/>
                </a:solidFill>
              </a:rPr>
              <a:t>可执行规定功能状态</a:t>
            </a:r>
            <a:r>
              <a:rPr lang="zh-CN" altLang="en-US" dirty="0"/>
              <a:t>的能力。它是产品可靠性、维修性和维修保障性的综合反映。</a:t>
            </a:r>
            <a:endParaRPr lang="zh-CN" altLang="en-US" dirty="0"/>
          </a:p>
          <a:p>
            <a:r>
              <a:rPr lang="en-US" altLang="zh-CN" b="1" i="1" u="sng" dirty="0"/>
              <a:t>Availability = MTBF / (MTBF + MTTR</a:t>
            </a:r>
            <a:r>
              <a:rPr lang="en-US" altLang="zh-CN" b="1" i="1" u="sng" dirty="0" smtClean="0"/>
              <a:t>)</a:t>
            </a:r>
            <a:r>
              <a:rPr lang="zh-CN" altLang="en-US" b="1" i="1" u="sng" dirty="0"/>
              <a:t> </a:t>
            </a:r>
            <a:r>
              <a:rPr lang="zh-CN" altLang="en-US" b="1" i="1" u="sng" dirty="0" smtClean="0"/>
              <a:t>（平均故障间隔</a:t>
            </a:r>
            <a:r>
              <a:rPr lang="en-US" altLang="zh-CN" b="1" i="1" u="sng" dirty="0" smtClean="0"/>
              <a:t>/</a:t>
            </a:r>
            <a:r>
              <a:rPr lang="zh-CN" altLang="en-US" b="1" i="1" u="sng" dirty="0" smtClean="0"/>
              <a:t>平均故障间隔</a:t>
            </a:r>
            <a:r>
              <a:rPr lang="en-US" altLang="zh-CN" b="1" i="1" u="sng" dirty="0" smtClean="0"/>
              <a:t>+</a:t>
            </a:r>
            <a:r>
              <a:rPr lang="zh-CN" altLang="en-US" b="1" i="1" u="sng" dirty="0" smtClean="0"/>
              <a:t>平均修复时间）</a:t>
            </a:r>
            <a:endParaRPr lang="zh-CN" altLang="en-US" dirty="0"/>
          </a:p>
        </p:txBody>
      </p:sp>
      <p:sp>
        <p:nvSpPr>
          <p:cNvPr id="73" name="Freeform 11"/>
          <p:cNvSpPr/>
          <p:nvPr/>
        </p:nvSpPr>
        <p:spPr bwMode="auto">
          <a:xfrm>
            <a:off x="9374403" y="4734303"/>
            <a:ext cx="903384" cy="602673"/>
          </a:xfrm>
          <a:custGeom>
            <a:avLst/>
            <a:gdLst>
              <a:gd name="T0" fmla="*/ 19 w 71"/>
              <a:gd name="T1" fmla="*/ 61 h 61"/>
              <a:gd name="T2" fmla="*/ 12 w 71"/>
              <a:gd name="T3" fmla="*/ 57 h 61"/>
              <a:gd name="T4" fmla="*/ 12 w 71"/>
              <a:gd name="T5" fmla="*/ 57 h 61"/>
              <a:gd name="T6" fmla="*/ 12 w 71"/>
              <a:gd name="T7" fmla="*/ 35 h 61"/>
              <a:gd name="T8" fmla="*/ 30 w 71"/>
              <a:gd name="T9" fmla="*/ 18 h 61"/>
              <a:gd name="T10" fmla="*/ 41 w 71"/>
              <a:gd name="T11" fmla="*/ 6 h 61"/>
              <a:gd name="T12" fmla="*/ 61 w 71"/>
              <a:gd name="T13" fmla="*/ 8 h 61"/>
              <a:gd name="T14" fmla="*/ 68 w 71"/>
              <a:gd name="T15" fmla="*/ 30 h 61"/>
              <a:gd name="T16" fmla="*/ 42 w 71"/>
              <a:gd name="T17" fmla="*/ 57 h 61"/>
              <a:gd name="T18" fmla="*/ 37 w 71"/>
              <a:gd name="T19" fmla="*/ 57 h 61"/>
              <a:gd name="T20" fmla="*/ 37 w 71"/>
              <a:gd name="T21" fmla="*/ 53 h 61"/>
              <a:gd name="T22" fmla="*/ 63 w 71"/>
              <a:gd name="T23" fmla="*/ 27 h 61"/>
              <a:gd name="T24" fmla="*/ 57 w 71"/>
              <a:gd name="T25" fmla="*/ 13 h 61"/>
              <a:gd name="T26" fmla="*/ 45 w 71"/>
              <a:gd name="T27" fmla="*/ 10 h 61"/>
              <a:gd name="T28" fmla="*/ 34 w 71"/>
              <a:gd name="T29" fmla="*/ 22 h 61"/>
              <a:gd name="T30" fmla="*/ 16 w 71"/>
              <a:gd name="T31" fmla="*/ 39 h 61"/>
              <a:gd name="T32" fmla="*/ 16 w 71"/>
              <a:gd name="T33" fmla="*/ 53 h 61"/>
              <a:gd name="T34" fmla="*/ 16 w 71"/>
              <a:gd name="T35" fmla="*/ 53 h 61"/>
              <a:gd name="T36" fmla="*/ 23 w 71"/>
              <a:gd name="T37" fmla="*/ 53 h 61"/>
              <a:gd name="T38" fmla="*/ 28 w 71"/>
              <a:gd name="T39" fmla="*/ 48 h 61"/>
              <a:gd name="T40" fmla="*/ 48 w 71"/>
              <a:gd name="T41" fmla="*/ 28 h 61"/>
              <a:gd name="T42" fmla="*/ 49 w 71"/>
              <a:gd name="T43" fmla="*/ 24 h 61"/>
              <a:gd name="T44" fmla="*/ 44 w 71"/>
              <a:gd name="T45" fmla="*/ 26 h 61"/>
              <a:gd name="T46" fmla="*/ 25 w 71"/>
              <a:gd name="T47" fmla="*/ 45 h 61"/>
              <a:gd name="T48" fmla="*/ 21 w 71"/>
              <a:gd name="T49" fmla="*/ 45 h 61"/>
              <a:gd name="T50" fmla="*/ 21 w 71"/>
              <a:gd name="T51" fmla="*/ 41 h 61"/>
              <a:gd name="T52" fmla="*/ 40 w 71"/>
              <a:gd name="T53" fmla="*/ 22 h 61"/>
              <a:gd name="T54" fmla="*/ 53 w 71"/>
              <a:gd name="T55" fmla="*/ 20 h 61"/>
              <a:gd name="T56" fmla="*/ 52 w 71"/>
              <a:gd name="T57" fmla="*/ 32 h 61"/>
              <a:gd name="T58" fmla="*/ 32 w 71"/>
              <a:gd name="T59" fmla="*/ 52 h 61"/>
              <a:gd name="T60" fmla="*/ 27 w 71"/>
              <a:gd name="T61" fmla="*/ 57 h 61"/>
              <a:gd name="T62" fmla="*/ 19 w 71"/>
              <a:gd name="T6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61">
                <a:moveTo>
                  <a:pt x="19" y="61"/>
                </a:moveTo>
                <a:cubicBezTo>
                  <a:pt x="17" y="61"/>
                  <a:pt x="15" y="60"/>
                  <a:pt x="12" y="57"/>
                </a:cubicBezTo>
                <a:cubicBezTo>
                  <a:pt x="12" y="57"/>
                  <a:pt x="12" y="57"/>
                  <a:pt x="12" y="57"/>
                </a:cubicBezTo>
                <a:cubicBezTo>
                  <a:pt x="10" y="55"/>
                  <a:pt x="0" y="47"/>
                  <a:pt x="12" y="35"/>
                </a:cubicBezTo>
                <a:cubicBezTo>
                  <a:pt x="17" y="31"/>
                  <a:pt x="23" y="24"/>
                  <a:pt x="30" y="18"/>
                </a:cubicBezTo>
                <a:cubicBezTo>
                  <a:pt x="33" y="14"/>
                  <a:pt x="37" y="10"/>
                  <a:pt x="41" y="6"/>
                </a:cubicBezTo>
                <a:cubicBezTo>
                  <a:pt x="48" y="0"/>
                  <a:pt x="53" y="1"/>
                  <a:pt x="61" y="8"/>
                </a:cubicBezTo>
                <a:cubicBezTo>
                  <a:pt x="70" y="17"/>
                  <a:pt x="71" y="26"/>
                  <a:pt x="68" y="30"/>
                </a:cubicBezTo>
                <a:cubicBezTo>
                  <a:pt x="62" y="36"/>
                  <a:pt x="42" y="56"/>
                  <a:pt x="42" y="57"/>
                </a:cubicBezTo>
                <a:cubicBezTo>
                  <a:pt x="40" y="58"/>
                  <a:pt x="39" y="58"/>
                  <a:pt x="37" y="57"/>
                </a:cubicBezTo>
                <a:cubicBezTo>
                  <a:pt x="36" y="56"/>
                  <a:pt x="36" y="54"/>
                  <a:pt x="37" y="53"/>
                </a:cubicBezTo>
                <a:cubicBezTo>
                  <a:pt x="38" y="53"/>
                  <a:pt x="58" y="32"/>
                  <a:pt x="63" y="27"/>
                </a:cubicBezTo>
                <a:cubicBezTo>
                  <a:pt x="64" y="25"/>
                  <a:pt x="65" y="20"/>
                  <a:pt x="57" y="13"/>
                </a:cubicBezTo>
                <a:cubicBezTo>
                  <a:pt x="52" y="8"/>
                  <a:pt x="51" y="5"/>
                  <a:pt x="45" y="10"/>
                </a:cubicBezTo>
                <a:cubicBezTo>
                  <a:pt x="41" y="14"/>
                  <a:pt x="37" y="18"/>
                  <a:pt x="34" y="22"/>
                </a:cubicBezTo>
                <a:cubicBezTo>
                  <a:pt x="27" y="28"/>
                  <a:pt x="21" y="35"/>
                  <a:pt x="16" y="39"/>
                </a:cubicBezTo>
                <a:cubicBezTo>
                  <a:pt x="9" y="47"/>
                  <a:pt x="13" y="51"/>
                  <a:pt x="16" y="53"/>
                </a:cubicBezTo>
                <a:cubicBezTo>
                  <a:pt x="16" y="53"/>
                  <a:pt x="16" y="53"/>
                  <a:pt x="16" y="53"/>
                </a:cubicBezTo>
                <a:cubicBezTo>
                  <a:pt x="18" y="55"/>
                  <a:pt x="20" y="56"/>
                  <a:pt x="23" y="53"/>
                </a:cubicBezTo>
                <a:cubicBezTo>
                  <a:pt x="24" y="52"/>
                  <a:pt x="26" y="50"/>
                  <a:pt x="28" y="48"/>
                </a:cubicBezTo>
                <a:cubicBezTo>
                  <a:pt x="34" y="42"/>
                  <a:pt x="46" y="31"/>
                  <a:pt x="48" y="28"/>
                </a:cubicBezTo>
                <a:cubicBezTo>
                  <a:pt x="49" y="27"/>
                  <a:pt x="50" y="25"/>
                  <a:pt x="49" y="24"/>
                </a:cubicBezTo>
                <a:cubicBezTo>
                  <a:pt x="47" y="23"/>
                  <a:pt x="45" y="25"/>
                  <a:pt x="44" y="26"/>
                </a:cubicBezTo>
                <a:cubicBezTo>
                  <a:pt x="36" y="35"/>
                  <a:pt x="25" y="45"/>
                  <a:pt x="25" y="45"/>
                </a:cubicBezTo>
                <a:cubicBezTo>
                  <a:pt x="24" y="46"/>
                  <a:pt x="22" y="46"/>
                  <a:pt x="21" y="45"/>
                </a:cubicBezTo>
                <a:cubicBezTo>
                  <a:pt x="20" y="44"/>
                  <a:pt x="20" y="42"/>
                  <a:pt x="21" y="41"/>
                </a:cubicBezTo>
                <a:cubicBezTo>
                  <a:pt x="21" y="41"/>
                  <a:pt x="32" y="31"/>
                  <a:pt x="40" y="22"/>
                </a:cubicBezTo>
                <a:cubicBezTo>
                  <a:pt x="45" y="17"/>
                  <a:pt x="50" y="17"/>
                  <a:pt x="53" y="20"/>
                </a:cubicBezTo>
                <a:cubicBezTo>
                  <a:pt x="56" y="23"/>
                  <a:pt x="55" y="28"/>
                  <a:pt x="52" y="32"/>
                </a:cubicBezTo>
                <a:cubicBezTo>
                  <a:pt x="50" y="35"/>
                  <a:pt x="41" y="43"/>
                  <a:pt x="32" y="52"/>
                </a:cubicBezTo>
                <a:cubicBezTo>
                  <a:pt x="30" y="54"/>
                  <a:pt x="28" y="56"/>
                  <a:pt x="27" y="57"/>
                </a:cubicBezTo>
                <a:cubicBezTo>
                  <a:pt x="25" y="60"/>
                  <a:pt x="22" y="61"/>
                  <a:pt x="19" y="61"/>
                </a:cubicBezTo>
                <a:close/>
              </a:path>
            </a:pathLst>
          </a:custGeom>
          <a:solidFill>
            <a:schemeClr val="accent3"/>
          </a:solidFill>
          <a:ln>
            <a:noFill/>
          </a:ln>
        </p:spPr>
        <p:txBody>
          <a:bodyPr vert="horz" wrap="square" lIns="91440" tIns="45720" rIns="91440" bIns="45720" numCol="1" anchor="t" anchorCtr="0" compatLnSpc="1"/>
          <a:lstStyle/>
          <a:p>
            <a:endParaRPr lang="id-ID">
              <a:solidFill>
                <a:srgbClr val="89CCFF"/>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1"/>
          <p:cNvSpPr txBox="1"/>
          <p:nvPr/>
        </p:nvSpPr>
        <p:spPr bwMode="auto">
          <a:xfrm>
            <a:off x="787489" y="642085"/>
            <a:ext cx="4727925"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89CCFF"/>
                </a:solidFill>
                <a:latin typeface="微软雅黑" panose="020B0503020204020204" pitchFamily="34" charset="-122"/>
                <a:ea typeface="微软雅黑" panose="020B0503020204020204" pitchFamily="34" charset="-122"/>
              </a:rPr>
              <a:t>基础设施运维的关键三要素</a:t>
            </a:r>
            <a:endParaRPr lang="zh-CN" altLang="en-US" sz="2800" dirty="0" smtClean="0">
              <a:solidFill>
                <a:srgbClr val="89CCFF"/>
              </a:solidFill>
              <a:latin typeface="微软雅黑" panose="020B0503020204020204" pitchFamily="34" charset="-122"/>
              <a:ea typeface="微软雅黑" panose="020B0503020204020204" pitchFamily="34" charset="-122"/>
            </a:endParaRPr>
          </a:p>
        </p:txBody>
      </p:sp>
      <p:grpSp>
        <p:nvGrpSpPr>
          <p:cNvPr id="47" name="组合 2"/>
          <p:cNvGrpSpPr/>
          <p:nvPr/>
        </p:nvGrpSpPr>
        <p:grpSpPr bwMode="auto">
          <a:xfrm>
            <a:off x="5823675" y="778837"/>
            <a:ext cx="6647419" cy="3966073"/>
            <a:chOff x="1678184" y="1104680"/>
            <a:chExt cx="6937375" cy="3351213"/>
          </a:xfrm>
        </p:grpSpPr>
        <p:pic>
          <p:nvPicPr>
            <p:cNvPr id="4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8184" y="1104680"/>
              <a:ext cx="6937375" cy="335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 Box 4"/>
            <p:cNvSpPr txBox="1">
              <a:spLocks noChangeArrowheads="1"/>
            </p:cNvSpPr>
            <p:nvPr/>
          </p:nvSpPr>
          <p:spPr bwMode="auto">
            <a:xfrm>
              <a:off x="3611446" y="2516797"/>
              <a:ext cx="1371600" cy="5222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dirty="0">
                  <a:solidFill>
                    <a:schemeClr val="bg1"/>
                  </a:solidFill>
                  <a:ea typeface="微软雅黑" panose="020B0503020204020204" pitchFamily="34" charset="-122"/>
                </a:rPr>
                <a:t>技 术</a:t>
              </a:r>
              <a:endParaRPr lang="zh-CN" altLang="en-US" sz="2800" b="1" dirty="0">
                <a:solidFill>
                  <a:schemeClr val="bg1"/>
                </a:solidFill>
                <a:ea typeface="微软雅黑" panose="020B0503020204020204" pitchFamily="34" charset="-122"/>
              </a:endParaRPr>
            </a:p>
          </p:txBody>
        </p:sp>
        <p:sp>
          <p:nvSpPr>
            <p:cNvPr id="51" name="Text Box 5"/>
            <p:cNvSpPr txBox="1">
              <a:spLocks noChangeArrowheads="1"/>
            </p:cNvSpPr>
            <p:nvPr/>
          </p:nvSpPr>
          <p:spPr bwMode="auto">
            <a:xfrm>
              <a:off x="5427703" y="2518349"/>
              <a:ext cx="1371600" cy="523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chemeClr val="bg1"/>
                  </a:solidFill>
                  <a:ea typeface="微软雅黑" panose="020B0503020204020204" pitchFamily="34" charset="-122"/>
                </a:rPr>
                <a:t>人  员</a:t>
              </a:r>
              <a:endParaRPr lang="zh-CN" altLang="en-US" sz="2800" b="1">
                <a:solidFill>
                  <a:schemeClr val="bg1"/>
                </a:solidFill>
                <a:ea typeface="微软雅黑" panose="020B0503020204020204" pitchFamily="34" charset="-122"/>
              </a:endParaRPr>
            </a:p>
          </p:txBody>
        </p:sp>
        <p:sp>
          <p:nvSpPr>
            <p:cNvPr id="52" name="Text Box 6"/>
            <p:cNvSpPr txBox="1">
              <a:spLocks noChangeArrowheads="1"/>
            </p:cNvSpPr>
            <p:nvPr/>
          </p:nvSpPr>
          <p:spPr bwMode="auto">
            <a:xfrm>
              <a:off x="4461071" y="3758669"/>
              <a:ext cx="1371600" cy="5222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dirty="0">
                  <a:solidFill>
                    <a:schemeClr val="bg1"/>
                  </a:solidFill>
                  <a:ea typeface="微软雅黑" panose="020B0503020204020204" pitchFamily="34" charset="-122"/>
                </a:rPr>
                <a:t>流   程</a:t>
              </a:r>
              <a:endParaRPr lang="zh-CN" altLang="en-US" sz="2800" b="1" dirty="0">
                <a:solidFill>
                  <a:schemeClr val="bg1"/>
                </a:solidFill>
                <a:ea typeface="微软雅黑" panose="020B0503020204020204" pitchFamily="34" charset="-122"/>
              </a:endParaRPr>
            </a:p>
          </p:txBody>
        </p:sp>
      </p:grpSp>
      <p:sp>
        <p:nvSpPr>
          <p:cNvPr id="53" name="TextBox 7"/>
          <p:cNvSpPr txBox="1">
            <a:spLocks noChangeArrowheads="1"/>
          </p:cNvSpPr>
          <p:nvPr/>
        </p:nvSpPr>
        <p:spPr bwMode="auto">
          <a:xfrm>
            <a:off x="6700982" y="4747983"/>
            <a:ext cx="518349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u="sng" dirty="0">
                <a:solidFill>
                  <a:srgbClr val="00B0F0"/>
                </a:solidFill>
                <a:latin typeface="微软雅黑" panose="020B0503020204020204" pitchFamily="34" charset="-122"/>
                <a:ea typeface="微软雅黑" panose="020B0503020204020204" pitchFamily="34" charset="-122"/>
              </a:rPr>
              <a:t>流程是核心、人员是关键</a:t>
            </a:r>
            <a:r>
              <a:rPr lang="zh-CN" altLang="en-US" sz="2800" u="sng" dirty="0" smtClean="0">
                <a:solidFill>
                  <a:srgbClr val="00B0F0"/>
                </a:solidFill>
                <a:latin typeface="微软雅黑" panose="020B0503020204020204" pitchFamily="34" charset="-122"/>
                <a:ea typeface="微软雅黑" panose="020B0503020204020204" pitchFamily="34" charset="-122"/>
              </a:rPr>
              <a:t>、     技术</a:t>
            </a:r>
            <a:r>
              <a:rPr lang="zh-CN" altLang="en-US" sz="2800" u="sng" dirty="0">
                <a:solidFill>
                  <a:srgbClr val="00B0F0"/>
                </a:solidFill>
                <a:latin typeface="微软雅黑" panose="020B0503020204020204" pitchFamily="34" charset="-122"/>
                <a:ea typeface="微软雅黑" panose="020B0503020204020204" pitchFamily="34" charset="-122"/>
              </a:rPr>
              <a:t>是手段</a:t>
            </a:r>
            <a:endParaRPr lang="zh-CN" altLang="en-US" sz="2800" u="sng" dirty="0">
              <a:solidFill>
                <a:srgbClr val="00B0F0"/>
              </a:solidFill>
              <a:latin typeface="微软雅黑" panose="020B0503020204020204" pitchFamily="34" charset="-122"/>
              <a:ea typeface="微软雅黑" panose="020B0503020204020204" pitchFamily="34" charset="-122"/>
            </a:endParaRPr>
          </a:p>
        </p:txBody>
      </p:sp>
      <p:sp>
        <p:nvSpPr>
          <p:cNvPr id="54" name="矩形 53"/>
          <p:cNvSpPr/>
          <p:nvPr/>
        </p:nvSpPr>
        <p:spPr>
          <a:xfrm>
            <a:off x="504100" y="1761484"/>
            <a:ext cx="6395820" cy="3831818"/>
          </a:xfrm>
          <a:prstGeom prst="rect">
            <a:avLst/>
          </a:prstGeom>
        </p:spPr>
        <p:txBody>
          <a:bodyPr wrap="square">
            <a:spAutoFit/>
          </a:bodyPr>
          <a:lstStyle/>
          <a:p>
            <a:pPr fontAlgn="auto">
              <a:lnSpc>
                <a:spcPct val="150000"/>
              </a:lnSpc>
              <a:spcBef>
                <a:spcPts val="0"/>
              </a:spcBef>
              <a:spcAft>
                <a:spcPts val="0"/>
              </a:spcAft>
              <a:defRPr/>
            </a:pPr>
            <a:r>
              <a:rPr lang="en-US" altLang="zh-CN" dirty="0">
                <a:solidFill>
                  <a:schemeClr val="bg1"/>
                </a:solidFill>
                <a:latin typeface="微软雅黑" panose="020B0503020204020204" pitchFamily="34" charset="-122"/>
                <a:ea typeface="微软雅黑" panose="020B0503020204020204" pitchFamily="34" charset="-122"/>
              </a:rPr>
              <a:t>       </a:t>
            </a:r>
            <a:r>
              <a:rPr lang="zh-CN" altLang="zh-CN" dirty="0">
                <a:solidFill>
                  <a:schemeClr val="bg1"/>
                </a:solidFill>
                <a:latin typeface="微软雅黑" panose="020B0503020204020204" pitchFamily="34" charset="-122"/>
                <a:ea typeface="微软雅黑" panose="020B0503020204020204" pitchFamily="34" charset="-122"/>
              </a:rPr>
              <a:t>人员是数据中心运维管理的基础，也是数据中心运维管理的</a:t>
            </a:r>
            <a:r>
              <a:rPr lang="zh-CN" altLang="en-US" dirty="0">
                <a:solidFill>
                  <a:schemeClr val="bg1"/>
                </a:solidFill>
                <a:latin typeface="微软雅黑" panose="020B0503020204020204" pitchFamily="34" charset="-122"/>
                <a:ea typeface="微软雅黑" panose="020B0503020204020204" pitchFamily="34" charset="-122"/>
              </a:rPr>
              <a:t>关键</a:t>
            </a:r>
            <a:r>
              <a:rPr lang="zh-CN" altLang="zh-CN" dirty="0">
                <a:solidFill>
                  <a:schemeClr val="bg1"/>
                </a:solidFill>
                <a:latin typeface="微软雅黑" panose="020B0503020204020204" pitchFamily="34" charset="-122"/>
                <a:ea typeface="微软雅黑" panose="020B0503020204020204" pitchFamily="34" charset="-122"/>
              </a:rPr>
              <a:t>。一个好的数据中心运维管理框架，</a:t>
            </a:r>
            <a:r>
              <a:rPr lang="zh-CN" altLang="en-US" dirty="0">
                <a:solidFill>
                  <a:schemeClr val="bg1"/>
                </a:solidFill>
                <a:latin typeface="微软雅黑" panose="020B0503020204020204" pitchFamily="34" charset="-122"/>
                <a:ea typeface="微软雅黑" panose="020B0503020204020204" pitchFamily="34" charset="-122"/>
              </a:rPr>
              <a:t>离不开</a:t>
            </a:r>
            <a:r>
              <a:rPr lang="zh-CN" altLang="zh-CN" dirty="0">
                <a:solidFill>
                  <a:schemeClr val="bg1"/>
                </a:solidFill>
                <a:latin typeface="微软雅黑" panose="020B0503020204020204" pitchFamily="34" charset="-122"/>
                <a:ea typeface="微软雅黑" panose="020B0503020204020204" pitchFamily="34" charset="-122"/>
              </a:rPr>
              <a:t>合适的技术和管理人员。</a:t>
            </a:r>
            <a:endParaRPr lang="en-US" altLang="zh-CN" dirty="0">
              <a:solidFill>
                <a:schemeClr val="bg1"/>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dirty="0">
                <a:solidFill>
                  <a:schemeClr val="bg1"/>
                </a:solidFill>
                <a:latin typeface="微软雅黑" panose="020B0503020204020204" pitchFamily="34" charset="-122"/>
                <a:ea typeface="微软雅黑" panose="020B0503020204020204" pitchFamily="34" charset="-122"/>
              </a:rPr>
              <a:t>目前全行业缺乏基础设施运维相关标准和资质要求；</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dirty="0">
                <a:solidFill>
                  <a:schemeClr val="bg1"/>
                </a:solidFill>
                <a:latin typeface="微软雅黑" panose="020B0503020204020204" pitchFamily="34" charset="-122"/>
                <a:ea typeface="微软雅黑" panose="020B0503020204020204" pitchFamily="34" charset="-122"/>
              </a:rPr>
              <a:t>基础设施运维专业跨度大</a:t>
            </a:r>
            <a:r>
              <a:rPr lang="zh-CN" altLang="en-US" dirty="0" smtClean="0">
                <a:solidFill>
                  <a:schemeClr val="bg1"/>
                </a:solidFill>
                <a:latin typeface="微软雅黑" panose="020B0503020204020204" pitchFamily="34" charset="-122"/>
                <a:ea typeface="微软雅黑" panose="020B0503020204020204" pitchFamily="34" charset="-122"/>
              </a:rPr>
              <a:t>：</a:t>
            </a:r>
            <a:r>
              <a:rPr lang="zh-CN" altLang="en-US" dirty="0">
                <a:solidFill>
                  <a:schemeClr val="bg1"/>
                </a:solidFill>
                <a:latin typeface="微软雅黑" panose="020B0503020204020204" pitchFamily="34" charset="-122"/>
                <a:ea typeface="微软雅黑" panose="020B0503020204020204" pitchFamily="34" charset="-122"/>
              </a:rPr>
              <a:t>制冷</a:t>
            </a:r>
            <a:r>
              <a:rPr lang="zh-CN" altLang="en-US" dirty="0" smtClean="0">
                <a:solidFill>
                  <a:schemeClr val="bg1"/>
                </a:solidFill>
                <a:latin typeface="微软雅黑" panose="020B0503020204020204" pitchFamily="34" charset="-122"/>
                <a:ea typeface="微软雅黑" panose="020B0503020204020204" pitchFamily="34" charset="-122"/>
              </a:rPr>
              <a:t>系统</a:t>
            </a:r>
            <a:r>
              <a:rPr lang="zh-CN" altLang="en-US" dirty="0">
                <a:solidFill>
                  <a:schemeClr val="bg1"/>
                </a:solidFill>
                <a:latin typeface="微软雅黑" panose="020B0503020204020204" pitchFamily="34" charset="-122"/>
                <a:ea typeface="微软雅黑" panose="020B0503020204020204" pitchFamily="34" charset="-122"/>
              </a:rPr>
              <a:t>、电气系统、消防系统、安防系统及弱电系统；</a:t>
            </a:r>
            <a:endParaRPr lang="en-US" altLang="zh-CN" dirty="0">
              <a:solidFill>
                <a:schemeClr val="bg1"/>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dirty="0">
                <a:solidFill>
                  <a:schemeClr val="bg1"/>
                </a:solidFill>
                <a:latin typeface="微软雅黑" panose="020B0503020204020204" pitchFamily="34" charset="-122"/>
                <a:ea typeface="微软雅黑" panose="020B0503020204020204" pitchFamily="34" charset="-122"/>
              </a:rPr>
              <a:t>数据中心的高速发展造成基础设施运维管理人员短缺的现状短期内难以改变；</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55" name="Freeform 7"/>
          <p:cNvSpPr/>
          <p:nvPr/>
        </p:nvSpPr>
        <p:spPr bwMode="auto">
          <a:xfrm>
            <a:off x="5321390" y="533297"/>
            <a:ext cx="502285" cy="499174"/>
          </a:xfrm>
          <a:custGeom>
            <a:avLst/>
            <a:gdLst>
              <a:gd name="T0" fmla="*/ 40 w 44"/>
              <a:gd name="T1" fmla="*/ 24 h 56"/>
              <a:gd name="T2" fmla="*/ 36 w 44"/>
              <a:gd name="T3" fmla="*/ 28 h 56"/>
              <a:gd name="T4" fmla="*/ 36 w 44"/>
              <a:gd name="T5" fmla="*/ 28 h 56"/>
              <a:gd name="T6" fmla="*/ 36 w 44"/>
              <a:gd name="T7" fmla="*/ 24 h 56"/>
              <a:gd name="T8" fmla="*/ 32 w 44"/>
              <a:gd name="T9" fmla="*/ 20 h 56"/>
              <a:gd name="T10" fmla="*/ 28 w 44"/>
              <a:gd name="T11" fmla="*/ 24 h 56"/>
              <a:gd name="T12" fmla="*/ 28 w 44"/>
              <a:gd name="T13" fmla="*/ 20 h 56"/>
              <a:gd name="T14" fmla="*/ 24 w 44"/>
              <a:gd name="T15" fmla="*/ 16 h 56"/>
              <a:gd name="T16" fmla="*/ 20 w 44"/>
              <a:gd name="T17" fmla="*/ 20 h 56"/>
              <a:gd name="T18" fmla="*/ 20 w 44"/>
              <a:gd name="T19" fmla="*/ 4 h 56"/>
              <a:gd name="T20" fmla="*/ 16 w 44"/>
              <a:gd name="T21" fmla="*/ 0 h 56"/>
              <a:gd name="T22" fmla="*/ 12 w 44"/>
              <a:gd name="T23" fmla="*/ 4 h 56"/>
              <a:gd name="T24" fmla="*/ 12 w 44"/>
              <a:gd name="T25" fmla="*/ 7 h 56"/>
              <a:gd name="T26" fmla="*/ 12 w 44"/>
              <a:gd name="T27" fmla="*/ 28 h 56"/>
              <a:gd name="T28" fmla="*/ 12 w 44"/>
              <a:gd name="T29" fmla="*/ 31 h 56"/>
              <a:gd name="T30" fmla="*/ 11 w 44"/>
              <a:gd name="T31" fmla="*/ 32 h 56"/>
              <a:gd name="T32" fmla="*/ 10 w 44"/>
              <a:gd name="T33" fmla="*/ 32 h 56"/>
              <a:gd name="T34" fmla="*/ 3 w 44"/>
              <a:gd name="T35" fmla="*/ 24 h 56"/>
              <a:gd name="T36" fmla="*/ 0 w 44"/>
              <a:gd name="T37" fmla="*/ 25 h 56"/>
              <a:gd name="T38" fmla="*/ 0 w 44"/>
              <a:gd name="T39" fmla="*/ 28 h 56"/>
              <a:gd name="T40" fmla="*/ 13 w 44"/>
              <a:gd name="T41" fmla="*/ 55 h 56"/>
              <a:gd name="T42" fmla="*/ 15 w 44"/>
              <a:gd name="T43" fmla="*/ 56 h 56"/>
              <a:gd name="T44" fmla="*/ 38 w 44"/>
              <a:gd name="T45" fmla="*/ 56 h 56"/>
              <a:gd name="T46" fmla="*/ 44 w 44"/>
              <a:gd name="T47" fmla="*/ 50 h 56"/>
              <a:gd name="T48" fmla="*/ 44 w 44"/>
              <a:gd name="T49" fmla="*/ 28 h 56"/>
              <a:gd name="T50" fmla="*/ 40 w 44"/>
              <a:gd name="T51"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6">
                <a:moveTo>
                  <a:pt x="40" y="24"/>
                </a:moveTo>
                <a:cubicBezTo>
                  <a:pt x="38" y="24"/>
                  <a:pt x="36" y="26"/>
                  <a:pt x="36" y="28"/>
                </a:cubicBezTo>
                <a:cubicBezTo>
                  <a:pt x="36" y="28"/>
                  <a:pt x="36" y="28"/>
                  <a:pt x="36" y="28"/>
                </a:cubicBezTo>
                <a:cubicBezTo>
                  <a:pt x="36" y="24"/>
                  <a:pt x="36" y="24"/>
                  <a:pt x="36" y="24"/>
                </a:cubicBezTo>
                <a:cubicBezTo>
                  <a:pt x="36" y="22"/>
                  <a:pt x="34" y="20"/>
                  <a:pt x="32" y="20"/>
                </a:cubicBezTo>
                <a:cubicBezTo>
                  <a:pt x="30" y="20"/>
                  <a:pt x="28" y="22"/>
                  <a:pt x="28" y="24"/>
                </a:cubicBezTo>
                <a:cubicBezTo>
                  <a:pt x="28" y="20"/>
                  <a:pt x="28" y="20"/>
                  <a:pt x="28" y="20"/>
                </a:cubicBezTo>
                <a:cubicBezTo>
                  <a:pt x="28" y="18"/>
                  <a:pt x="26" y="16"/>
                  <a:pt x="24" y="16"/>
                </a:cubicBezTo>
                <a:cubicBezTo>
                  <a:pt x="22" y="16"/>
                  <a:pt x="20" y="18"/>
                  <a:pt x="20" y="20"/>
                </a:cubicBezTo>
                <a:cubicBezTo>
                  <a:pt x="20" y="4"/>
                  <a:pt x="20" y="4"/>
                  <a:pt x="20" y="4"/>
                </a:cubicBezTo>
                <a:cubicBezTo>
                  <a:pt x="20" y="2"/>
                  <a:pt x="18" y="0"/>
                  <a:pt x="16" y="0"/>
                </a:cubicBezTo>
                <a:cubicBezTo>
                  <a:pt x="14" y="0"/>
                  <a:pt x="12" y="2"/>
                  <a:pt x="12" y="4"/>
                </a:cubicBezTo>
                <a:cubicBezTo>
                  <a:pt x="12" y="7"/>
                  <a:pt x="12" y="7"/>
                  <a:pt x="12" y="7"/>
                </a:cubicBezTo>
                <a:cubicBezTo>
                  <a:pt x="12" y="28"/>
                  <a:pt x="12" y="28"/>
                  <a:pt x="12" y="28"/>
                </a:cubicBezTo>
                <a:cubicBezTo>
                  <a:pt x="12" y="31"/>
                  <a:pt x="12" y="31"/>
                  <a:pt x="12" y="31"/>
                </a:cubicBezTo>
                <a:cubicBezTo>
                  <a:pt x="12" y="31"/>
                  <a:pt x="12" y="32"/>
                  <a:pt x="11" y="32"/>
                </a:cubicBezTo>
                <a:cubicBezTo>
                  <a:pt x="11" y="32"/>
                  <a:pt x="10" y="32"/>
                  <a:pt x="10" y="32"/>
                </a:cubicBezTo>
                <a:cubicBezTo>
                  <a:pt x="7" y="28"/>
                  <a:pt x="7" y="24"/>
                  <a:pt x="3" y="24"/>
                </a:cubicBezTo>
                <a:cubicBezTo>
                  <a:pt x="2" y="24"/>
                  <a:pt x="1" y="24"/>
                  <a:pt x="0" y="25"/>
                </a:cubicBezTo>
                <a:cubicBezTo>
                  <a:pt x="0" y="26"/>
                  <a:pt x="0" y="27"/>
                  <a:pt x="0" y="28"/>
                </a:cubicBezTo>
                <a:cubicBezTo>
                  <a:pt x="13" y="55"/>
                  <a:pt x="13" y="55"/>
                  <a:pt x="13" y="55"/>
                </a:cubicBezTo>
                <a:cubicBezTo>
                  <a:pt x="13" y="56"/>
                  <a:pt x="14" y="56"/>
                  <a:pt x="15" y="56"/>
                </a:cubicBezTo>
                <a:cubicBezTo>
                  <a:pt x="18" y="56"/>
                  <a:pt x="30" y="56"/>
                  <a:pt x="38" y="56"/>
                </a:cubicBezTo>
                <a:cubicBezTo>
                  <a:pt x="41" y="56"/>
                  <a:pt x="44" y="53"/>
                  <a:pt x="44" y="50"/>
                </a:cubicBezTo>
                <a:cubicBezTo>
                  <a:pt x="44" y="39"/>
                  <a:pt x="44" y="28"/>
                  <a:pt x="44" y="28"/>
                </a:cubicBezTo>
                <a:cubicBezTo>
                  <a:pt x="44" y="26"/>
                  <a:pt x="42" y="24"/>
                  <a:pt x="40" y="24"/>
                </a:cubicBezTo>
                <a:close/>
              </a:path>
            </a:pathLst>
          </a:custGeom>
          <a:solidFill>
            <a:schemeClr val="accent3"/>
          </a:solidFill>
          <a:ln>
            <a:noFill/>
          </a:ln>
        </p:spPr>
        <p:txBody>
          <a:bodyPr vert="horz" wrap="square" lIns="91440" tIns="45720" rIns="91440" bIns="45720" numCol="1" anchor="t" anchorCtr="0" compatLnSpc="1"/>
          <a:lstStyle/>
          <a:p>
            <a:endParaRPr lang="id-ID"/>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057" y="1895462"/>
            <a:ext cx="4224338" cy="385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Slide Number Placeholder 2"/>
          <p:cNvSpPr>
            <a:spLocks noGrp="1"/>
          </p:cNvSpPr>
          <p:nvPr>
            <p:ph type="sldNum" sz="quarter" idx="4294967295"/>
          </p:nvPr>
        </p:nvSpPr>
        <p:spPr>
          <a:xfrm>
            <a:off x="10825691" y="6434136"/>
            <a:ext cx="739776" cy="209551"/>
          </a:xfrm>
        </p:spPr>
        <p:txBody>
          <a:bodyPr/>
          <a:lstStyle/>
          <a:p>
            <a:fld id="{5A925DFC-5EE7-480B-B6A2-7BDCD1F52719}" type="slidenum">
              <a:rPr lang="en-US" smtClean="0">
                <a:cs typeface="+mn-ea"/>
                <a:sym typeface="+mn-lt"/>
              </a:rPr>
            </a:fld>
            <a:endParaRPr lang="en-US" dirty="0">
              <a:cs typeface="+mn-ea"/>
              <a:sym typeface="+mn-lt"/>
            </a:endParaRPr>
          </a:p>
        </p:txBody>
      </p:sp>
      <p:grpSp>
        <p:nvGrpSpPr>
          <p:cNvPr id="75" name="Group 3"/>
          <p:cNvGrpSpPr/>
          <p:nvPr/>
        </p:nvGrpSpPr>
        <p:grpSpPr>
          <a:xfrm>
            <a:off x="5810228" y="1703048"/>
            <a:ext cx="2710979" cy="2111058"/>
            <a:chOff x="4814101" y="1314952"/>
            <a:chExt cx="3614505" cy="2814638"/>
          </a:xfrm>
          <a:solidFill>
            <a:schemeClr val="accent4"/>
          </a:solidFill>
        </p:grpSpPr>
        <p:sp>
          <p:nvSpPr>
            <p:cNvPr id="76" name="Freeform 182"/>
            <p:cNvSpPr/>
            <p:nvPr/>
          </p:nvSpPr>
          <p:spPr bwMode="auto">
            <a:xfrm>
              <a:off x="7011500" y="1314952"/>
              <a:ext cx="246623" cy="199648"/>
            </a:xfrm>
            <a:custGeom>
              <a:avLst/>
              <a:gdLst>
                <a:gd name="T0" fmla="*/ 77 w 77"/>
                <a:gd name="T1" fmla="*/ 7 h 62"/>
                <a:gd name="T2" fmla="*/ 68 w 77"/>
                <a:gd name="T3" fmla="*/ 10 h 62"/>
                <a:gd name="T4" fmla="*/ 75 w 77"/>
                <a:gd name="T5" fmla="*/ 1 h 62"/>
                <a:gd name="T6" fmla="*/ 65 w 77"/>
                <a:gd name="T7" fmla="*/ 5 h 62"/>
                <a:gd name="T8" fmla="*/ 53 w 77"/>
                <a:gd name="T9" fmla="*/ 0 h 62"/>
                <a:gd name="T10" fmla="*/ 38 w 77"/>
                <a:gd name="T11" fmla="*/ 15 h 62"/>
                <a:gd name="T12" fmla="*/ 38 w 77"/>
                <a:gd name="T13" fmla="*/ 19 h 62"/>
                <a:gd name="T14" fmla="*/ 6 w 77"/>
                <a:gd name="T15" fmla="*/ 3 h 62"/>
                <a:gd name="T16" fmla="*/ 3 w 77"/>
                <a:gd name="T17" fmla="*/ 10 h 62"/>
                <a:gd name="T18" fmla="*/ 10 w 77"/>
                <a:gd name="T19" fmla="*/ 24 h 62"/>
                <a:gd name="T20" fmla="*/ 3 w 77"/>
                <a:gd name="T21" fmla="*/ 22 h 62"/>
                <a:gd name="T22" fmla="*/ 3 w 77"/>
                <a:gd name="T23" fmla="*/ 22 h 62"/>
                <a:gd name="T24" fmla="*/ 16 w 77"/>
                <a:gd name="T25" fmla="*/ 37 h 62"/>
                <a:gd name="T26" fmla="*/ 12 w 77"/>
                <a:gd name="T27" fmla="*/ 38 h 62"/>
                <a:gd name="T28" fmla="*/ 9 w 77"/>
                <a:gd name="T29" fmla="*/ 38 h 62"/>
                <a:gd name="T30" fmla="*/ 24 w 77"/>
                <a:gd name="T31" fmla="*/ 48 h 62"/>
                <a:gd name="T32" fmla="*/ 4 w 77"/>
                <a:gd name="T33" fmla="*/ 55 h 62"/>
                <a:gd name="T34" fmla="*/ 0 w 77"/>
                <a:gd name="T35" fmla="*/ 55 h 62"/>
                <a:gd name="T36" fmla="*/ 24 w 77"/>
                <a:gd name="T37" fmla="*/ 62 h 62"/>
                <a:gd name="T38" fmla="*/ 69 w 77"/>
                <a:gd name="T39" fmla="*/ 17 h 62"/>
                <a:gd name="T40" fmla="*/ 69 w 77"/>
                <a:gd name="T41" fmla="*/ 15 h 62"/>
                <a:gd name="T42" fmla="*/ 77 w 77"/>
                <a:gd name="T43"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62">
                  <a:moveTo>
                    <a:pt x="77" y="7"/>
                  </a:moveTo>
                  <a:cubicBezTo>
                    <a:pt x="74" y="8"/>
                    <a:pt x="71" y="9"/>
                    <a:pt x="68" y="10"/>
                  </a:cubicBezTo>
                  <a:cubicBezTo>
                    <a:pt x="71" y="8"/>
                    <a:pt x="74" y="4"/>
                    <a:pt x="75" y="1"/>
                  </a:cubicBezTo>
                  <a:cubicBezTo>
                    <a:pt x="72" y="3"/>
                    <a:pt x="68" y="4"/>
                    <a:pt x="65" y="5"/>
                  </a:cubicBezTo>
                  <a:cubicBezTo>
                    <a:pt x="62" y="2"/>
                    <a:pt x="58" y="0"/>
                    <a:pt x="53" y="0"/>
                  </a:cubicBezTo>
                  <a:cubicBezTo>
                    <a:pt x="45" y="0"/>
                    <a:pt x="38" y="7"/>
                    <a:pt x="38" y="15"/>
                  </a:cubicBezTo>
                  <a:cubicBezTo>
                    <a:pt x="38" y="17"/>
                    <a:pt x="38" y="18"/>
                    <a:pt x="38" y="19"/>
                  </a:cubicBezTo>
                  <a:cubicBezTo>
                    <a:pt x="25" y="18"/>
                    <a:pt x="13" y="12"/>
                    <a:pt x="6" y="3"/>
                  </a:cubicBezTo>
                  <a:cubicBezTo>
                    <a:pt x="4" y="5"/>
                    <a:pt x="3" y="8"/>
                    <a:pt x="3" y="10"/>
                  </a:cubicBezTo>
                  <a:cubicBezTo>
                    <a:pt x="3" y="16"/>
                    <a:pt x="6" y="21"/>
                    <a:pt x="10" y="24"/>
                  </a:cubicBezTo>
                  <a:cubicBezTo>
                    <a:pt x="8" y="24"/>
                    <a:pt x="5" y="23"/>
                    <a:pt x="3" y="22"/>
                  </a:cubicBezTo>
                  <a:cubicBezTo>
                    <a:pt x="3" y="22"/>
                    <a:pt x="3" y="22"/>
                    <a:pt x="3" y="22"/>
                  </a:cubicBezTo>
                  <a:cubicBezTo>
                    <a:pt x="3" y="29"/>
                    <a:pt x="9" y="36"/>
                    <a:pt x="16" y="37"/>
                  </a:cubicBezTo>
                  <a:cubicBezTo>
                    <a:pt x="15" y="38"/>
                    <a:pt x="13" y="38"/>
                    <a:pt x="12" y="38"/>
                  </a:cubicBezTo>
                  <a:cubicBezTo>
                    <a:pt x="11" y="38"/>
                    <a:pt x="10" y="38"/>
                    <a:pt x="9" y="38"/>
                  </a:cubicBezTo>
                  <a:cubicBezTo>
                    <a:pt x="11" y="44"/>
                    <a:pt x="17" y="48"/>
                    <a:pt x="24" y="48"/>
                  </a:cubicBezTo>
                  <a:cubicBezTo>
                    <a:pt x="18" y="53"/>
                    <a:pt x="11" y="55"/>
                    <a:pt x="4" y="55"/>
                  </a:cubicBezTo>
                  <a:cubicBezTo>
                    <a:pt x="3" y="55"/>
                    <a:pt x="1" y="55"/>
                    <a:pt x="0" y="55"/>
                  </a:cubicBezTo>
                  <a:cubicBezTo>
                    <a:pt x="7" y="59"/>
                    <a:pt x="15" y="62"/>
                    <a:pt x="24" y="62"/>
                  </a:cubicBezTo>
                  <a:cubicBezTo>
                    <a:pt x="53" y="62"/>
                    <a:pt x="69" y="38"/>
                    <a:pt x="69" y="17"/>
                  </a:cubicBezTo>
                  <a:cubicBezTo>
                    <a:pt x="69" y="17"/>
                    <a:pt x="69" y="16"/>
                    <a:pt x="69" y="15"/>
                  </a:cubicBezTo>
                  <a:cubicBezTo>
                    <a:pt x="72" y="13"/>
                    <a:pt x="75" y="10"/>
                    <a:pt x="77" y="7"/>
                  </a:cubicBezTo>
                  <a:close/>
                </a:path>
              </a:pathLst>
            </a:custGeom>
            <a:grpFill/>
            <a:ln>
              <a:noFill/>
            </a:ln>
          </p:spPr>
          <p:txBody>
            <a:bodyPr vert="horz" wrap="square" lIns="68580" tIns="34290" rIns="68580" bIns="34290" numCol="1" anchor="t" anchorCtr="0" compatLnSpc="1"/>
            <a:lstStyle/>
            <a:p>
              <a:endParaRPr lang="id-ID" sz="1350">
                <a:cs typeface="+mn-ea"/>
                <a:sym typeface="+mn-lt"/>
              </a:endParaRPr>
            </a:p>
          </p:txBody>
        </p:sp>
        <p:sp>
          <p:nvSpPr>
            <p:cNvPr id="77" name="Freeform 184"/>
            <p:cNvSpPr>
              <a:spLocks noEditPoints="1"/>
            </p:cNvSpPr>
            <p:nvPr/>
          </p:nvSpPr>
          <p:spPr bwMode="auto">
            <a:xfrm>
              <a:off x="7246379" y="2080266"/>
              <a:ext cx="246623" cy="246623"/>
            </a:xfrm>
            <a:custGeom>
              <a:avLst/>
              <a:gdLst>
                <a:gd name="T0" fmla="*/ 38 w 77"/>
                <a:gd name="T1" fmla="*/ 0 h 77"/>
                <a:gd name="T2" fmla="*/ 0 w 77"/>
                <a:gd name="T3" fmla="*/ 39 h 77"/>
                <a:gd name="T4" fmla="*/ 38 w 77"/>
                <a:gd name="T5" fmla="*/ 77 h 77"/>
                <a:gd name="T6" fmla="*/ 77 w 77"/>
                <a:gd name="T7" fmla="*/ 39 h 77"/>
                <a:gd name="T8" fmla="*/ 38 w 77"/>
                <a:gd name="T9" fmla="*/ 0 h 77"/>
                <a:gd name="T10" fmla="*/ 24 w 77"/>
                <a:gd name="T11" fmla="*/ 39 h 77"/>
                <a:gd name="T12" fmla="*/ 38 w 77"/>
                <a:gd name="T13" fmla="*/ 24 h 77"/>
                <a:gd name="T14" fmla="*/ 53 w 77"/>
                <a:gd name="T15" fmla="*/ 39 h 77"/>
                <a:gd name="T16" fmla="*/ 38 w 77"/>
                <a:gd name="T17" fmla="*/ 53 h 77"/>
                <a:gd name="T18" fmla="*/ 24 w 77"/>
                <a:gd name="T19" fmla="*/ 39 h 77"/>
                <a:gd name="T20" fmla="*/ 70 w 77"/>
                <a:gd name="T21" fmla="*/ 52 h 77"/>
                <a:gd name="T22" fmla="*/ 70 w 77"/>
                <a:gd name="T23" fmla="*/ 52 h 77"/>
                <a:gd name="T24" fmla="*/ 56 w 77"/>
                <a:gd name="T25" fmla="*/ 46 h 77"/>
                <a:gd name="T26" fmla="*/ 58 w 77"/>
                <a:gd name="T27" fmla="*/ 39 h 77"/>
                <a:gd name="T28" fmla="*/ 56 w 77"/>
                <a:gd name="T29" fmla="*/ 31 h 77"/>
                <a:gd name="T30" fmla="*/ 66 w 77"/>
                <a:gd name="T31" fmla="*/ 27 h 77"/>
                <a:gd name="T32" fmla="*/ 70 w 77"/>
                <a:gd name="T33" fmla="*/ 26 h 77"/>
                <a:gd name="T34" fmla="*/ 72 w 77"/>
                <a:gd name="T35" fmla="*/ 39 h 77"/>
                <a:gd name="T36" fmla="*/ 70 w 77"/>
                <a:gd name="T37" fmla="*/ 52 h 77"/>
                <a:gd name="T38" fmla="*/ 51 w 77"/>
                <a:gd name="T39" fmla="*/ 7 h 77"/>
                <a:gd name="T40" fmla="*/ 51 w 77"/>
                <a:gd name="T41" fmla="*/ 7 h 77"/>
                <a:gd name="T42" fmla="*/ 51 w 77"/>
                <a:gd name="T43" fmla="*/ 7 h 77"/>
                <a:gd name="T44" fmla="*/ 46 w 77"/>
                <a:gd name="T45" fmla="*/ 21 h 77"/>
                <a:gd name="T46" fmla="*/ 38 w 77"/>
                <a:gd name="T47" fmla="*/ 19 h 77"/>
                <a:gd name="T48" fmla="*/ 31 w 77"/>
                <a:gd name="T49" fmla="*/ 21 h 77"/>
                <a:gd name="T50" fmla="*/ 28 w 77"/>
                <a:gd name="T51" fmla="*/ 14 h 77"/>
                <a:gd name="T52" fmla="*/ 25 w 77"/>
                <a:gd name="T53" fmla="*/ 7 h 77"/>
                <a:gd name="T54" fmla="*/ 38 w 77"/>
                <a:gd name="T55" fmla="*/ 5 h 77"/>
                <a:gd name="T56" fmla="*/ 51 w 77"/>
                <a:gd name="T57" fmla="*/ 7 h 77"/>
                <a:gd name="T58" fmla="*/ 7 w 77"/>
                <a:gd name="T59" fmla="*/ 26 h 77"/>
                <a:gd name="T60" fmla="*/ 14 w 77"/>
                <a:gd name="T61" fmla="*/ 29 h 77"/>
                <a:gd name="T62" fmla="*/ 20 w 77"/>
                <a:gd name="T63" fmla="*/ 31 h 77"/>
                <a:gd name="T64" fmla="*/ 19 w 77"/>
                <a:gd name="T65" fmla="*/ 39 h 77"/>
                <a:gd name="T66" fmla="*/ 20 w 77"/>
                <a:gd name="T67" fmla="*/ 46 h 77"/>
                <a:gd name="T68" fmla="*/ 7 w 77"/>
                <a:gd name="T69" fmla="*/ 52 h 77"/>
                <a:gd name="T70" fmla="*/ 4 w 77"/>
                <a:gd name="T71" fmla="*/ 39 h 77"/>
                <a:gd name="T72" fmla="*/ 7 w 77"/>
                <a:gd name="T73" fmla="*/ 26 h 77"/>
                <a:gd name="T74" fmla="*/ 25 w 77"/>
                <a:gd name="T75" fmla="*/ 70 h 77"/>
                <a:gd name="T76" fmla="*/ 27 w 77"/>
                <a:gd name="T77" fmla="*/ 66 h 77"/>
                <a:gd name="T78" fmla="*/ 31 w 77"/>
                <a:gd name="T79" fmla="*/ 57 h 77"/>
                <a:gd name="T80" fmla="*/ 38 w 77"/>
                <a:gd name="T81" fmla="*/ 58 h 77"/>
                <a:gd name="T82" fmla="*/ 46 w 77"/>
                <a:gd name="T83" fmla="*/ 57 h 77"/>
                <a:gd name="T84" fmla="*/ 51 w 77"/>
                <a:gd name="T85" fmla="*/ 70 h 77"/>
                <a:gd name="T86" fmla="*/ 51 w 77"/>
                <a:gd name="T87" fmla="*/ 70 h 77"/>
                <a:gd name="T88" fmla="*/ 51 w 77"/>
                <a:gd name="T89" fmla="*/ 70 h 77"/>
                <a:gd name="T90" fmla="*/ 38 w 77"/>
                <a:gd name="T91" fmla="*/ 73 h 77"/>
                <a:gd name="T92" fmla="*/ 25 w 77"/>
                <a:gd name="T9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77">
                  <a:moveTo>
                    <a:pt x="38" y="0"/>
                  </a:moveTo>
                  <a:cubicBezTo>
                    <a:pt x="17" y="0"/>
                    <a:pt x="0" y="17"/>
                    <a:pt x="0" y="39"/>
                  </a:cubicBezTo>
                  <a:cubicBezTo>
                    <a:pt x="0" y="60"/>
                    <a:pt x="17" y="77"/>
                    <a:pt x="38" y="77"/>
                  </a:cubicBezTo>
                  <a:cubicBezTo>
                    <a:pt x="60" y="77"/>
                    <a:pt x="77" y="60"/>
                    <a:pt x="77" y="39"/>
                  </a:cubicBezTo>
                  <a:cubicBezTo>
                    <a:pt x="77" y="17"/>
                    <a:pt x="60" y="0"/>
                    <a:pt x="38" y="0"/>
                  </a:cubicBezTo>
                  <a:close/>
                  <a:moveTo>
                    <a:pt x="24" y="39"/>
                  </a:moveTo>
                  <a:cubicBezTo>
                    <a:pt x="24" y="31"/>
                    <a:pt x="30" y="24"/>
                    <a:pt x="38" y="24"/>
                  </a:cubicBezTo>
                  <a:cubicBezTo>
                    <a:pt x="46" y="24"/>
                    <a:pt x="53" y="31"/>
                    <a:pt x="53" y="39"/>
                  </a:cubicBezTo>
                  <a:cubicBezTo>
                    <a:pt x="53" y="47"/>
                    <a:pt x="46" y="53"/>
                    <a:pt x="38" y="53"/>
                  </a:cubicBezTo>
                  <a:cubicBezTo>
                    <a:pt x="30" y="53"/>
                    <a:pt x="24" y="47"/>
                    <a:pt x="24" y="39"/>
                  </a:cubicBezTo>
                  <a:close/>
                  <a:moveTo>
                    <a:pt x="70" y="52"/>
                  </a:moveTo>
                  <a:cubicBezTo>
                    <a:pt x="70" y="52"/>
                    <a:pt x="70" y="52"/>
                    <a:pt x="70" y="52"/>
                  </a:cubicBezTo>
                  <a:cubicBezTo>
                    <a:pt x="56" y="46"/>
                    <a:pt x="56" y="46"/>
                    <a:pt x="56" y="46"/>
                  </a:cubicBezTo>
                  <a:cubicBezTo>
                    <a:pt x="57" y="44"/>
                    <a:pt x="58" y="41"/>
                    <a:pt x="58" y="39"/>
                  </a:cubicBezTo>
                  <a:cubicBezTo>
                    <a:pt x="58" y="36"/>
                    <a:pt x="57" y="34"/>
                    <a:pt x="56" y="31"/>
                  </a:cubicBezTo>
                  <a:cubicBezTo>
                    <a:pt x="66" y="27"/>
                    <a:pt x="66" y="27"/>
                    <a:pt x="66" y="27"/>
                  </a:cubicBezTo>
                  <a:cubicBezTo>
                    <a:pt x="70" y="26"/>
                    <a:pt x="70" y="26"/>
                    <a:pt x="70" y="26"/>
                  </a:cubicBezTo>
                  <a:cubicBezTo>
                    <a:pt x="71" y="30"/>
                    <a:pt x="72" y="34"/>
                    <a:pt x="72" y="39"/>
                  </a:cubicBezTo>
                  <a:cubicBezTo>
                    <a:pt x="72" y="43"/>
                    <a:pt x="71" y="48"/>
                    <a:pt x="70" y="52"/>
                  </a:cubicBezTo>
                  <a:close/>
                  <a:moveTo>
                    <a:pt x="51" y="7"/>
                  </a:moveTo>
                  <a:cubicBezTo>
                    <a:pt x="51" y="7"/>
                    <a:pt x="51" y="7"/>
                    <a:pt x="51" y="7"/>
                  </a:cubicBezTo>
                  <a:cubicBezTo>
                    <a:pt x="51" y="7"/>
                    <a:pt x="51" y="7"/>
                    <a:pt x="51" y="7"/>
                  </a:cubicBezTo>
                  <a:cubicBezTo>
                    <a:pt x="46" y="21"/>
                    <a:pt x="46" y="21"/>
                    <a:pt x="46" y="21"/>
                  </a:cubicBezTo>
                  <a:cubicBezTo>
                    <a:pt x="43" y="20"/>
                    <a:pt x="41" y="19"/>
                    <a:pt x="38" y="19"/>
                  </a:cubicBezTo>
                  <a:cubicBezTo>
                    <a:pt x="36" y="19"/>
                    <a:pt x="33" y="20"/>
                    <a:pt x="31" y="21"/>
                  </a:cubicBezTo>
                  <a:cubicBezTo>
                    <a:pt x="28" y="14"/>
                    <a:pt x="28" y="14"/>
                    <a:pt x="28" y="14"/>
                  </a:cubicBezTo>
                  <a:cubicBezTo>
                    <a:pt x="25" y="7"/>
                    <a:pt x="25" y="7"/>
                    <a:pt x="25" y="7"/>
                  </a:cubicBezTo>
                  <a:cubicBezTo>
                    <a:pt x="29" y="6"/>
                    <a:pt x="34" y="5"/>
                    <a:pt x="38" y="5"/>
                  </a:cubicBezTo>
                  <a:cubicBezTo>
                    <a:pt x="43" y="5"/>
                    <a:pt x="47" y="6"/>
                    <a:pt x="51" y="7"/>
                  </a:cubicBezTo>
                  <a:close/>
                  <a:moveTo>
                    <a:pt x="7" y="26"/>
                  </a:moveTo>
                  <a:cubicBezTo>
                    <a:pt x="14" y="29"/>
                    <a:pt x="14" y="29"/>
                    <a:pt x="14" y="29"/>
                  </a:cubicBezTo>
                  <a:cubicBezTo>
                    <a:pt x="20" y="31"/>
                    <a:pt x="20" y="31"/>
                    <a:pt x="20" y="31"/>
                  </a:cubicBezTo>
                  <a:cubicBezTo>
                    <a:pt x="19" y="34"/>
                    <a:pt x="19" y="36"/>
                    <a:pt x="19" y="39"/>
                  </a:cubicBezTo>
                  <a:cubicBezTo>
                    <a:pt x="19" y="41"/>
                    <a:pt x="19" y="44"/>
                    <a:pt x="20" y="46"/>
                  </a:cubicBezTo>
                  <a:cubicBezTo>
                    <a:pt x="7" y="52"/>
                    <a:pt x="7" y="52"/>
                    <a:pt x="7" y="52"/>
                  </a:cubicBezTo>
                  <a:cubicBezTo>
                    <a:pt x="5" y="48"/>
                    <a:pt x="4" y="43"/>
                    <a:pt x="4" y="39"/>
                  </a:cubicBezTo>
                  <a:cubicBezTo>
                    <a:pt x="4" y="34"/>
                    <a:pt x="5" y="30"/>
                    <a:pt x="7" y="26"/>
                  </a:cubicBezTo>
                  <a:close/>
                  <a:moveTo>
                    <a:pt x="25" y="70"/>
                  </a:moveTo>
                  <a:cubicBezTo>
                    <a:pt x="27" y="66"/>
                    <a:pt x="27" y="66"/>
                    <a:pt x="27" y="66"/>
                  </a:cubicBezTo>
                  <a:cubicBezTo>
                    <a:pt x="31" y="57"/>
                    <a:pt x="31" y="57"/>
                    <a:pt x="31" y="57"/>
                  </a:cubicBezTo>
                  <a:cubicBezTo>
                    <a:pt x="33" y="58"/>
                    <a:pt x="36" y="58"/>
                    <a:pt x="38" y="58"/>
                  </a:cubicBezTo>
                  <a:cubicBezTo>
                    <a:pt x="41" y="58"/>
                    <a:pt x="43" y="58"/>
                    <a:pt x="46" y="57"/>
                  </a:cubicBezTo>
                  <a:cubicBezTo>
                    <a:pt x="51" y="70"/>
                    <a:pt x="51" y="70"/>
                    <a:pt x="51" y="70"/>
                  </a:cubicBezTo>
                  <a:cubicBezTo>
                    <a:pt x="51" y="70"/>
                    <a:pt x="51" y="70"/>
                    <a:pt x="51" y="70"/>
                  </a:cubicBezTo>
                  <a:cubicBezTo>
                    <a:pt x="51" y="70"/>
                    <a:pt x="51" y="70"/>
                    <a:pt x="51" y="70"/>
                  </a:cubicBezTo>
                  <a:cubicBezTo>
                    <a:pt x="47" y="72"/>
                    <a:pt x="43" y="73"/>
                    <a:pt x="38" y="73"/>
                  </a:cubicBezTo>
                  <a:cubicBezTo>
                    <a:pt x="34" y="73"/>
                    <a:pt x="29" y="72"/>
                    <a:pt x="25" y="70"/>
                  </a:cubicBezTo>
                  <a:close/>
                </a:path>
              </a:pathLst>
            </a:custGeom>
            <a:grpFill/>
            <a:ln>
              <a:noFill/>
            </a:ln>
          </p:spPr>
          <p:txBody>
            <a:bodyPr vert="horz" wrap="square" lIns="68580" tIns="34290" rIns="68580" bIns="34290" numCol="1" anchor="t" anchorCtr="0" compatLnSpc="1"/>
            <a:lstStyle/>
            <a:p>
              <a:endParaRPr lang="id-ID" sz="1350">
                <a:cs typeface="+mn-ea"/>
                <a:sym typeface="+mn-lt"/>
              </a:endParaRPr>
            </a:p>
          </p:txBody>
        </p:sp>
        <p:sp>
          <p:nvSpPr>
            <p:cNvPr id="78" name="Freeform 187"/>
            <p:cNvSpPr>
              <a:spLocks noEditPoints="1"/>
            </p:cNvSpPr>
            <p:nvPr/>
          </p:nvSpPr>
          <p:spPr bwMode="auto">
            <a:xfrm>
              <a:off x="6616120" y="2281872"/>
              <a:ext cx="211391" cy="172245"/>
            </a:xfrm>
            <a:custGeom>
              <a:avLst/>
              <a:gdLst>
                <a:gd name="T0" fmla="*/ 66 w 66"/>
                <a:gd name="T1" fmla="*/ 29 h 54"/>
                <a:gd name="T2" fmla="*/ 58 w 66"/>
                <a:gd name="T3" fmla="*/ 13 h 54"/>
                <a:gd name="T4" fmla="*/ 46 w 66"/>
                <a:gd name="T5" fmla="*/ 13 h 54"/>
                <a:gd name="T6" fmla="*/ 46 w 66"/>
                <a:gd name="T7" fmla="*/ 4 h 54"/>
                <a:gd name="T8" fmla="*/ 42 w 66"/>
                <a:gd name="T9" fmla="*/ 0 h 54"/>
                <a:gd name="T10" fmla="*/ 4 w 66"/>
                <a:gd name="T11" fmla="*/ 0 h 54"/>
                <a:gd name="T12" fmla="*/ 0 w 66"/>
                <a:gd name="T13" fmla="*/ 4 h 54"/>
                <a:gd name="T14" fmla="*/ 0 w 66"/>
                <a:gd name="T15" fmla="*/ 37 h 54"/>
                <a:gd name="T16" fmla="*/ 4 w 66"/>
                <a:gd name="T17" fmla="*/ 41 h 54"/>
                <a:gd name="T18" fmla="*/ 10 w 66"/>
                <a:gd name="T19" fmla="*/ 41 h 54"/>
                <a:gd name="T20" fmla="*/ 9 w 66"/>
                <a:gd name="T21" fmla="*/ 46 h 54"/>
                <a:gd name="T22" fmla="*/ 17 w 66"/>
                <a:gd name="T23" fmla="*/ 54 h 54"/>
                <a:gd name="T24" fmla="*/ 25 w 66"/>
                <a:gd name="T25" fmla="*/ 46 h 54"/>
                <a:gd name="T26" fmla="*/ 24 w 66"/>
                <a:gd name="T27" fmla="*/ 41 h 54"/>
                <a:gd name="T28" fmla="*/ 47 w 66"/>
                <a:gd name="T29" fmla="*/ 41 h 54"/>
                <a:gd name="T30" fmla="*/ 46 w 66"/>
                <a:gd name="T31" fmla="*/ 46 h 54"/>
                <a:gd name="T32" fmla="*/ 54 w 66"/>
                <a:gd name="T33" fmla="*/ 54 h 54"/>
                <a:gd name="T34" fmla="*/ 62 w 66"/>
                <a:gd name="T35" fmla="*/ 46 h 54"/>
                <a:gd name="T36" fmla="*/ 61 w 66"/>
                <a:gd name="T37" fmla="*/ 41 h 54"/>
                <a:gd name="T38" fmla="*/ 66 w 66"/>
                <a:gd name="T39" fmla="*/ 41 h 54"/>
                <a:gd name="T40" fmla="*/ 66 w 66"/>
                <a:gd name="T41" fmla="*/ 29 h 54"/>
                <a:gd name="T42" fmla="*/ 46 w 66"/>
                <a:gd name="T43" fmla="*/ 29 h 54"/>
                <a:gd name="T44" fmla="*/ 46 w 66"/>
                <a:gd name="T45" fmla="*/ 19 h 54"/>
                <a:gd name="T46" fmla="*/ 54 w 66"/>
                <a:gd name="T47" fmla="*/ 19 h 54"/>
                <a:gd name="T48" fmla="*/ 59 w 66"/>
                <a:gd name="T49" fmla="*/ 29 h 54"/>
                <a:gd name="T50" fmla="*/ 46 w 66"/>
                <a:gd name="T51"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4">
                  <a:moveTo>
                    <a:pt x="66" y="29"/>
                  </a:moveTo>
                  <a:cubicBezTo>
                    <a:pt x="58" y="13"/>
                    <a:pt x="58" y="13"/>
                    <a:pt x="58" y="13"/>
                  </a:cubicBezTo>
                  <a:cubicBezTo>
                    <a:pt x="46" y="13"/>
                    <a:pt x="46" y="13"/>
                    <a:pt x="46" y="13"/>
                  </a:cubicBezTo>
                  <a:cubicBezTo>
                    <a:pt x="46" y="4"/>
                    <a:pt x="46" y="4"/>
                    <a:pt x="46" y="4"/>
                  </a:cubicBezTo>
                  <a:cubicBezTo>
                    <a:pt x="46" y="2"/>
                    <a:pt x="44" y="0"/>
                    <a:pt x="42" y="0"/>
                  </a:cubicBezTo>
                  <a:cubicBezTo>
                    <a:pt x="4" y="0"/>
                    <a:pt x="4" y="0"/>
                    <a:pt x="4" y="0"/>
                  </a:cubicBezTo>
                  <a:cubicBezTo>
                    <a:pt x="2" y="0"/>
                    <a:pt x="0" y="2"/>
                    <a:pt x="0" y="4"/>
                  </a:cubicBezTo>
                  <a:cubicBezTo>
                    <a:pt x="0" y="37"/>
                    <a:pt x="0" y="37"/>
                    <a:pt x="0" y="37"/>
                  </a:cubicBezTo>
                  <a:cubicBezTo>
                    <a:pt x="4" y="41"/>
                    <a:pt x="4" y="41"/>
                    <a:pt x="4" y="41"/>
                  </a:cubicBezTo>
                  <a:cubicBezTo>
                    <a:pt x="10" y="41"/>
                    <a:pt x="10" y="41"/>
                    <a:pt x="10" y="41"/>
                  </a:cubicBezTo>
                  <a:cubicBezTo>
                    <a:pt x="9" y="43"/>
                    <a:pt x="9" y="44"/>
                    <a:pt x="9" y="46"/>
                  </a:cubicBezTo>
                  <a:cubicBezTo>
                    <a:pt x="9" y="50"/>
                    <a:pt x="12" y="54"/>
                    <a:pt x="17" y="54"/>
                  </a:cubicBezTo>
                  <a:cubicBezTo>
                    <a:pt x="21" y="54"/>
                    <a:pt x="25" y="50"/>
                    <a:pt x="25" y="46"/>
                  </a:cubicBezTo>
                  <a:cubicBezTo>
                    <a:pt x="25" y="44"/>
                    <a:pt x="25" y="43"/>
                    <a:pt x="24" y="41"/>
                  </a:cubicBezTo>
                  <a:cubicBezTo>
                    <a:pt x="47" y="41"/>
                    <a:pt x="47" y="41"/>
                    <a:pt x="47" y="41"/>
                  </a:cubicBezTo>
                  <a:cubicBezTo>
                    <a:pt x="46" y="43"/>
                    <a:pt x="46" y="44"/>
                    <a:pt x="46" y="46"/>
                  </a:cubicBezTo>
                  <a:cubicBezTo>
                    <a:pt x="46" y="50"/>
                    <a:pt x="49" y="54"/>
                    <a:pt x="54" y="54"/>
                  </a:cubicBezTo>
                  <a:cubicBezTo>
                    <a:pt x="59" y="54"/>
                    <a:pt x="62" y="50"/>
                    <a:pt x="62" y="46"/>
                  </a:cubicBezTo>
                  <a:cubicBezTo>
                    <a:pt x="62" y="44"/>
                    <a:pt x="62" y="43"/>
                    <a:pt x="61" y="41"/>
                  </a:cubicBezTo>
                  <a:cubicBezTo>
                    <a:pt x="66" y="41"/>
                    <a:pt x="66" y="41"/>
                    <a:pt x="66" y="41"/>
                  </a:cubicBezTo>
                  <a:lnTo>
                    <a:pt x="66" y="29"/>
                  </a:lnTo>
                  <a:close/>
                  <a:moveTo>
                    <a:pt x="46" y="29"/>
                  </a:moveTo>
                  <a:cubicBezTo>
                    <a:pt x="46" y="19"/>
                    <a:pt x="46" y="19"/>
                    <a:pt x="46" y="19"/>
                  </a:cubicBezTo>
                  <a:cubicBezTo>
                    <a:pt x="54" y="19"/>
                    <a:pt x="54" y="19"/>
                    <a:pt x="54" y="19"/>
                  </a:cubicBezTo>
                  <a:cubicBezTo>
                    <a:pt x="59" y="29"/>
                    <a:pt x="59" y="29"/>
                    <a:pt x="59" y="29"/>
                  </a:cubicBezTo>
                  <a:lnTo>
                    <a:pt x="46" y="29"/>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79" name="Freeform 197"/>
            <p:cNvSpPr>
              <a:spLocks noEditPoints="1"/>
            </p:cNvSpPr>
            <p:nvPr/>
          </p:nvSpPr>
          <p:spPr bwMode="auto">
            <a:xfrm>
              <a:off x="6242269" y="1630081"/>
              <a:ext cx="211391" cy="183989"/>
            </a:xfrm>
            <a:custGeom>
              <a:avLst/>
              <a:gdLst>
                <a:gd name="T0" fmla="*/ 66 w 66"/>
                <a:gd name="T1" fmla="*/ 19 h 58"/>
                <a:gd name="T2" fmla="*/ 47 w 66"/>
                <a:gd name="T3" fmla="*/ 0 h 58"/>
                <a:gd name="T4" fmla="*/ 33 w 66"/>
                <a:gd name="T5" fmla="*/ 6 h 58"/>
                <a:gd name="T6" fmla="*/ 19 w 66"/>
                <a:gd name="T7" fmla="*/ 0 h 58"/>
                <a:gd name="T8" fmla="*/ 0 w 66"/>
                <a:gd name="T9" fmla="*/ 19 h 58"/>
                <a:gd name="T10" fmla="*/ 6 w 66"/>
                <a:gd name="T11" fmla="*/ 33 h 58"/>
                <a:gd name="T12" fmla="*/ 6 w 66"/>
                <a:gd name="T13" fmla="*/ 33 h 58"/>
                <a:gd name="T14" fmla="*/ 26 w 66"/>
                <a:gd name="T15" fmla="*/ 54 h 58"/>
                <a:gd name="T16" fmla="*/ 33 w 66"/>
                <a:gd name="T17" fmla="*/ 58 h 58"/>
                <a:gd name="T18" fmla="*/ 39 w 66"/>
                <a:gd name="T19" fmla="*/ 54 h 58"/>
                <a:gd name="T20" fmla="*/ 59 w 66"/>
                <a:gd name="T21" fmla="*/ 33 h 58"/>
                <a:gd name="T22" fmla="*/ 59 w 66"/>
                <a:gd name="T23" fmla="*/ 33 h 58"/>
                <a:gd name="T24" fmla="*/ 66 w 66"/>
                <a:gd name="T25" fmla="*/ 19 h 58"/>
                <a:gd name="T26" fmla="*/ 54 w 66"/>
                <a:gd name="T27" fmla="*/ 27 h 58"/>
                <a:gd name="T28" fmla="*/ 33 w 66"/>
                <a:gd name="T29" fmla="*/ 48 h 58"/>
                <a:gd name="T30" fmla="*/ 33 w 66"/>
                <a:gd name="T31" fmla="*/ 48 h 58"/>
                <a:gd name="T32" fmla="*/ 32 w 66"/>
                <a:gd name="T33" fmla="*/ 48 h 58"/>
                <a:gd name="T34" fmla="*/ 11 w 66"/>
                <a:gd name="T35" fmla="*/ 27 h 58"/>
                <a:gd name="T36" fmla="*/ 8 w 66"/>
                <a:gd name="T37" fmla="*/ 19 h 58"/>
                <a:gd name="T38" fmla="*/ 19 w 66"/>
                <a:gd name="T39" fmla="*/ 8 h 58"/>
                <a:gd name="T40" fmla="*/ 27 w 66"/>
                <a:gd name="T41" fmla="*/ 12 h 58"/>
                <a:gd name="T42" fmla="*/ 33 w 66"/>
                <a:gd name="T43" fmla="*/ 19 h 58"/>
                <a:gd name="T44" fmla="*/ 39 w 66"/>
                <a:gd name="T45" fmla="*/ 12 h 58"/>
                <a:gd name="T46" fmla="*/ 47 w 66"/>
                <a:gd name="T47" fmla="*/ 8 h 58"/>
                <a:gd name="T48" fmla="*/ 57 w 66"/>
                <a:gd name="T49" fmla="*/ 19 h 58"/>
                <a:gd name="T50" fmla="*/ 54 w 66"/>
                <a:gd name="T51"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8">
                  <a:moveTo>
                    <a:pt x="66" y="19"/>
                  </a:moveTo>
                  <a:cubicBezTo>
                    <a:pt x="66" y="9"/>
                    <a:pt x="57" y="0"/>
                    <a:pt x="47" y="0"/>
                  </a:cubicBezTo>
                  <a:cubicBezTo>
                    <a:pt x="41" y="0"/>
                    <a:pt x="36" y="3"/>
                    <a:pt x="33" y="6"/>
                  </a:cubicBezTo>
                  <a:cubicBezTo>
                    <a:pt x="29" y="3"/>
                    <a:pt x="24" y="0"/>
                    <a:pt x="19" y="0"/>
                  </a:cubicBezTo>
                  <a:cubicBezTo>
                    <a:pt x="8" y="0"/>
                    <a:pt x="0" y="9"/>
                    <a:pt x="0" y="19"/>
                  </a:cubicBezTo>
                  <a:cubicBezTo>
                    <a:pt x="0" y="25"/>
                    <a:pt x="2" y="30"/>
                    <a:pt x="6" y="33"/>
                  </a:cubicBezTo>
                  <a:cubicBezTo>
                    <a:pt x="6" y="33"/>
                    <a:pt x="6" y="33"/>
                    <a:pt x="6" y="33"/>
                  </a:cubicBezTo>
                  <a:cubicBezTo>
                    <a:pt x="26" y="54"/>
                    <a:pt x="26" y="54"/>
                    <a:pt x="26" y="54"/>
                  </a:cubicBezTo>
                  <a:cubicBezTo>
                    <a:pt x="28" y="56"/>
                    <a:pt x="31" y="58"/>
                    <a:pt x="33" y="58"/>
                  </a:cubicBezTo>
                  <a:cubicBezTo>
                    <a:pt x="35" y="58"/>
                    <a:pt x="37" y="56"/>
                    <a:pt x="39" y="54"/>
                  </a:cubicBezTo>
                  <a:cubicBezTo>
                    <a:pt x="59" y="33"/>
                    <a:pt x="59" y="33"/>
                    <a:pt x="59" y="33"/>
                  </a:cubicBezTo>
                  <a:cubicBezTo>
                    <a:pt x="59" y="33"/>
                    <a:pt x="59" y="33"/>
                    <a:pt x="59" y="33"/>
                  </a:cubicBezTo>
                  <a:cubicBezTo>
                    <a:pt x="63" y="30"/>
                    <a:pt x="66" y="25"/>
                    <a:pt x="66" y="19"/>
                  </a:cubicBezTo>
                  <a:close/>
                  <a:moveTo>
                    <a:pt x="54" y="27"/>
                  </a:moveTo>
                  <a:cubicBezTo>
                    <a:pt x="33" y="48"/>
                    <a:pt x="33" y="48"/>
                    <a:pt x="33" y="48"/>
                  </a:cubicBezTo>
                  <a:cubicBezTo>
                    <a:pt x="33" y="48"/>
                    <a:pt x="33" y="48"/>
                    <a:pt x="33" y="48"/>
                  </a:cubicBezTo>
                  <a:cubicBezTo>
                    <a:pt x="32" y="48"/>
                    <a:pt x="32" y="48"/>
                    <a:pt x="32" y="48"/>
                  </a:cubicBezTo>
                  <a:cubicBezTo>
                    <a:pt x="11" y="27"/>
                    <a:pt x="11" y="27"/>
                    <a:pt x="11" y="27"/>
                  </a:cubicBezTo>
                  <a:cubicBezTo>
                    <a:pt x="9" y="25"/>
                    <a:pt x="8" y="22"/>
                    <a:pt x="8" y="19"/>
                  </a:cubicBezTo>
                  <a:cubicBezTo>
                    <a:pt x="8" y="13"/>
                    <a:pt x="13" y="8"/>
                    <a:pt x="19" y="8"/>
                  </a:cubicBezTo>
                  <a:cubicBezTo>
                    <a:pt x="22" y="8"/>
                    <a:pt x="24" y="10"/>
                    <a:pt x="27" y="12"/>
                  </a:cubicBezTo>
                  <a:cubicBezTo>
                    <a:pt x="33" y="19"/>
                    <a:pt x="33" y="19"/>
                    <a:pt x="33" y="19"/>
                  </a:cubicBezTo>
                  <a:cubicBezTo>
                    <a:pt x="39" y="12"/>
                    <a:pt x="39" y="12"/>
                    <a:pt x="39" y="12"/>
                  </a:cubicBezTo>
                  <a:cubicBezTo>
                    <a:pt x="41" y="10"/>
                    <a:pt x="44" y="8"/>
                    <a:pt x="47" y="8"/>
                  </a:cubicBezTo>
                  <a:cubicBezTo>
                    <a:pt x="53" y="8"/>
                    <a:pt x="57" y="13"/>
                    <a:pt x="57" y="19"/>
                  </a:cubicBezTo>
                  <a:cubicBezTo>
                    <a:pt x="57" y="22"/>
                    <a:pt x="56" y="25"/>
                    <a:pt x="54" y="27"/>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80" name="Freeform 201"/>
            <p:cNvSpPr/>
            <p:nvPr/>
          </p:nvSpPr>
          <p:spPr bwMode="auto">
            <a:xfrm>
              <a:off x="5806087" y="1515560"/>
              <a:ext cx="197691" cy="191818"/>
            </a:xfrm>
            <a:custGeom>
              <a:avLst/>
              <a:gdLst>
                <a:gd name="T0" fmla="*/ 39 w 62"/>
                <a:gd name="T1" fmla="*/ 42 h 60"/>
                <a:gd name="T2" fmla="*/ 37 w 62"/>
                <a:gd name="T3" fmla="*/ 38 h 60"/>
                <a:gd name="T4" fmla="*/ 43 w 62"/>
                <a:gd name="T5" fmla="*/ 27 h 60"/>
                <a:gd name="T6" fmla="*/ 44 w 62"/>
                <a:gd name="T7" fmla="*/ 19 h 60"/>
                <a:gd name="T8" fmla="*/ 31 w 62"/>
                <a:gd name="T9" fmla="*/ 0 h 60"/>
                <a:gd name="T10" fmla="*/ 18 w 62"/>
                <a:gd name="T11" fmla="*/ 19 h 60"/>
                <a:gd name="T12" fmla="*/ 20 w 62"/>
                <a:gd name="T13" fmla="*/ 27 h 60"/>
                <a:gd name="T14" fmla="*/ 25 w 62"/>
                <a:gd name="T15" fmla="*/ 38 h 60"/>
                <a:gd name="T16" fmla="*/ 23 w 62"/>
                <a:gd name="T17" fmla="*/ 42 h 60"/>
                <a:gd name="T18" fmla="*/ 0 w 62"/>
                <a:gd name="T19" fmla="*/ 60 h 60"/>
                <a:gd name="T20" fmla="*/ 31 w 62"/>
                <a:gd name="T21" fmla="*/ 60 h 60"/>
                <a:gd name="T22" fmla="*/ 62 w 62"/>
                <a:gd name="T23" fmla="*/ 60 h 60"/>
                <a:gd name="T24" fmla="*/ 39 w 62"/>
                <a:gd name="T25"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0">
                  <a:moveTo>
                    <a:pt x="39" y="42"/>
                  </a:moveTo>
                  <a:cubicBezTo>
                    <a:pt x="37" y="42"/>
                    <a:pt x="37" y="38"/>
                    <a:pt x="37" y="38"/>
                  </a:cubicBezTo>
                  <a:cubicBezTo>
                    <a:pt x="37" y="38"/>
                    <a:pt x="42" y="33"/>
                    <a:pt x="43" y="27"/>
                  </a:cubicBezTo>
                  <a:cubicBezTo>
                    <a:pt x="45" y="27"/>
                    <a:pt x="47" y="21"/>
                    <a:pt x="44" y="19"/>
                  </a:cubicBezTo>
                  <a:cubicBezTo>
                    <a:pt x="44" y="16"/>
                    <a:pt x="48" y="0"/>
                    <a:pt x="31" y="0"/>
                  </a:cubicBezTo>
                  <a:cubicBezTo>
                    <a:pt x="15" y="0"/>
                    <a:pt x="18" y="16"/>
                    <a:pt x="18" y="19"/>
                  </a:cubicBezTo>
                  <a:cubicBezTo>
                    <a:pt x="15" y="21"/>
                    <a:pt x="17" y="27"/>
                    <a:pt x="20" y="27"/>
                  </a:cubicBezTo>
                  <a:cubicBezTo>
                    <a:pt x="21" y="33"/>
                    <a:pt x="25" y="38"/>
                    <a:pt x="25" y="38"/>
                  </a:cubicBezTo>
                  <a:cubicBezTo>
                    <a:pt x="25" y="38"/>
                    <a:pt x="25" y="42"/>
                    <a:pt x="23" y="42"/>
                  </a:cubicBezTo>
                  <a:cubicBezTo>
                    <a:pt x="19" y="43"/>
                    <a:pt x="0" y="51"/>
                    <a:pt x="0" y="60"/>
                  </a:cubicBezTo>
                  <a:cubicBezTo>
                    <a:pt x="31" y="60"/>
                    <a:pt x="31" y="60"/>
                    <a:pt x="31" y="60"/>
                  </a:cubicBezTo>
                  <a:cubicBezTo>
                    <a:pt x="62" y="60"/>
                    <a:pt x="62" y="60"/>
                    <a:pt x="62" y="60"/>
                  </a:cubicBezTo>
                  <a:cubicBezTo>
                    <a:pt x="62" y="51"/>
                    <a:pt x="44" y="43"/>
                    <a:pt x="39" y="42"/>
                  </a:cubicBezTo>
                  <a:close/>
                </a:path>
              </a:pathLst>
            </a:custGeom>
            <a:grpFill/>
            <a:ln>
              <a:noFill/>
            </a:ln>
          </p:spPr>
          <p:txBody>
            <a:bodyPr vert="horz" wrap="square" lIns="68580" tIns="34290" rIns="68580" bIns="34290" numCol="1" anchor="t" anchorCtr="0" compatLnSpc="1"/>
            <a:lstStyle/>
            <a:p>
              <a:endParaRPr lang="id-ID" sz="1350">
                <a:cs typeface="+mn-ea"/>
                <a:sym typeface="+mn-lt"/>
              </a:endParaRPr>
            </a:p>
          </p:txBody>
        </p:sp>
        <p:sp>
          <p:nvSpPr>
            <p:cNvPr id="81" name="Freeform 224"/>
            <p:cNvSpPr>
              <a:spLocks noEditPoints="1"/>
            </p:cNvSpPr>
            <p:nvPr/>
          </p:nvSpPr>
          <p:spPr bwMode="auto">
            <a:xfrm>
              <a:off x="6771087" y="1745564"/>
              <a:ext cx="150715" cy="150714"/>
            </a:xfrm>
            <a:custGeom>
              <a:avLst/>
              <a:gdLst>
                <a:gd name="T0" fmla="*/ 3 w 47"/>
                <a:gd name="T1" fmla="*/ 0 h 47"/>
                <a:gd name="T2" fmla="*/ 21 w 47"/>
                <a:gd name="T3" fmla="*/ 0 h 47"/>
                <a:gd name="T4" fmla="*/ 21 w 47"/>
                <a:gd name="T5" fmla="*/ 3 h 47"/>
                <a:gd name="T6" fmla="*/ 3 w 47"/>
                <a:gd name="T7" fmla="*/ 3 h 47"/>
                <a:gd name="T8" fmla="*/ 3 w 47"/>
                <a:gd name="T9" fmla="*/ 0 h 47"/>
                <a:gd name="T10" fmla="*/ 26 w 47"/>
                <a:gd name="T11" fmla="*/ 0 h 47"/>
                <a:gd name="T12" fmla="*/ 44 w 47"/>
                <a:gd name="T13" fmla="*/ 0 h 47"/>
                <a:gd name="T14" fmla="*/ 44 w 47"/>
                <a:gd name="T15" fmla="*/ 3 h 47"/>
                <a:gd name="T16" fmla="*/ 26 w 47"/>
                <a:gd name="T17" fmla="*/ 3 h 47"/>
                <a:gd name="T18" fmla="*/ 26 w 47"/>
                <a:gd name="T19" fmla="*/ 0 h 47"/>
                <a:gd name="T20" fmla="*/ 43 w 47"/>
                <a:gd name="T21" fmla="*/ 15 h 47"/>
                <a:gd name="T22" fmla="*/ 41 w 47"/>
                <a:gd name="T23" fmla="*/ 15 h 47"/>
                <a:gd name="T24" fmla="*/ 41 w 47"/>
                <a:gd name="T25" fmla="*/ 3 h 47"/>
                <a:gd name="T26" fmla="*/ 29 w 47"/>
                <a:gd name="T27" fmla="*/ 3 h 47"/>
                <a:gd name="T28" fmla="*/ 29 w 47"/>
                <a:gd name="T29" fmla="*/ 15 h 47"/>
                <a:gd name="T30" fmla="*/ 18 w 47"/>
                <a:gd name="T31" fmla="*/ 15 h 47"/>
                <a:gd name="T32" fmla="*/ 18 w 47"/>
                <a:gd name="T33" fmla="*/ 3 h 47"/>
                <a:gd name="T34" fmla="*/ 6 w 47"/>
                <a:gd name="T35" fmla="*/ 3 h 47"/>
                <a:gd name="T36" fmla="*/ 6 w 47"/>
                <a:gd name="T37" fmla="*/ 15 h 47"/>
                <a:gd name="T38" fmla="*/ 4 w 47"/>
                <a:gd name="T39" fmla="*/ 15 h 47"/>
                <a:gd name="T40" fmla="*/ 0 w 47"/>
                <a:gd name="T41" fmla="*/ 18 h 47"/>
                <a:gd name="T42" fmla="*/ 0 w 47"/>
                <a:gd name="T43" fmla="*/ 44 h 47"/>
                <a:gd name="T44" fmla="*/ 4 w 47"/>
                <a:gd name="T45" fmla="*/ 47 h 47"/>
                <a:gd name="T46" fmla="*/ 17 w 47"/>
                <a:gd name="T47" fmla="*/ 47 h 47"/>
                <a:gd name="T48" fmla="*/ 21 w 47"/>
                <a:gd name="T49" fmla="*/ 44 h 47"/>
                <a:gd name="T50" fmla="*/ 21 w 47"/>
                <a:gd name="T51" fmla="*/ 27 h 47"/>
                <a:gd name="T52" fmla="*/ 26 w 47"/>
                <a:gd name="T53" fmla="*/ 27 h 47"/>
                <a:gd name="T54" fmla="*/ 26 w 47"/>
                <a:gd name="T55" fmla="*/ 44 h 47"/>
                <a:gd name="T56" fmla="*/ 30 w 47"/>
                <a:gd name="T57" fmla="*/ 47 h 47"/>
                <a:gd name="T58" fmla="*/ 43 w 47"/>
                <a:gd name="T59" fmla="*/ 47 h 47"/>
                <a:gd name="T60" fmla="*/ 47 w 47"/>
                <a:gd name="T61" fmla="*/ 44 h 47"/>
                <a:gd name="T62" fmla="*/ 47 w 47"/>
                <a:gd name="T63" fmla="*/ 18 h 47"/>
                <a:gd name="T64" fmla="*/ 43 w 47"/>
                <a:gd name="T65" fmla="*/ 15 h 47"/>
                <a:gd name="T66" fmla="*/ 16 w 47"/>
                <a:gd name="T67" fmla="*/ 44 h 47"/>
                <a:gd name="T68" fmla="*/ 5 w 47"/>
                <a:gd name="T69" fmla="*/ 44 h 47"/>
                <a:gd name="T70" fmla="*/ 3 w 47"/>
                <a:gd name="T71" fmla="*/ 42 h 47"/>
                <a:gd name="T72" fmla="*/ 5 w 47"/>
                <a:gd name="T73" fmla="*/ 41 h 47"/>
                <a:gd name="T74" fmla="*/ 16 w 47"/>
                <a:gd name="T75" fmla="*/ 41 h 47"/>
                <a:gd name="T76" fmla="*/ 18 w 47"/>
                <a:gd name="T77" fmla="*/ 42 h 47"/>
                <a:gd name="T78" fmla="*/ 16 w 47"/>
                <a:gd name="T79" fmla="*/ 44 h 47"/>
                <a:gd name="T80" fmla="*/ 25 w 47"/>
                <a:gd name="T81" fmla="*/ 24 h 47"/>
                <a:gd name="T82" fmla="*/ 22 w 47"/>
                <a:gd name="T83" fmla="*/ 24 h 47"/>
                <a:gd name="T84" fmla="*/ 21 w 47"/>
                <a:gd name="T85" fmla="*/ 22 h 47"/>
                <a:gd name="T86" fmla="*/ 22 w 47"/>
                <a:gd name="T87" fmla="*/ 21 h 47"/>
                <a:gd name="T88" fmla="*/ 25 w 47"/>
                <a:gd name="T89" fmla="*/ 21 h 47"/>
                <a:gd name="T90" fmla="*/ 26 w 47"/>
                <a:gd name="T91" fmla="*/ 22 h 47"/>
                <a:gd name="T92" fmla="*/ 25 w 47"/>
                <a:gd name="T93" fmla="*/ 24 h 47"/>
                <a:gd name="T94" fmla="*/ 42 w 47"/>
                <a:gd name="T95" fmla="*/ 44 h 47"/>
                <a:gd name="T96" fmla="*/ 31 w 47"/>
                <a:gd name="T97" fmla="*/ 44 h 47"/>
                <a:gd name="T98" fmla="*/ 29 w 47"/>
                <a:gd name="T99" fmla="*/ 42 h 47"/>
                <a:gd name="T100" fmla="*/ 31 w 47"/>
                <a:gd name="T101" fmla="*/ 41 h 47"/>
                <a:gd name="T102" fmla="*/ 42 w 47"/>
                <a:gd name="T103" fmla="*/ 41 h 47"/>
                <a:gd name="T104" fmla="*/ 44 w 47"/>
                <a:gd name="T105" fmla="*/ 42 h 47"/>
                <a:gd name="T106" fmla="*/ 42 w 47"/>
                <a:gd name="T10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 h="47">
                  <a:moveTo>
                    <a:pt x="3" y="0"/>
                  </a:moveTo>
                  <a:cubicBezTo>
                    <a:pt x="21" y="0"/>
                    <a:pt x="21" y="0"/>
                    <a:pt x="21" y="0"/>
                  </a:cubicBezTo>
                  <a:cubicBezTo>
                    <a:pt x="21" y="3"/>
                    <a:pt x="21" y="3"/>
                    <a:pt x="21" y="3"/>
                  </a:cubicBezTo>
                  <a:cubicBezTo>
                    <a:pt x="3" y="3"/>
                    <a:pt x="3" y="3"/>
                    <a:pt x="3" y="3"/>
                  </a:cubicBezTo>
                  <a:lnTo>
                    <a:pt x="3" y="0"/>
                  </a:lnTo>
                  <a:close/>
                  <a:moveTo>
                    <a:pt x="26" y="0"/>
                  </a:moveTo>
                  <a:cubicBezTo>
                    <a:pt x="44" y="0"/>
                    <a:pt x="44" y="0"/>
                    <a:pt x="44" y="0"/>
                  </a:cubicBezTo>
                  <a:cubicBezTo>
                    <a:pt x="44" y="3"/>
                    <a:pt x="44" y="3"/>
                    <a:pt x="44" y="3"/>
                  </a:cubicBezTo>
                  <a:cubicBezTo>
                    <a:pt x="26" y="3"/>
                    <a:pt x="26" y="3"/>
                    <a:pt x="26" y="3"/>
                  </a:cubicBezTo>
                  <a:lnTo>
                    <a:pt x="26" y="0"/>
                  </a:lnTo>
                  <a:close/>
                  <a:moveTo>
                    <a:pt x="43" y="15"/>
                  </a:moveTo>
                  <a:cubicBezTo>
                    <a:pt x="41" y="15"/>
                    <a:pt x="41" y="15"/>
                    <a:pt x="41" y="15"/>
                  </a:cubicBezTo>
                  <a:cubicBezTo>
                    <a:pt x="41" y="3"/>
                    <a:pt x="41" y="3"/>
                    <a:pt x="41" y="3"/>
                  </a:cubicBezTo>
                  <a:cubicBezTo>
                    <a:pt x="29" y="3"/>
                    <a:pt x="29" y="3"/>
                    <a:pt x="29" y="3"/>
                  </a:cubicBezTo>
                  <a:cubicBezTo>
                    <a:pt x="29" y="15"/>
                    <a:pt x="29" y="15"/>
                    <a:pt x="29" y="15"/>
                  </a:cubicBezTo>
                  <a:cubicBezTo>
                    <a:pt x="18" y="15"/>
                    <a:pt x="18" y="15"/>
                    <a:pt x="18" y="15"/>
                  </a:cubicBezTo>
                  <a:cubicBezTo>
                    <a:pt x="18" y="3"/>
                    <a:pt x="18" y="3"/>
                    <a:pt x="18" y="3"/>
                  </a:cubicBezTo>
                  <a:cubicBezTo>
                    <a:pt x="6" y="3"/>
                    <a:pt x="6" y="3"/>
                    <a:pt x="6" y="3"/>
                  </a:cubicBezTo>
                  <a:cubicBezTo>
                    <a:pt x="6" y="15"/>
                    <a:pt x="6" y="15"/>
                    <a:pt x="6" y="15"/>
                  </a:cubicBezTo>
                  <a:cubicBezTo>
                    <a:pt x="4" y="15"/>
                    <a:pt x="4" y="15"/>
                    <a:pt x="4" y="15"/>
                  </a:cubicBezTo>
                  <a:cubicBezTo>
                    <a:pt x="2" y="15"/>
                    <a:pt x="0" y="16"/>
                    <a:pt x="0" y="18"/>
                  </a:cubicBezTo>
                  <a:cubicBezTo>
                    <a:pt x="0" y="44"/>
                    <a:pt x="0" y="44"/>
                    <a:pt x="0" y="44"/>
                  </a:cubicBezTo>
                  <a:cubicBezTo>
                    <a:pt x="0" y="45"/>
                    <a:pt x="2" y="47"/>
                    <a:pt x="4" y="47"/>
                  </a:cubicBezTo>
                  <a:cubicBezTo>
                    <a:pt x="17" y="47"/>
                    <a:pt x="17" y="47"/>
                    <a:pt x="17" y="47"/>
                  </a:cubicBezTo>
                  <a:cubicBezTo>
                    <a:pt x="19" y="47"/>
                    <a:pt x="21" y="45"/>
                    <a:pt x="21" y="44"/>
                  </a:cubicBezTo>
                  <a:cubicBezTo>
                    <a:pt x="21" y="27"/>
                    <a:pt x="21" y="27"/>
                    <a:pt x="21" y="27"/>
                  </a:cubicBezTo>
                  <a:cubicBezTo>
                    <a:pt x="26" y="27"/>
                    <a:pt x="26" y="27"/>
                    <a:pt x="26" y="27"/>
                  </a:cubicBezTo>
                  <a:cubicBezTo>
                    <a:pt x="26" y="44"/>
                    <a:pt x="26" y="44"/>
                    <a:pt x="26" y="44"/>
                  </a:cubicBezTo>
                  <a:cubicBezTo>
                    <a:pt x="26" y="45"/>
                    <a:pt x="28" y="47"/>
                    <a:pt x="30" y="47"/>
                  </a:cubicBezTo>
                  <a:cubicBezTo>
                    <a:pt x="43" y="47"/>
                    <a:pt x="43" y="47"/>
                    <a:pt x="43" y="47"/>
                  </a:cubicBezTo>
                  <a:cubicBezTo>
                    <a:pt x="45" y="47"/>
                    <a:pt x="47" y="45"/>
                    <a:pt x="47" y="44"/>
                  </a:cubicBezTo>
                  <a:cubicBezTo>
                    <a:pt x="47" y="18"/>
                    <a:pt x="47" y="18"/>
                    <a:pt x="47" y="18"/>
                  </a:cubicBezTo>
                  <a:cubicBezTo>
                    <a:pt x="47" y="16"/>
                    <a:pt x="45" y="15"/>
                    <a:pt x="43" y="15"/>
                  </a:cubicBezTo>
                  <a:close/>
                  <a:moveTo>
                    <a:pt x="16" y="44"/>
                  </a:moveTo>
                  <a:cubicBezTo>
                    <a:pt x="5" y="44"/>
                    <a:pt x="5" y="44"/>
                    <a:pt x="5" y="44"/>
                  </a:cubicBezTo>
                  <a:cubicBezTo>
                    <a:pt x="4" y="44"/>
                    <a:pt x="3" y="43"/>
                    <a:pt x="3" y="42"/>
                  </a:cubicBezTo>
                  <a:cubicBezTo>
                    <a:pt x="3" y="42"/>
                    <a:pt x="4" y="41"/>
                    <a:pt x="5" y="41"/>
                  </a:cubicBezTo>
                  <a:cubicBezTo>
                    <a:pt x="16" y="41"/>
                    <a:pt x="16" y="41"/>
                    <a:pt x="16" y="41"/>
                  </a:cubicBezTo>
                  <a:cubicBezTo>
                    <a:pt x="17" y="41"/>
                    <a:pt x="18" y="42"/>
                    <a:pt x="18" y="42"/>
                  </a:cubicBezTo>
                  <a:cubicBezTo>
                    <a:pt x="18" y="43"/>
                    <a:pt x="17" y="44"/>
                    <a:pt x="16" y="44"/>
                  </a:cubicBezTo>
                  <a:close/>
                  <a:moveTo>
                    <a:pt x="25" y="24"/>
                  </a:moveTo>
                  <a:cubicBezTo>
                    <a:pt x="22" y="24"/>
                    <a:pt x="22" y="24"/>
                    <a:pt x="22" y="24"/>
                  </a:cubicBezTo>
                  <a:cubicBezTo>
                    <a:pt x="21" y="24"/>
                    <a:pt x="21" y="23"/>
                    <a:pt x="21" y="22"/>
                  </a:cubicBezTo>
                  <a:cubicBezTo>
                    <a:pt x="21" y="21"/>
                    <a:pt x="21" y="21"/>
                    <a:pt x="22" y="21"/>
                  </a:cubicBezTo>
                  <a:cubicBezTo>
                    <a:pt x="25" y="21"/>
                    <a:pt x="25" y="21"/>
                    <a:pt x="25" y="21"/>
                  </a:cubicBezTo>
                  <a:cubicBezTo>
                    <a:pt x="26" y="21"/>
                    <a:pt x="26" y="21"/>
                    <a:pt x="26" y="22"/>
                  </a:cubicBezTo>
                  <a:cubicBezTo>
                    <a:pt x="26" y="23"/>
                    <a:pt x="26" y="24"/>
                    <a:pt x="25" y="24"/>
                  </a:cubicBezTo>
                  <a:close/>
                  <a:moveTo>
                    <a:pt x="42" y="44"/>
                  </a:moveTo>
                  <a:cubicBezTo>
                    <a:pt x="31" y="44"/>
                    <a:pt x="31" y="44"/>
                    <a:pt x="31" y="44"/>
                  </a:cubicBezTo>
                  <a:cubicBezTo>
                    <a:pt x="30" y="44"/>
                    <a:pt x="29" y="43"/>
                    <a:pt x="29" y="42"/>
                  </a:cubicBezTo>
                  <a:cubicBezTo>
                    <a:pt x="29" y="42"/>
                    <a:pt x="30" y="41"/>
                    <a:pt x="31" y="41"/>
                  </a:cubicBezTo>
                  <a:cubicBezTo>
                    <a:pt x="42" y="41"/>
                    <a:pt x="42" y="41"/>
                    <a:pt x="42" y="41"/>
                  </a:cubicBezTo>
                  <a:cubicBezTo>
                    <a:pt x="43" y="41"/>
                    <a:pt x="44" y="42"/>
                    <a:pt x="44" y="42"/>
                  </a:cubicBezTo>
                  <a:cubicBezTo>
                    <a:pt x="44" y="43"/>
                    <a:pt x="43" y="44"/>
                    <a:pt x="42" y="44"/>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82" name="Freeform 165"/>
            <p:cNvSpPr>
              <a:spLocks noEditPoints="1"/>
            </p:cNvSpPr>
            <p:nvPr/>
          </p:nvSpPr>
          <p:spPr bwMode="auto">
            <a:xfrm>
              <a:off x="8191769" y="2620489"/>
              <a:ext cx="236837" cy="266197"/>
            </a:xfrm>
            <a:custGeom>
              <a:avLst/>
              <a:gdLst>
                <a:gd name="T0" fmla="*/ 58 w 74"/>
                <a:gd name="T1" fmla="*/ 25 h 83"/>
                <a:gd name="T2" fmla="*/ 62 w 74"/>
                <a:gd name="T3" fmla="*/ 22 h 83"/>
                <a:gd name="T4" fmla="*/ 68 w 74"/>
                <a:gd name="T5" fmla="*/ 12 h 83"/>
                <a:gd name="T6" fmla="*/ 65 w 74"/>
                <a:gd name="T7" fmla="*/ 3 h 83"/>
                <a:gd name="T8" fmla="*/ 58 w 74"/>
                <a:gd name="T9" fmla="*/ 0 h 83"/>
                <a:gd name="T10" fmla="*/ 46 w 74"/>
                <a:gd name="T11" fmla="*/ 5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6 h 83"/>
                <a:gd name="T28" fmla="*/ 5 w 74"/>
                <a:gd name="T29" fmla="*/ 46 h 83"/>
                <a:gd name="T30" fmla="*/ 5 w 74"/>
                <a:gd name="T31" fmla="*/ 83 h 83"/>
                <a:gd name="T32" fmla="*/ 68 w 74"/>
                <a:gd name="T33" fmla="*/ 83 h 83"/>
                <a:gd name="T34" fmla="*/ 68 w 74"/>
                <a:gd name="T35" fmla="*/ 46 h 83"/>
                <a:gd name="T36" fmla="*/ 74 w 74"/>
                <a:gd name="T37" fmla="*/ 46 h 83"/>
                <a:gd name="T38" fmla="*/ 74 w 74"/>
                <a:gd name="T39" fmla="*/ 25 h 83"/>
                <a:gd name="T40" fmla="*/ 58 w 74"/>
                <a:gd name="T41" fmla="*/ 25 h 83"/>
                <a:gd name="T42" fmla="*/ 50 w 74"/>
                <a:gd name="T43" fmla="*/ 9 h 83"/>
                <a:gd name="T44" fmla="*/ 58 w 74"/>
                <a:gd name="T45" fmla="*/ 6 h 83"/>
                <a:gd name="T46" fmla="*/ 61 w 74"/>
                <a:gd name="T47" fmla="*/ 7 h 83"/>
                <a:gd name="T48" fmla="*/ 58 w 74"/>
                <a:gd name="T49" fmla="*/ 17 h 83"/>
                <a:gd name="T50" fmla="*/ 46 w 74"/>
                <a:gd name="T51" fmla="*/ 25 h 83"/>
                <a:gd name="T52" fmla="*/ 41 w 74"/>
                <a:gd name="T53" fmla="*/ 25 h 83"/>
                <a:gd name="T54" fmla="*/ 50 w 74"/>
                <a:gd name="T55" fmla="*/ 9 h 83"/>
                <a:gd name="T56" fmla="*/ 14 w 74"/>
                <a:gd name="T57" fmla="*/ 12 h 83"/>
                <a:gd name="T58" fmla="*/ 15 w 74"/>
                <a:gd name="T59" fmla="*/ 9 h 83"/>
                <a:gd name="T60" fmla="*/ 18 w 74"/>
                <a:gd name="T61" fmla="*/ 8 h 83"/>
                <a:gd name="T62" fmla="*/ 18 w 74"/>
                <a:gd name="T63" fmla="*/ 8 h 83"/>
                <a:gd name="T64" fmla="*/ 23 w 74"/>
                <a:gd name="T65" fmla="*/ 10 h 83"/>
                <a:gd name="T66" fmla="*/ 29 w 74"/>
                <a:gd name="T67" fmla="*/ 23 h 83"/>
                <a:gd name="T68" fmla="*/ 29 w 74"/>
                <a:gd name="T69" fmla="*/ 23 h 83"/>
                <a:gd name="T70" fmla="*/ 29 w 74"/>
                <a:gd name="T71" fmla="*/ 23 h 83"/>
                <a:gd name="T72" fmla="*/ 16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5 w 74"/>
                <a:gd name="T89" fmla="*/ 41 h 83"/>
                <a:gd name="T90" fmla="*/ 5 w 74"/>
                <a:gd name="T91" fmla="*/ 30 h 83"/>
                <a:gd name="T92" fmla="*/ 32 w 74"/>
                <a:gd name="T93" fmla="*/ 30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8 w 74"/>
                <a:gd name="T107" fmla="*/ 41 h 83"/>
                <a:gd name="T108" fmla="*/ 42 w 74"/>
                <a:gd name="T109" fmla="*/ 41 h 83"/>
                <a:gd name="T110" fmla="*/ 42 w 74"/>
                <a:gd name="T111" fmla="*/ 30 h 83"/>
                <a:gd name="T112" fmla="*/ 68 w 74"/>
                <a:gd name="T113" fmla="*/ 30 h 83"/>
                <a:gd name="T114" fmla="*/ 68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2" y="22"/>
                  </a:cubicBezTo>
                  <a:cubicBezTo>
                    <a:pt x="65" y="19"/>
                    <a:pt x="67" y="15"/>
                    <a:pt x="68" y="12"/>
                  </a:cubicBezTo>
                  <a:cubicBezTo>
                    <a:pt x="68" y="8"/>
                    <a:pt x="67" y="5"/>
                    <a:pt x="65" y="3"/>
                  </a:cubicBezTo>
                  <a:cubicBezTo>
                    <a:pt x="63" y="1"/>
                    <a:pt x="61" y="0"/>
                    <a:pt x="58" y="0"/>
                  </a:cubicBezTo>
                  <a:cubicBezTo>
                    <a:pt x="54" y="0"/>
                    <a:pt x="49" y="2"/>
                    <a:pt x="46" y="5"/>
                  </a:cubicBezTo>
                  <a:cubicBezTo>
                    <a:pt x="41" y="11"/>
                    <a:pt x="37" y="18"/>
                    <a:pt x="36" y="24"/>
                  </a:cubicBezTo>
                  <a:cubicBezTo>
                    <a:pt x="34" y="18"/>
                    <a:pt x="32" y="11"/>
                    <a:pt x="27" y="6"/>
                  </a:cubicBezTo>
                  <a:cubicBezTo>
                    <a:pt x="24" y="3"/>
                    <a:pt x="21" y="2"/>
                    <a:pt x="18" y="2"/>
                  </a:cubicBezTo>
                  <a:cubicBezTo>
                    <a:pt x="15" y="2"/>
                    <a:pt x="13" y="3"/>
                    <a:pt x="11" y="5"/>
                  </a:cubicBezTo>
                  <a:cubicBezTo>
                    <a:pt x="7" y="9"/>
                    <a:pt x="7" y="16"/>
                    <a:pt x="12" y="21"/>
                  </a:cubicBezTo>
                  <a:cubicBezTo>
                    <a:pt x="14" y="22"/>
                    <a:pt x="16" y="24"/>
                    <a:pt x="18" y="25"/>
                  </a:cubicBezTo>
                  <a:cubicBezTo>
                    <a:pt x="0" y="25"/>
                    <a:pt x="0" y="25"/>
                    <a:pt x="0" y="25"/>
                  </a:cubicBezTo>
                  <a:cubicBezTo>
                    <a:pt x="0" y="46"/>
                    <a:pt x="0" y="46"/>
                    <a:pt x="0" y="46"/>
                  </a:cubicBezTo>
                  <a:cubicBezTo>
                    <a:pt x="5" y="46"/>
                    <a:pt x="5" y="46"/>
                    <a:pt x="5" y="46"/>
                  </a:cubicBezTo>
                  <a:cubicBezTo>
                    <a:pt x="5" y="83"/>
                    <a:pt x="5" y="83"/>
                    <a:pt x="5" y="83"/>
                  </a:cubicBezTo>
                  <a:cubicBezTo>
                    <a:pt x="68" y="83"/>
                    <a:pt x="68" y="83"/>
                    <a:pt x="68" y="83"/>
                  </a:cubicBezTo>
                  <a:cubicBezTo>
                    <a:pt x="68" y="46"/>
                    <a:pt x="68" y="46"/>
                    <a:pt x="68" y="46"/>
                  </a:cubicBezTo>
                  <a:cubicBezTo>
                    <a:pt x="74" y="46"/>
                    <a:pt x="74" y="46"/>
                    <a:pt x="74" y="46"/>
                  </a:cubicBezTo>
                  <a:cubicBezTo>
                    <a:pt x="74" y="25"/>
                    <a:pt x="74" y="25"/>
                    <a:pt x="74" y="25"/>
                  </a:cubicBezTo>
                  <a:lnTo>
                    <a:pt x="58" y="25"/>
                  </a:lnTo>
                  <a:close/>
                  <a:moveTo>
                    <a:pt x="50" y="9"/>
                  </a:moveTo>
                  <a:cubicBezTo>
                    <a:pt x="52" y="7"/>
                    <a:pt x="55" y="6"/>
                    <a:pt x="58" y="6"/>
                  </a:cubicBezTo>
                  <a:cubicBezTo>
                    <a:pt x="59" y="6"/>
                    <a:pt x="60" y="6"/>
                    <a:pt x="61" y="7"/>
                  </a:cubicBezTo>
                  <a:cubicBezTo>
                    <a:pt x="63" y="9"/>
                    <a:pt x="62" y="14"/>
                    <a:pt x="58" y="17"/>
                  </a:cubicBezTo>
                  <a:cubicBezTo>
                    <a:pt x="55" y="21"/>
                    <a:pt x="50" y="23"/>
                    <a:pt x="46" y="25"/>
                  </a:cubicBezTo>
                  <a:cubicBezTo>
                    <a:pt x="41" y="25"/>
                    <a:pt x="41" y="25"/>
                    <a:pt x="41" y="25"/>
                  </a:cubicBezTo>
                  <a:cubicBezTo>
                    <a:pt x="43" y="20"/>
                    <a:pt x="46" y="14"/>
                    <a:pt x="50" y="9"/>
                  </a:cubicBezTo>
                  <a:close/>
                  <a:moveTo>
                    <a:pt x="14" y="12"/>
                  </a:moveTo>
                  <a:cubicBezTo>
                    <a:pt x="14" y="11"/>
                    <a:pt x="14" y="10"/>
                    <a:pt x="15" y="9"/>
                  </a:cubicBezTo>
                  <a:cubicBezTo>
                    <a:pt x="16" y="8"/>
                    <a:pt x="17" y="8"/>
                    <a:pt x="18" y="8"/>
                  </a:cubicBezTo>
                  <a:cubicBezTo>
                    <a:pt x="18" y="8"/>
                    <a:pt x="18" y="8"/>
                    <a:pt x="18" y="8"/>
                  </a:cubicBezTo>
                  <a:cubicBezTo>
                    <a:pt x="19" y="8"/>
                    <a:pt x="21" y="9"/>
                    <a:pt x="23" y="10"/>
                  </a:cubicBezTo>
                  <a:cubicBezTo>
                    <a:pt x="25" y="13"/>
                    <a:pt x="28" y="17"/>
                    <a:pt x="29" y="23"/>
                  </a:cubicBezTo>
                  <a:cubicBezTo>
                    <a:pt x="29" y="23"/>
                    <a:pt x="29" y="23"/>
                    <a:pt x="29" y="23"/>
                  </a:cubicBezTo>
                  <a:cubicBezTo>
                    <a:pt x="29" y="23"/>
                    <a:pt x="29" y="23"/>
                    <a:pt x="29" y="23"/>
                  </a:cubicBezTo>
                  <a:cubicBezTo>
                    <a:pt x="23" y="22"/>
                    <a:pt x="19" y="19"/>
                    <a:pt x="16" y="17"/>
                  </a:cubicBezTo>
                  <a:cubicBezTo>
                    <a:pt x="15" y="15"/>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5" y="41"/>
                    <a:pt x="5" y="41"/>
                    <a:pt x="5" y="41"/>
                  </a:cubicBezTo>
                  <a:cubicBezTo>
                    <a:pt x="5" y="30"/>
                    <a:pt x="5" y="30"/>
                    <a:pt x="5" y="30"/>
                  </a:cubicBezTo>
                  <a:cubicBezTo>
                    <a:pt x="32" y="30"/>
                    <a:pt x="32" y="30"/>
                    <a:pt x="32" y="30"/>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8" y="41"/>
                  </a:moveTo>
                  <a:cubicBezTo>
                    <a:pt x="42" y="41"/>
                    <a:pt x="42" y="41"/>
                    <a:pt x="42" y="41"/>
                  </a:cubicBezTo>
                  <a:cubicBezTo>
                    <a:pt x="42" y="30"/>
                    <a:pt x="42" y="30"/>
                    <a:pt x="42" y="30"/>
                  </a:cubicBezTo>
                  <a:cubicBezTo>
                    <a:pt x="68" y="30"/>
                    <a:pt x="68" y="30"/>
                    <a:pt x="68" y="30"/>
                  </a:cubicBezTo>
                  <a:lnTo>
                    <a:pt x="6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83" name="Freeform 170"/>
            <p:cNvSpPr>
              <a:spLocks noEditPoints="1"/>
            </p:cNvSpPr>
            <p:nvPr/>
          </p:nvSpPr>
          <p:spPr bwMode="auto">
            <a:xfrm>
              <a:off x="8084116" y="2039163"/>
              <a:ext cx="303387" cy="264239"/>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8 h 83"/>
                <a:gd name="T16" fmla="*/ 83 w 95"/>
                <a:gd name="T17" fmla="*/ 68 h 83"/>
                <a:gd name="T18" fmla="*/ 83 w 95"/>
                <a:gd name="T19" fmla="*/ 68 h 83"/>
                <a:gd name="T20" fmla="*/ 95 w 95"/>
                <a:gd name="T21" fmla="*/ 34 h 83"/>
                <a:gd name="T22" fmla="*/ 80 w 95"/>
                <a:gd name="T23" fmla="*/ 63 h 83"/>
                <a:gd name="T24" fmla="*/ 78 w 95"/>
                <a:gd name="T25" fmla="*/ 61 h 83"/>
                <a:gd name="T26" fmla="*/ 75 w 95"/>
                <a:gd name="T27" fmla="*/ 55 h 83"/>
                <a:gd name="T28" fmla="*/ 71 w 95"/>
                <a:gd name="T29" fmla="*/ 34 h 83"/>
                <a:gd name="T30" fmla="*/ 75 w 95"/>
                <a:gd name="T31" fmla="*/ 13 h 83"/>
                <a:gd name="T32" fmla="*/ 78 w 95"/>
                <a:gd name="T33" fmla="*/ 7 h 83"/>
                <a:gd name="T34" fmla="*/ 80 w 95"/>
                <a:gd name="T35" fmla="*/ 5 h 83"/>
                <a:gd name="T36" fmla="*/ 83 w 95"/>
                <a:gd name="T37" fmla="*/ 7 h 83"/>
                <a:gd name="T38" fmla="*/ 86 w 95"/>
                <a:gd name="T39" fmla="*/ 13 h 83"/>
                <a:gd name="T40" fmla="*/ 89 w 95"/>
                <a:gd name="T41" fmla="*/ 34 h 83"/>
                <a:gd name="T42" fmla="*/ 86 w 95"/>
                <a:gd name="T43" fmla="*/ 55 h 83"/>
                <a:gd name="T44" fmla="*/ 83 w 95"/>
                <a:gd name="T45" fmla="*/ 61 h 83"/>
                <a:gd name="T46" fmla="*/ 80 w 95"/>
                <a:gd name="T47" fmla="*/ 63 h 83"/>
                <a:gd name="T48" fmla="*/ 24 w 95"/>
                <a:gd name="T49" fmla="*/ 34 h 83"/>
                <a:gd name="T50" fmla="*/ 25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5 w 95"/>
                <a:gd name="T65" fmla="*/ 48 h 83"/>
                <a:gd name="T66" fmla="*/ 24 w 95"/>
                <a:gd name="T67" fmla="*/ 34 h 83"/>
                <a:gd name="T68" fmla="*/ 34 w 95"/>
                <a:gd name="T69" fmla="*/ 54 h 83"/>
                <a:gd name="T70" fmla="*/ 23 w 95"/>
                <a:gd name="T71" fmla="*/ 51 h 83"/>
                <a:gd name="T72" fmla="*/ 30 w 95"/>
                <a:gd name="T73" fmla="*/ 81 h 83"/>
                <a:gd name="T74" fmla="*/ 34 w 95"/>
                <a:gd name="T75" fmla="*/ 83 h 83"/>
                <a:gd name="T76" fmla="*/ 44 w 95"/>
                <a:gd name="T77" fmla="*/ 78 h 83"/>
                <a:gd name="T78" fmla="*/ 46 w 95"/>
                <a:gd name="T79" fmla="*/ 75 h 83"/>
                <a:gd name="T80" fmla="*/ 34 w 95"/>
                <a:gd name="T81" fmla="*/ 54 h 83"/>
                <a:gd name="T82" fmla="*/ 80 w 95"/>
                <a:gd name="T83" fmla="*/ 45 h 83"/>
                <a:gd name="T84" fmla="*/ 79 w 95"/>
                <a:gd name="T85" fmla="*/ 45 h 83"/>
                <a:gd name="T86" fmla="*/ 78 w 95"/>
                <a:gd name="T87" fmla="*/ 42 h 83"/>
                <a:gd name="T88" fmla="*/ 77 w 95"/>
                <a:gd name="T89" fmla="*/ 34 h 83"/>
                <a:gd name="T90" fmla="*/ 78 w 95"/>
                <a:gd name="T91" fmla="*/ 26 h 83"/>
                <a:gd name="T92" fmla="*/ 79 w 95"/>
                <a:gd name="T93" fmla="*/ 24 h 83"/>
                <a:gd name="T94" fmla="*/ 80 w 95"/>
                <a:gd name="T95" fmla="*/ 23 h 83"/>
                <a:gd name="T96" fmla="*/ 81 w 95"/>
                <a:gd name="T97" fmla="*/ 24 h 83"/>
                <a:gd name="T98" fmla="*/ 82 w 95"/>
                <a:gd name="T99" fmla="*/ 26 h 83"/>
                <a:gd name="T100" fmla="*/ 84 w 95"/>
                <a:gd name="T101" fmla="*/ 34 h 83"/>
                <a:gd name="T102" fmla="*/ 82 w 95"/>
                <a:gd name="T103" fmla="*/ 42 h 83"/>
                <a:gd name="T104" fmla="*/ 81 w 95"/>
                <a:gd name="T105" fmla="*/ 45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90" y="0"/>
                    <a:pt x="83" y="0"/>
                  </a:cubicBezTo>
                  <a:cubicBezTo>
                    <a:pt x="83" y="0"/>
                    <a:pt x="83" y="0"/>
                    <a:pt x="83" y="0"/>
                  </a:cubicBezTo>
                  <a:cubicBezTo>
                    <a:pt x="75" y="0"/>
                    <a:pt x="75" y="0"/>
                    <a:pt x="75" y="0"/>
                  </a:cubicBezTo>
                  <a:cubicBezTo>
                    <a:pt x="75" y="0"/>
                    <a:pt x="57" y="14"/>
                    <a:pt x="31" y="19"/>
                  </a:cubicBezTo>
                  <a:cubicBezTo>
                    <a:pt x="31" y="23"/>
                    <a:pt x="30" y="28"/>
                    <a:pt x="30" y="34"/>
                  </a:cubicBezTo>
                  <a:cubicBezTo>
                    <a:pt x="30" y="40"/>
                    <a:pt x="31" y="45"/>
                    <a:pt x="31" y="49"/>
                  </a:cubicBezTo>
                  <a:cubicBezTo>
                    <a:pt x="57" y="54"/>
                    <a:pt x="75" y="68"/>
                    <a:pt x="75" y="68"/>
                  </a:cubicBezTo>
                  <a:cubicBezTo>
                    <a:pt x="83" y="68"/>
                    <a:pt x="83" y="68"/>
                    <a:pt x="83" y="68"/>
                  </a:cubicBezTo>
                  <a:cubicBezTo>
                    <a:pt x="83" y="68"/>
                    <a:pt x="83" y="68"/>
                    <a:pt x="83" y="68"/>
                  </a:cubicBezTo>
                  <a:cubicBezTo>
                    <a:pt x="90" y="68"/>
                    <a:pt x="95" y="53"/>
                    <a:pt x="95" y="34"/>
                  </a:cubicBezTo>
                  <a:close/>
                  <a:moveTo>
                    <a:pt x="80" y="63"/>
                  </a:moveTo>
                  <a:cubicBezTo>
                    <a:pt x="79" y="63"/>
                    <a:pt x="78" y="62"/>
                    <a:pt x="78" y="61"/>
                  </a:cubicBezTo>
                  <a:cubicBezTo>
                    <a:pt x="77" y="60"/>
                    <a:pt x="76" y="58"/>
                    <a:pt x="75" y="55"/>
                  </a:cubicBezTo>
                  <a:cubicBezTo>
                    <a:pt x="73" y="50"/>
                    <a:pt x="71" y="42"/>
                    <a:pt x="71" y="34"/>
                  </a:cubicBezTo>
                  <a:cubicBezTo>
                    <a:pt x="71" y="26"/>
                    <a:pt x="73" y="18"/>
                    <a:pt x="75" y="13"/>
                  </a:cubicBezTo>
                  <a:cubicBezTo>
                    <a:pt x="76" y="10"/>
                    <a:pt x="77" y="8"/>
                    <a:pt x="78" y="7"/>
                  </a:cubicBezTo>
                  <a:cubicBezTo>
                    <a:pt x="78" y="6"/>
                    <a:pt x="79" y="5"/>
                    <a:pt x="80" y="5"/>
                  </a:cubicBezTo>
                  <a:cubicBezTo>
                    <a:pt x="81" y="5"/>
                    <a:pt x="82" y="6"/>
                    <a:pt x="83" y="7"/>
                  </a:cubicBezTo>
                  <a:cubicBezTo>
                    <a:pt x="84" y="8"/>
                    <a:pt x="85" y="10"/>
                    <a:pt x="86" y="13"/>
                  </a:cubicBezTo>
                  <a:cubicBezTo>
                    <a:pt x="88" y="18"/>
                    <a:pt x="89" y="26"/>
                    <a:pt x="89" y="34"/>
                  </a:cubicBezTo>
                  <a:cubicBezTo>
                    <a:pt x="89" y="42"/>
                    <a:pt x="88" y="50"/>
                    <a:pt x="86" y="55"/>
                  </a:cubicBezTo>
                  <a:cubicBezTo>
                    <a:pt x="85" y="58"/>
                    <a:pt x="84" y="60"/>
                    <a:pt x="83" y="61"/>
                  </a:cubicBezTo>
                  <a:cubicBezTo>
                    <a:pt x="82" y="62"/>
                    <a:pt x="81" y="63"/>
                    <a:pt x="80" y="63"/>
                  </a:cubicBezTo>
                  <a:close/>
                  <a:moveTo>
                    <a:pt x="24" y="34"/>
                  </a:moveTo>
                  <a:cubicBezTo>
                    <a:pt x="24" y="29"/>
                    <a:pt x="24" y="25"/>
                    <a:pt x="25"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5" y="48"/>
                  </a:cubicBezTo>
                  <a:cubicBezTo>
                    <a:pt x="24" y="43"/>
                    <a:pt x="24" y="39"/>
                    <a:pt x="24" y="34"/>
                  </a:cubicBezTo>
                  <a:close/>
                  <a:moveTo>
                    <a:pt x="34" y="54"/>
                  </a:moveTo>
                  <a:cubicBezTo>
                    <a:pt x="23" y="51"/>
                    <a:pt x="23" y="51"/>
                    <a:pt x="23" y="51"/>
                  </a:cubicBezTo>
                  <a:cubicBezTo>
                    <a:pt x="30" y="81"/>
                    <a:pt x="30" y="81"/>
                    <a:pt x="30" y="81"/>
                  </a:cubicBezTo>
                  <a:cubicBezTo>
                    <a:pt x="31" y="83"/>
                    <a:pt x="32" y="83"/>
                    <a:pt x="34" y="83"/>
                  </a:cubicBezTo>
                  <a:cubicBezTo>
                    <a:pt x="44" y="78"/>
                    <a:pt x="44" y="78"/>
                    <a:pt x="44" y="78"/>
                  </a:cubicBezTo>
                  <a:cubicBezTo>
                    <a:pt x="46" y="78"/>
                    <a:pt x="47" y="76"/>
                    <a:pt x="46" y="75"/>
                  </a:cubicBezTo>
                  <a:lnTo>
                    <a:pt x="34" y="54"/>
                  </a:lnTo>
                  <a:close/>
                  <a:moveTo>
                    <a:pt x="80" y="45"/>
                  </a:moveTo>
                  <a:cubicBezTo>
                    <a:pt x="80" y="45"/>
                    <a:pt x="80" y="45"/>
                    <a:pt x="79" y="45"/>
                  </a:cubicBezTo>
                  <a:cubicBezTo>
                    <a:pt x="79" y="44"/>
                    <a:pt x="79" y="43"/>
                    <a:pt x="78" y="42"/>
                  </a:cubicBezTo>
                  <a:cubicBezTo>
                    <a:pt x="77" y="40"/>
                    <a:pt x="77" y="37"/>
                    <a:pt x="77" y="34"/>
                  </a:cubicBezTo>
                  <a:cubicBezTo>
                    <a:pt x="77" y="31"/>
                    <a:pt x="77" y="28"/>
                    <a:pt x="78" y="26"/>
                  </a:cubicBezTo>
                  <a:cubicBezTo>
                    <a:pt x="79" y="25"/>
                    <a:pt x="79" y="24"/>
                    <a:pt x="79" y="24"/>
                  </a:cubicBezTo>
                  <a:cubicBezTo>
                    <a:pt x="80" y="23"/>
                    <a:pt x="80" y="23"/>
                    <a:pt x="80" y="23"/>
                  </a:cubicBezTo>
                  <a:cubicBezTo>
                    <a:pt x="81" y="23"/>
                    <a:pt x="81" y="23"/>
                    <a:pt x="81" y="24"/>
                  </a:cubicBezTo>
                  <a:cubicBezTo>
                    <a:pt x="82" y="24"/>
                    <a:pt x="82" y="25"/>
                    <a:pt x="82" y="26"/>
                  </a:cubicBezTo>
                  <a:cubicBezTo>
                    <a:pt x="83" y="28"/>
                    <a:pt x="84" y="31"/>
                    <a:pt x="84" y="34"/>
                  </a:cubicBezTo>
                  <a:cubicBezTo>
                    <a:pt x="84" y="37"/>
                    <a:pt x="83" y="40"/>
                    <a:pt x="82" y="42"/>
                  </a:cubicBezTo>
                  <a:cubicBezTo>
                    <a:pt x="82" y="43"/>
                    <a:pt x="82" y="44"/>
                    <a:pt x="81" y="45"/>
                  </a:cubicBezTo>
                  <a:cubicBezTo>
                    <a:pt x="81" y="45"/>
                    <a:pt x="81" y="45"/>
                    <a:pt x="80"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84" name="Freeform 173"/>
            <p:cNvSpPr/>
            <p:nvPr/>
          </p:nvSpPr>
          <p:spPr bwMode="auto">
            <a:xfrm>
              <a:off x="7751370" y="2444330"/>
              <a:ext cx="236837" cy="236836"/>
            </a:xfrm>
            <a:custGeom>
              <a:avLst/>
              <a:gdLst>
                <a:gd name="T0" fmla="*/ 60 w 121"/>
                <a:gd name="T1" fmla="*/ 121 h 121"/>
                <a:gd name="T2" fmla="*/ 121 w 121"/>
                <a:gd name="T3" fmla="*/ 61 h 121"/>
                <a:gd name="T4" fmla="*/ 83 w 121"/>
                <a:gd name="T5" fmla="*/ 61 h 121"/>
                <a:gd name="T6" fmla="*/ 83 w 121"/>
                <a:gd name="T7" fmla="*/ 0 h 121"/>
                <a:gd name="T8" fmla="*/ 37 w 121"/>
                <a:gd name="T9" fmla="*/ 0 h 121"/>
                <a:gd name="T10" fmla="*/ 37 w 121"/>
                <a:gd name="T11" fmla="*/ 61 h 121"/>
                <a:gd name="T12" fmla="*/ 0 w 121"/>
                <a:gd name="T13" fmla="*/ 61 h 121"/>
                <a:gd name="T14" fmla="*/ 60 w 121"/>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1">
                  <a:moveTo>
                    <a:pt x="60" y="121"/>
                  </a:moveTo>
                  <a:lnTo>
                    <a:pt x="121" y="61"/>
                  </a:lnTo>
                  <a:lnTo>
                    <a:pt x="83" y="61"/>
                  </a:lnTo>
                  <a:lnTo>
                    <a:pt x="83" y="0"/>
                  </a:lnTo>
                  <a:lnTo>
                    <a:pt x="37" y="0"/>
                  </a:lnTo>
                  <a:lnTo>
                    <a:pt x="37" y="61"/>
                  </a:lnTo>
                  <a:lnTo>
                    <a:pt x="0" y="61"/>
                  </a:lnTo>
                  <a:lnTo>
                    <a:pt x="60" y="1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85" name="Freeform 176"/>
            <p:cNvSpPr>
              <a:spLocks noEditPoints="1"/>
            </p:cNvSpPr>
            <p:nvPr/>
          </p:nvSpPr>
          <p:spPr bwMode="auto">
            <a:xfrm>
              <a:off x="7222892" y="3976918"/>
              <a:ext cx="205520" cy="152672"/>
            </a:xfrm>
            <a:custGeom>
              <a:avLst/>
              <a:gdLst>
                <a:gd name="T0" fmla="*/ 56 w 64"/>
                <a:gd name="T1" fmla="*/ 8 h 48"/>
                <a:gd name="T2" fmla="*/ 56 w 64"/>
                <a:gd name="T3" fmla="*/ 0 h 48"/>
                <a:gd name="T4" fmla="*/ 0 w 64"/>
                <a:gd name="T5" fmla="*/ 0 h 48"/>
                <a:gd name="T6" fmla="*/ 0 w 64"/>
                <a:gd name="T7" fmla="*/ 44 h 48"/>
                <a:gd name="T8" fmla="*/ 4 w 64"/>
                <a:gd name="T9" fmla="*/ 48 h 48"/>
                <a:gd name="T10" fmla="*/ 58 w 64"/>
                <a:gd name="T11" fmla="*/ 48 h 48"/>
                <a:gd name="T12" fmla="*/ 64 w 64"/>
                <a:gd name="T13" fmla="*/ 42 h 48"/>
                <a:gd name="T14" fmla="*/ 64 w 64"/>
                <a:gd name="T15" fmla="*/ 8 h 48"/>
                <a:gd name="T16" fmla="*/ 56 w 64"/>
                <a:gd name="T17" fmla="*/ 8 h 48"/>
                <a:gd name="T18" fmla="*/ 52 w 64"/>
                <a:gd name="T19" fmla="*/ 44 h 48"/>
                <a:gd name="T20" fmla="*/ 4 w 64"/>
                <a:gd name="T21" fmla="*/ 44 h 48"/>
                <a:gd name="T22" fmla="*/ 4 w 64"/>
                <a:gd name="T23" fmla="*/ 4 h 48"/>
                <a:gd name="T24" fmla="*/ 52 w 64"/>
                <a:gd name="T25" fmla="*/ 4 h 48"/>
                <a:gd name="T26" fmla="*/ 52 w 64"/>
                <a:gd name="T27" fmla="*/ 44 h 48"/>
                <a:gd name="T28" fmla="*/ 8 w 64"/>
                <a:gd name="T29" fmla="*/ 12 h 48"/>
                <a:gd name="T30" fmla="*/ 48 w 64"/>
                <a:gd name="T31" fmla="*/ 12 h 48"/>
                <a:gd name="T32" fmla="*/ 48 w 64"/>
                <a:gd name="T33" fmla="*/ 16 h 48"/>
                <a:gd name="T34" fmla="*/ 8 w 64"/>
                <a:gd name="T35" fmla="*/ 16 h 48"/>
                <a:gd name="T36" fmla="*/ 8 w 64"/>
                <a:gd name="T37" fmla="*/ 12 h 48"/>
                <a:gd name="T38" fmla="*/ 32 w 64"/>
                <a:gd name="T39" fmla="*/ 20 h 48"/>
                <a:gd name="T40" fmla="*/ 48 w 64"/>
                <a:gd name="T41" fmla="*/ 20 h 48"/>
                <a:gd name="T42" fmla="*/ 48 w 64"/>
                <a:gd name="T43" fmla="*/ 24 h 48"/>
                <a:gd name="T44" fmla="*/ 32 w 64"/>
                <a:gd name="T45" fmla="*/ 24 h 48"/>
                <a:gd name="T46" fmla="*/ 32 w 64"/>
                <a:gd name="T47" fmla="*/ 20 h 48"/>
                <a:gd name="T48" fmla="*/ 32 w 64"/>
                <a:gd name="T49" fmla="*/ 28 h 48"/>
                <a:gd name="T50" fmla="*/ 48 w 64"/>
                <a:gd name="T51" fmla="*/ 28 h 48"/>
                <a:gd name="T52" fmla="*/ 48 w 64"/>
                <a:gd name="T53" fmla="*/ 32 h 48"/>
                <a:gd name="T54" fmla="*/ 32 w 64"/>
                <a:gd name="T55" fmla="*/ 32 h 48"/>
                <a:gd name="T56" fmla="*/ 32 w 64"/>
                <a:gd name="T57" fmla="*/ 28 h 48"/>
                <a:gd name="T58" fmla="*/ 32 w 64"/>
                <a:gd name="T59" fmla="*/ 36 h 48"/>
                <a:gd name="T60" fmla="*/ 44 w 64"/>
                <a:gd name="T61" fmla="*/ 36 h 48"/>
                <a:gd name="T62" fmla="*/ 44 w 64"/>
                <a:gd name="T63" fmla="*/ 40 h 48"/>
                <a:gd name="T64" fmla="*/ 32 w 64"/>
                <a:gd name="T65" fmla="*/ 40 h 48"/>
                <a:gd name="T66" fmla="*/ 32 w 64"/>
                <a:gd name="T67" fmla="*/ 36 h 48"/>
                <a:gd name="T68" fmla="*/ 8 w 64"/>
                <a:gd name="T69" fmla="*/ 20 h 48"/>
                <a:gd name="T70" fmla="*/ 28 w 64"/>
                <a:gd name="T71" fmla="*/ 20 h 48"/>
                <a:gd name="T72" fmla="*/ 28 w 64"/>
                <a:gd name="T73" fmla="*/ 40 h 48"/>
                <a:gd name="T74" fmla="*/ 8 w 64"/>
                <a:gd name="T75" fmla="*/ 40 h 48"/>
                <a:gd name="T76" fmla="*/ 8 w 64"/>
                <a:gd name="T7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48">
                  <a:moveTo>
                    <a:pt x="56" y="8"/>
                  </a:moveTo>
                  <a:cubicBezTo>
                    <a:pt x="56" y="0"/>
                    <a:pt x="56" y="0"/>
                    <a:pt x="56" y="0"/>
                  </a:cubicBezTo>
                  <a:cubicBezTo>
                    <a:pt x="0" y="0"/>
                    <a:pt x="0" y="0"/>
                    <a:pt x="0" y="0"/>
                  </a:cubicBezTo>
                  <a:cubicBezTo>
                    <a:pt x="0" y="44"/>
                    <a:pt x="0" y="44"/>
                    <a:pt x="0" y="44"/>
                  </a:cubicBezTo>
                  <a:cubicBezTo>
                    <a:pt x="0" y="46"/>
                    <a:pt x="2" y="48"/>
                    <a:pt x="4" y="48"/>
                  </a:cubicBezTo>
                  <a:cubicBezTo>
                    <a:pt x="58" y="48"/>
                    <a:pt x="58" y="48"/>
                    <a:pt x="58" y="48"/>
                  </a:cubicBezTo>
                  <a:cubicBezTo>
                    <a:pt x="61" y="48"/>
                    <a:pt x="64" y="45"/>
                    <a:pt x="64" y="42"/>
                  </a:cubicBezTo>
                  <a:cubicBezTo>
                    <a:pt x="64" y="8"/>
                    <a:pt x="64" y="8"/>
                    <a:pt x="64" y="8"/>
                  </a:cubicBezTo>
                  <a:lnTo>
                    <a:pt x="56" y="8"/>
                  </a:lnTo>
                  <a:close/>
                  <a:moveTo>
                    <a:pt x="52" y="44"/>
                  </a:moveTo>
                  <a:cubicBezTo>
                    <a:pt x="4" y="44"/>
                    <a:pt x="4" y="44"/>
                    <a:pt x="4" y="44"/>
                  </a:cubicBezTo>
                  <a:cubicBezTo>
                    <a:pt x="4" y="4"/>
                    <a:pt x="4" y="4"/>
                    <a:pt x="4" y="4"/>
                  </a:cubicBezTo>
                  <a:cubicBezTo>
                    <a:pt x="52" y="4"/>
                    <a:pt x="52" y="4"/>
                    <a:pt x="52" y="4"/>
                  </a:cubicBezTo>
                  <a:lnTo>
                    <a:pt x="52" y="44"/>
                  </a:lnTo>
                  <a:close/>
                  <a:moveTo>
                    <a:pt x="8" y="12"/>
                  </a:moveTo>
                  <a:cubicBezTo>
                    <a:pt x="48" y="12"/>
                    <a:pt x="48" y="12"/>
                    <a:pt x="48" y="12"/>
                  </a:cubicBezTo>
                  <a:cubicBezTo>
                    <a:pt x="48" y="16"/>
                    <a:pt x="48" y="16"/>
                    <a:pt x="48" y="16"/>
                  </a:cubicBezTo>
                  <a:cubicBezTo>
                    <a:pt x="8" y="16"/>
                    <a:pt x="8" y="16"/>
                    <a:pt x="8" y="16"/>
                  </a:cubicBezTo>
                  <a:lnTo>
                    <a:pt x="8" y="12"/>
                  </a:lnTo>
                  <a:close/>
                  <a:moveTo>
                    <a:pt x="32" y="20"/>
                  </a:moveTo>
                  <a:cubicBezTo>
                    <a:pt x="48" y="20"/>
                    <a:pt x="48" y="20"/>
                    <a:pt x="48" y="20"/>
                  </a:cubicBezTo>
                  <a:cubicBezTo>
                    <a:pt x="48" y="24"/>
                    <a:pt x="48" y="24"/>
                    <a:pt x="48" y="24"/>
                  </a:cubicBezTo>
                  <a:cubicBezTo>
                    <a:pt x="32" y="24"/>
                    <a:pt x="32" y="24"/>
                    <a:pt x="32" y="24"/>
                  </a:cubicBezTo>
                  <a:lnTo>
                    <a:pt x="32" y="20"/>
                  </a:lnTo>
                  <a:close/>
                  <a:moveTo>
                    <a:pt x="32" y="28"/>
                  </a:moveTo>
                  <a:cubicBezTo>
                    <a:pt x="48" y="28"/>
                    <a:pt x="48" y="28"/>
                    <a:pt x="48" y="28"/>
                  </a:cubicBezTo>
                  <a:cubicBezTo>
                    <a:pt x="48" y="32"/>
                    <a:pt x="48" y="32"/>
                    <a:pt x="48" y="32"/>
                  </a:cubicBezTo>
                  <a:cubicBezTo>
                    <a:pt x="32" y="32"/>
                    <a:pt x="32" y="32"/>
                    <a:pt x="32" y="32"/>
                  </a:cubicBezTo>
                  <a:lnTo>
                    <a:pt x="32" y="28"/>
                  </a:lnTo>
                  <a:close/>
                  <a:moveTo>
                    <a:pt x="32" y="36"/>
                  </a:moveTo>
                  <a:cubicBezTo>
                    <a:pt x="44" y="36"/>
                    <a:pt x="44" y="36"/>
                    <a:pt x="44" y="36"/>
                  </a:cubicBezTo>
                  <a:cubicBezTo>
                    <a:pt x="44" y="40"/>
                    <a:pt x="44" y="40"/>
                    <a:pt x="44" y="40"/>
                  </a:cubicBezTo>
                  <a:cubicBezTo>
                    <a:pt x="32" y="40"/>
                    <a:pt x="32" y="40"/>
                    <a:pt x="32" y="40"/>
                  </a:cubicBezTo>
                  <a:lnTo>
                    <a:pt x="32" y="36"/>
                  </a:lnTo>
                  <a:close/>
                  <a:moveTo>
                    <a:pt x="8" y="20"/>
                  </a:moveTo>
                  <a:cubicBezTo>
                    <a:pt x="28" y="20"/>
                    <a:pt x="28" y="20"/>
                    <a:pt x="28" y="20"/>
                  </a:cubicBezTo>
                  <a:cubicBezTo>
                    <a:pt x="28" y="40"/>
                    <a:pt x="28" y="40"/>
                    <a:pt x="28" y="40"/>
                  </a:cubicBezTo>
                  <a:cubicBezTo>
                    <a:pt x="8" y="40"/>
                    <a:pt x="8" y="40"/>
                    <a:pt x="8" y="40"/>
                  </a:cubicBezTo>
                  <a:lnTo>
                    <a:pt x="8"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86" name="Freeform 180"/>
            <p:cNvSpPr>
              <a:spLocks noEditPoints="1"/>
            </p:cNvSpPr>
            <p:nvPr/>
          </p:nvSpPr>
          <p:spPr bwMode="auto">
            <a:xfrm>
              <a:off x="8054756" y="1359970"/>
              <a:ext cx="246623" cy="246623"/>
            </a:xfrm>
            <a:custGeom>
              <a:avLst/>
              <a:gdLst>
                <a:gd name="T0" fmla="*/ 64 w 77"/>
                <a:gd name="T1" fmla="*/ 0 h 77"/>
                <a:gd name="T2" fmla="*/ 13 w 77"/>
                <a:gd name="T3" fmla="*/ 0 h 77"/>
                <a:gd name="T4" fmla="*/ 0 w 77"/>
                <a:gd name="T5" fmla="*/ 13 h 77"/>
                <a:gd name="T6" fmla="*/ 0 w 77"/>
                <a:gd name="T7" fmla="*/ 64 h 77"/>
                <a:gd name="T8" fmla="*/ 13 w 77"/>
                <a:gd name="T9" fmla="*/ 77 h 77"/>
                <a:gd name="T10" fmla="*/ 64 w 77"/>
                <a:gd name="T11" fmla="*/ 77 h 77"/>
                <a:gd name="T12" fmla="*/ 77 w 77"/>
                <a:gd name="T13" fmla="*/ 64 h 77"/>
                <a:gd name="T14" fmla="*/ 77 w 77"/>
                <a:gd name="T15" fmla="*/ 13 h 77"/>
                <a:gd name="T16" fmla="*/ 64 w 77"/>
                <a:gd name="T17" fmla="*/ 0 h 77"/>
                <a:gd name="T18" fmla="*/ 25 w 77"/>
                <a:gd name="T19" fmla="*/ 34 h 77"/>
                <a:gd name="T20" fmla="*/ 52 w 77"/>
                <a:gd name="T21" fmla="*/ 34 h 77"/>
                <a:gd name="T22" fmla="*/ 53 w 77"/>
                <a:gd name="T23" fmla="*/ 38 h 77"/>
                <a:gd name="T24" fmla="*/ 39 w 77"/>
                <a:gd name="T25" fmla="*/ 53 h 77"/>
                <a:gd name="T26" fmla="*/ 24 w 77"/>
                <a:gd name="T27" fmla="*/ 38 h 77"/>
                <a:gd name="T28" fmla="*/ 25 w 77"/>
                <a:gd name="T29" fmla="*/ 34 h 77"/>
                <a:gd name="T30" fmla="*/ 67 w 77"/>
                <a:gd name="T31" fmla="*/ 33 h 77"/>
                <a:gd name="T32" fmla="*/ 67 w 77"/>
                <a:gd name="T33" fmla="*/ 53 h 77"/>
                <a:gd name="T34" fmla="*/ 67 w 77"/>
                <a:gd name="T35" fmla="*/ 62 h 77"/>
                <a:gd name="T36" fmla="*/ 63 w 77"/>
                <a:gd name="T37" fmla="*/ 67 h 77"/>
                <a:gd name="T38" fmla="*/ 15 w 77"/>
                <a:gd name="T39" fmla="*/ 67 h 77"/>
                <a:gd name="T40" fmla="*/ 10 w 77"/>
                <a:gd name="T41" fmla="*/ 63 h 77"/>
                <a:gd name="T42" fmla="*/ 10 w 77"/>
                <a:gd name="T43" fmla="*/ 53 h 77"/>
                <a:gd name="T44" fmla="*/ 10 w 77"/>
                <a:gd name="T45" fmla="*/ 34 h 77"/>
                <a:gd name="T46" fmla="*/ 10 w 77"/>
                <a:gd name="T47" fmla="*/ 34 h 77"/>
                <a:gd name="T48" fmla="*/ 17 w 77"/>
                <a:gd name="T49" fmla="*/ 34 h 77"/>
                <a:gd name="T50" fmla="*/ 17 w 77"/>
                <a:gd name="T51" fmla="*/ 39 h 77"/>
                <a:gd name="T52" fmla="*/ 39 w 77"/>
                <a:gd name="T53" fmla="*/ 60 h 77"/>
                <a:gd name="T54" fmla="*/ 60 w 77"/>
                <a:gd name="T55" fmla="*/ 38 h 77"/>
                <a:gd name="T56" fmla="*/ 60 w 77"/>
                <a:gd name="T57" fmla="*/ 33 h 77"/>
                <a:gd name="T58" fmla="*/ 67 w 77"/>
                <a:gd name="T59" fmla="*/ 33 h 77"/>
                <a:gd name="T60" fmla="*/ 67 w 77"/>
                <a:gd name="T61" fmla="*/ 17 h 77"/>
                <a:gd name="T62" fmla="*/ 65 w 77"/>
                <a:gd name="T63" fmla="*/ 19 h 77"/>
                <a:gd name="T64" fmla="*/ 60 w 77"/>
                <a:gd name="T65" fmla="*/ 19 h 77"/>
                <a:gd name="T66" fmla="*/ 58 w 77"/>
                <a:gd name="T67" fmla="*/ 17 h 77"/>
                <a:gd name="T68" fmla="*/ 58 w 77"/>
                <a:gd name="T69" fmla="*/ 12 h 77"/>
                <a:gd name="T70" fmla="*/ 60 w 77"/>
                <a:gd name="T71" fmla="*/ 10 h 77"/>
                <a:gd name="T72" fmla="*/ 65 w 77"/>
                <a:gd name="T73" fmla="*/ 10 h 77"/>
                <a:gd name="T74" fmla="*/ 67 w 77"/>
                <a:gd name="T75" fmla="*/ 12 h 77"/>
                <a:gd name="T76" fmla="*/ 67 w 77"/>
                <a:gd name="T7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77">
                  <a:moveTo>
                    <a:pt x="64" y="0"/>
                  </a:moveTo>
                  <a:cubicBezTo>
                    <a:pt x="13" y="0"/>
                    <a:pt x="13" y="0"/>
                    <a:pt x="13" y="0"/>
                  </a:cubicBezTo>
                  <a:cubicBezTo>
                    <a:pt x="6" y="0"/>
                    <a:pt x="0" y="6"/>
                    <a:pt x="0" y="13"/>
                  </a:cubicBezTo>
                  <a:cubicBezTo>
                    <a:pt x="0" y="64"/>
                    <a:pt x="0" y="64"/>
                    <a:pt x="0" y="64"/>
                  </a:cubicBezTo>
                  <a:cubicBezTo>
                    <a:pt x="1" y="71"/>
                    <a:pt x="6" y="77"/>
                    <a:pt x="13" y="77"/>
                  </a:cubicBezTo>
                  <a:cubicBezTo>
                    <a:pt x="64" y="77"/>
                    <a:pt x="64" y="77"/>
                    <a:pt x="64" y="77"/>
                  </a:cubicBezTo>
                  <a:cubicBezTo>
                    <a:pt x="71" y="76"/>
                    <a:pt x="77" y="71"/>
                    <a:pt x="77" y="64"/>
                  </a:cubicBezTo>
                  <a:cubicBezTo>
                    <a:pt x="77" y="13"/>
                    <a:pt x="77" y="13"/>
                    <a:pt x="77" y="13"/>
                  </a:cubicBezTo>
                  <a:cubicBezTo>
                    <a:pt x="77" y="6"/>
                    <a:pt x="71" y="0"/>
                    <a:pt x="64" y="0"/>
                  </a:cubicBezTo>
                  <a:close/>
                  <a:moveTo>
                    <a:pt x="25" y="34"/>
                  </a:moveTo>
                  <a:cubicBezTo>
                    <a:pt x="52" y="34"/>
                    <a:pt x="52" y="34"/>
                    <a:pt x="52" y="34"/>
                  </a:cubicBezTo>
                  <a:cubicBezTo>
                    <a:pt x="53" y="35"/>
                    <a:pt x="53" y="37"/>
                    <a:pt x="53" y="38"/>
                  </a:cubicBezTo>
                  <a:cubicBezTo>
                    <a:pt x="53" y="46"/>
                    <a:pt x="47" y="53"/>
                    <a:pt x="39" y="53"/>
                  </a:cubicBezTo>
                  <a:cubicBezTo>
                    <a:pt x="31" y="53"/>
                    <a:pt x="24" y="47"/>
                    <a:pt x="24" y="38"/>
                  </a:cubicBezTo>
                  <a:cubicBezTo>
                    <a:pt x="24" y="37"/>
                    <a:pt x="24" y="35"/>
                    <a:pt x="25" y="34"/>
                  </a:cubicBezTo>
                  <a:close/>
                  <a:moveTo>
                    <a:pt x="67" y="33"/>
                  </a:moveTo>
                  <a:cubicBezTo>
                    <a:pt x="67" y="53"/>
                    <a:pt x="67" y="53"/>
                    <a:pt x="67" y="53"/>
                  </a:cubicBezTo>
                  <a:cubicBezTo>
                    <a:pt x="67" y="62"/>
                    <a:pt x="67" y="62"/>
                    <a:pt x="67" y="62"/>
                  </a:cubicBezTo>
                  <a:cubicBezTo>
                    <a:pt x="67" y="65"/>
                    <a:pt x="65" y="67"/>
                    <a:pt x="63" y="67"/>
                  </a:cubicBezTo>
                  <a:cubicBezTo>
                    <a:pt x="15" y="67"/>
                    <a:pt x="15" y="67"/>
                    <a:pt x="15" y="67"/>
                  </a:cubicBezTo>
                  <a:cubicBezTo>
                    <a:pt x="12" y="67"/>
                    <a:pt x="10" y="65"/>
                    <a:pt x="10" y="63"/>
                  </a:cubicBezTo>
                  <a:cubicBezTo>
                    <a:pt x="10" y="53"/>
                    <a:pt x="10" y="53"/>
                    <a:pt x="10" y="53"/>
                  </a:cubicBezTo>
                  <a:cubicBezTo>
                    <a:pt x="10" y="34"/>
                    <a:pt x="10" y="34"/>
                    <a:pt x="10" y="34"/>
                  </a:cubicBezTo>
                  <a:cubicBezTo>
                    <a:pt x="10" y="34"/>
                    <a:pt x="10" y="34"/>
                    <a:pt x="10" y="34"/>
                  </a:cubicBezTo>
                  <a:cubicBezTo>
                    <a:pt x="17" y="34"/>
                    <a:pt x="17" y="34"/>
                    <a:pt x="17" y="34"/>
                  </a:cubicBezTo>
                  <a:cubicBezTo>
                    <a:pt x="17" y="35"/>
                    <a:pt x="17" y="37"/>
                    <a:pt x="17" y="39"/>
                  </a:cubicBezTo>
                  <a:cubicBezTo>
                    <a:pt x="17" y="51"/>
                    <a:pt x="27" y="60"/>
                    <a:pt x="39" y="60"/>
                  </a:cubicBezTo>
                  <a:cubicBezTo>
                    <a:pt x="51" y="60"/>
                    <a:pt x="60" y="50"/>
                    <a:pt x="60" y="38"/>
                  </a:cubicBezTo>
                  <a:cubicBezTo>
                    <a:pt x="60" y="37"/>
                    <a:pt x="60" y="35"/>
                    <a:pt x="60" y="33"/>
                  </a:cubicBezTo>
                  <a:cubicBezTo>
                    <a:pt x="67" y="33"/>
                    <a:pt x="67" y="33"/>
                    <a:pt x="67" y="33"/>
                  </a:cubicBezTo>
                  <a:close/>
                  <a:moveTo>
                    <a:pt x="67" y="17"/>
                  </a:moveTo>
                  <a:cubicBezTo>
                    <a:pt x="67" y="18"/>
                    <a:pt x="66" y="19"/>
                    <a:pt x="65" y="19"/>
                  </a:cubicBezTo>
                  <a:cubicBezTo>
                    <a:pt x="60" y="19"/>
                    <a:pt x="60" y="19"/>
                    <a:pt x="60" y="19"/>
                  </a:cubicBezTo>
                  <a:cubicBezTo>
                    <a:pt x="59" y="19"/>
                    <a:pt x="58" y="18"/>
                    <a:pt x="58" y="17"/>
                  </a:cubicBezTo>
                  <a:cubicBezTo>
                    <a:pt x="58" y="12"/>
                    <a:pt x="58" y="12"/>
                    <a:pt x="58" y="12"/>
                  </a:cubicBezTo>
                  <a:cubicBezTo>
                    <a:pt x="58" y="11"/>
                    <a:pt x="59" y="10"/>
                    <a:pt x="60" y="10"/>
                  </a:cubicBezTo>
                  <a:cubicBezTo>
                    <a:pt x="65" y="10"/>
                    <a:pt x="65" y="10"/>
                    <a:pt x="65" y="10"/>
                  </a:cubicBezTo>
                  <a:cubicBezTo>
                    <a:pt x="66" y="9"/>
                    <a:pt x="67" y="11"/>
                    <a:pt x="67" y="12"/>
                  </a:cubicBezTo>
                  <a:lnTo>
                    <a:pt x="6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87" name="Freeform 181"/>
            <p:cNvSpPr>
              <a:spLocks noEditPoints="1"/>
            </p:cNvSpPr>
            <p:nvPr/>
          </p:nvSpPr>
          <p:spPr bwMode="auto">
            <a:xfrm>
              <a:off x="7590869" y="1725991"/>
              <a:ext cx="252496" cy="191818"/>
            </a:xfrm>
            <a:custGeom>
              <a:avLst/>
              <a:gdLst>
                <a:gd name="T0" fmla="*/ 76 w 79"/>
                <a:gd name="T1" fmla="*/ 3 h 60"/>
                <a:gd name="T2" fmla="*/ 40 w 79"/>
                <a:gd name="T3" fmla="*/ 0 h 60"/>
                <a:gd name="T4" fmla="*/ 4 w 79"/>
                <a:gd name="T5" fmla="*/ 3 h 60"/>
                <a:gd name="T6" fmla="*/ 0 w 79"/>
                <a:gd name="T7" fmla="*/ 30 h 60"/>
                <a:gd name="T8" fmla="*/ 4 w 79"/>
                <a:gd name="T9" fmla="*/ 57 h 60"/>
                <a:gd name="T10" fmla="*/ 40 w 79"/>
                <a:gd name="T11" fmla="*/ 60 h 60"/>
                <a:gd name="T12" fmla="*/ 76 w 79"/>
                <a:gd name="T13" fmla="*/ 57 h 60"/>
                <a:gd name="T14" fmla="*/ 79 w 79"/>
                <a:gd name="T15" fmla="*/ 30 h 60"/>
                <a:gd name="T16" fmla="*/ 76 w 79"/>
                <a:gd name="T17" fmla="*/ 3 h 60"/>
                <a:gd name="T18" fmla="*/ 30 w 79"/>
                <a:gd name="T19" fmla="*/ 45 h 60"/>
                <a:gd name="T20" fmla="*/ 30 w 79"/>
                <a:gd name="T21" fmla="*/ 15 h 60"/>
                <a:gd name="T22" fmla="*/ 55 w 79"/>
                <a:gd name="T23" fmla="*/ 30 h 60"/>
                <a:gd name="T24" fmla="*/ 30 w 79"/>
                <a:gd name="T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60">
                  <a:moveTo>
                    <a:pt x="76" y="3"/>
                  </a:moveTo>
                  <a:cubicBezTo>
                    <a:pt x="65" y="1"/>
                    <a:pt x="53" y="0"/>
                    <a:pt x="40" y="0"/>
                  </a:cubicBezTo>
                  <a:cubicBezTo>
                    <a:pt x="27" y="0"/>
                    <a:pt x="15" y="1"/>
                    <a:pt x="4" y="3"/>
                  </a:cubicBezTo>
                  <a:cubicBezTo>
                    <a:pt x="2" y="11"/>
                    <a:pt x="0" y="20"/>
                    <a:pt x="0" y="30"/>
                  </a:cubicBezTo>
                  <a:cubicBezTo>
                    <a:pt x="0" y="40"/>
                    <a:pt x="2" y="49"/>
                    <a:pt x="4" y="57"/>
                  </a:cubicBezTo>
                  <a:cubicBezTo>
                    <a:pt x="15" y="59"/>
                    <a:pt x="27" y="60"/>
                    <a:pt x="40" y="60"/>
                  </a:cubicBezTo>
                  <a:cubicBezTo>
                    <a:pt x="53" y="60"/>
                    <a:pt x="65" y="59"/>
                    <a:pt x="76" y="57"/>
                  </a:cubicBezTo>
                  <a:cubicBezTo>
                    <a:pt x="78" y="49"/>
                    <a:pt x="79" y="40"/>
                    <a:pt x="79" y="30"/>
                  </a:cubicBezTo>
                  <a:cubicBezTo>
                    <a:pt x="79" y="20"/>
                    <a:pt x="78" y="11"/>
                    <a:pt x="76" y="3"/>
                  </a:cubicBezTo>
                  <a:close/>
                  <a:moveTo>
                    <a:pt x="30" y="45"/>
                  </a:moveTo>
                  <a:cubicBezTo>
                    <a:pt x="30" y="15"/>
                    <a:pt x="30" y="15"/>
                    <a:pt x="30" y="15"/>
                  </a:cubicBezTo>
                  <a:cubicBezTo>
                    <a:pt x="55" y="30"/>
                    <a:pt x="55" y="30"/>
                    <a:pt x="55" y="30"/>
                  </a:cubicBezTo>
                  <a:lnTo>
                    <a:pt x="30" y="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88" name="Freeform 183"/>
            <p:cNvSpPr>
              <a:spLocks noEditPoints="1"/>
            </p:cNvSpPr>
            <p:nvPr/>
          </p:nvSpPr>
          <p:spPr bwMode="auto">
            <a:xfrm>
              <a:off x="7334459" y="2704655"/>
              <a:ext cx="219221" cy="21726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61 h 68"/>
                <a:gd name="T12" fmla="*/ 7 w 68"/>
                <a:gd name="T13" fmla="*/ 34 h 68"/>
                <a:gd name="T14" fmla="*/ 34 w 68"/>
                <a:gd name="T15" fmla="*/ 6 h 68"/>
                <a:gd name="T16" fmla="*/ 62 w 68"/>
                <a:gd name="T17" fmla="*/ 34 h 68"/>
                <a:gd name="T18" fmla="*/ 34 w 68"/>
                <a:gd name="T19" fmla="*/ 61 h 68"/>
                <a:gd name="T20" fmla="*/ 21 w 68"/>
                <a:gd name="T21" fmla="*/ 21 h 68"/>
                <a:gd name="T22" fmla="*/ 47 w 68"/>
                <a:gd name="T23" fmla="*/ 21 h 68"/>
                <a:gd name="T24" fmla="*/ 47 w 68"/>
                <a:gd name="T25" fmla="*/ 46 h 68"/>
                <a:gd name="T26" fmla="*/ 21 w 68"/>
                <a:gd name="T27" fmla="*/ 46 h 68"/>
                <a:gd name="T28" fmla="*/ 21 w 68"/>
                <a:gd name="T2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61"/>
                  </a:moveTo>
                  <a:cubicBezTo>
                    <a:pt x="19" y="61"/>
                    <a:pt x="7" y="49"/>
                    <a:pt x="7" y="34"/>
                  </a:cubicBezTo>
                  <a:cubicBezTo>
                    <a:pt x="7" y="18"/>
                    <a:pt x="19" y="6"/>
                    <a:pt x="34" y="6"/>
                  </a:cubicBezTo>
                  <a:cubicBezTo>
                    <a:pt x="49" y="6"/>
                    <a:pt x="62" y="18"/>
                    <a:pt x="62" y="34"/>
                  </a:cubicBezTo>
                  <a:cubicBezTo>
                    <a:pt x="62" y="49"/>
                    <a:pt x="49" y="61"/>
                    <a:pt x="34" y="61"/>
                  </a:cubicBezTo>
                  <a:close/>
                  <a:moveTo>
                    <a:pt x="21" y="21"/>
                  </a:moveTo>
                  <a:cubicBezTo>
                    <a:pt x="47" y="21"/>
                    <a:pt x="47" y="21"/>
                    <a:pt x="47" y="21"/>
                  </a:cubicBezTo>
                  <a:cubicBezTo>
                    <a:pt x="47" y="46"/>
                    <a:pt x="47" y="46"/>
                    <a:pt x="47" y="46"/>
                  </a:cubicBezTo>
                  <a:cubicBezTo>
                    <a:pt x="21" y="46"/>
                    <a:pt x="21" y="46"/>
                    <a:pt x="21" y="46"/>
                  </a:cubicBezTo>
                  <a:lnTo>
                    <a:pt x="21"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89" name="Freeform 188"/>
            <p:cNvSpPr>
              <a:spLocks noEditPoints="1"/>
            </p:cNvSpPr>
            <p:nvPr/>
          </p:nvSpPr>
          <p:spPr bwMode="auto">
            <a:xfrm>
              <a:off x="6575015" y="3595239"/>
              <a:ext cx="229008" cy="23096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57 w 72"/>
                <a:gd name="T11" fmla="*/ 31 h 72"/>
                <a:gd name="T12" fmla="*/ 38 w 72"/>
                <a:gd name="T13" fmla="*/ 59 h 72"/>
                <a:gd name="T14" fmla="*/ 29 w 72"/>
                <a:gd name="T15" fmla="*/ 55 h 72"/>
                <a:gd name="T16" fmla="*/ 21 w 72"/>
                <a:gd name="T17" fmla="*/ 33 h 72"/>
                <a:gd name="T18" fmla="*/ 16 w 72"/>
                <a:gd name="T19" fmla="*/ 35 h 72"/>
                <a:gd name="T20" fmla="*/ 15 w 72"/>
                <a:gd name="T21" fmla="*/ 32 h 72"/>
                <a:gd name="T22" fmla="*/ 28 w 72"/>
                <a:gd name="T23" fmla="*/ 23 h 72"/>
                <a:gd name="T24" fmla="*/ 35 w 72"/>
                <a:gd name="T25" fmla="*/ 37 h 72"/>
                <a:gd name="T26" fmla="*/ 38 w 72"/>
                <a:gd name="T27" fmla="*/ 46 h 72"/>
                <a:gd name="T28" fmla="*/ 44 w 72"/>
                <a:gd name="T29" fmla="*/ 38 h 72"/>
                <a:gd name="T30" fmla="*/ 39 w 72"/>
                <a:gd name="T31" fmla="*/ 32 h 72"/>
                <a:gd name="T32" fmla="*/ 57 w 72"/>
                <a:gd name="T33"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36" y="0"/>
                  </a:moveTo>
                  <a:cubicBezTo>
                    <a:pt x="16" y="0"/>
                    <a:pt x="0" y="17"/>
                    <a:pt x="0" y="36"/>
                  </a:cubicBezTo>
                  <a:cubicBezTo>
                    <a:pt x="0" y="56"/>
                    <a:pt x="16" y="72"/>
                    <a:pt x="36" y="72"/>
                  </a:cubicBezTo>
                  <a:cubicBezTo>
                    <a:pt x="56" y="72"/>
                    <a:pt x="72" y="56"/>
                    <a:pt x="72" y="36"/>
                  </a:cubicBezTo>
                  <a:cubicBezTo>
                    <a:pt x="72" y="17"/>
                    <a:pt x="56" y="0"/>
                    <a:pt x="36" y="0"/>
                  </a:cubicBezTo>
                  <a:close/>
                  <a:moveTo>
                    <a:pt x="57" y="31"/>
                  </a:moveTo>
                  <a:cubicBezTo>
                    <a:pt x="55" y="45"/>
                    <a:pt x="42" y="56"/>
                    <a:pt x="38" y="59"/>
                  </a:cubicBezTo>
                  <a:cubicBezTo>
                    <a:pt x="34" y="61"/>
                    <a:pt x="30" y="58"/>
                    <a:pt x="29" y="55"/>
                  </a:cubicBezTo>
                  <a:cubicBezTo>
                    <a:pt x="27" y="52"/>
                    <a:pt x="22" y="35"/>
                    <a:pt x="21" y="33"/>
                  </a:cubicBezTo>
                  <a:cubicBezTo>
                    <a:pt x="20" y="32"/>
                    <a:pt x="16" y="35"/>
                    <a:pt x="16" y="35"/>
                  </a:cubicBezTo>
                  <a:cubicBezTo>
                    <a:pt x="15" y="32"/>
                    <a:pt x="15" y="32"/>
                    <a:pt x="15" y="32"/>
                  </a:cubicBezTo>
                  <a:cubicBezTo>
                    <a:pt x="15" y="32"/>
                    <a:pt x="22" y="24"/>
                    <a:pt x="28" y="23"/>
                  </a:cubicBezTo>
                  <a:cubicBezTo>
                    <a:pt x="33" y="22"/>
                    <a:pt x="33" y="32"/>
                    <a:pt x="35" y="37"/>
                  </a:cubicBezTo>
                  <a:cubicBezTo>
                    <a:pt x="36" y="43"/>
                    <a:pt x="37" y="46"/>
                    <a:pt x="38" y="46"/>
                  </a:cubicBezTo>
                  <a:cubicBezTo>
                    <a:pt x="39" y="46"/>
                    <a:pt x="42" y="43"/>
                    <a:pt x="44" y="38"/>
                  </a:cubicBezTo>
                  <a:cubicBezTo>
                    <a:pt x="47" y="34"/>
                    <a:pt x="44" y="29"/>
                    <a:pt x="39" y="32"/>
                  </a:cubicBezTo>
                  <a:cubicBezTo>
                    <a:pt x="41" y="21"/>
                    <a:pt x="60" y="18"/>
                    <a:pt x="57" y="31"/>
                  </a:cubicBezTo>
                  <a:close/>
                </a:path>
              </a:pathLst>
            </a:custGeom>
            <a:grpFill/>
            <a:ln>
              <a:noFill/>
            </a:ln>
          </p:spPr>
          <p:txBody>
            <a:bodyPr vert="horz" wrap="square" lIns="68580" tIns="34290" rIns="68580" bIns="34290" numCol="1" anchor="t" anchorCtr="0" compatLnSpc="1"/>
            <a:lstStyle/>
            <a:p>
              <a:endParaRPr lang="id-ID" sz="1350">
                <a:cs typeface="+mn-ea"/>
                <a:sym typeface="+mn-lt"/>
              </a:endParaRPr>
            </a:p>
          </p:txBody>
        </p:sp>
        <p:sp>
          <p:nvSpPr>
            <p:cNvPr id="90" name="Freeform 189"/>
            <p:cNvSpPr>
              <a:spLocks noEditPoints="1"/>
            </p:cNvSpPr>
            <p:nvPr/>
          </p:nvSpPr>
          <p:spPr bwMode="auto">
            <a:xfrm>
              <a:off x="5843656" y="2888235"/>
              <a:ext cx="150715" cy="150714"/>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5 w 47"/>
                <a:gd name="T11" fmla="*/ 24 h 47"/>
                <a:gd name="T12" fmla="*/ 23 w 47"/>
                <a:gd name="T13" fmla="*/ 6 h 47"/>
                <a:gd name="T14" fmla="*/ 23 w 47"/>
                <a:gd name="T15" fmla="*/ 42 h 47"/>
                <a:gd name="T16" fmla="*/ 5 w 47"/>
                <a:gd name="T1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5" y="24"/>
                  </a:moveTo>
                  <a:cubicBezTo>
                    <a:pt x="5" y="14"/>
                    <a:pt x="13" y="6"/>
                    <a:pt x="23" y="6"/>
                  </a:cubicBezTo>
                  <a:cubicBezTo>
                    <a:pt x="23" y="42"/>
                    <a:pt x="23" y="42"/>
                    <a:pt x="23" y="42"/>
                  </a:cubicBezTo>
                  <a:cubicBezTo>
                    <a:pt x="13" y="42"/>
                    <a:pt x="5" y="34"/>
                    <a:pt x="5" y="24"/>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91" name="Freeform 190"/>
            <p:cNvSpPr>
              <a:spLocks noEditPoints="1"/>
            </p:cNvSpPr>
            <p:nvPr/>
          </p:nvSpPr>
          <p:spPr bwMode="auto">
            <a:xfrm>
              <a:off x="5900419" y="2101389"/>
              <a:ext cx="215306" cy="199648"/>
            </a:xfrm>
            <a:custGeom>
              <a:avLst/>
              <a:gdLst>
                <a:gd name="T0" fmla="*/ 34 w 67"/>
                <a:gd name="T1" fmla="*/ 8 h 62"/>
                <a:gd name="T2" fmla="*/ 23 w 67"/>
                <a:gd name="T3" fmla="*/ 10 h 62"/>
                <a:gd name="T4" fmla="*/ 15 w 67"/>
                <a:gd name="T5" fmla="*/ 14 h 62"/>
                <a:gd name="T6" fmla="*/ 8 w 67"/>
                <a:gd name="T7" fmla="*/ 27 h 62"/>
                <a:gd name="T8" fmla="*/ 11 w 67"/>
                <a:gd name="T9" fmla="*/ 35 h 62"/>
                <a:gd name="T10" fmla="*/ 17 w 67"/>
                <a:gd name="T11" fmla="*/ 41 h 62"/>
                <a:gd name="T12" fmla="*/ 21 w 67"/>
                <a:gd name="T13" fmla="*/ 47 h 62"/>
                <a:gd name="T14" fmla="*/ 21 w 67"/>
                <a:gd name="T15" fmla="*/ 49 h 62"/>
                <a:gd name="T16" fmla="*/ 22 w 67"/>
                <a:gd name="T17" fmla="*/ 48 h 62"/>
                <a:gd name="T18" fmla="*/ 28 w 67"/>
                <a:gd name="T19" fmla="*/ 45 h 62"/>
                <a:gd name="T20" fmla="*/ 29 w 67"/>
                <a:gd name="T21" fmla="*/ 46 h 62"/>
                <a:gd name="T22" fmla="*/ 34 w 67"/>
                <a:gd name="T23" fmla="*/ 46 h 62"/>
                <a:gd name="T24" fmla="*/ 44 w 67"/>
                <a:gd name="T25" fmla="*/ 44 h 62"/>
                <a:gd name="T26" fmla="*/ 52 w 67"/>
                <a:gd name="T27" fmla="*/ 40 h 62"/>
                <a:gd name="T28" fmla="*/ 59 w 67"/>
                <a:gd name="T29" fmla="*/ 27 h 62"/>
                <a:gd name="T30" fmla="*/ 52 w 67"/>
                <a:gd name="T31" fmla="*/ 14 h 62"/>
                <a:gd name="T32" fmla="*/ 44 w 67"/>
                <a:gd name="T33" fmla="*/ 10 h 62"/>
                <a:gd name="T34" fmla="*/ 34 w 67"/>
                <a:gd name="T35" fmla="*/ 8 h 62"/>
                <a:gd name="T36" fmla="*/ 34 w 67"/>
                <a:gd name="T37" fmla="*/ 0 h 62"/>
                <a:gd name="T38" fmla="*/ 34 w 67"/>
                <a:gd name="T39" fmla="*/ 0 h 62"/>
                <a:gd name="T40" fmla="*/ 67 w 67"/>
                <a:gd name="T41" fmla="*/ 27 h 62"/>
                <a:gd name="T42" fmla="*/ 34 w 67"/>
                <a:gd name="T43" fmla="*/ 54 h 62"/>
                <a:gd name="T44" fmla="*/ 28 w 67"/>
                <a:gd name="T45" fmla="*/ 54 h 62"/>
                <a:gd name="T46" fmla="*/ 4 w 67"/>
                <a:gd name="T47" fmla="*/ 62 h 62"/>
                <a:gd name="T48" fmla="*/ 4 w 67"/>
                <a:gd name="T49" fmla="*/ 61 h 62"/>
                <a:gd name="T50" fmla="*/ 13 w 67"/>
                <a:gd name="T51" fmla="*/ 50 h 62"/>
                <a:gd name="T52" fmla="*/ 12 w 67"/>
                <a:gd name="T53" fmla="*/ 48 h 62"/>
                <a:gd name="T54" fmla="*/ 0 w 67"/>
                <a:gd name="T55" fmla="*/ 27 h 62"/>
                <a:gd name="T56" fmla="*/ 34 w 67"/>
                <a:gd name="T5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62">
                  <a:moveTo>
                    <a:pt x="34" y="8"/>
                  </a:moveTo>
                  <a:cubicBezTo>
                    <a:pt x="30" y="8"/>
                    <a:pt x="26" y="9"/>
                    <a:pt x="23" y="10"/>
                  </a:cubicBezTo>
                  <a:cubicBezTo>
                    <a:pt x="20" y="11"/>
                    <a:pt x="17" y="12"/>
                    <a:pt x="15" y="14"/>
                  </a:cubicBezTo>
                  <a:cubicBezTo>
                    <a:pt x="11" y="18"/>
                    <a:pt x="8" y="22"/>
                    <a:pt x="8" y="27"/>
                  </a:cubicBezTo>
                  <a:cubicBezTo>
                    <a:pt x="8" y="30"/>
                    <a:pt x="9" y="32"/>
                    <a:pt x="11" y="35"/>
                  </a:cubicBezTo>
                  <a:cubicBezTo>
                    <a:pt x="12" y="37"/>
                    <a:pt x="14" y="39"/>
                    <a:pt x="17" y="41"/>
                  </a:cubicBezTo>
                  <a:cubicBezTo>
                    <a:pt x="19" y="42"/>
                    <a:pt x="20" y="45"/>
                    <a:pt x="21" y="47"/>
                  </a:cubicBezTo>
                  <a:cubicBezTo>
                    <a:pt x="21" y="48"/>
                    <a:pt x="21" y="48"/>
                    <a:pt x="21" y="49"/>
                  </a:cubicBezTo>
                  <a:cubicBezTo>
                    <a:pt x="21" y="49"/>
                    <a:pt x="22" y="48"/>
                    <a:pt x="22" y="48"/>
                  </a:cubicBezTo>
                  <a:cubicBezTo>
                    <a:pt x="24" y="46"/>
                    <a:pt x="26" y="45"/>
                    <a:pt x="28" y="45"/>
                  </a:cubicBezTo>
                  <a:cubicBezTo>
                    <a:pt x="29" y="45"/>
                    <a:pt x="29" y="45"/>
                    <a:pt x="29" y="46"/>
                  </a:cubicBezTo>
                  <a:cubicBezTo>
                    <a:pt x="31" y="46"/>
                    <a:pt x="32" y="46"/>
                    <a:pt x="34" y="46"/>
                  </a:cubicBezTo>
                  <a:cubicBezTo>
                    <a:pt x="37" y="46"/>
                    <a:pt x="41" y="45"/>
                    <a:pt x="44" y="44"/>
                  </a:cubicBezTo>
                  <a:cubicBezTo>
                    <a:pt x="47" y="43"/>
                    <a:pt x="50" y="42"/>
                    <a:pt x="52" y="40"/>
                  </a:cubicBezTo>
                  <a:cubicBezTo>
                    <a:pt x="56" y="36"/>
                    <a:pt x="59" y="32"/>
                    <a:pt x="59" y="27"/>
                  </a:cubicBezTo>
                  <a:cubicBezTo>
                    <a:pt x="59" y="22"/>
                    <a:pt x="56" y="18"/>
                    <a:pt x="52" y="14"/>
                  </a:cubicBezTo>
                  <a:cubicBezTo>
                    <a:pt x="50" y="12"/>
                    <a:pt x="47" y="11"/>
                    <a:pt x="44" y="10"/>
                  </a:cubicBezTo>
                  <a:cubicBezTo>
                    <a:pt x="41" y="9"/>
                    <a:pt x="37" y="8"/>
                    <a:pt x="34" y="8"/>
                  </a:cubicBezTo>
                  <a:close/>
                  <a:moveTo>
                    <a:pt x="34" y="0"/>
                  </a:moveTo>
                  <a:cubicBezTo>
                    <a:pt x="34" y="0"/>
                    <a:pt x="34" y="0"/>
                    <a:pt x="34" y="0"/>
                  </a:cubicBezTo>
                  <a:cubicBezTo>
                    <a:pt x="52" y="0"/>
                    <a:pt x="67" y="12"/>
                    <a:pt x="67" y="27"/>
                  </a:cubicBezTo>
                  <a:cubicBezTo>
                    <a:pt x="67" y="42"/>
                    <a:pt x="52" y="54"/>
                    <a:pt x="34" y="54"/>
                  </a:cubicBezTo>
                  <a:cubicBezTo>
                    <a:pt x="32" y="54"/>
                    <a:pt x="30" y="54"/>
                    <a:pt x="28" y="54"/>
                  </a:cubicBezTo>
                  <a:cubicBezTo>
                    <a:pt x="21" y="61"/>
                    <a:pt x="13" y="62"/>
                    <a:pt x="4" y="62"/>
                  </a:cubicBezTo>
                  <a:cubicBezTo>
                    <a:pt x="4" y="61"/>
                    <a:pt x="4" y="61"/>
                    <a:pt x="4" y="61"/>
                  </a:cubicBezTo>
                  <a:cubicBezTo>
                    <a:pt x="9" y="59"/>
                    <a:pt x="13" y="55"/>
                    <a:pt x="13" y="50"/>
                  </a:cubicBezTo>
                  <a:cubicBezTo>
                    <a:pt x="13" y="49"/>
                    <a:pt x="13" y="49"/>
                    <a:pt x="12" y="48"/>
                  </a:cubicBezTo>
                  <a:cubicBezTo>
                    <a:pt x="5" y="43"/>
                    <a:pt x="0" y="36"/>
                    <a:pt x="0" y="27"/>
                  </a:cubicBezTo>
                  <a:cubicBezTo>
                    <a:pt x="0" y="12"/>
                    <a:pt x="15" y="0"/>
                    <a:pt x="34" y="0"/>
                  </a:cubicBezTo>
                  <a:close/>
                </a:path>
              </a:pathLst>
            </a:custGeom>
            <a:grpFill/>
            <a:ln>
              <a:noFill/>
            </a:ln>
          </p:spPr>
          <p:txBody>
            <a:bodyPr vert="horz" wrap="square" lIns="68580" tIns="34290" rIns="68580" bIns="34290" numCol="1" anchor="t" anchorCtr="0" compatLnSpc="1"/>
            <a:lstStyle/>
            <a:p>
              <a:endParaRPr lang="id-ID" sz="1350">
                <a:cs typeface="+mn-ea"/>
                <a:sym typeface="+mn-lt"/>
              </a:endParaRPr>
            </a:p>
          </p:txBody>
        </p:sp>
        <p:sp>
          <p:nvSpPr>
            <p:cNvPr id="92" name="Freeform 191"/>
            <p:cNvSpPr>
              <a:spLocks noEditPoints="1"/>
            </p:cNvSpPr>
            <p:nvPr/>
          </p:nvSpPr>
          <p:spPr bwMode="auto">
            <a:xfrm>
              <a:off x="6312733" y="2886686"/>
              <a:ext cx="207477" cy="203562"/>
            </a:xfrm>
            <a:custGeom>
              <a:avLst/>
              <a:gdLst>
                <a:gd name="T0" fmla="*/ 62 w 65"/>
                <a:gd name="T1" fmla="*/ 36 h 64"/>
                <a:gd name="T2" fmla="*/ 62 w 65"/>
                <a:gd name="T3" fmla="*/ 32 h 64"/>
                <a:gd name="T4" fmla="*/ 33 w 65"/>
                <a:gd name="T5" fmla="*/ 3 h 64"/>
                <a:gd name="T6" fmla="*/ 28 w 65"/>
                <a:gd name="T7" fmla="*/ 3 h 64"/>
                <a:gd name="T8" fmla="*/ 18 w 65"/>
                <a:gd name="T9" fmla="*/ 0 h 64"/>
                <a:gd name="T10" fmla="*/ 0 w 65"/>
                <a:gd name="T11" fmla="*/ 18 h 64"/>
                <a:gd name="T12" fmla="*/ 3 w 65"/>
                <a:gd name="T13" fmla="*/ 28 h 64"/>
                <a:gd name="T14" fmla="*/ 3 w 65"/>
                <a:gd name="T15" fmla="*/ 32 h 64"/>
                <a:gd name="T16" fmla="*/ 33 w 65"/>
                <a:gd name="T17" fmla="*/ 62 h 64"/>
                <a:gd name="T18" fmla="*/ 38 w 65"/>
                <a:gd name="T19" fmla="*/ 62 h 64"/>
                <a:gd name="T20" fmla="*/ 47 w 65"/>
                <a:gd name="T21" fmla="*/ 64 h 64"/>
                <a:gd name="T22" fmla="*/ 65 w 65"/>
                <a:gd name="T23" fmla="*/ 46 h 64"/>
                <a:gd name="T24" fmla="*/ 62 w 65"/>
                <a:gd name="T25" fmla="*/ 36 h 64"/>
                <a:gd name="T26" fmla="*/ 35 w 65"/>
                <a:gd name="T27" fmla="*/ 54 h 64"/>
                <a:gd name="T28" fmla="*/ 17 w 65"/>
                <a:gd name="T29" fmla="*/ 49 h 64"/>
                <a:gd name="T30" fmla="*/ 18 w 65"/>
                <a:gd name="T31" fmla="*/ 39 h 64"/>
                <a:gd name="T32" fmla="*/ 26 w 65"/>
                <a:gd name="T33" fmla="*/ 45 h 64"/>
                <a:gd name="T34" fmla="*/ 40 w 65"/>
                <a:gd name="T35" fmla="*/ 44 h 64"/>
                <a:gd name="T36" fmla="*/ 32 w 65"/>
                <a:gd name="T37" fmla="*/ 36 h 64"/>
                <a:gd name="T38" fmla="*/ 15 w 65"/>
                <a:gd name="T39" fmla="*/ 23 h 64"/>
                <a:gd name="T40" fmla="*/ 28 w 65"/>
                <a:gd name="T41" fmla="*/ 10 h 64"/>
                <a:gd name="T42" fmla="*/ 46 w 65"/>
                <a:gd name="T43" fmla="*/ 15 h 64"/>
                <a:gd name="T44" fmla="*/ 45 w 65"/>
                <a:gd name="T45" fmla="*/ 24 h 64"/>
                <a:gd name="T46" fmla="*/ 32 w 65"/>
                <a:gd name="T47" fmla="*/ 17 h 64"/>
                <a:gd name="T48" fmla="*/ 29 w 65"/>
                <a:gd name="T49" fmla="*/ 27 h 64"/>
                <a:gd name="T50" fmla="*/ 50 w 65"/>
                <a:gd name="T51" fmla="*/ 37 h 64"/>
                <a:gd name="T52" fmla="*/ 35 w 65"/>
                <a:gd name="T53"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64">
                  <a:moveTo>
                    <a:pt x="62" y="36"/>
                  </a:moveTo>
                  <a:cubicBezTo>
                    <a:pt x="62" y="35"/>
                    <a:pt x="62" y="34"/>
                    <a:pt x="62" y="32"/>
                  </a:cubicBezTo>
                  <a:cubicBezTo>
                    <a:pt x="62" y="16"/>
                    <a:pt x="49" y="3"/>
                    <a:pt x="33" y="3"/>
                  </a:cubicBezTo>
                  <a:cubicBezTo>
                    <a:pt x="31" y="3"/>
                    <a:pt x="29" y="3"/>
                    <a:pt x="28" y="3"/>
                  </a:cubicBezTo>
                  <a:cubicBezTo>
                    <a:pt x="25" y="1"/>
                    <a:pt x="22" y="0"/>
                    <a:pt x="18" y="0"/>
                  </a:cubicBezTo>
                  <a:cubicBezTo>
                    <a:pt x="8" y="0"/>
                    <a:pt x="0" y="8"/>
                    <a:pt x="0" y="18"/>
                  </a:cubicBezTo>
                  <a:cubicBezTo>
                    <a:pt x="0" y="21"/>
                    <a:pt x="1" y="25"/>
                    <a:pt x="3" y="28"/>
                  </a:cubicBezTo>
                  <a:cubicBezTo>
                    <a:pt x="3" y="29"/>
                    <a:pt x="3" y="31"/>
                    <a:pt x="3" y="32"/>
                  </a:cubicBezTo>
                  <a:cubicBezTo>
                    <a:pt x="3" y="49"/>
                    <a:pt x="16" y="62"/>
                    <a:pt x="33" y="62"/>
                  </a:cubicBezTo>
                  <a:cubicBezTo>
                    <a:pt x="34" y="62"/>
                    <a:pt x="36" y="62"/>
                    <a:pt x="38" y="62"/>
                  </a:cubicBezTo>
                  <a:cubicBezTo>
                    <a:pt x="41" y="63"/>
                    <a:pt x="44" y="64"/>
                    <a:pt x="47" y="64"/>
                  </a:cubicBezTo>
                  <a:cubicBezTo>
                    <a:pt x="57" y="64"/>
                    <a:pt x="65" y="56"/>
                    <a:pt x="65" y="46"/>
                  </a:cubicBezTo>
                  <a:cubicBezTo>
                    <a:pt x="65" y="43"/>
                    <a:pt x="64" y="39"/>
                    <a:pt x="62" y="36"/>
                  </a:cubicBezTo>
                  <a:close/>
                  <a:moveTo>
                    <a:pt x="35" y="54"/>
                  </a:moveTo>
                  <a:cubicBezTo>
                    <a:pt x="26" y="55"/>
                    <a:pt x="21" y="53"/>
                    <a:pt x="17" y="49"/>
                  </a:cubicBezTo>
                  <a:cubicBezTo>
                    <a:pt x="13" y="45"/>
                    <a:pt x="15" y="40"/>
                    <a:pt x="18" y="39"/>
                  </a:cubicBezTo>
                  <a:cubicBezTo>
                    <a:pt x="22" y="39"/>
                    <a:pt x="24" y="44"/>
                    <a:pt x="26" y="45"/>
                  </a:cubicBezTo>
                  <a:cubicBezTo>
                    <a:pt x="28" y="46"/>
                    <a:pt x="36" y="49"/>
                    <a:pt x="40" y="44"/>
                  </a:cubicBezTo>
                  <a:cubicBezTo>
                    <a:pt x="44" y="39"/>
                    <a:pt x="37" y="37"/>
                    <a:pt x="32" y="36"/>
                  </a:cubicBezTo>
                  <a:cubicBezTo>
                    <a:pt x="24" y="35"/>
                    <a:pt x="14" y="31"/>
                    <a:pt x="15" y="23"/>
                  </a:cubicBezTo>
                  <a:cubicBezTo>
                    <a:pt x="16" y="15"/>
                    <a:pt x="22" y="11"/>
                    <a:pt x="28" y="10"/>
                  </a:cubicBezTo>
                  <a:cubicBezTo>
                    <a:pt x="37" y="9"/>
                    <a:pt x="42" y="11"/>
                    <a:pt x="46" y="15"/>
                  </a:cubicBezTo>
                  <a:cubicBezTo>
                    <a:pt x="51" y="19"/>
                    <a:pt x="48" y="24"/>
                    <a:pt x="45" y="24"/>
                  </a:cubicBezTo>
                  <a:cubicBezTo>
                    <a:pt x="42" y="24"/>
                    <a:pt x="39" y="17"/>
                    <a:pt x="32" y="17"/>
                  </a:cubicBezTo>
                  <a:cubicBezTo>
                    <a:pt x="25" y="17"/>
                    <a:pt x="20" y="24"/>
                    <a:pt x="29" y="27"/>
                  </a:cubicBezTo>
                  <a:cubicBezTo>
                    <a:pt x="37" y="29"/>
                    <a:pt x="47" y="30"/>
                    <a:pt x="50" y="37"/>
                  </a:cubicBezTo>
                  <a:cubicBezTo>
                    <a:pt x="53" y="45"/>
                    <a:pt x="45" y="54"/>
                    <a:pt x="35" y="54"/>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93" name="Freeform 195"/>
            <p:cNvSpPr>
              <a:spLocks noEditPoints="1"/>
            </p:cNvSpPr>
            <p:nvPr/>
          </p:nvSpPr>
          <p:spPr bwMode="auto">
            <a:xfrm>
              <a:off x="5156634" y="2140536"/>
              <a:ext cx="262282" cy="281855"/>
            </a:xfrm>
            <a:custGeom>
              <a:avLst/>
              <a:gdLst>
                <a:gd name="T0" fmla="*/ 78 w 82"/>
                <a:gd name="T1" fmla="*/ 22 h 88"/>
                <a:gd name="T2" fmla="*/ 50 w 82"/>
                <a:gd name="T3" fmla="*/ 2 h 88"/>
                <a:gd name="T4" fmla="*/ 40 w 82"/>
                <a:gd name="T5" fmla="*/ 4 h 88"/>
                <a:gd name="T6" fmla="*/ 3 w 82"/>
                <a:gd name="T7" fmla="*/ 55 h 88"/>
                <a:gd name="T8" fmla="*/ 4 w 82"/>
                <a:gd name="T9" fmla="*/ 65 h 88"/>
                <a:gd name="T10" fmla="*/ 32 w 82"/>
                <a:gd name="T11" fmla="*/ 85 h 88"/>
                <a:gd name="T12" fmla="*/ 42 w 82"/>
                <a:gd name="T13" fmla="*/ 84 h 88"/>
                <a:gd name="T14" fmla="*/ 80 w 82"/>
                <a:gd name="T15" fmla="*/ 33 h 88"/>
                <a:gd name="T16" fmla="*/ 78 w 82"/>
                <a:gd name="T17" fmla="*/ 22 h 88"/>
                <a:gd name="T18" fmla="*/ 54 w 82"/>
                <a:gd name="T19" fmla="*/ 9 h 88"/>
                <a:gd name="T20" fmla="*/ 70 w 82"/>
                <a:gd name="T21" fmla="*/ 21 h 88"/>
                <a:gd name="T22" fmla="*/ 68 w 82"/>
                <a:gd name="T23" fmla="*/ 23 h 88"/>
                <a:gd name="T24" fmla="*/ 53 w 82"/>
                <a:gd name="T25" fmla="*/ 11 h 88"/>
                <a:gd name="T26" fmla="*/ 54 w 82"/>
                <a:gd name="T27" fmla="*/ 9 h 88"/>
                <a:gd name="T28" fmla="*/ 21 w 82"/>
                <a:gd name="T29" fmla="*/ 71 h 88"/>
                <a:gd name="T30" fmla="*/ 20 w 82"/>
                <a:gd name="T31" fmla="*/ 64 h 88"/>
                <a:gd name="T32" fmla="*/ 27 w 82"/>
                <a:gd name="T33" fmla="*/ 63 h 88"/>
                <a:gd name="T34" fmla="*/ 28 w 82"/>
                <a:gd name="T35" fmla="*/ 70 h 88"/>
                <a:gd name="T36" fmla="*/ 21 w 82"/>
                <a:gd name="T37" fmla="*/ 71 h 88"/>
                <a:gd name="T38" fmla="*/ 45 w 82"/>
                <a:gd name="T39" fmla="*/ 71 h 88"/>
                <a:gd name="T40" fmla="*/ 14 w 82"/>
                <a:gd name="T41" fmla="*/ 48 h 88"/>
                <a:gd name="T42" fmla="*/ 43 w 82"/>
                <a:gd name="T43" fmla="*/ 9 h 88"/>
                <a:gd name="T44" fmla="*/ 74 w 82"/>
                <a:gd name="T45" fmla="*/ 32 h 88"/>
                <a:gd name="T46" fmla="*/ 45 w 82"/>
                <a:gd name="T47"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88">
                  <a:moveTo>
                    <a:pt x="78" y="22"/>
                  </a:moveTo>
                  <a:cubicBezTo>
                    <a:pt x="50" y="2"/>
                    <a:pt x="50" y="2"/>
                    <a:pt x="50" y="2"/>
                  </a:cubicBezTo>
                  <a:cubicBezTo>
                    <a:pt x="47" y="0"/>
                    <a:pt x="43" y="1"/>
                    <a:pt x="40" y="4"/>
                  </a:cubicBezTo>
                  <a:cubicBezTo>
                    <a:pt x="3" y="55"/>
                    <a:pt x="3" y="55"/>
                    <a:pt x="3" y="55"/>
                  </a:cubicBezTo>
                  <a:cubicBezTo>
                    <a:pt x="0" y="58"/>
                    <a:pt x="1" y="63"/>
                    <a:pt x="4" y="65"/>
                  </a:cubicBezTo>
                  <a:cubicBezTo>
                    <a:pt x="32" y="85"/>
                    <a:pt x="32" y="85"/>
                    <a:pt x="32" y="85"/>
                  </a:cubicBezTo>
                  <a:cubicBezTo>
                    <a:pt x="35" y="88"/>
                    <a:pt x="40" y="87"/>
                    <a:pt x="42" y="84"/>
                  </a:cubicBezTo>
                  <a:cubicBezTo>
                    <a:pt x="80" y="33"/>
                    <a:pt x="80" y="33"/>
                    <a:pt x="80" y="33"/>
                  </a:cubicBezTo>
                  <a:cubicBezTo>
                    <a:pt x="82" y="29"/>
                    <a:pt x="81" y="25"/>
                    <a:pt x="78" y="22"/>
                  </a:cubicBezTo>
                  <a:close/>
                  <a:moveTo>
                    <a:pt x="54" y="9"/>
                  </a:moveTo>
                  <a:cubicBezTo>
                    <a:pt x="70" y="21"/>
                    <a:pt x="70" y="21"/>
                    <a:pt x="70" y="21"/>
                  </a:cubicBezTo>
                  <a:cubicBezTo>
                    <a:pt x="68" y="23"/>
                    <a:pt x="68" y="23"/>
                    <a:pt x="68" y="23"/>
                  </a:cubicBezTo>
                  <a:cubicBezTo>
                    <a:pt x="53" y="11"/>
                    <a:pt x="53" y="11"/>
                    <a:pt x="53" y="11"/>
                  </a:cubicBezTo>
                  <a:lnTo>
                    <a:pt x="54" y="9"/>
                  </a:lnTo>
                  <a:close/>
                  <a:moveTo>
                    <a:pt x="21" y="71"/>
                  </a:moveTo>
                  <a:cubicBezTo>
                    <a:pt x="19" y="70"/>
                    <a:pt x="18" y="67"/>
                    <a:pt x="20" y="64"/>
                  </a:cubicBezTo>
                  <a:cubicBezTo>
                    <a:pt x="22" y="62"/>
                    <a:pt x="25" y="62"/>
                    <a:pt x="27" y="63"/>
                  </a:cubicBezTo>
                  <a:cubicBezTo>
                    <a:pt x="29" y="65"/>
                    <a:pt x="29" y="68"/>
                    <a:pt x="28" y="70"/>
                  </a:cubicBezTo>
                  <a:cubicBezTo>
                    <a:pt x="26" y="72"/>
                    <a:pt x="23" y="73"/>
                    <a:pt x="21" y="71"/>
                  </a:cubicBezTo>
                  <a:close/>
                  <a:moveTo>
                    <a:pt x="45" y="71"/>
                  </a:moveTo>
                  <a:cubicBezTo>
                    <a:pt x="14" y="48"/>
                    <a:pt x="14" y="48"/>
                    <a:pt x="14" y="48"/>
                  </a:cubicBezTo>
                  <a:cubicBezTo>
                    <a:pt x="43" y="9"/>
                    <a:pt x="43" y="9"/>
                    <a:pt x="43" y="9"/>
                  </a:cubicBezTo>
                  <a:cubicBezTo>
                    <a:pt x="74" y="32"/>
                    <a:pt x="74" y="32"/>
                    <a:pt x="74" y="32"/>
                  </a:cubicBezTo>
                  <a:lnTo>
                    <a:pt x="45" y="71"/>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94" name="Freeform 205"/>
            <p:cNvSpPr>
              <a:spLocks noEditPoints="1"/>
            </p:cNvSpPr>
            <p:nvPr/>
          </p:nvSpPr>
          <p:spPr bwMode="auto">
            <a:xfrm>
              <a:off x="4814101" y="2956741"/>
              <a:ext cx="137013" cy="152672"/>
            </a:xfrm>
            <a:custGeom>
              <a:avLst/>
              <a:gdLst>
                <a:gd name="T0" fmla="*/ 34 w 43"/>
                <a:gd name="T1" fmla="*/ 15 h 48"/>
                <a:gd name="T2" fmla="*/ 36 w 43"/>
                <a:gd name="T3" fmla="*/ 12 h 48"/>
                <a:gd name="T4" fmla="*/ 39 w 43"/>
                <a:gd name="T5" fmla="*/ 7 h 48"/>
                <a:gd name="T6" fmla="*/ 38 w 43"/>
                <a:gd name="T7" fmla="*/ 1 h 48"/>
                <a:gd name="T8" fmla="*/ 34 w 43"/>
                <a:gd name="T9" fmla="*/ 0 h 48"/>
                <a:gd name="T10" fmla="*/ 27 w 43"/>
                <a:gd name="T11" fmla="*/ 3 h 48"/>
                <a:gd name="T12" fmla="*/ 21 w 43"/>
                <a:gd name="T13" fmla="*/ 14 h 48"/>
                <a:gd name="T14" fmla="*/ 16 w 43"/>
                <a:gd name="T15" fmla="*/ 3 h 48"/>
                <a:gd name="T16" fmla="*/ 10 w 43"/>
                <a:gd name="T17" fmla="*/ 1 h 48"/>
                <a:gd name="T18" fmla="*/ 6 w 43"/>
                <a:gd name="T19" fmla="*/ 3 h 48"/>
                <a:gd name="T20" fmla="*/ 7 w 43"/>
                <a:gd name="T21" fmla="*/ 12 h 48"/>
                <a:gd name="T22" fmla="*/ 10 w 43"/>
                <a:gd name="T23" fmla="*/ 15 h 48"/>
                <a:gd name="T24" fmla="*/ 0 w 43"/>
                <a:gd name="T25" fmla="*/ 15 h 48"/>
                <a:gd name="T26" fmla="*/ 0 w 43"/>
                <a:gd name="T27" fmla="*/ 27 h 48"/>
                <a:gd name="T28" fmla="*/ 3 w 43"/>
                <a:gd name="T29" fmla="*/ 27 h 48"/>
                <a:gd name="T30" fmla="*/ 3 w 43"/>
                <a:gd name="T31" fmla="*/ 48 h 48"/>
                <a:gd name="T32" fmla="*/ 40 w 43"/>
                <a:gd name="T33" fmla="*/ 48 h 48"/>
                <a:gd name="T34" fmla="*/ 40 w 43"/>
                <a:gd name="T35" fmla="*/ 27 h 48"/>
                <a:gd name="T36" fmla="*/ 43 w 43"/>
                <a:gd name="T37" fmla="*/ 27 h 48"/>
                <a:gd name="T38" fmla="*/ 43 w 43"/>
                <a:gd name="T39" fmla="*/ 15 h 48"/>
                <a:gd name="T40" fmla="*/ 34 w 43"/>
                <a:gd name="T41" fmla="*/ 15 h 48"/>
                <a:gd name="T42" fmla="*/ 29 w 43"/>
                <a:gd name="T43" fmla="*/ 5 h 48"/>
                <a:gd name="T44" fmla="*/ 34 w 43"/>
                <a:gd name="T45" fmla="*/ 3 h 48"/>
                <a:gd name="T46" fmla="*/ 35 w 43"/>
                <a:gd name="T47" fmla="*/ 4 h 48"/>
                <a:gd name="T48" fmla="*/ 34 w 43"/>
                <a:gd name="T49" fmla="*/ 10 h 48"/>
                <a:gd name="T50" fmla="*/ 27 w 43"/>
                <a:gd name="T51" fmla="*/ 15 h 48"/>
                <a:gd name="T52" fmla="*/ 24 w 43"/>
                <a:gd name="T53" fmla="*/ 15 h 48"/>
                <a:gd name="T54" fmla="*/ 29 w 43"/>
                <a:gd name="T55" fmla="*/ 5 h 48"/>
                <a:gd name="T56" fmla="*/ 8 w 43"/>
                <a:gd name="T57" fmla="*/ 7 h 48"/>
                <a:gd name="T58" fmla="*/ 9 w 43"/>
                <a:gd name="T59" fmla="*/ 5 h 48"/>
                <a:gd name="T60" fmla="*/ 10 w 43"/>
                <a:gd name="T61" fmla="*/ 4 h 48"/>
                <a:gd name="T62" fmla="*/ 10 w 43"/>
                <a:gd name="T63" fmla="*/ 4 h 48"/>
                <a:gd name="T64" fmla="*/ 13 w 43"/>
                <a:gd name="T65" fmla="*/ 6 h 48"/>
                <a:gd name="T66" fmla="*/ 17 w 43"/>
                <a:gd name="T67" fmla="*/ 13 h 48"/>
                <a:gd name="T68" fmla="*/ 17 w 43"/>
                <a:gd name="T69" fmla="*/ 13 h 48"/>
                <a:gd name="T70" fmla="*/ 17 w 43"/>
                <a:gd name="T71" fmla="*/ 13 h 48"/>
                <a:gd name="T72" fmla="*/ 9 w 43"/>
                <a:gd name="T73" fmla="*/ 10 h 48"/>
                <a:gd name="T74" fmla="*/ 8 w 43"/>
                <a:gd name="T75" fmla="*/ 7 h 48"/>
                <a:gd name="T76" fmla="*/ 18 w 43"/>
                <a:gd name="T77" fmla="*/ 45 h 48"/>
                <a:gd name="T78" fmla="*/ 6 w 43"/>
                <a:gd name="T79" fmla="*/ 45 h 48"/>
                <a:gd name="T80" fmla="*/ 6 w 43"/>
                <a:gd name="T81" fmla="*/ 25 h 48"/>
                <a:gd name="T82" fmla="*/ 18 w 43"/>
                <a:gd name="T83" fmla="*/ 25 h 48"/>
                <a:gd name="T84" fmla="*/ 18 w 43"/>
                <a:gd name="T85" fmla="*/ 45 h 48"/>
                <a:gd name="T86" fmla="*/ 18 w 43"/>
                <a:gd name="T87" fmla="*/ 24 h 48"/>
                <a:gd name="T88" fmla="*/ 3 w 43"/>
                <a:gd name="T89" fmla="*/ 24 h 48"/>
                <a:gd name="T90" fmla="*/ 3 w 43"/>
                <a:gd name="T91" fmla="*/ 18 h 48"/>
                <a:gd name="T92" fmla="*/ 18 w 43"/>
                <a:gd name="T93" fmla="*/ 18 h 48"/>
                <a:gd name="T94" fmla="*/ 18 w 43"/>
                <a:gd name="T95" fmla="*/ 24 h 48"/>
                <a:gd name="T96" fmla="*/ 37 w 43"/>
                <a:gd name="T97" fmla="*/ 45 h 48"/>
                <a:gd name="T98" fmla="*/ 25 w 43"/>
                <a:gd name="T99" fmla="*/ 45 h 48"/>
                <a:gd name="T100" fmla="*/ 25 w 43"/>
                <a:gd name="T101" fmla="*/ 25 h 48"/>
                <a:gd name="T102" fmla="*/ 37 w 43"/>
                <a:gd name="T103" fmla="*/ 25 h 48"/>
                <a:gd name="T104" fmla="*/ 37 w 43"/>
                <a:gd name="T105" fmla="*/ 45 h 48"/>
                <a:gd name="T106" fmla="*/ 40 w 43"/>
                <a:gd name="T107" fmla="*/ 24 h 48"/>
                <a:gd name="T108" fmla="*/ 25 w 43"/>
                <a:gd name="T109" fmla="*/ 24 h 48"/>
                <a:gd name="T110" fmla="*/ 25 w 43"/>
                <a:gd name="T111" fmla="*/ 18 h 48"/>
                <a:gd name="T112" fmla="*/ 40 w 43"/>
                <a:gd name="T113" fmla="*/ 18 h 48"/>
                <a:gd name="T114" fmla="*/ 40 w 43"/>
                <a:gd name="T11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8">
                  <a:moveTo>
                    <a:pt x="34" y="15"/>
                  </a:moveTo>
                  <a:cubicBezTo>
                    <a:pt x="35" y="14"/>
                    <a:pt x="36" y="13"/>
                    <a:pt x="36" y="12"/>
                  </a:cubicBezTo>
                  <a:cubicBezTo>
                    <a:pt x="38" y="11"/>
                    <a:pt x="39" y="9"/>
                    <a:pt x="39" y="7"/>
                  </a:cubicBezTo>
                  <a:cubicBezTo>
                    <a:pt x="40" y="5"/>
                    <a:pt x="39" y="3"/>
                    <a:pt x="38" y="1"/>
                  </a:cubicBezTo>
                  <a:cubicBezTo>
                    <a:pt x="37" y="0"/>
                    <a:pt x="35" y="0"/>
                    <a:pt x="34" y="0"/>
                  </a:cubicBezTo>
                  <a:cubicBezTo>
                    <a:pt x="31" y="0"/>
                    <a:pt x="29" y="1"/>
                    <a:pt x="27" y="3"/>
                  </a:cubicBezTo>
                  <a:cubicBezTo>
                    <a:pt x="24" y="6"/>
                    <a:pt x="22" y="10"/>
                    <a:pt x="21" y="14"/>
                  </a:cubicBezTo>
                  <a:cubicBezTo>
                    <a:pt x="20" y="10"/>
                    <a:pt x="19" y="6"/>
                    <a:pt x="16" y="3"/>
                  </a:cubicBezTo>
                  <a:cubicBezTo>
                    <a:pt x="14" y="2"/>
                    <a:pt x="12" y="1"/>
                    <a:pt x="10" y="1"/>
                  </a:cubicBezTo>
                  <a:cubicBezTo>
                    <a:pt x="9" y="1"/>
                    <a:pt x="7" y="1"/>
                    <a:pt x="6" y="3"/>
                  </a:cubicBezTo>
                  <a:cubicBezTo>
                    <a:pt x="4" y="5"/>
                    <a:pt x="4" y="9"/>
                    <a:pt x="7" y="12"/>
                  </a:cubicBezTo>
                  <a:cubicBezTo>
                    <a:pt x="8" y="13"/>
                    <a:pt x="9" y="14"/>
                    <a:pt x="10" y="15"/>
                  </a:cubicBezTo>
                  <a:cubicBezTo>
                    <a:pt x="0" y="15"/>
                    <a:pt x="0" y="15"/>
                    <a:pt x="0" y="15"/>
                  </a:cubicBezTo>
                  <a:cubicBezTo>
                    <a:pt x="0" y="27"/>
                    <a:pt x="0" y="27"/>
                    <a:pt x="0" y="27"/>
                  </a:cubicBezTo>
                  <a:cubicBezTo>
                    <a:pt x="3" y="27"/>
                    <a:pt x="3" y="27"/>
                    <a:pt x="3" y="27"/>
                  </a:cubicBezTo>
                  <a:cubicBezTo>
                    <a:pt x="3" y="48"/>
                    <a:pt x="3" y="48"/>
                    <a:pt x="3" y="48"/>
                  </a:cubicBezTo>
                  <a:cubicBezTo>
                    <a:pt x="40" y="48"/>
                    <a:pt x="40" y="48"/>
                    <a:pt x="40" y="48"/>
                  </a:cubicBezTo>
                  <a:cubicBezTo>
                    <a:pt x="40" y="27"/>
                    <a:pt x="40" y="27"/>
                    <a:pt x="40" y="27"/>
                  </a:cubicBezTo>
                  <a:cubicBezTo>
                    <a:pt x="43" y="27"/>
                    <a:pt x="43" y="27"/>
                    <a:pt x="43" y="27"/>
                  </a:cubicBezTo>
                  <a:cubicBezTo>
                    <a:pt x="43" y="15"/>
                    <a:pt x="43" y="15"/>
                    <a:pt x="43" y="15"/>
                  </a:cubicBezTo>
                  <a:lnTo>
                    <a:pt x="34" y="15"/>
                  </a:lnTo>
                  <a:close/>
                  <a:moveTo>
                    <a:pt x="29" y="5"/>
                  </a:moveTo>
                  <a:cubicBezTo>
                    <a:pt x="31" y="4"/>
                    <a:pt x="32" y="3"/>
                    <a:pt x="34" y="3"/>
                  </a:cubicBezTo>
                  <a:cubicBezTo>
                    <a:pt x="34" y="3"/>
                    <a:pt x="35" y="3"/>
                    <a:pt x="35" y="4"/>
                  </a:cubicBezTo>
                  <a:cubicBezTo>
                    <a:pt x="37" y="5"/>
                    <a:pt x="36" y="8"/>
                    <a:pt x="34" y="10"/>
                  </a:cubicBezTo>
                  <a:cubicBezTo>
                    <a:pt x="32" y="12"/>
                    <a:pt x="29" y="14"/>
                    <a:pt x="27" y="15"/>
                  </a:cubicBezTo>
                  <a:cubicBezTo>
                    <a:pt x="24" y="15"/>
                    <a:pt x="24" y="15"/>
                    <a:pt x="24" y="15"/>
                  </a:cubicBezTo>
                  <a:cubicBezTo>
                    <a:pt x="25" y="12"/>
                    <a:pt x="27" y="8"/>
                    <a:pt x="29" y="5"/>
                  </a:cubicBezTo>
                  <a:close/>
                  <a:moveTo>
                    <a:pt x="8" y="7"/>
                  </a:moveTo>
                  <a:cubicBezTo>
                    <a:pt x="8" y="6"/>
                    <a:pt x="8" y="6"/>
                    <a:pt x="9" y="5"/>
                  </a:cubicBezTo>
                  <a:cubicBezTo>
                    <a:pt x="9" y="5"/>
                    <a:pt x="10" y="4"/>
                    <a:pt x="10" y="4"/>
                  </a:cubicBezTo>
                  <a:cubicBezTo>
                    <a:pt x="10" y="4"/>
                    <a:pt x="10" y="4"/>
                    <a:pt x="10" y="4"/>
                  </a:cubicBezTo>
                  <a:cubicBezTo>
                    <a:pt x="11" y="4"/>
                    <a:pt x="12" y="5"/>
                    <a:pt x="13" y="6"/>
                  </a:cubicBezTo>
                  <a:cubicBezTo>
                    <a:pt x="15" y="7"/>
                    <a:pt x="16" y="10"/>
                    <a:pt x="17" y="13"/>
                  </a:cubicBezTo>
                  <a:cubicBezTo>
                    <a:pt x="17" y="13"/>
                    <a:pt x="17" y="13"/>
                    <a:pt x="17" y="13"/>
                  </a:cubicBezTo>
                  <a:cubicBezTo>
                    <a:pt x="17" y="13"/>
                    <a:pt x="17" y="13"/>
                    <a:pt x="17" y="13"/>
                  </a:cubicBezTo>
                  <a:cubicBezTo>
                    <a:pt x="14" y="13"/>
                    <a:pt x="11" y="11"/>
                    <a:pt x="9" y="10"/>
                  </a:cubicBezTo>
                  <a:cubicBezTo>
                    <a:pt x="9" y="9"/>
                    <a:pt x="8" y="8"/>
                    <a:pt x="8" y="7"/>
                  </a:cubicBezTo>
                  <a:close/>
                  <a:moveTo>
                    <a:pt x="18" y="45"/>
                  </a:moveTo>
                  <a:cubicBezTo>
                    <a:pt x="6" y="45"/>
                    <a:pt x="6" y="45"/>
                    <a:pt x="6" y="45"/>
                  </a:cubicBezTo>
                  <a:cubicBezTo>
                    <a:pt x="6" y="25"/>
                    <a:pt x="6" y="25"/>
                    <a:pt x="6" y="25"/>
                  </a:cubicBezTo>
                  <a:cubicBezTo>
                    <a:pt x="18" y="25"/>
                    <a:pt x="18" y="25"/>
                    <a:pt x="18" y="25"/>
                  </a:cubicBezTo>
                  <a:lnTo>
                    <a:pt x="18" y="45"/>
                  </a:lnTo>
                  <a:close/>
                  <a:moveTo>
                    <a:pt x="18" y="24"/>
                  </a:moveTo>
                  <a:cubicBezTo>
                    <a:pt x="3" y="24"/>
                    <a:pt x="3" y="24"/>
                    <a:pt x="3" y="24"/>
                  </a:cubicBezTo>
                  <a:cubicBezTo>
                    <a:pt x="3" y="18"/>
                    <a:pt x="3" y="18"/>
                    <a:pt x="3" y="18"/>
                  </a:cubicBezTo>
                  <a:cubicBezTo>
                    <a:pt x="18" y="18"/>
                    <a:pt x="18" y="18"/>
                    <a:pt x="18" y="18"/>
                  </a:cubicBezTo>
                  <a:lnTo>
                    <a:pt x="18" y="24"/>
                  </a:lnTo>
                  <a:close/>
                  <a:moveTo>
                    <a:pt x="37" y="45"/>
                  </a:moveTo>
                  <a:cubicBezTo>
                    <a:pt x="25" y="45"/>
                    <a:pt x="25" y="45"/>
                    <a:pt x="25" y="45"/>
                  </a:cubicBezTo>
                  <a:cubicBezTo>
                    <a:pt x="25" y="25"/>
                    <a:pt x="25" y="25"/>
                    <a:pt x="25" y="25"/>
                  </a:cubicBezTo>
                  <a:cubicBezTo>
                    <a:pt x="37" y="25"/>
                    <a:pt x="37" y="25"/>
                    <a:pt x="37" y="25"/>
                  </a:cubicBezTo>
                  <a:lnTo>
                    <a:pt x="37" y="45"/>
                  </a:lnTo>
                  <a:close/>
                  <a:moveTo>
                    <a:pt x="40" y="24"/>
                  </a:moveTo>
                  <a:cubicBezTo>
                    <a:pt x="25" y="24"/>
                    <a:pt x="25" y="24"/>
                    <a:pt x="25" y="24"/>
                  </a:cubicBezTo>
                  <a:cubicBezTo>
                    <a:pt x="25" y="18"/>
                    <a:pt x="25" y="18"/>
                    <a:pt x="25" y="18"/>
                  </a:cubicBezTo>
                  <a:cubicBezTo>
                    <a:pt x="40" y="18"/>
                    <a:pt x="40" y="18"/>
                    <a:pt x="40" y="18"/>
                  </a:cubicBezTo>
                  <a:lnTo>
                    <a:pt x="40" y="24"/>
                  </a:lnTo>
                  <a:close/>
                </a:path>
              </a:pathLst>
            </a:custGeom>
            <a:grpFill/>
            <a:ln>
              <a:noFill/>
            </a:ln>
          </p:spPr>
          <p:txBody>
            <a:bodyPr vert="horz" wrap="square" lIns="68580" tIns="34290" rIns="68580" bIns="34290" numCol="1" anchor="t" anchorCtr="0" compatLnSpc="1"/>
            <a:lstStyle/>
            <a:p>
              <a:endParaRPr lang="id-ID" sz="1350">
                <a:cs typeface="+mn-ea"/>
                <a:sym typeface="+mn-lt"/>
              </a:endParaRPr>
            </a:p>
          </p:txBody>
        </p:sp>
        <p:sp>
          <p:nvSpPr>
            <p:cNvPr id="95" name="Freeform 223"/>
            <p:cNvSpPr>
              <a:spLocks noEditPoints="1"/>
            </p:cNvSpPr>
            <p:nvPr/>
          </p:nvSpPr>
          <p:spPr bwMode="auto">
            <a:xfrm>
              <a:off x="5646087" y="3307798"/>
              <a:ext cx="227050" cy="199648"/>
            </a:xfrm>
            <a:custGeom>
              <a:avLst/>
              <a:gdLst>
                <a:gd name="T0" fmla="*/ 76 w 116"/>
                <a:gd name="T1" fmla="*/ 15 h 102"/>
                <a:gd name="T2" fmla="*/ 40 w 116"/>
                <a:gd name="T3" fmla="*/ 0 h 102"/>
                <a:gd name="T4" fmla="*/ 0 w 116"/>
                <a:gd name="T5" fmla="*/ 15 h 102"/>
                <a:gd name="T6" fmla="*/ 0 w 116"/>
                <a:gd name="T7" fmla="*/ 102 h 102"/>
                <a:gd name="T8" fmla="*/ 40 w 116"/>
                <a:gd name="T9" fmla="*/ 87 h 102"/>
                <a:gd name="T10" fmla="*/ 76 w 116"/>
                <a:gd name="T11" fmla="*/ 102 h 102"/>
                <a:gd name="T12" fmla="*/ 116 w 116"/>
                <a:gd name="T13" fmla="*/ 87 h 102"/>
                <a:gd name="T14" fmla="*/ 116 w 116"/>
                <a:gd name="T15" fmla="*/ 0 h 102"/>
                <a:gd name="T16" fmla="*/ 76 w 116"/>
                <a:gd name="T17" fmla="*/ 15 h 102"/>
                <a:gd name="T18" fmla="*/ 44 w 116"/>
                <a:gd name="T19" fmla="*/ 9 h 102"/>
                <a:gd name="T20" fmla="*/ 73 w 116"/>
                <a:gd name="T21" fmla="*/ 22 h 102"/>
                <a:gd name="T22" fmla="*/ 73 w 116"/>
                <a:gd name="T23" fmla="*/ 92 h 102"/>
                <a:gd name="T24" fmla="*/ 44 w 116"/>
                <a:gd name="T25" fmla="*/ 80 h 102"/>
                <a:gd name="T26" fmla="*/ 44 w 116"/>
                <a:gd name="T27" fmla="*/ 9 h 102"/>
                <a:gd name="T28" fmla="*/ 8 w 116"/>
                <a:gd name="T29" fmla="*/ 20 h 102"/>
                <a:gd name="T30" fmla="*/ 37 w 116"/>
                <a:gd name="T31" fmla="*/ 9 h 102"/>
                <a:gd name="T32" fmla="*/ 37 w 116"/>
                <a:gd name="T33" fmla="*/ 80 h 102"/>
                <a:gd name="T34" fmla="*/ 8 w 116"/>
                <a:gd name="T35" fmla="*/ 92 h 102"/>
                <a:gd name="T36" fmla="*/ 8 w 116"/>
                <a:gd name="T37" fmla="*/ 20 h 102"/>
                <a:gd name="T38" fmla="*/ 109 w 116"/>
                <a:gd name="T39" fmla="*/ 82 h 102"/>
                <a:gd name="T40" fmla="*/ 80 w 116"/>
                <a:gd name="T41" fmla="*/ 92 h 102"/>
                <a:gd name="T42" fmla="*/ 80 w 116"/>
                <a:gd name="T43" fmla="*/ 22 h 102"/>
                <a:gd name="T44" fmla="*/ 109 w 116"/>
                <a:gd name="T45" fmla="*/ 10 h 102"/>
                <a:gd name="T46" fmla="*/ 109 w 116"/>
                <a:gd name="T47" fmla="*/ 8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 h="102">
                  <a:moveTo>
                    <a:pt x="76" y="15"/>
                  </a:moveTo>
                  <a:lnTo>
                    <a:pt x="40" y="0"/>
                  </a:lnTo>
                  <a:lnTo>
                    <a:pt x="0" y="15"/>
                  </a:lnTo>
                  <a:lnTo>
                    <a:pt x="0" y="102"/>
                  </a:lnTo>
                  <a:lnTo>
                    <a:pt x="40" y="87"/>
                  </a:lnTo>
                  <a:lnTo>
                    <a:pt x="76" y="102"/>
                  </a:lnTo>
                  <a:lnTo>
                    <a:pt x="116" y="87"/>
                  </a:lnTo>
                  <a:lnTo>
                    <a:pt x="116" y="0"/>
                  </a:lnTo>
                  <a:lnTo>
                    <a:pt x="76" y="15"/>
                  </a:lnTo>
                  <a:close/>
                  <a:moveTo>
                    <a:pt x="44" y="9"/>
                  </a:moveTo>
                  <a:lnTo>
                    <a:pt x="73" y="22"/>
                  </a:lnTo>
                  <a:lnTo>
                    <a:pt x="73" y="92"/>
                  </a:lnTo>
                  <a:lnTo>
                    <a:pt x="44" y="80"/>
                  </a:lnTo>
                  <a:lnTo>
                    <a:pt x="44" y="9"/>
                  </a:lnTo>
                  <a:close/>
                  <a:moveTo>
                    <a:pt x="8" y="20"/>
                  </a:moveTo>
                  <a:lnTo>
                    <a:pt x="37" y="9"/>
                  </a:lnTo>
                  <a:lnTo>
                    <a:pt x="37" y="80"/>
                  </a:lnTo>
                  <a:lnTo>
                    <a:pt x="8" y="92"/>
                  </a:lnTo>
                  <a:lnTo>
                    <a:pt x="8" y="20"/>
                  </a:lnTo>
                  <a:close/>
                  <a:moveTo>
                    <a:pt x="109" y="82"/>
                  </a:moveTo>
                  <a:lnTo>
                    <a:pt x="80" y="92"/>
                  </a:lnTo>
                  <a:lnTo>
                    <a:pt x="80" y="22"/>
                  </a:lnTo>
                  <a:lnTo>
                    <a:pt x="109" y="10"/>
                  </a:lnTo>
                  <a:lnTo>
                    <a:pt x="109" y="82"/>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grpSp>
      <p:sp>
        <p:nvSpPr>
          <p:cNvPr id="96" name="Freeform 55"/>
          <p:cNvSpPr>
            <a:spLocks noEditPoints="1"/>
          </p:cNvSpPr>
          <p:nvPr/>
        </p:nvSpPr>
        <p:spPr bwMode="auto">
          <a:xfrm>
            <a:off x="11003681" y="3774469"/>
            <a:ext cx="256909" cy="239292"/>
          </a:xfrm>
          <a:custGeom>
            <a:avLst/>
            <a:gdLst>
              <a:gd name="T0" fmla="*/ 53 w 107"/>
              <a:gd name="T1" fmla="*/ 13 h 100"/>
              <a:gd name="T2" fmla="*/ 37 w 107"/>
              <a:gd name="T3" fmla="*/ 16 h 100"/>
              <a:gd name="T4" fmla="*/ 24 w 107"/>
              <a:gd name="T5" fmla="*/ 23 h 100"/>
              <a:gd name="T6" fmla="*/ 13 w 107"/>
              <a:gd name="T7" fmla="*/ 43 h 100"/>
              <a:gd name="T8" fmla="*/ 17 w 107"/>
              <a:gd name="T9" fmla="*/ 55 h 100"/>
              <a:gd name="T10" fmla="*/ 27 w 107"/>
              <a:gd name="T11" fmla="*/ 66 h 100"/>
              <a:gd name="T12" fmla="*/ 33 w 107"/>
              <a:gd name="T13" fmla="*/ 75 h 100"/>
              <a:gd name="T14" fmla="*/ 33 w 107"/>
              <a:gd name="T15" fmla="*/ 79 h 100"/>
              <a:gd name="T16" fmla="*/ 36 w 107"/>
              <a:gd name="T17" fmla="*/ 77 h 100"/>
              <a:gd name="T18" fmla="*/ 45 w 107"/>
              <a:gd name="T19" fmla="*/ 73 h 100"/>
              <a:gd name="T20" fmla="*/ 47 w 107"/>
              <a:gd name="T21" fmla="*/ 73 h 100"/>
              <a:gd name="T22" fmla="*/ 53 w 107"/>
              <a:gd name="T23" fmla="*/ 73 h 100"/>
              <a:gd name="T24" fmla="*/ 70 w 107"/>
              <a:gd name="T25" fmla="*/ 71 h 100"/>
              <a:gd name="T26" fmla="*/ 83 w 107"/>
              <a:gd name="T27" fmla="*/ 64 h 100"/>
              <a:gd name="T28" fmla="*/ 93 w 107"/>
              <a:gd name="T29" fmla="*/ 43 h 100"/>
              <a:gd name="T30" fmla="*/ 83 w 107"/>
              <a:gd name="T31" fmla="*/ 23 h 100"/>
              <a:gd name="T32" fmla="*/ 70 w 107"/>
              <a:gd name="T33" fmla="*/ 16 h 100"/>
              <a:gd name="T34" fmla="*/ 53 w 107"/>
              <a:gd name="T35" fmla="*/ 13 h 100"/>
              <a:gd name="T36" fmla="*/ 53 w 107"/>
              <a:gd name="T37" fmla="*/ 0 h 100"/>
              <a:gd name="T38" fmla="*/ 53 w 107"/>
              <a:gd name="T39" fmla="*/ 0 h 100"/>
              <a:gd name="T40" fmla="*/ 107 w 107"/>
              <a:gd name="T41" fmla="*/ 43 h 100"/>
              <a:gd name="T42" fmla="*/ 53 w 107"/>
              <a:gd name="T43" fmla="*/ 87 h 100"/>
              <a:gd name="T44" fmla="*/ 45 w 107"/>
              <a:gd name="T45" fmla="*/ 86 h 100"/>
              <a:gd name="T46" fmla="*/ 7 w 107"/>
              <a:gd name="T47" fmla="*/ 100 h 100"/>
              <a:gd name="T48" fmla="*/ 7 w 107"/>
              <a:gd name="T49" fmla="*/ 97 h 100"/>
              <a:gd name="T50" fmla="*/ 20 w 107"/>
              <a:gd name="T51" fmla="*/ 80 h 100"/>
              <a:gd name="T52" fmla="*/ 20 w 107"/>
              <a:gd name="T53" fmla="*/ 77 h 100"/>
              <a:gd name="T54" fmla="*/ 0 w 107"/>
              <a:gd name="T55" fmla="*/ 43 h 100"/>
              <a:gd name="T56" fmla="*/ 53 w 107"/>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00">
                <a:moveTo>
                  <a:pt x="53" y="13"/>
                </a:moveTo>
                <a:cubicBezTo>
                  <a:pt x="48" y="13"/>
                  <a:pt x="42" y="14"/>
                  <a:pt x="37" y="16"/>
                </a:cubicBezTo>
                <a:cubicBezTo>
                  <a:pt x="32" y="18"/>
                  <a:pt x="28" y="20"/>
                  <a:pt x="24" y="23"/>
                </a:cubicBezTo>
                <a:cubicBezTo>
                  <a:pt x="17" y="29"/>
                  <a:pt x="13" y="36"/>
                  <a:pt x="13" y="43"/>
                </a:cubicBezTo>
                <a:cubicBezTo>
                  <a:pt x="13" y="48"/>
                  <a:pt x="14" y="52"/>
                  <a:pt x="17" y="55"/>
                </a:cubicBezTo>
                <a:cubicBezTo>
                  <a:pt x="19" y="59"/>
                  <a:pt x="23" y="63"/>
                  <a:pt x="27" y="66"/>
                </a:cubicBezTo>
                <a:cubicBezTo>
                  <a:pt x="30" y="68"/>
                  <a:pt x="32" y="71"/>
                  <a:pt x="33" y="75"/>
                </a:cubicBezTo>
                <a:cubicBezTo>
                  <a:pt x="33" y="76"/>
                  <a:pt x="33" y="78"/>
                  <a:pt x="33" y="79"/>
                </a:cubicBezTo>
                <a:cubicBezTo>
                  <a:pt x="34" y="78"/>
                  <a:pt x="35" y="78"/>
                  <a:pt x="36" y="77"/>
                </a:cubicBezTo>
                <a:cubicBezTo>
                  <a:pt x="38" y="74"/>
                  <a:pt x="42" y="73"/>
                  <a:pt x="45" y="73"/>
                </a:cubicBezTo>
                <a:cubicBezTo>
                  <a:pt x="46" y="73"/>
                  <a:pt x="46" y="73"/>
                  <a:pt x="47" y="73"/>
                </a:cubicBezTo>
                <a:cubicBezTo>
                  <a:pt x="49" y="73"/>
                  <a:pt x="51" y="73"/>
                  <a:pt x="53" y="73"/>
                </a:cubicBezTo>
                <a:cubicBezTo>
                  <a:pt x="59" y="73"/>
                  <a:pt x="65" y="73"/>
                  <a:pt x="70" y="71"/>
                </a:cubicBezTo>
                <a:cubicBezTo>
                  <a:pt x="75" y="69"/>
                  <a:pt x="79" y="67"/>
                  <a:pt x="83" y="64"/>
                </a:cubicBezTo>
                <a:cubicBezTo>
                  <a:pt x="90" y="58"/>
                  <a:pt x="93" y="51"/>
                  <a:pt x="93" y="43"/>
                </a:cubicBezTo>
                <a:cubicBezTo>
                  <a:pt x="93" y="36"/>
                  <a:pt x="90" y="29"/>
                  <a:pt x="83" y="23"/>
                </a:cubicBezTo>
                <a:cubicBezTo>
                  <a:pt x="79" y="20"/>
                  <a:pt x="75" y="18"/>
                  <a:pt x="70" y="16"/>
                </a:cubicBezTo>
                <a:cubicBezTo>
                  <a:pt x="65" y="14"/>
                  <a:pt x="59" y="13"/>
                  <a:pt x="53" y="13"/>
                </a:cubicBezTo>
                <a:close/>
                <a:moveTo>
                  <a:pt x="53" y="0"/>
                </a:moveTo>
                <a:cubicBezTo>
                  <a:pt x="53" y="0"/>
                  <a:pt x="53" y="0"/>
                  <a:pt x="53" y="0"/>
                </a:cubicBezTo>
                <a:cubicBezTo>
                  <a:pt x="83" y="0"/>
                  <a:pt x="107" y="19"/>
                  <a:pt x="107" y="43"/>
                </a:cubicBezTo>
                <a:cubicBezTo>
                  <a:pt x="107" y="67"/>
                  <a:pt x="83" y="87"/>
                  <a:pt x="53" y="87"/>
                </a:cubicBezTo>
                <a:cubicBezTo>
                  <a:pt x="51" y="87"/>
                  <a:pt x="48" y="87"/>
                  <a:pt x="45" y="86"/>
                </a:cubicBezTo>
                <a:cubicBezTo>
                  <a:pt x="34" y="98"/>
                  <a:pt x="20" y="100"/>
                  <a:pt x="7" y="100"/>
                </a:cubicBezTo>
                <a:cubicBezTo>
                  <a:pt x="7" y="97"/>
                  <a:pt x="7" y="97"/>
                  <a:pt x="7" y="97"/>
                </a:cubicBezTo>
                <a:cubicBezTo>
                  <a:pt x="14" y="94"/>
                  <a:pt x="20" y="87"/>
                  <a:pt x="20" y="80"/>
                </a:cubicBezTo>
                <a:cubicBezTo>
                  <a:pt x="20" y="79"/>
                  <a:pt x="20" y="78"/>
                  <a:pt x="20" y="77"/>
                </a:cubicBezTo>
                <a:cubicBezTo>
                  <a:pt x="8" y="69"/>
                  <a:pt x="0" y="57"/>
                  <a:pt x="0" y="43"/>
                </a:cubicBezTo>
                <a:cubicBezTo>
                  <a:pt x="0" y="19"/>
                  <a:pt x="24" y="0"/>
                  <a:pt x="53" y="0"/>
                </a:cubicBez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97" name="Freeform 56"/>
          <p:cNvSpPr>
            <a:spLocks noEditPoints="1"/>
          </p:cNvSpPr>
          <p:nvPr/>
        </p:nvSpPr>
        <p:spPr bwMode="auto">
          <a:xfrm>
            <a:off x="10826047" y="3905125"/>
            <a:ext cx="161485" cy="161486"/>
          </a:xfrm>
          <a:custGeom>
            <a:avLst/>
            <a:gdLst>
              <a:gd name="T0" fmla="*/ 62 w 67"/>
              <a:gd name="T1" fmla="*/ 17 h 67"/>
              <a:gd name="T2" fmla="*/ 67 w 67"/>
              <a:gd name="T3" fmla="*/ 13 h 67"/>
              <a:gd name="T4" fmla="*/ 67 w 67"/>
              <a:gd name="T5" fmla="*/ 5 h 67"/>
              <a:gd name="T6" fmla="*/ 58 w 67"/>
              <a:gd name="T7" fmla="*/ 5 h 67"/>
              <a:gd name="T8" fmla="*/ 58 w 67"/>
              <a:gd name="T9" fmla="*/ 0 h 67"/>
              <a:gd name="T10" fmla="*/ 4 w 67"/>
              <a:gd name="T11" fmla="*/ 0 h 67"/>
              <a:gd name="T12" fmla="*/ 0 w 67"/>
              <a:gd name="T13" fmla="*/ 5 h 67"/>
              <a:gd name="T14" fmla="*/ 0 w 67"/>
              <a:gd name="T15" fmla="*/ 63 h 67"/>
              <a:gd name="T16" fmla="*/ 4 w 67"/>
              <a:gd name="T17" fmla="*/ 67 h 67"/>
              <a:gd name="T18" fmla="*/ 58 w 67"/>
              <a:gd name="T19" fmla="*/ 67 h 67"/>
              <a:gd name="T20" fmla="*/ 58 w 67"/>
              <a:gd name="T21" fmla="*/ 50 h 67"/>
              <a:gd name="T22" fmla="*/ 62 w 67"/>
              <a:gd name="T23" fmla="*/ 50 h 67"/>
              <a:gd name="T24" fmla="*/ 67 w 67"/>
              <a:gd name="T25" fmla="*/ 46 h 67"/>
              <a:gd name="T26" fmla="*/ 67 w 67"/>
              <a:gd name="T27" fmla="*/ 38 h 67"/>
              <a:gd name="T28" fmla="*/ 58 w 67"/>
              <a:gd name="T29" fmla="*/ 38 h 67"/>
              <a:gd name="T30" fmla="*/ 58 w 67"/>
              <a:gd name="T31" fmla="*/ 34 h 67"/>
              <a:gd name="T32" fmla="*/ 62 w 67"/>
              <a:gd name="T33" fmla="*/ 34 h 67"/>
              <a:gd name="T34" fmla="*/ 67 w 67"/>
              <a:gd name="T35" fmla="*/ 30 h 67"/>
              <a:gd name="T36" fmla="*/ 67 w 67"/>
              <a:gd name="T37" fmla="*/ 21 h 67"/>
              <a:gd name="T38" fmla="*/ 58 w 67"/>
              <a:gd name="T39" fmla="*/ 21 h 67"/>
              <a:gd name="T40" fmla="*/ 58 w 67"/>
              <a:gd name="T41" fmla="*/ 17 h 67"/>
              <a:gd name="T42" fmla="*/ 62 w 67"/>
              <a:gd name="T43" fmla="*/ 17 h 67"/>
              <a:gd name="T44" fmla="*/ 37 w 67"/>
              <a:gd name="T45" fmla="*/ 17 h 67"/>
              <a:gd name="T46" fmla="*/ 46 w 67"/>
              <a:gd name="T47" fmla="*/ 25 h 67"/>
              <a:gd name="T48" fmla="*/ 37 w 67"/>
              <a:gd name="T49" fmla="*/ 34 h 67"/>
              <a:gd name="T50" fmla="*/ 29 w 67"/>
              <a:gd name="T51" fmla="*/ 25 h 67"/>
              <a:gd name="T52" fmla="*/ 37 w 67"/>
              <a:gd name="T53" fmla="*/ 17 h 67"/>
              <a:gd name="T54" fmla="*/ 16 w 67"/>
              <a:gd name="T55" fmla="*/ 63 h 67"/>
              <a:gd name="T56" fmla="*/ 12 w 67"/>
              <a:gd name="T57" fmla="*/ 63 h 67"/>
              <a:gd name="T58" fmla="*/ 12 w 67"/>
              <a:gd name="T59" fmla="*/ 5 h 67"/>
              <a:gd name="T60" fmla="*/ 16 w 67"/>
              <a:gd name="T61" fmla="*/ 5 h 67"/>
              <a:gd name="T62" fmla="*/ 16 w 67"/>
              <a:gd name="T63" fmla="*/ 63 h 67"/>
              <a:gd name="T64" fmla="*/ 50 w 67"/>
              <a:gd name="T65" fmla="*/ 50 h 67"/>
              <a:gd name="T66" fmla="*/ 25 w 67"/>
              <a:gd name="T67" fmla="*/ 50 h 67"/>
              <a:gd name="T68" fmla="*/ 25 w 67"/>
              <a:gd name="T69" fmla="*/ 46 h 67"/>
              <a:gd name="T70" fmla="*/ 33 w 67"/>
              <a:gd name="T71" fmla="*/ 38 h 67"/>
              <a:gd name="T72" fmla="*/ 33 w 67"/>
              <a:gd name="T73" fmla="*/ 38 h 67"/>
              <a:gd name="T74" fmla="*/ 41 w 67"/>
              <a:gd name="T75" fmla="*/ 38 h 67"/>
              <a:gd name="T76" fmla="*/ 50 w 67"/>
              <a:gd name="T77" fmla="*/ 46 h 67"/>
              <a:gd name="T78" fmla="*/ 50 w 67"/>
              <a:gd name="T79"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62" y="17"/>
                </a:moveTo>
                <a:cubicBezTo>
                  <a:pt x="65" y="17"/>
                  <a:pt x="67" y="15"/>
                  <a:pt x="67" y="13"/>
                </a:cubicBezTo>
                <a:cubicBezTo>
                  <a:pt x="67" y="5"/>
                  <a:pt x="67" y="5"/>
                  <a:pt x="67" y="5"/>
                </a:cubicBezTo>
                <a:cubicBezTo>
                  <a:pt x="58" y="5"/>
                  <a:pt x="58" y="5"/>
                  <a:pt x="58" y="5"/>
                </a:cubicBezTo>
                <a:cubicBezTo>
                  <a:pt x="58" y="0"/>
                  <a:pt x="58" y="0"/>
                  <a:pt x="58" y="0"/>
                </a:cubicBezTo>
                <a:cubicBezTo>
                  <a:pt x="4" y="0"/>
                  <a:pt x="4" y="0"/>
                  <a:pt x="4" y="0"/>
                </a:cubicBezTo>
                <a:cubicBezTo>
                  <a:pt x="2" y="0"/>
                  <a:pt x="0" y="2"/>
                  <a:pt x="0" y="5"/>
                </a:cubicBezTo>
                <a:cubicBezTo>
                  <a:pt x="0" y="63"/>
                  <a:pt x="0" y="63"/>
                  <a:pt x="0" y="63"/>
                </a:cubicBezTo>
                <a:cubicBezTo>
                  <a:pt x="0" y="65"/>
                  <a:pt x="2" y="67"/>
                  <a:pt x="4" y="67"/>
                </a:cubicBezTo>
                <a:cubicBezTo>
                  <a:pt x="58" y="67"/>
                  <a:pt x="58" y="67"/>
                  <a:pt x="58" y="67"/>
                </a:cubicBezTo>
                <a:cubicBezTo>
                  <a:pt x="58" y="50"/>
                  <a:pt x="58" y="50"/>
                  <a:pt x="58" y="50"/>
                </a:cubicBezTo>
                <a:cubicBezTo>
                  <a:pt x="62" y="50"/>
                  <a:pt x="62" y="50"/>
                  <a:pt x="62" y="50"/>
                </a:cubicBezTo>
                <a:cubicBezTo>
                  <a:pt x="65" y="50"/>
                  <a:pt x="67" y="49"/>
                  <a:pt x="67" y="46"/>
                </a:cubicBezTo>
                <a:cubicBezTo>
                  <a:pt x="67" y="38"/>
                  <a:pt x="67" y="38"/>
                  <a:pt x="67" y="38"/>
                </a:cubicBezTo>
                <a:cubicBezTo>
                  <a:pt x="58" y="38"/>
                  <a:pt x="58" y="38"/>
                  <a:pt x="58" y="38"/>
                </a:cubicBezTo>
                <a:cubicBezTo>
                  <a:pt x="58" y="34"/>
                  <a:pt x="58" y="34"/>
                  <a:pt x="58" y="34"/>
                </a:cubicBezTo>
                <a:cubicBezTo>
                  <a:pt x="62" y="34"/>
                  <a:pt x="62" y="34"/>
                  <a:pt x="62" y="34"/>
                </a:cubicBezTo>
                <a:cubicBezTo>
                  <a:pt x="65" y="34"/>
                  <a:pt x="67" y="32"/>
                  <a:pt x="67" y="30"/>
                </a:cubicBezTo>
                <a:cubicBezTo>
                  <a:pt x="67" y="21"/>
                  <a:pt x="67" y="21"/>
                  <a:pt x="67" y="21"/>
                </a:cubicBezTo>
                <a:cubicBezTo>
                  <a:pt x="58" y="21"/>
                  <a:pt x="58" y="21"/>
                  <a:pt x="58" y="21"/>
                </a:cubicBezTo>
                <a:cubicBezTo>
                  <a:pt x="58" y="17"/>
                  <a:pt x="58" y="17"/>
                  <a:pt x="58" y="17"/>
                </a:cubicBezTo>
                <a:lnTo>
                  <a:pt x="62" y="17"/>
                </a:lnTo>
                <a:close/>
                <a:moveTo>
                  <a:pt x="37" y="17"/>
                </a:moveTo>
                <a:cubicBezTo>
                  <a:pt x="42" y="17"/>
                  <a:pt x="46" y="21"/>
                  <a:pt x="46" y="25"/>
                </a:cubicBezTo>
                <a:cubicBezTo>
                  <a:pt x="46" y="30"/>
                  <a:pt x="42" y="34"/>
                  <a:pt x="37" y="34"/>
                </a:cubicBezTo>
                <a:cubicBezTo>
                  <a:pt x="33" y="34"/>
                  <a:pt x="29" y="30"/>
                  <a:pt x="29" y="25"/>
                </a:cubicBezTo>
                <a:cubicBezTo>
                  <a:pt x="29" y="21"/>
                  <a:pt x="33" y="17"/>
                  <a:pt x="37" y="17"/>
                </a:cubicBezTo>
                <a:close/>
                <a:moveTo>
                  <a:pt x="16" y="63"/>
                </a:moveTo>
                <a:cubicBezTo>
                  <a:pt x="12" y="63"/>
                  <a:pt x="12" y="63"/>
                  <a:pt x="12" y="63"/>
                </a:cubicBezTo>
                <a:cubicBezTo>
                  <a:pt x="12" y="5"/>
                  <a:pt x="12" y="5"/>
                  <a:pt x="12" y="5"/>
                </a:cubicBezTo>
                <a:cubicBezTo>
                  <a:pt x="16" y="5"/>
                  <a:pt x="16" y="5"/>
                  <a:pt x="16" y="5"/>
                </a:cubicBezTo>
                <a:lnTo>
                  <a:pt x="16" y="63"/>
                </a:lnTo>
                <a:close/>
                <a:moveTo>
                  <a:pt x="50" y="50"/>
                </a:moveTo>
                <a:cubicBezTo>
                  <a:pt x="25" y="50"/>
                  <a:pt x="25" y="50"/>
                  <a:pt x="25" y="50"/>
                </a:cubicBezTo>
                <a:cubicBezTo>
                  <a:pt x="25" y="46"/>
                  <a:pt x="25" y="46"/>
                  <a:pt x="25" y="46"/>
                </a:cubicBezTo>
                <a:cubicBezTo>
                  <a:pt x="25" y="42"/>
                  <a:pt x="28" y="38"/>
                  <a:pt x="33" y="38"/>
                </a:cubicBezTo>
                <a:cubicBezTo>
                  <a:pt x="33" y="38"/>
                  <a:pt x="33" y="38"/>
                  <a:pt x="33" y="38"/>
                </a:cubicBezTo>
                <a:cubicBezTo>
                  <a:pt x="41" y="38"/>
                  <a:pt x="41" y="38"/>
                  <a:pt x="41" y="38"/>
                </a:cubicBezTo>
                <a:cubicBezTo>
                  <a:pt x="46" y="38"/>
                  <a:pt x="50" y="42"/>
                  <a:pt x="50" y="46"/>
                </a:cubicBezTo>
                <a:lnTo>
                  <a:pt x="50" y="50"/>
                </a:ln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98" name="Freeform 57"/>
          <p:cNvSpPr>
            <a:spLocks noEditPoints="1"/>
          </p:cNvSpPr>
          <p:nvPr/>
        </p:nvSpPr>
        <p:spPr bwMode="auto">
          <a:xfrm>
            <a:off x="11102040" y="3464710"/>
            <a:ext cx="139465" cy="136528"/>
          </a:xfrm>
          <a:custGeom>
            <a:avLst/>
            <a:gdLst>
              <a:gd name="T0" fmla="*/ 58 w 58"/>
              <a:gd name="T1" fmla="*/ 29 h 57"/>
              <a:gd name="T2" fmla="*/ 29 w 58"/>
              <a:gd name="T3" fmla="*/ 57 h 57"/>
              <a:gd name="T4" fmla="*/ 0 w 58"/>
              <a:gd name="T5" fmla="*/ 29 h 57"/>
              <a:gd name="T6" fmla="*/ 29 w 58"/>
              <a:gd name="T7" fmla="*/ 0 h 57"/>
              <a:gd name="T8" fmla="*/ 58 w 58"/>
              <a:gd name="T9" fmla="*/ 29 h 57"/>
              <a:gd name="T10" fmla="*/ 6 w 58"/>
              <a:gd name="T11" fmla="*/ 29 h 57"/>
              <a:gd name="T12" fmla="*/ 29 w 58"/>
              <a:gd name="T13" fmla="*/ 52 h 57"/>
              <a:gd name="T14" fmla="*/ 52 w 58"/>
              <a:gd name="T15" fmla="*/ 29 h 57"/>
              <a:gd name="T16" fmla="*/ 29 w 58"/>
              <a:gd name="T17" fmla="*/ 6 h 57"/>
              <a:gd name="T18" fmla="*/ 6 w 58"/>
              <a:gd name="T19" fmla="*/ 29 h 57"/>
              <a:gd name="T20" fmla="*/ 32 w 58"/>
              <a:gd name="T21" fmla="*/ 12 h 57"/>
              <a:gd name="T22" fmla="*/ 46 w 58"/>
              <a:gd name="T23" fmla="*/ 26 h 57"/>
              <a:gd name="T24" fmla="*/ 46 w 58"/>
              <a:gd name="T25" fmla="*/ 31 h 57"/>
              <a:gd name="T26" fmla="*/ 41 w 58"/>
              <a:gd name="T27" fmla="*/ 31 h 57"/>
              <a:gd name="T28" fmla="*/ 33 w 58"/>
              <a:gd name="T29" fmla="*/ 23 h 57"/>
              <a:gd name="T30" fmla="*/ 33 w 58"/>
              <a:gd name="T31" fmla="*/ 43 h 57"/>
              <a:gd name="T32" fmla="*/ 29 w 58"/>
              <a:gd name="T33" fmla="*/ 47 h 57"/>
              <a:gd name="T34" fmla="*/ 25 w 58"/>
              <a:gd name="T35" fmla="*/ 43 h 57"/>
              <a:gd name="T36" fmla="*/ 25 w 58"/>
              <a:gd name="T37" fmla="*/ 23 h 57"/>
              <a:gd name="T38" fmla="*/ 17 w 58"/>
              <a:gd name="T39" fmla="*/ 31 h 57"/>
              <a:gd name="T40" fmla="*/ 12 w 58"/>
              <a:gd name="T41" fmla="*/ 31 h 57"/>
              <a:gd name="T42" fmla="*/ 11 w 58"/>
              <a:gd name="T43" fmla="*/ 29 h 57"/>
              <a:gd name="T44" fmla="*/ 12 w 58"/>
              <a:gd name="T45" fmla="*/ 26 h 57"/>
              <a:gd name="T46" fmla="*/ 27 w 58"/>
              <a:gd name="T47" fmla="*/ 12 h 57"/>
              <a:gd name="T48" fmla="*/ 32 w 58"/>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6" y="29"/>
                </a:moveTo>
                <a:cubicBezTo>
                  <a:pt x="6" y="42"/>
                  <a:pt x="16" y="52"/>
                  <a:pt x="29" y="52"/>
                </a:cubicBezTo>
                <a:cubicBezTo>
                  <a:pt x="42" y="52"/>
                  <a:pt x="52" y="42"/>
                  <a:pt x="52" y="29"/>
                </a:cubicBezTo>
                <a:cubicBezTo>
                  <a:pt x="52" y="16"/>
                  <a:pt x="42" y="6"/>
                  <a:pt x="29" y="6"/>
                </a:cubicBezTo>
                <a:cubicBezTo>
                  <a:pt x="16" y="6"/>
                  <a:pt x="6" y="16"/>
                  <a:pt x="6" y="29"/>
                </a:cubicBezTo>
                <a:close/>
                <a:moveTo>
                  <a:pt x="32" y="12"/>
                </a:moveTo>
                <a:cubicBezTo>
                  <a:pt x="46" y="26"/>
                  <a:pt x="46" y="26"/>
                  <a:pt x="46" y="26"/>
                </a:cubicBezTo>
                <a:cubicBezTo>
                  <a:pt x="47" y="28"/>
                  <a:pt x="47" y="30"/>
                  <a:pt x="46" y="31"/>
                </a:cubicBezTo>
                <a:cubicBezTo>
                  <a:pt x="45" y="33"/>
                  <a:pt x="42" y="33"/>
                  <a:pt x="41" y="31"/>
                </a:cubicBezTo>
                <a:cubicBezTo>
                  <a:pt x="33" y="23"/>
                  <a:pt x="33" y="23"/>
                  <a:pt x="33" y="23"/>
                </a:cubicBezTo>
                <a:cubicBezTo>
                  <a:pt x="33" y="43"/>
                  <a:pt x="33" y="43"/>
                  <a:pt x="33" y="43"/>
                </a:cubicBezTo>
                <a:cubicBezTo>
                  <a:pt x="33" y="45"/>
                  <a:pt x="31" y="47"/>
                  <a:pt x="29" y="47"/>
                </a:cubicBezTo>
                <a:cubicBezTo>
                  <a:pt x="27" y="47"/>
                  <a:pt x="25" y="45"/>
                  <a:pt x="25" y="43"/>
                </a:cubicBezTo>
                <a:cubicBezTo>
                  <a:pt x="25" y="23"/>
                  <a:pt x="25" y="23"/>
                  <a:pt x="25" y="23"/>
                </a:cubicBezTo>
                <a:cubicBezTo>
                  <a:pt x="17" y="31"/>
                  <a:pt x="17" y="31"/>
                  <a:pt x="17" y="31"/>
                </a:cubicBezTo>
                <a:cubicBezTo>
                  <a:pt x="16" y="33"/>
                  <a:pt x="14" y="33"/>
                  <a:pt x="12" y="31"/>
                </a:cubicBezTo>
                <a:cubicBezTo>
                  <a:pt x="12" y="31"/>
                  <a:pt x="11" y="30"/>
                  <a:pt x="11" y="29"/>
                </a:cubicBezTo>
                <a:cubicBezTo>
                  <a:pt x="11" y="28"/>
                  <a:pt x="12" y="27"/>
                  <a:pt x="12" y="26"/>
                </a:cubicBezTo>
                <a:cubicBezTo>
                  <a:pt x="27" y="12"/>
                  <a:pt x="27" y="12"/>
                  <a:pt x="27" y="12"/>
                </a:cubicBezTo>
                <a:cubicBezTo>
                  <a:pt x="28" y="11"/>
                  <a:pt x="30" y="11"/>
                  <a:pt x="32" y="12"/>
                </a:cubicBez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99" name="Freeform 58"/>
          <p:cNvSpPr>
            <a:spLocks noEditPoints="1"/>
          </p:cNvSpPr>
          <p:nvPr/>
        </p:nvSpPr>
        <p:spPr bwMode="auto">
          <a:xfrm>
            <a:off x="11078552" y="3635004"/>
            <a:ext cx="110104" cy="110103"/>
          </a:xfrm>
          <a:custGeom>
            <a:avLst/>
            <a:gdLst>
              <a:gd name="T0" fmla="*/ 3 w 46"/>
              <a:gd name="T1" fmla="*/ 0 h 46"/>
              <a:gd name="T2" fmla="*/ 20 w 46"/>
              <a:gd name="T3" fmla="*/ 0 h 46"/>
              <a:gd name="T4" fmla="*/ 20 w 46"/>
              <a:gd name="T5" fmla="*/ 3 h 46"/>
              <a:gd name="T6" fmla="*/ 3 w 46"/>
              <a:gd name="T7" fmla="*/ 3 h 46"/>
              <a:gd name="T8" fmla="*/ 3 w 46"/>
              <a:gd name="T9" fmla="*/ 0 h 46"/>
              <a:gd name="T10" fmla="*/ 26 w 46"/>
              <a:gd name="T11" fmla="*/ 0 h 46"/>
              <a:gd name="T12" fmla="*/ 43 w 46"/>
              <a:gd name="T13" fmla="*/ 0 h 46"/>
              <a:gd name="T14" fmla="*/ 43 w 46"/>
              <a:gd name="T15" fmla="*/ 3 h 46"/>
              <a:gd name="T16" fmla="*/ 26 w 46"/>
              <a:gd name="T17" fmla="*/ 3 h 46"/>
              <a:gd name="T18" fmla="*/ 26 w 46"/>
              <a:gd name="T19" fmla="*/ 0 h 46"/>
              <a:gd name="T20" fmla="*/ 43 w 46"/>
              <a:gd name="T21" fmla="*/ 14 h 46"/>
              <a:gd name="T22" fmla="*/ 41 w 46"/>
              <a:gd name="T23" fmla="*/ 14 h 46"/>
              <a:gd name="T24" fmla="*/ 41 w 46"/>
              <a:gd name="T25" fmla="*/ 3 h 46"/>
              <a:gd name="T26" fmla="*/ 29 w 46"/>
              <a:gd name="T27" fmla="*/ 3 h 46"/>
              <a:gd name="T28" fmla="*/ 29 w 46"/>
              <a:gd name="T29" fmla="*/ 14 h 46"/>
              <a:gd name="T30" fmla="*/ 17 w 46"/>
              <a:gd name="T31" fmla="*/ 14 h 46"/>
              <a:gd name="T32" fmla="*/ 17 w 46"/>
              <a:gd name="T33" fmla="*/ 3 h 46"/>
              <a:gd name="T34" fmla="*/ 6 w 46"/>
              <a:gd name="T35" fmla="*/ 3 h 46"/>
              <a:gd name="T36" fmla="*/ 6 w 46"/>
              <a:gd name="T37" fmla="*/ 14 h 46"/>
              <a:gd name="T38" fmla="*/ 3 w 46"/>
              <a:gd name="T39" fmla="*/ 14 h 46"/>
              <a:gd name="T40" fmla="*/ 0 w 46"/>
              <a:gd name="T41" fmla="*/ 18 h 46"/>
              <a:gd name="T42" fmla="*/ 0 w 46"/>
              <a:gd name="T43" fmla="*/ 43 h 46"/>
              <a:gd name="T44" fmla="*/ 3 w 46"/>
              <a:gd name="T45" fmla="*/ 46 h 46"/>
              <a:gd name="T46" fmla="*/ 17 w 46"/>
              <a:gd name="T47" fmla="*/ 46 h 46"/>
              <a:gd name="T48" fmla="*/ 20 w 46"/>
              <a:gd name="T49" fmla="*/ 43 h 46"/>
              <a:gd name="T50" fmla="*/ 20 w 46"/>
              <a:gd name="T51" fmla="*/ 26 h 46"/>
              <a:gd name="T52" fmla="*/ 26 w 46"/>
              <a:gd name="T53" fmla="*/ 26 h 46"/>
              <a:gd name="T54" fmla="*/ 26 w 46"/>
              <a:gd name="T55" fmla="*/ 43 h 46"/>
              <a:gd name="T56" fmla="*/ 29 w 46"/>
              <a:gd name="T57" fmla="*/ 46 h 46"/>
              <a:gd name="T58" fmla="*/ 43 w 46"/>
              <a:gd name="T59" fmla="*/ 46 h 46"/>
              <a:gd name="T60" fmla="*/ 46 w 46"/>
              <a:gd name="T61" fmla="*/ 43 h 46"/>
              <a:gd name="T62" fmla="*/ 46 w 46"/>
              <a:gd name="T63" fmla="*/ 18 h 46"/>
              <a:gd name="T64" fmla="*/ 43 w 46"/>
              <a:gd name="T65" fmla="*/ 14 h 46"/>
              <a:gd name="T66" fmla="*/ 16 w 46"/>
              <a:gd name="T67" fmla="*/ 43 h 46"/>
              <a:gd name="T68" fmla="*/ 5 w 46"/>
              <a:gd name="T69" fmla="*/ 43 h 46"/>
              <a:gd name="T70" fmla="*/ 3 w 46"/>
              <a:gd name="T71" fmla="*/ 42 h 46"/>
              <a:gd name="T72" fmla="*/ 5 w 46"/>
              <a:gd name="T73" fmla="*/ 40 h 46"/>
              <a:gd name="T74" fmla="*/ 16 w 46"/>
              <a:gd name="T75" fmla="*/ 40 h 46"/>
              <a:gd name="T76" fmla="*/ 17 w 46"/>
              <a:gd name="T77" fmla="*/ 42 h 46"/>
              <a:gd name="T78" fmla="*/ 16 w 46"/>
              <a:gd name="T79" fmla="*/ 43 h 46"/>
              <a:gd name="T80" fmla="*/ 25 w 46"/>
              <a:gd name="T81" fmla="*/ 23 h 46"/>
              <a:gd name="T82" fmla="*/ 22 w 46"/>
              <a:gd name="T83" fmla="*/ 23 h 46"/>
              <a:gd name="T84" fmla="*/ 20 w 46"/>
              <a:gd name="T85" fmla="*/ 22 h 46"/>
              <a:gd name="T86" fmla="*/ 22 w 46"/>
              <a:gd name="T87" fmla="*/ 20 h 46"/>
              <a:gd name="T88" fmla="*/ 25 w 46"/>
              <a:gd name="T89" fmla="*/ 20 h 46"/>
              <a:gd name="T90" fmla="*/ 26 w 46"/>
              <a:gd name="T91" fmla="*/ 22 h 46"/>
              <a:gd name="T92" fmla="*/ 25 w 46"/>
              <a:gd name="T93" fmla="*/ 23 h 46"/>
              <a:gd name="T94" fmla="*/ 42 w 46"/>
              <a:gd name="T95" fmla="*/ 43 h 46"/>
              <a:gd name="T96" fmla="*/ 31 w 46"/>
              <a:gd name="T97" fmla="*/ 43 h 46"/>
              <a:gd name="T98" fmla="*/ 29 w 46"/>
              <a:gd name="T99" fmla="*/ 42 h 46"/>
              <a:gd name="T100" fmla="*/ 31 w 46"/>
              <a:gd name="T101" fmla="*/ 40 h 46"/>
              <a:gd name="T102" fmla="*/ 42 w 46"/>
              <a:gd name="T103" fmla="*/ 40 h 46"/>
              <a:gd name="T104" fmla="*/ 43 w 46"/>
              <a:gd name="T105" fmla="*/ 42 h 46"/>
              <a:gd name="T106" fmla="*/ 42 w 46"/>
              <a:gd name="T10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6">
                <a:moveTo>
                  <a:pt x="3" y="0"/>
                </a:moveTo>
                <a:cubicBezTo>
                  <a:pt x="20" y="0"/>
                  <a:pt x="20" y="0"/>
                  <a:pt x="20" y="0"/>
                </a:cubicBezTo>
                <a:cubicBezTo>
                  <a:pt x="20" y="3"/>
                  <a:pt x="20" y="3"/>
                  <a:pt x="20" y="3"/>
                </a:cubicBezTo>
                <a:cubicBezTo>
                  <a:pt x="3" y="3"/>
                  <a:pt x="3" y="3"/>
                  <a:pt x="3" y="3"/>
                </a:cubicBezTo>
                <a:lnTo>
                  <a:pt x="3" y="0"/>
                </a:lnTo>
                <a:close/>
                <a:moveTo>
                  <a:pt x="26" y="0"/>
                </a:moveTo>
                <a:cubicBezTo>
                  <a:pt x="43" y="0"/>
                  <a:pt x="43" y="0"/>
                  <a:pt x="43" y="0"/>
                </a:cubicBezTo>
                <a:cubicBezTo>
                  <a:pt x="43" y="3"/>
                  <a:pt x="43" y="3"/>
                  <a:pt x="43" y="3"/>
                </a:cubicBezTo>
                <a:cubicBezTo>
                  <a:pt x="26" y="3"/>
                  <a:pt x="26" y="3"/>
                  <a:pt x="26" y="3"/>
                </a:cubicBezTo>
                <a:lnTo>
                  <a:pt x="26" y="0"/>
                </a:lnTo>
                <a:close/>
                <a:moveTo>
                  <a:pt x="43" y="14"/>
                </a:moveTo>
                <a:cubicBezTo>
                  <a:pt x="41" y="14"/>
                  <a:pt x="41" y="14"/>
                  <a:pt x="41" y="14"/>
                </a:cubicBezTo>
                <a:cubicBezTo>
                  <a:pt x="41" y="3"/>
                  <a:pt x="41" y="3"/>
                  <a:pt x="41" y="3"/>
                </a:cubicBezTo>
                <a:cubicBezTo>
                  <a:pt x="29" y="3"/>
                  <a:pt x="29" y="3"/>
                  <a:pt x="29" y="3"/>
                </a:cubicBezTo>
                <a:cubicBezTo>
                  <a:pt x="29" y="14"/>
                  <a:pt x="29" y="14"/>
                  <a:pt x="29" y="14"/>
                </a:cubicBezTo>
                <a:cubicBezTo>
                  <a:pt x="17" y="14"/>
                  <a:pt x="17" y="14"/>
                  <a:pt x="17" y="14"/>
                </a:cubicBezTo>
                <a:cubicBezTo>
                  <a:pt x="17" y="3"/>
                  <a:pt x="17" y="3"/>
                  <a:pt x="17" y="3"/>
                </a:cubicBezTo>
                <a:cubicBezTo>
                  <a:pt x="6" y="3"/>
                  <a:pt x="6" y="3"/>
                  <a:pt x="6" y="3"/>
                </a:cubicBezTo>
                <a:cubicBezTo>
                  <a:pt x="6" y="14"/>
                  <a:pt x="6" y="14"/>
                  <a:pt x="6" y="14"/>
                </a:cubicBezTo>
                <a:cubicBezTo>
                  <a:pt x="3" y="14"/>
                  <a:pt x="3" y="14"/>
                  <a:pt x="3" y="14"/>
                </a:cubicBezTo>
                <a:cubicBezTo>
                  <a:pt x="2" y="14"/>
                  <a:pt x="0" y="16"/>
                  <a:pt x="0" y="18"/>
                </a:cubicBezTo>
                <a:cubicBezTo>
                  <a:pt x="0" y="43"/>
                  <a:pt x="0" y="43"/>
                  <a:pt x="0" y="43"/>
                </a:cubicBezTo>
                <a:cubicBezTo>
                  <a:pt x="0" y="45"/>
                  <a:pt x="2" y="46"/>
                  <a:pt x="3" y="46"/>
                </a:cubicBezTo>
                <a:cubicBezTo>
                  <a:pt x="17" y="46"/>
                  <a:pt x="17" y="46"/>
                  <a:pt x="17" y="46"/>
                </a:cubicBezTo>
                <a:cubicBezTo>
                  <a:pt x="19" y="46"/>
                  <a:pt x="20" y="45"/>
                  <a:pt x="20" y="43"/>
                </a:cubicBezTo>
                <a:cubicBezTo>
                  <a:pt x="20" y="26"/>
                  <a:pt x="20" y="26"/>
                  <a:pt x="20" y="26"/>
                </a:cubicBezTo>
                <a:cubicBezTo>
                  <a:pt x="26" y="26"/>
                  <a:pt x="26" y="26"/>
                  <a:pt x="26" y="26"/>
                </a:cubicBezTo>
                <a:cubicBezTo>
                  <a:pt x="26" y="43"/>
                  <a:pt x="26" y="43"/>
                  <a:pt x="26" y="43"/>
                </a:cubicBezTo>
                <a:cubicBezTo>
                  <a:pt x="26" y="45"/>
                  <a:pt x="28" y="46"/>
                  <a:pt x="29" y="46"/>
                </a:cubicBezTo>
                <a:cubicBezTo>
                  <a:pt x="43" y="46"/>
                  <a:pt x="43" y="46"/>
                  <a:pt x="43" y="46"/>
                </a:cubicBezTo>
                <a:cubicBezTo>
                  <a:pt x="45" y="46"/>
                  <a:pt x="46" y="45"/>
                  <a:pt x="46" y="43"/>
                </a:cubicBezTo>
                <a:cubicBezTo>
                  <a:pt x="46" y="18"/>
                  <a:pt x="46" y="18"/>
                  <a:pt x="46" y="18"/>
                </a:cubicBezTo>
                <a:cubicBezTo>
                  <a:pt x="46" y="16"/>
                  <a:pt x="45" y="14"/>
                  <a:pt x="43" y="14"/>
                </a:cubicBezTo>
                <a:close/>
                <a:moveTo>
                  <a:pt x="16" y="43"/>
                </a:moveTo>
                <a:cubicBezTo>
                  <a:pt x="5" y="43"/>
                  <a:pt x="5" y="43"/>
                  <a:pt x="5" y="43"/>
                </a:cubicBezTo>
                <a:cubicBezTo>
                  <a:pt x="4" y="43"/>
                  <a:pt x="3" y="43"/>
                  <a:pt x="3" y="42"/>
                </a:cubicBezTo>
                <a:cubicBezTo>
                  <a:pt x="3" y="41"/>
                  <a:pt x="4" y="40"/>
                  <a:pt x="5" y="40"/>
                </a:cubicBezTo>
                <a:cubicBezTo>
                  <a:pt x="16" y="40"/>
                  <a:pt x="16" y="40"/>
                  <a:pt x="16" y="40"/>
                </a:cubicBezTo>
                <a:cubicBezTo>
                  <a:pt x="17" y="40"/>
                  <a:pt x="17" y="41"/>
                  <a:pt x="17" y="42"/>
                </a:cubicBezTo>
                <a:cubicBezTo>
                  <a:pt x="17" y="43"/>
                  <a:pt x="17" y="43"/>
                  <a:pt x="16" y="43"/>
                </a:cubicBezTo>
                <a:close/>
                <a:moveTo>
                  <a:pt x="25" y="23"/>
                </a:moveTo>
                <a:cubicBezTo>
                  <a:pt x="22" y="23"/>
                  <a:pt x="22" y="23"/>
                  <a:pt x="22" y="23"/>
                </a:cubicBezTo>
                <a:cubicBezTo>
                  <a:pt x="21" y="23"/>
                  <a:pt x="20" y="22"/>
                  <a:pt x="20" y="22"/>
                </a:cubicBezTo>
                <a:cubicBezTo>
                  <a:pt x="20" y="21"/>
                  <a:pt x="21" y="20"/>
                  <a:pt x="22" y="20"/>
                </a:cubicBezTo>
                <a:cubicBezTo>
                  <a:pt x="25" y="20"/>
                  <a:pt x="25" y="20"/>
                  <a:pt x="25" y="20"/>
                </a:cubicBezTo>
                <a:cubicBezTo>
                  <a:pt x="25" y="20"/>
                  <a:pt x="26" y="21"/>
                  <a:pt x="26" y="22"/>
                </a:cubicBezTo>
                <a:cubicBezTo>
                  <a:pt x="26" y="22"/>
                  <a:pt x="25" y="23"/>
                  <a:pt x="25" y="23"/>
                </a:cubicBezTo>
                <a:close/>
                <a:moveTo>
                  <a:pt x="42" y="43"/>
                </a:moveTo>
                <a:cubicBezTo>
                  <a:pt x="31" y="43"/>
                  <a:pt x="31" y="43"/>
                  <a:pt x="31" y="43"/>
                </a:cubicBezTo>
                <a:cubicBezTo>
                  <a:pt x="30" y="43"/>
                  <a:pt x="29" y="43"/>
                  <a:pt x="29" y="42"/>
                </a:cubicBezTo>
                <a:cubicBezTo>
                  <a:pt x="29" y="41"/>
                  <a:pt x="30" y="40"/>
                  <a:pt x="31" y="40"/>
                </a:cubicBezTo>
                <a:cubicBezTo>
                  <a:pt x="42" y="40"/>
                  <a:pt x="42" y="40"/>
                  <a:pt x="42" y="40"/>
                </a:cubicBezTo>
                <a:cubicBezTo>
                  <a:pt x="43" y="40"/>
                  <a:pt x="43" y="41"/>
                  <a:pt x="43" y="42"/>
                </a:cubicBezTo>
                <a:cubicBezTo>
                  <a:pt x="43" y="43"/>
                  <a:pt x="43" y="43"/>
                  <a:pt x="42" y="43"/>
                </a:cubicBez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00" name="Freeform 59"/>
          <p:cNvSpPr/>
          <p:nvPr/>
        </p:nvSpPr>
        <p:spPr bwMode="auto">
          <a:xfrm>
            <a:off x="10878897" y="3657024"/>
            <a:ext cx="177634" cy="179102"/>
          </a:xfrm>
          <a:custGeom>
            <a:avLst/>
            <a:gdLst>
              <a:gd name="T0" fmla="*/ 61 w 121"/>
              <a:gd name="T1" fmla="*/ 122 h 122"/>
              <a:gd name="T2" fmla="*/ 121 w 121"/>
              <a:gd name="T3" fmla="*/ 62 h 122"/>
              <a:gd name="T4" fmla="*/ 84 w 121"/>
              <a:gd name="T5" fmla="*/ 62 h 122"/>
              <a:gd name="T6" fmla="*/ 84 w 121"/>
              <a:gd name="T7" fmla="*/ 0 h 122"/>
              <a:gd name="T8" fmla="*/ 38 w 121"/>
              <a:gd name="T9" fmla="*/ 0 h 122"/>
              <a:gd name="T10" fmla="*/ 38 w 121"/>
              <a:gd name="T11" fmla="*/ 62 h 122"/>
              <a:gd name="T12" fmla="*/ 0 w 121"/>
              <a:gd name="T13" fmla="*/ 62 h 122"/>
              <a:gd name="T14" fmla="*/ 61 w 121"/>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2">
                <a:moveTo>
                  <a:pt x="61" y="122"/>
                </a:moveTo>
                <a:lnTo>
                  <a:pt x="121" y="62"/>
                </a:lnTo>
                <a:lnTo>
                  <a:pt x="84" y="62"/>
                </a:lnTo>
                <a:lnTo>
                  <a:pt x="84" y="0"/>
                </a:lnTo>
                <a:lnTo>
                  <a:pt x="38" y="0"/>
                </a:lnTo>
                <a:lnTo>
                  <a:pt x="38" y="62"/>
                </a:lnTo>
                <a:lnTo>
                  <a:pt x="0" y="62"/>
                </a:lnTo>
                <a:lnTo>
                  <a:pt x="61" y="122"/>
                </a:ln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01" name="Freeform 60"/>
          <p:cNvSpPr>
            <a:spLocks noEditPoints="1"/>
          </p:cNvSpPr>
          <p:nvPr/>
        </p:nvSpPr>
        <p:spPr bwMode="auto">
          <a:xfrm>
            <a:off x="11085891" y="3260651"/>
            <a:ext cx="148274" cy="148273"/>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57 w 62"/>
              <a:gd name="T11" fmla="*/ 35 h 62"/>
              <a:gd name="T12" fmla="*/ 41 w 62"/>
              <a:gd name="T13" fmla="*/ 34 h 62"/>
              <a:gd name="T14" fmla="*/ 46 w 62"/>
              <a:gd name="T15" fmla="*/ 53 h 62"/>
              <a:gd name="T16" fmla="*/ 57 w 62"/>
              <a:gd name="T17" fmla="*/ 35 h 62"/>
              <a:gd name="T18" fmla="*/ 41 w 62"/>
              <a:gd name="T19" fmla="*/ 55 h 62"/>
              <a:gd name="T20" fmla="*/ 36 w 62"/>
              <a:gd name="T21" fmla="*/ 35 h 62"/>
              <a:gd name="T22" fmla="*/ 35 w 62"/>
              <a:gd name="T23" fmla="*/ 35 h 62"/>
              <a:gd name="T24" fmla="*/ 15 w 62"/>
              <a:gd name="T25" fmla="*/ 52 h 62"/>
              <a:gd name="T26" fmla="*/ 31 w 62"/>
              <a:gd name="T27" fmla="*/ 57 h 62"/>
              <a:gd name="T28" fmla="*/ 41 w 62"/>
              <a:gd name="T29" fmla="*/ 55 h 62"/>
              <a:gd name="T30" fmla="*/ 11 w 62"/>
              <a:gd name="T31" fmla="*/ 48 h 62"/>
              <a:gd name="T32" fmla="*/ 33 w 62"/>
              <a:gd name="T33" fmla="*/ 31 h 62"/>
              <a:gd name="T34" fmla="*/ 34 w 62"/>
              <a:gd name="T35" fmla="*/ 31 h 62"/>
              <a:gd name="T36" fmla="*/ 32 w 62"/>
              <a:gd name="T37" fmla="*/ 26 h 62"/>
              <a:gd name="T38" fmla="*/ 4 w 62"/>
              <a:gd name="T39" fmla="*/ 30 h 62"/>
              <a:gd name="T40" fmla="*/ 4 w 62"/>
              <a:gd name="T41" fmla="*/ 31 h 62"/>
              <a:gd name="T42" fmla="*/ 11 w 62"/>
              <a:gd name="T43" fmla="*/ 48 h 62"/>
              <a:gd name="T44" fmla="*/ 5 w 62"/>
              <a:gd name="T45" fmla="*/ 25 h 62"/>
              <a:gd name="T46" fmla="*/ 29 w 62"/>
              <a:gd name="T47" fmla="*/ 22 h 62"/>
              <a:gd name="T48" fmla="*/ 20 w 62"/>
              <a:gd name="T49" fmla="*/ 7 h 62"/>
              <a:gd name="T50" fmla="*/ 5 w 62"/>
              <a:gd name="T51" fmla="*/ 25 h 62"/>
              <a:gd name="T52" fmla="*/ 25 w 62"/>
              <a:gd name="T53" fmla="*/ 5 h 62"/>
              <a:gd name="T54" fmla="*/ 35 w 62"/>
              <a:gd name="T55" fmla="*/ 20 h 62"/>
              <a:gd name="T56" fmla="*/ 49 w 62"/>
              <a:gd name="T57" fmla="*/ 11 h 62"/>
              <a:gd name="T58" fmla="*/ 31 w 62"/>
              <a:gd name="T59" fmla="*/ 4 h 62"/>
              <a:gd name="T60" fmla="*/ 25 w 62"/>
              <a:gd name="T61" fmla="*/ 5 h 62"/>
              <a:gd name="T62" fmla="*/ 51 w 62"/>
              <a:gd name="T63" fmla="*/ 14 h 62"/>
              <a:gd name="T64" fmla="*/ 37 w 62"/>
              <a:gd name="T65" fmla="*/ 24 h 62"/>
              <a:gd name="T66" fmla="*/ 38 w 62"/>
              <a:gd name="T67" fmla="*/ 28 h 62"/>
              <a:gd name="T68" fmla="*/ 39 w 62"/>
              <a:gd name="T69" fmla="*/ 30 h 62"/>
              <a:gd name="T70" fmla="*/ 57 w 62"/>
              <a:gd name="T71" fmla="*/ 30 h 62"/>
              <a:gd name="T72" fmla="*/ 51 w 62"/>
              <a:gd name="T7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7" y="35"/>
                </a:moveTo>
                <a:cubicBezTo>
                  <a:pt x="56" y="35"/>
                  <a:pt x="49" y="32"/>
                  <a:pt x="41" y="34"/>
                </a:cubicBezTo>
                <a:cubicBezTo>
                  <a:pt x="44" y="43"/>
                  <a:pt x="45" y="51"/>
                  <a:pt x="46" y="53"/>
                </a:cubicBezTo>
                <a:cubicBezTo>
                  <a:pt x="52" y="49"/>
                  <a:pt x="56" y="42"/>
                  <a:pt x="57" y="35"/>
                </a:cubicBezTo>
                <a:close/>
                <a:moveTo>
                  <a:pt x="41" y="55"/>
                </a:moveTo>
                <a:cubicBezTo>
                  <a:pt x="41" y="53"/>
                  <a:pt x="39" y="45"/>
                  <a:pt x="36" y="35"/>
                </a:cubicBezTo>
                <a:cubicBezTo>
                  <a:pt x="36" y="35"/>
                  <a:pt x="36" y="35"/>
                  <a:pt x="35" y="35"/>
                </a:cubicBezTo>
                <a:cubicBezTo>
                  <a:pt x="20" y="40"/>
                  <a:pt x="15" y="51"/>
                  <a:pt x="15" y="52"/>
                </a:cubicBezTo>
                <a:cubicBezTo>
                  <a:pt x="19" y="55"/>
                  <a:pt x="25" y="57"/>
                  <a:pt x="31" y="57"/>
                </a:cubicBezTo>
                <a:cubicBezTo>
                  <a:pt x="35" y="57"/>
                  <a:pt x="38" y="57"/>
                  <a:pt x="41" y="55"/>
                </a:cubicBezTo>
                <a:close/>
                <a:moveTo>
                  <a:pt x="11" y="48"/>
                </a:moveTo>
                <a:cubicBezTo>
                  <a:pt x="12" y="47"/>
                  <a:pt x="19" y="35"/>
                  <a:pt x="33" y="31"/>
                </a:cubicBezTo>
                <a:cubicBezTo>
                  <a:pt x="33" y="31"/>
                  <a:pt x="33" y="31"/>
                  <a:pt x="34" y="31"/>
                </a:cubicBezTo>
                <a:cubicBezTo>
                  <a:pt x="33" y="29"/>
                  <a:pt x="32" y="28"/>
                  <a:pt x="32" y="26"/>
                </a:cubicBezTo>
                <a:cubicBezTo>
                  <a:pt x="18" y="30"/>
                  <a:pt x="6" y="30"/>
                  <a:pt x="4" y="30"/>
                </a:cubicBezTo>
                <a:cubicBezTo>
                  <a:pt x="4" y="30"/>
                  <a:pt x="4" y="30"/>
                  <a:pt x="4" y="31"/>
                </a:cubicBezTo>
                <a:cubicBezTo>
                  <a:pt x="4" y="38"/>
                  <a:pt x="7" y="44"/>
                  <a:pt x="11" y="48"/>
                </a:cubicBezTo>
                <a:close/>
                <a:moveTo>
                  <a:pt x="5" y="25"/>
                </a:moveTo>
                <a:cubicBezTo>
                  <a:pt x="6" y="25"/>
                  <a:pt x="17" y="25"/>
                  <a:pt x="29" y="22"/>
                </a:cubicBezTo>
                <a:cubicBezTo>
                  <a:pt x="25" y="14"/>
                  <a:pt x="20" y="8"/>
                  <a:pt x="20" y="7"/>
                </a:cubicBezTo>
                <a:cubicBezTo>
                  <a:pt x="12" y="10"/>
                  <a:pt x="7" y="17"/>
                  <a:pt x="5" y="25"/>
                </a:cubicBezTo>
                <a:close/>
                <a:moveTo>
                  <a:pt x="25" y="5"/>
                </a:moveTo>
                <a:cubicBezTo>
                  <a:pt x="25" y="6"/>
                  <a:pt x="30" y="12"/>
                  <a:pt x="35" y="20"/>
                </a:cubicBezTo>
                <a:cubicBezTo>
                  <a:pt x="44" y="17"/>
                  <a:pt x="48" y="12"/>
                  <a:pt x="49" y="11"/>
                </a:cubicBezTo>
                <a:cubicBezTo>
                  <a:pt x="44" y="7"/>
                  <a:pt x="38" y="4"/>
                  <a:pt x="31" y="4"/>
                </a:cubicBezTo>
                <a:cubicBezTo>
                  <a:pt x="29" y="4"/>
                  <a:pt x="27" y="4"/>
                  <a:pt x="25" y="5"/>
                </a:cubicBezTo>
                <a:close/>
                <a:moveTo>
                  <a:pt x="51" y="14"/>
                </a:moveTo>
                <a:cubicBezTo>
                  <a:pt x="51" y="15"/>
                  <a:pt x="46" y="20"/>
                  <a:pt x="37" y="24"/>
                </a:cubicBezTo>
                <a:cubicBezTo>
                  <a:pt x="37" y="26"/>
                  <a:pt x="38" y="27"/>
                  <a:pt x="38" y="28"/>
                </a:cubicBezTo>
                <a:cubicBezTo>
                  <a:pt x="39" y="29"/>
                  <a:pt x="39" y="29"/>
                  <a:pt x="39" y="30"/>
                </a:cubicBezTo>
                <a:cubicBezTo>
                  <a:pt x="48" y="29"/>
                  <a:pt x="57" y="30"/>
                  <a:pt x="57" y="30"/>
                </a:cubicBezTo>
                <a:cubicBezTo>
                  <a:pt x="57" y="24"/>
                  <a:pt x="55" y="18"/>
                  <a:pt x="51" y="14"/>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02" name="Freeform 61"/>
          <p:cNvSpPr>
            <a:spLocks noEditPoints="1"/>
          </p:cNvSpPr>
          <p:nvPr/>
        </p:nvSpPr>
        <p:spPr bwMode="auto">
          <a:xfrm>
            <a:off x="10937619" y="3483794"/>
            <a:ext cx="140933" cy="124784"/>
          </a:xfrm>
          <a:custGeom>
            <a:avLst/>
            <a:gdLst>
              <a:gd name="T0" fmla="*/ 48 w 59"/>
              <a:gd name="T1" fmla="*/ 0 h 52"/>
              <a:gd name="T2" fmla="*/ 11 w 59"/>
              <a:gd name="T3" fmla="*/ 0 h 52"/>
              <a:gd name="T4" fmla="*/ 0 w 59"/>
              <a:gd name="T5" fmla="*/ 12 h 52"/>
              <a:gd name="T6" fmla="*/ 0 w 59"/>
              <a:gd name="T7" fmla="*/ 50 h 52"/>
              <a:gd name="T8" fmla="*/ 2 w 59"/>
              <a:gd name="T9" fmla="*/ 52 h 52"/>
              <a:gd name="T10" fmla="*/ 57 w 59"/>
              <a:gd name="T11" fmla="*/ 52 h 52"/>
              <a:gd name="T12" fmla="*/ 59 w 59"/>
              <a:gd name="T13" fmla="*/ 50 h 52"/>
              <a:gd name="T14" fmla="*/ 59 w 59"/>
              <a:gd name="T15" fmla="*/ 12 h 52"/>
              <a:gd name="T16" fmla="*/ 48 w 59"/>
              <a:gd name="T17" fmla="*/ 0 h 52"/>
              <a:gd name="T18" fmla="*/ 37 w 59"/>
              <a:gd name="T19" fmla="*/ 34 h 52"/>
              <a:gd name="T20" fmla="*/ 37 w 59"/>
              <a:gd name="T21" fmla="*/ 45 h 52"/>
              <a:gd name="T22" fmla="*/ 22 w 59"/>
              <a:gd name="T23" fmla="*/ 45 h 52"/>
              <a:gd name="T24" fmla="*/ 22 w 59"/>
              <a:gd name="T25" fmla="*/ 34 h 52"/>
              <a:gd name="T26" fmla="*/ 11 w 59"/>
              <a:gd name="T27" fmla="*/ 34 h 52"/>
              <a:gd name="T28" fmla="*/ 29 w 59"/>
              <a:gd name="T29" fmla="*/ 19 h 52"/>
              <a:gd name="T30" fmla="*/ 48 w 59"/>
              <a:gd name="T31" fmla="*/ 34 h 52"/>
              <a:gd name="T32" fmla="*/ 37 w 59"/>
              <a:gd name="T33" fmla="*/ 34 h 52"/>
              <a:gd name="T34" fmla="*/ 9 w 59"/>
              <a:gd name="T35" fmla="*/ 8 h 52"/>
              <a:gd name="T36" fmla="*/ 12 w 59"/>
              <a:gd name="T37" fmla="*/ 4 h 52"/>
              <a:gd name="T38" fmla="*/ 46 w 59"/>
              <a:gd name="T39" fmla="*/ 4 h 52"/>
              <a:gd name="T40" fmla="*/ 50 w 59"/>
              <a:gd name="T41" fmla="*/ 8 h 52"/>
              <a:gd name="T42" fmla="*/ 9 w 5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2">
                <a:moveTo>
                  <a:pt x="48" y="0"/>
                </a:moveTo>
                <a:cubicBezTo>
                  <a:pt x="11" y="0"/>
                  <a:pt x="11" y="0"/>
                  <a:pt x="11" y="0"/>
                </a:cubicBezTo>
                <a:cubicBezTo>
                  <a:pt x="0" y="12"/>
                  <a:pt x="0" y="12"/>
                  <a:pt x="0" y="12"/>
                </a:cubicBezTo>
                <a:cubicBezTo>
                  <a:pt x="0" y="50"/>
                  <a:pt x="0" y="50"/>
                  <a:pt x="0" y="50"/>
                </a:cubicBezTo>
                <a:cubicBezTo>
                  <a:pt x="0" y="52"/>
                  <a:pt x="1" y="52"/>
                  <a:pt x="2" y="52"/>
                </a:cubicBezTo>
                <a:cubicBezTo>
                  <a:pt x="57" y="52"/>
                  <a:pt x="57" y="52"/>
                  <a:pt x="57" y="52"/>
                </a:cubicBezTo>
                <a:cubicBezTo>
                  <a:pt x="58" y="52"/>
                  <a:pt x="59" y="52"/>
                  <a:pt x="59" y="50"/>
                </a:cubicBezTo>
                <a:cubicBezTo>
                  <a:pt x="59" y="12"/>
                  <a:pt x="59" y="12"/>
                  <a:pt x="59" y="12"/>
                </a:cubicBezTo>
                <a:lnTo>
                  <a:pt x="48" y="0"/>
                </a:lnTo>
                <a:close/>
                <a:moveTo>
                  <a:pt x="37" y="34"/>
                </a:moveTo>
                <a:cubicBezTo>
                  <a:pt x="37" y="45"/>
                  <a:pt x="37" y="45"/>
                  <a:pt x="37" y="45"/>
                </a:cubicBezTo>
                <a:cubicBezTo>
                  <a:pt x="22" y="45"/>
                  <a:pt x="22" y="45"/>
                  <a:pt x="22" y="45"/>
                </a:cubicBezTo>
                <a:cubicBezTo>
                  <a:pt x="22" y="34"/>
                  <a:pt x="22" y="34"/>
                  <a:pt x="22" y="34"/>
                </a:cubicBezTo>
                <a:cubicBezTo>
                  <a:pt x="11" y="34"/>
                  <a:pt x="11" y="34"/>
                  <a:pt x="11" y="34"/>
                </a:cubicBezTo>
                <a:cubicBezTo>
                  <a:pt x="29" y="19"/>
                  <a:pt x="29" y="19"/>
                  <a:pt x="29" y="19"/>
                </a:cubicBezTo>
                <a:cubicBezTo>
                  <a:pt x="48" y="34"/>
                  <a:pt x="48" y="34"/>
                  <a:pt x="48" y="34"/>
                </a:cubicBezTo>
                <a:lnTo>
                  <a:pt x="37" y="34"/>
                </a:lnTo>
                <a:close/>
                <a:moveTo>
                  <a:pt x="9" y="8"/>
                </a:moveTo>
                <a:cubicBezTo>
                  <a:pt x="12" y="4"/>
                  <a:pt x="12" y="4"/>
                  <a:pt x="12" y="4"/>
                </a:cubicBezTo>
                <a:cubicBezTo>
                  <a:pt x="46" y="4"/>
                  <a:pt x="46" y="4"/>
                  <a:pt x="46" y="4"/>
                </a:cubicBezTo>
                <a:cubicBezTo>
                  <a:pt x="50" y="8"/>
                  <a:pt x="50" y="8"/>
                  <a:pt x="50" y="8"/>
                </a:cubicBezTo>
                <a:lnTo>
                  <a:pt x="9" y="8"/>
                </a:ln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03" name="Freeform 62"/>
          <p:cNvSpPr>
            <a:spLocks noEditPoints="1"/>
          </p:cNvSpPr>
          <p:nvPr/>
        </p:nvSpPr>
        <p:spPr bwMode="auto">
          <a:xfrm>
            <a:off x="10632264" y="3726023"/>
            <a:ext cx="227549" cy="199655"/>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7 h 83"/>
              <a:gd name="T16" fmla="*/ 83 w 95"/>
              <a:gd name="T17" fmla="*/ 67 h 83"/>
              <a:gd name="T18" fmla="*/ 83 w 95"/>
              <a:gd name="T19" fmla="*/ 67 h 83"/>
              <a:gd name="T20" fmla="*/ 95 w 95"/>
              <a:gd name="T21" fmla="*/ 34 h 83"/>
              <a:gd name="T22" fmla="*/ 80 w 95"/>
              <a:gd name="T23" fmla="*/ 62 h 83"/>
              <a:gd name="T24" fmla="*/ 78 w 95"/>
              <a:gd name="T25" fmla="*/ 61 h 83"/>
              <a:gd name="T26" fmla="*/ 75 w 95"/>
              <a:gd name="T27" fmla="*/ 55 h 83"/>
              <a:gd name="T28" fmla="*/ 71 w 95"/>
              <a:gd name="T29" fmla="*/ 34 h 83"/>
              <a:gd name="T30" fmla="*/ 75 w 95"/>
              <a:gd name="T31" fmla="*/ 12 h 83"/>
              <a:gd name="T32" fmla="*/ 78 w 95"/>
              <a:gd name="T33" fmla="*/ 7 h 83"/>
              <a:gd name="T34" fmla="*/ 80 w 95"/>
              <a:gd name="T35" fmla="*/ 5 h 83"/>
              <a:gd name="T36" fmla="*/ 82 w 95"/>
              <a:gd name="T37" fmla="*/ 7 h 83"/>
              <a:gd name="T38" fmla="*/ 86 w 95"/>
              <a:gd name="T39" fmla="*/ 12 h 83"/>
              <a:gd name="T40" fmla="*/ 89 w 95"/>
              <a:gd name="T41" fmla="*/ 34 h 83"/>
              <a:gd name="T42" fmla="*/ 86 w 95"/>
              <a:gd name="T43" fmla="*/ 55 h 83"/>
              <a:gd name="T44" fmla="*/ 82 w 95"/>
              <a:gd name="T45" fmla="*/ 61 h 83"/>
              <a:gd name="T46" fmla="*/ 80 w 95"/>
              <a:gd name="T47" fmla="*/ 62 h 83"/>
              <a:gd name="T48" fmla="*/ 23 w 95"/>
              <a:gd name="T49" fmla="*/ 34 h 83"/>
              <a:gd name="T50" fmla="*/ 24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4 w 95"/>
              <a:gd name="T65" fmla="*/ 47 h 83"/>
              <a:gd name="T66" fmla="*/ 23 w 95"/>
              <a:gd name="T67" fmla="*/ 34 h 83"/>
              <a:gd name="T68" fmla="*/ 34 w 95"/>
              <a:gd name="T69" fmla="*/ 53 h 83"/>
              <a:gd name="T70" fmla="*/ 22 w 95"/>
              <a:gd name="T71" fmla="*/ 51 h 83"/>
              <a:gd name="T72" fmla="*/ 30 w 95"/>
              <a:gd name="T73" fmla="*/ 81 h 83"/>
              <a:gd name="T74" fmla="*/ 33 w 95"/>
              <a:gd name="T75" fmla="*/ 83 h 83"/>
              <a:gd name="T76" fmla="*/ 44 w 95"/>
              <a:gd name="T77" fmla="*/ 78 h 83"/>
              <a:gd name="T78" fmla="*/ 46 w 95"/>
              <a:gd name="T79" fmla="*/ 75 h 83"/>
              <a:gd name="T80" fmla="*/ 34 w 95"/>
              <a:gd name="T81" fmla="*/ 53 h 83"/>
              <a:gd name="T82" fmla="*/ 80 w 95"/>
              <a:gd name="T83" fmla="*/ 45 h 83"/>
              <a:gd name="T84" fmla="*/ 79 w 95"/>
              <a:gd name="T85" fmla="*/ 44 h 83"/>
              <a:gd name="T86" fmla="*/ 78 w 95"/>
              <a:gd name="T87" fmla="*/ 42 h 83"/>
              <a:gd name="T88" fmla="*/ 77 w 95"/>
              <a:gd name="T89" fmla="*/ 34 h 83"/>
              <a:gd name="T90" fmla="*/ 78 w 95"/>
              <a:gd name="T91" fmla="*/ 25 h 83"/>
              <a:gd name="T92" fmla="*/ 79 w 95"/>
              <a:gd name="T93" fmla="*/ 23 h 83"/>
              <a:gd name="T94" fmla="*/ 80 w 95"/>
              <a:gd name="T95" fmla="*/ 23 h 83"/>
              <a:gd name="T96" fmla="*/ 81 w 95"/>
              <a:gd name="T97" fmla="*/ 23 h 83"/>
              <a:gd name="T98" fmla="*/ 82 w 95"/>
              <a:gd name="T99" fmla="*/ 25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89" y="0"/>
                  <a:pt x="83" y="0"/>
                </a:cubicBezTo>
                <a:cubicBezTo>
                  <a:pt x="83" y="0"/>
                  <a:pt x="83" y="0"/>
                  <a:pt x="83" y="0"/>
                </a:cubicBezTo>
                <a:cubicBezTo>
                  <a:pt x="75" y="0"/>
                  <a:pt x="75" y="0"/>
                  <a:pt x="75" y="0"/>
                </a:cubicBezTo>
                <a:cubicBezTo>
                  <a:pt x="75" y="0"/>
                  <a:pt x="57" y="13"/>
                  <a:pt x="31" y="19"/>
                </a:cubicBezTo>
                <a:cubicBezTo>
                  <a:pt x="30" y="23"/>
                  <a:pt x="30" y="28"/>
                  <a:pt x="30" y="34"/>
                </a:cubicBezTo>
                <a:cubicBezTo>
                  <a:pt x="30" y="39"/>
                  <a:pt x="30" y="44"/>
                  <a:pt x="31" y="49"/>
                </a:cubicBezTo>
                <a:cubicBezTo>
                  <a:pt x="57" y="54"/>
                  <a:pt x="75" y="67"/>
                  <a:pt x="75" y="67"/>
                </a:cubicBezTo>
                <a:cubicBezTo>
                  <a:pt x="83" y="67"/>
                  <a:pt x="83" y="67"/>
                  <a:pt x="83" y="67"/>
                </a:cubicBezTo>
                <a:cubicBezTo>
                  <a:pt x="83" y="67"/>
                  <a:pt x="83" y="67"/>
                  <a:pt x="83" y="67"/>
                </a:cubicBezTo>
                <a:cubicBezTo>
                  <a:pt x="89" y="67"/>
                  <a:pt x="95" y="52"/>
                  <a:pt x="95" y="34"/>
                </a:cubicBezTo>
                <a:close/>
                <a:moveTo>
                  <a:pt x="80" y="62"/>
                </a:moveTo>
                <a:cubicBezTo>
                  <a:pt x="79" y="62"/>
                  <a:pt x="78" y="61"/>
                  <a:pt x="78" y="61"/>
                </a:cubicBezTo>
                <a:cubicBezTo>
                  <a:pt x="77" y="60"/>
                  <a:pt x="76" y="58"/>
                  <a:pt x="75" y="55"/>
                </a:cubicBezTo>
                <a:cubicBezTo>
                  <a:pt x="72" y="49"/>
                  <a:pt x="71" y="42"/>
                  <a:pt x="71" y="34"/>
                </a:cubicBezTo>
                <a:cubicBezTo>
                  <a:pt x="71" y="26"/>
                  <a:pt x="72" y="18"/>
                  <a:pt x="75" y="12"/>
                </a:cubicBezTo>
                <a:cubicBezTo>
                  <a:pt x="76" y="10"/>
                  <a:pt x="77" y="8"/>
                  <a:pt x="78" y="7"/>
                </a:cubicBezTo>
                <a:cubicBezTo>
                  <a:pt x="78" y="6"/>
                  <a:pt x="79" y="5"/>
                  <a:pt x="80" y="5"/>
                </a:cubicBezTo>
                <a:cubicBezTo>
                  <a:pt x="81" y="5"/>
                  <a:pt x="82" y="6"/>
                  <a:pt x="82" y="7"/>
                </a:cubicBezTo>
                <a:cubicBezTo>
                  <a:pt x="84" y="8"/>
                  <a:pt x="85" y="10"/>
                  <a:pt x="86" y="12"/>
                </a:cubicBezTo>
                <a:cubicBezTo>
                  <a:pt x="88" y="18"/>
                  <a:pt x="89" y="26"/>
                  <a:pt x="89" y="34"/>
                </a:cubicBezTo>
                <a:cubicBezTo>
                  <a:pt x="89" y="42"/>
                  <a:pt x="88" y="49"/>
                  <a:pt x="86" y="55"/>
                </a:cubicBezTo>
                <a:cubicBezTo>
                  <a:pt x="85" y="58"/>
                  <a:pt x="84" y="60"/>
                  <a:pt x="82" y="61"/>
                </a:cubicBezTo>
                <a:cubicBezTo>
                  <a:pt x="82" y="61"/>
                  <a:pt x="81" y="62"/>
                  <a:pt x="80" y="62"/>
                </a:cubicBezTo>
                <a:close/>
                <a:moveTo>
                  <a:pt x="23" y="34"/>
                </a:moveTo>
                <a:cubicBezTo>
                  <a:pt x="23" y="29"/>
                  <a:pt x="24" y="24"/>
                  <a:pt x="24"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4" y="47"/>
                </a:cubicBezTo>
                <a:cubicBezTo>
                  <a:pt x="24" y="43"/>
                  <a:pt x="23" y="39"/>
                  <a:pt x="23" y="34"/>
                </a:cubicBezTo>
                <a:close/>
                <a:moveTo>
                  <a:pt x="34" y="53"/>
                </a:moveTo>
                <a:cubicBezTo>
                  <a:pt x="22" y="51"/>
                  <a:pt x="22" y="51"/>
                  <a:pt x="22" y="51"/>
                </a:cubicBezTo>
                <a:cubicBezTo>
                  <a:pt x="30" y="81"/>
                  <a:pt x="30" y="81"/>
                  <a:pt x="30" y="81"/>
                </a:cubicBezTo>
                <a:cubicBezTo>
                  <a:pt x="30" y="82"/>
                  <a:pt x="32" y="83"/>
                  <a:pt x="33" y="83"/>
                </a:cubicBezTo>
                <a:cubicBezTo>
                  <a:pt x="44" y="78"/>
                  <a:pt x="44" y="78"/>
                  <a:pt x="44" y="78"/>
                </a:cubicBezTo>
                <a:cubicBezTo>
                  <a:pt x="46" y="78"/>
                  <a:pt x="46" y="76"/>
                  <a:pt x="46" y="75"/>
                </a:cubicBezTo>
                <a:lnTo>
                  <a:pt x="34" y="53"/>
                </a:lnTo>
                <a:close/>
                <a:moveTo>
                  <a:pt x="80" y="45"/>
                </a:moveTo>
                <a:cubicBezTo>
                  <a:pt x="80" y="45"/>
                  <a:pt x="79" y="44"/>
                  <a:pt x="79" y="44"/>
                </a:cubicBezTo>
                <a:cubicBezTo>
                  <a:pt x="79" y="44"/>
                  <a:pt x="78" y="43"/>
                  <a:pt x="78" y="42"/>
                </a:cubicBezTo>
                <a:cubicBezTo>
                  <a:pt x="77" y="40"/>
                  <a:pt x="77" y="37"/>
                  <a:pt x="77" y="34"/>
                </a:cubicBezTo>
                <a:cubicBezTo>
                  <a:pt x="77" y="31"/>
                  <a:pt x="77" y="28"/>
                  <a:pt x="78" y="25"/>
                </a:cubicBezTo>
                <a:cubicBezTo>
                  <a:pt x="78" y="25"/>
                  <a:pt x="79" y="24"/>
                  <a:pt x="79" y="23"/>
                </a:cubicBezTo>
                <a:cubicBezTo>
                  <a:pt x="79" y="23"/>
                  <a:pt x="80" y="23"/>
                  <a:pt x="80" y="23"/>
                </a:cubicBezTo>
                <a:cubicBezTo>
                  <a:pt x="80" y="23"/>
                  <a:pt x="81" y="23"/>
                  <a:pt x="81" y="23"/>
                </a:cubicBezTo>
                <a:cubicBezTo>
                  <a:pt x="81" y="24"/>
                  <a:pt x="82" y="25"/>
                  <a:pt x="82" y="25"/>
                </a:cubicBezTo>
                <a:cubicBezTo>
                  <a:pt x="83" y="28"/>
                  <a:pt x="84" y="31"/>
                  <a:pt x="84" y="34"/>
                </a:cubicBezTo>
                <a:cubicBezTo>
                  <a:pt x="84" y="37"/>
                  <a:pt x="83" y="40"/>
                  <a:pt x="82" y="42"/>
                </a:cubicBezTo>
                <a:cubicBezTo>
                  <a:pt x="82" y="43"/>
                  <a:pt x="81" y="44"/>
                  <a:pt x="81" y="44"/>
                </a:cubicBezTo>
                <a:cubicBezTo>
                  <a:pt x="81" y="44"/>
                  <a:pt x="80" y="45"/>
                  <a:pt x="80" y="45"/>
                </a:cubicBez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04" name="Freeform 33"/>
          <p:cNvSpPr>
            <a:spLocks noEditPoints="1"/>
          </p:cNvSpPr>
          <p:nvPr/>
        </p:nvSpPr>
        <p:spPr bwMode="auto">
          <a:xfrm>
            <a:off x="11025702" y="3416263"/>
            <a:ext cx="120380" cy="48445"/>
          </a:xfrm>
          <a:custGeom>
            <a:avLst/>
            <a:gdLst>
              <a:gd name="T0" fmla="*/ 50 w 50"/>
              <a:gd name="T1" fmla="*/ 10 h 20"/>
              <a:gd name="T2" fmla="*/ 50 w 50"/>
              <a:gd name="T3" fmla="*/ 10 h 20"/>
              <a:gd name="T4" fmla="*/ 40 w 50"/>
              <a:gd name="T5" fmla="*/ 0 h 20"/>
              <a:gd name="T6" fmla="*/ 28 w 50"/>
              <a:gd name="T7" fmla="*/ 0 h 20"/>
              <a:gd name="T8" fmla="*/ 18 w 50"/>
              <a:gd name="T9" fmla="*/ 10 h 20"/>
              <a:gd name="T10" fmla="*/ 18 w 50"/>
              <a:gd name="T11" fmla="*/ 10 h 20"/>
              <a:gd name="T12" fmla="*/ 18 w 50"/>
              <a:gd name="T13" fmla="*/ 11 h 20"/>
              <a:gd name="T14" fmla="*/ 23 w 50"/>
              <a:gd name="T15" fmla="*/ 11 h 20"/>
              <a:gd name="T16" fmla="*/ 23 w 50"/>
              <a:gd name="T17" fmla="*/ 10 h 20"/>
              <a:gd name="T18" fmla="*/ 23 w 50"/>
              <a:gd name="T19" fmla="*/ 10 h 20"/>
              <a:gd name="T20" fmla="*/ 28 w 50"/>
              <a:gd name="T21" fmla="*/ 5 h 20"/>
              <a:gd name="T22" fmla="*/ 40 w 50"/>
              <a:gd name="T23" fmla="*/ 5 h 20"/>
              <a:gd name="T24" fmla="*/ 45 w 50"/>
              <a:gd name="T25" fmla="*/ 10 h 20"/>
              <a:gd name="T26" fmla="*/ 45 w 50"/>
              <a:gd name="T27" fmla="*/ 10 h 20"/>
              <a:gd name="T28" fmla="*/ 40 w 50"/>
              <a:gd name="T29" fmla="*/ 15 h 20"/>
              <a:gd name="T30" fmla="*/ 35 w 50"/>
              <a:gd name="T31" fmla="*/ 15 h 20"/>
              <a:gd name="T32" fmla="*/ 32 w 50"/>
              <a:gd name="T33" fmla="*/ 20 h 20"/>
              <a:gd name="T34" fmla="*/ 40 w 50"/>
              <a:gd name="T35" fmla="*/ 20 h 20"/>
              <a:gd name="T36" fmla="*/ 50 w 50"/>
              <a:gd name="T37" fmla="*/ 10 h 20"/>
              <a:gd name="T38" fmla="*/ 32 w 50"/>
              <a:gd name="T39" fmla="*/ 10 h 20"/>
              <a:gd name="T40" fmla="*/ 32 w 50"/>
              <a:gd name="T41" fmla="*/ 9 h 20"/>
              <a:gd name="T42" fmla="*/ 27 w 50"/>
              <a:gd name="T43" fmla="*/ 9 h 20"/>
              <a:gd name="T44" fmla="*/ 28 w 50"/>
              <a:gd name="T45" fmla="*/ 10 h 20"/>
              <a:gd name="T46" fmla="*/ 28 w 50"/>
              <a:gd name="T47" fmla="*/ 10 h 20"/>
              <a:gd name="T48" fmla="*/ 22 w 50"/>
              <a:gd name="T49" fmla="*/ 15 h 20"/>
              <a:gd name="T50" fmla="*/ 10 w 50"/>
              <a:gd name="T51" fmla="*/ 15 h 20"/>
              <a:gd name="T52" fmla="*/ 5 w 50"/>
              <a:gd name="T53" fmla="*/ 10 h 20"/>
              <a:gd name="T54" fmla="*/ 5 w 50"/>
              <a:gd name="T55" fmla="*/ 10 h 20"/>
              <a:gd name="T56" fmla="*/ 10 w 50"/>
              <a:gd name="T57" fmla="*/ 5 h 20"/>
              <a:gd name="T58" fmla="*/ 16 w 50"/>
              <a:gd name="T59" fmla="*/ 5 h 20"/>
              <a:gd name="T60" fmla="*/ 19 w 50"/>
              <a:gd name="T61" fmla="*/ 0 h 20"/>
              <a:gd name="T62" fmla="*/ 10 w 50"/>
              <a:gd name="T63" fmla="*/ 0 h 20"/>
              <a:gd name="T64" fmla="*/ 0 w 50"/>
              <a:gd name="T65" fmla="*/ 10 h 20"/>
              <a:gd name="T66" fmla="*/ 0 w 50"/>
              <a:gd name="T67" fmla="*/ 10 h 20"/>
              <a:gd name="T68" fmla="*/ 10 w 50"/>
              <a:gd name="T69" fmla="*/ 20 h 20"/>
              <a:gd name="T70" fmla="*/ 22 w 50"/>
              <a:gd name="T71" fmla="*/ 20 h 20"/>
              <a:gd name="T72" fmla="*/ 32 w 50"/>
              <a:gd name="T7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0">
                <a:moveTo>
                  <a:pt x="50" y="10"/>
                </a:moveTo>
                <a:cubicBezTo>
                  <a:pt x="50" y="10"/>
                  <a:pt x="50" y="10"/>
                  <a:pt x="50" y="10"/>
                </a:cubicBezTo>
                <a:cubicBezTo>
                  <a:pt x="50" y="5"/>
                  <a:pt x="46" y="0"/>
                  <a:pt x="40" y="0"/>
                </a:cubicBezTo>
                <a:cubicBezTo>
                  <a:pt x="28" y="0"/>
                  <a:pt x="28" y="0"/>
                  <a:pt x="28" y="0"/>
                </a:cubicBezTo>
                <a:cubicBezTo>
                  <a:pt x="23" y="0"/>
                  <a:pt x="18" y="5"/>
                  <a:pt x="18" y="10"/>
                </a:cubicBezTo>
                <a:cubicBezTo>
                  <a:pt x="18" y="10"/>
                  <a:pt x="18" y="10"/>
                  <a:pt x="18" y="10"/>
                </a:cubicBezTo>
                <a:cubicBezTo>
                  <a:pt x="18" y="10"/>
                  <a:pt x="18" y="11"/>
                  <a:pt x="18" y="11"/>
                </a:cubicBezTo>
                <a:cubicBezTo>
                  <a:pt x="23" y="11"/>
                  <a:pt x="23" y="11"/>
                  <a:pt x="23" y="11"/>
                </a:cubicBezTo>
                <a:cubicBezTo>
                  <a:pt x="23" y="11"/>
                  <a:pt x="23" y="10"/>
                  <a:pt x="23" y="10"/>
                </a:cubicBezTo>
                <a:cubicBezTo>
                  <a:pt x="23" y="10"/>
                  <a:pt x="23" y="10"/>
                  <a:pt x="23" y="10"/>
                </a:cubicBezTo>
                <a:cubicBezTo>
                  <a:pt x="23" y="7"/>
                  <a:pt x="25" y="5"/>
                  <a:pt x="28" y="5"/>
                </a:cubicBezTo>
                <a:cubicBezTo>
                  <a:pt x="40" y="5"/>
                  <a:pt x="40" y="5"/>
                  <a:pt x="40" y="5"/>
                </a:cubicBezTo>
                <a:cubicBezTo>
                  <a:pt x="43" y="5"/>
                  <a:pt x="45" y="7"/>
                  <a:pt x="45" y="10"/>
                </a:cubicBezTo>
                <a:cubicBezTo>
                  <a:pt x="45" y="10"/>
                  <a:pt x="45" y="10"/>
                  <a:pt x="45" y="10"/>
                </a:cubicBezTo>
                <a:cubicBezTo>
                  <a:pt x="45" y="13"/>
                  <a:pt x="43" y="15"/>
                  <a:pt x="40" y="15"/>
                </a:cubicBezTo>
                <a:cubicBezTo>
                  <a:pt x="35" y="15"/>
                  <a:pt x="35" y="15"/>
                  <a:pt x="35" y="15"/>
                </a:cubicBezTo>
                <a:cubicBezTo>
                  <a:pt x="34" y="17"/>
                  <a:pt x="33" y="18"/>
                  <a:pt x="32" y="20"/>
                </a:cubicBezTo>
                <a:cubicBezTo>
                  <a:pt x="40" y="20"/>
                  <a:pt x="40" y="20"/>
                  <a:pt x="40" y="20"/>
                </a:cubicBezTo>
                <a:cubicBezTo>
                  <a:pt x="46" y="20"/>
                  <a:pt x="50" y="15"/>
                  <a:pt x="50" y="10"/>
                </a:cubicBezTo>
                <a:close/>
                <a:moveTo>
                  <a:pt x="32" y="10"/>
                </a:moveTo>
                <a:cubicBezTo>
                  <a:pt x="32" y="9"/>
                  <a:pt x="32" y="9"/>
                  <a:pt x="32" y="9"/>
                </a:cubicBezTo>
                <a:cubicBezTo>
                  <a:pt x="27" y="9"/>
                  <a:pt x="27" y="9"/>
                  <a:pt x="27" y="9"/>
                </a:cubicBezTo>
                <a:cubicBezTo>
                  <a:pt x="28" y="9"/>
                  <a:pt x="28" y="9"/>
                  <a:pt x="28" y="10"/>
                </a:cubicBezTo>
                <a:cubicBezTo>
                  <a:pt x="28" y="10"/>
                  <a:pt x="28" y="10"/>
                  <a:pt x="28" y="10"/>
                </a:cubicBezTo>
                <a:cubicBezTo>
                  <a:pt x="28" y="13"/>
                  <a:pt x="25" y="15"/>
                  <a:pt x="22" y="15"/>
                </a:cubicBezTo>
                <a:cubicBezTo>
                  <a:pt x="10" y="15"/>
                  <a:pt x="10" y="15"/>
                  <a:pt x="10" y="15"/>
                </a:cubicBezTo>
                <a:cubicBezTo>
                  <a:pt x="7" y="15"/>
                  <a:pt x="5" y="13"/>
                  <a:pt x="5" y="10"/>
                </a:cubicBezTo>
                <a:cubicBezTo>
                  <a:pt x="5" y="10"/>
                  <a:pt x="5" y="10"/>
                  <a:pt x="5" y="10"/>
                </a:cubicBezTo>
                <a:cubicBezTo>
                  <a:pt x="5" y="7"/>
                  <a:pt x="7" y="5"/>
                  <a:pt x="10" y="5"/>
                </a:cubicBezTo>
                <a:cubicBezTo>
                  <a:pt x="16" y="5"/>
                  <a:pt x="16" y="5"/>
                  <a:pt x="16" y="5"/>
                </a:cubicBezTo>
                <a:cubicBezTo>
                  <a:pt x="16" y="3"/>
                  <a:pt x="17" y="1"/>
                  <a:pt x="19" y="0"/>
                </a:cubicBezTo>
                <a:cubicBezTo>
                  <a:pt x="10" y="0"/>
                  <a:pt x="10" y="0"/>
                  <a:pt x="10" y="0"/>
                </a:cubicBezTo>
                <a:cubicBezTo>
                  <a:pt x="5" y="0"/>
                  <a:pt x="0" y="5"/>
                  <a:pt x="0" y="10"/>
                </a:cubicBezTo>
                <a:cubicBezTo>
                  <a:pt x="0" y="10"/>
                  <a:pt x="0" y="10"/>
                  <a:pt x="0" y="10"/>
                </a:cubicBezTo>
                <a:cubicBezTo>
                  <a:pt x="0" y="15"/>
                  <a:pt x="5" y="20"/>
                  <a:pt x="10" y="20"/>
                </a:cubicBezTo>
                <a:cubicBezTo>
                  <a:pt x="22" y="20"/>
                  <a:pt x="22" y="20"/>
                  <a:pt x="22" y="20"/>
                </a:cubicBezTo>
                <a:cubicBezTo>
                  <a:pt x="28" y="20"/>
                  <a:pt x="32" y="15"/>
                  <a:pt x="32" y="10"/>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05" name="Freeform 34"/>
          <p:cNvSpPr>
            <a:spLocks noEditPoints="1"/>
          </p:cNvSpPr>
          <p:nvPr/>
        </p:nvSpPr>
        <p:spPr bwMode="auto">
          <a:xfrm>
            <a:off x="11138741" y="2900978"/>
            <a:ext cx="129189" cy="126252"/>
          </a:xfrm>
          <a:custGeom>
            <a:avLst/>
            <a:gdLst>
              <a:gd name="T0" fmla="*/ 27 w 54"/>
              <a:gd name="T1" fmla="*/ 0 h 53"/>
              <a:gd name="T2" fmla="*/ 0 w 54"/>
              <a:gd name="T3" fmla="*/ 27 h 53"/>
              <a:gd name="T4" fmla="*/ 27 w 54"/>
              <a:gd name="T5" fmla="*/ 53 h 53"/>
              <a:gd name="T6" fmla="*/ 54 w 54"/>
              <a:gd name="T7" fmla="*/ 27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7 h 53"/>
              <a:gd name="T20" fmla="*/ 41 w 54"/>
              <a:gd name="T21" fmla="*/ 12 h 53"/>
              <a:gd name="T22" fmla="*/ 47 w 54"/>
              <a:gd name="T23" fmla="*/ 24 h 53"/>
              <a:gd name="T24" fmla="*/ 37 w 54"/>
              <a:gd name="T25" fmla="*/ 38 h 53"/>
              <a:gd name="T26" fmla="*/ 38 w 54"/>
              <a:gd name="T27" fmla="*/ 43 h 53"/>
              <a:gd name="T28" fmla="*/ 27 w 54"/>
              <a:gd name="T29" fmla="*/ 47 h 53"/>
              <a:gd name="T30" fmla="*/ 16 w 54"/>
              <a:gd name="T31" fmla="*/ 43 h 53"/>
              <a:gd name="T32" fmla="*/ 29 w 54"/>
              <a:gd name="T33" fmla="*/ 33 h 53"/>
              <a:gd name="T34" fmla="*/ 30 w 54"/>
              <a:gd name="T35" fmla="*/ 35 h 53"/>
              <a:gd name="T36" fmla="*/ 30 w 54"/>
              <a:gd name="T37" fmla="*/ 38 h 53"/>
              <a:gd name="T38" fmla="*/ 29 w 54"/>
              <a:gd name="T39" fmla="*/ 40 h 53"/>
              <a:gd name="T40" fmla="*/ 25 w 54"/>
              <a:gd name="T41" fmla="*/ 40 h 53"/>
              <a:gd name="T42" fmla="*/ 24 w 54"/>
              <a:gd name="T43" fmla="*/ 38 h 53"/>
              <a:gd name="T44" fmla="*/ 24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7"/>
                </a:cubicBezTo>
                <a:cubicBezTo>
                  <a:pt x="0" y="41"/>
                  <a:pt x="12" y="53"/>
                  <a:pt x="27" y="53"/>
                </a:cubicBezTo>
                <a:cubicBezTo>
                  <a:pt x="42" y="53"/>
                  <a:pt x="54" y="41"/>
                  <a:pt x="54" y="27"/>
                </a:cubicBezTo>
                <a:cubicBezTo>
                  <a:pt x="54" y="12"/>
                  <a:pt x="42" y="0"/>
                  <a:pt x="27" y="0"/>
                </a:cubicBezTo>
                <a:close/>
                <a:moveTo>
                  <a:pt x="16" y="43"/>
                </a:moveTo>
                <a:cubicBezTo>
                  <a:pt x="17" y="42"/>
                  <a:pt x="17" y="40"/>
                  <a:pt x="17" y="38"/>
                </a:cubicBezTo>
                <a:cubicBezTo>
                  <a:pt x="17" y="32"/>
                  <a:pt x="13" y="26"/>
                  <a:pt x="7" y="24"/>
                </a:cubicBezTo>
                <a:cubicBezTo>
                  <a:pt x="8" y="20"/>
                  <a:pt x="10" y="16"/>
                  <a:pt x="13" y="12"/>
                </a:cubicBezTo>
                <a:cubicBezTo>
                  <a:pt x="17" y="9"/>
                  <a:pt x="22" y="7"/>
                  <a:pt x="27" y="7"/>
                </a:cubicBezTo>
                <a:cubicBezTo>
                  <a:pt x="32" y="7"/>
                  <a:pt x="37" y="9"/>
                  <a:pt x="41" y="12"/>
                </a:cubicBezTo>
                <a:cubicBezTo>
                  <a:pt x="44" y="16"/>
                  <a:pt x="46" y="20"/>
                  <a:pt x="47" y="24"/>
                </a:cubicBezTo>
                <a:cubicBezTo>
                  <a:pt x="41" y="26"/>
                  <a:pt x="37" y="32"/>
                  <a:pt x="37" y="38"/>
                </a:cubicBezTo>
                <a:cubicBezTo>
                  <a:pt x="37" y="40"/>
                  <a:pt x="37" y="42"/>
                  <a:pt x="38" y="43"/>
                </a:cubicBezTo>
                <a:cubicBezTo>
                  <a:pt x="35" y="45"/>
                  <a:pt x="31" y="47"/>
                  <a:pt x="27" y="47"/>
                </a:cubicBezTo>
                <a:cubicBezTo>
                  <a:pt x="23" y="47"/>
                  <a:pt x="19" y="45"/>
                  <a:pt x="16" y="43"/>
                </a:cubicBezTo>
                <a:close/>
                <a:moveTo>
                  <a:pt x="29" y="33"/>
                </a:moveTo>
                <a:cubicBezTo>
                  <a:pt x="30" y="33"/>
                  <a:pt x="30" y="34"/>
                  <a:pt x="30" y="35"/>
                </a:cubicBezTo>
                <a:cubicBezTo>
                  <a:pt x="30" y="38"/>
                  <a:pt x="30" y="38"/>
                  <a:pt x="30" y="38"/>
                </a:cubicBezTo>
                <a:cubicBezTo>
                  <a:pt x="30" y="39"/>
                  <a:pt x="30" y="40"/>
                  <a:pt x="29" y="40"/>
                </a:cubicBezTo>
                <a:cubicBezTo>
                  <a:pt x="25" y="40"/>
                  <a:pt x="25" y="40"/>
                  <a:pt x="25" y="40"/>
                </a:cubicBezTo>
                <a:cubicBezTo>
                  <a:pt x="25" y="40"/>
                  <a:pt x="24" y="39"/>
                  <a:pt x="24" y="38"/>
                </a:cubicBezTo>
                <a:cubicBezTo>
                  <a:pt x="24" y="35"/>
                  <a:pt x="24" y="35"/>
                  <a:pt x="24" y="35"/>
                </a:cubicBezTo>
                <a:cubicBezTo>
                  <a:pt x="24" y="34"/>
                  <a:pt x="24" y="33"/>
                  <a:pt x="25" y="33"/>
                </a:cubicBezTo>
                <a:cubicBezTo>
                  <a:pt x="26" y="10"/>
                  <a:pt x="26" y="10"/>
                  <a:pt x="26" y="10"/>
                </a:cubicBezTo>
                <a:cubicBezTo>
                  <a:pt x="28" y="10"/>
                  <a:pt x="28" y="10"/>
                  <a:pt x="28" y="10"/>
                </a:cubicBezTo>
                <a:lnTo>
                  <a:pt x="29" y="33"/>
                </a:ln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06" name="Freeform 35"/>
          <p:cNvSpPr>
            <a:spLocks noEditPoints="1"/>
          </p:cNvSpPr>
          <p:nvPr/>
        </p:nvSpPr>
        <p:spPr bwMode="auto">
          <a:xfrm>
            <a:off x="11121125" y="3041911"/>
            <a:ext cx="113040" cy="91019"/>
          </a:xfrm>
          <a:custGeom>
            <a:avLst/>
            <a:gdLst>
              <a:gd name="T0" fmla="*/ 30 w 77"/>
              <a:gd name="T1" fmla="*/ 62 h 62"/>
              <a:gd name="T2" fmla="*/ 0 w 77"/>
              <a:gd name="T3" fmla="*/ 31 h 62"/>
              <a:gd name="T4" fmla="*/ 15 w 77"/>
              <a:gd name="T5" fmla="*/ 17 h 62"/>
              <a:gd name="T6" fmla="*/ 30 w 77"/>
              <a:gd name="T7" fmla="*/ 33 h 62"/>
              <a:gd name="T8" fmla="*/ 62 w 77"/>
              <a:gd name="T9" fmla="*/ 0 h 62"/>
              <a:gd name="T10" fmla="*/ 77 w 77"/>
              <a:gd name="T11" fmla="*/ 15 h 62"/>
              <a:gd name="T12" fmla="*/ 30 w 77"/>
              <a:gd name="T13" fmla="*/ 62 h 62"/>
              <a:gd name="T14" fmla="*/ 9 w 77"/>
              <a:gd name="T15" fmla="*/ 31 h 62"/>
              <a:gd name="T16" fmla="*/ 30 w 77"/>
              <a:gd name="T17" fmla="*/ 54 h 62"/>
              <a:gd name="T18" fmla="*/ 69 w 77"/>
              <a:gd name="T19" fmla="*/ 15 h 62"/>
              <a:gd name="T20" fmla="*/ 62 w 77"/>
              <a:gd name="T21" fmla="*/ 8 h 62"/>
              <a:gd name="T22" fmla="*/ 30 w 77"/>
              <a:gd name="T23" fmla="*/ 41 h 62"/>
              <a:gd name="T24" fmla="*/ 15 w 77"/>
              <a:gd name="T25" fmla="*/ 25 h 62"/>
              <a:gd name="T26" fmla="*/ 9 w 77"/>
              <a:gd name="T27"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30" y="62"/>
                </a:moveTo>
                <a:lnTo>
                  <a:pt x="0" y="31"/>
                </a:lnTo>
                <a:lnTo>
                  <a:pt x="15" y="17"/>
                </a:lnTo>
                <a:lnTo>
                  <a:pt x="30" y="33"/>
                </a:lnTo>
                <a:lnTo>
                  <a:pt x="62" y="0"/>
                </a:lnTo>
                <a:lnTo>
                  <a:pt x="77" y="15"/>
                </a:lnTo>
                <a:lnTo>
                  <a:pt x="30" y="62"/>
                </a:lnTo>
                <a:close/>
                <a:moveTo>
                  <a:pt x="9" y="31"/>
                </a:moveTo>
                <a:lnTo>
                  <a:pt x="30" y="54"/>
                </a:lnTo>
                <a:lnTo>
                  <a:pt x="69" y="15"/>
                </a:lnTo>
                <a:lnTo>
                  <a:pt x="62" y="8"/>
                </a:lnTo>
                <a:lnTo>
                  <a:pt x="30" y="41"/>
                </a:lnTo>
                <a:lnTo>
                  <a:pt x="15" y="25"/>
                </a:lnTo>
                <a:lnTo>
                  <a:pt x="9" y="31"/>
                </a:ln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07" name="Freeform 36"/>
          <p:cNvSpPr>
            <a:spLocks noEditPoints="1"/>
          </p:cNvSpPr>
          <p:nvPr/>
        </p:nvSpPr>
        <p:spPr bwMode="auto">
          <a:xfrm>
            <a:off x="10930278" y="3219545"/>
            <a:ext cx="133593" cy="177634"/>
          </a:xfrm>
          <a:custGeom>
            <a:avLst/>
            <a:gdLst>
              <a:gd name="T0" fmla="*/ 53 w 56"/>
              <a:gd name="T1" fmla="*/ 9 h 74"/>
              <a:gd name="T2" fmla="*/ 49 w 56"/>
              <a:gd name="T3" fmla="*/ 9 h 74"/>
              <a:gd name="T4" fmla="*/ 49 w 56"/>
              <a:gd name="T5" fmla="*/ 14 h 74"/>
              <a:gd name="T6" fmla="*/ 51 w 56"/>
              <a:gd name="T7" fmla="*/ 14 h 74"/>
              <a:gd name="T8" fmla="*/ 51 w 56"/>
              <a:gd name="T9" fmla="*/ 51 h 74"/>
              <a:gd name="T10" fmla="*/ 32 w 56"/>
              <a:gd name="T11" fmla="*/ 51 h 74"/>
              <a:gd name="T12" fmla="*/ 32 w 56"/>
              <a:gd name="T13" fmla="*/ 70 h 74"/>
              <a:gd name="T14" fmla="*/ 5 w 56"/>
              <a:gd name="T15" fmla="*/ 70 h 74"/>
              <a:gd name="T16" fmla="*/ 5 w 56"/>
              <a:gd name="T17" fmla="*/ 14 h 74"/>
              <a:gd name="T18" fmla="*/ 7 w 56"/>
              <a:gd name="T19" fmla="*/ 14 h 74"/>
              <a:gd name="T20" fmla="*/ 7 w 56"/>
              <a:gd name="T21" fmla="*/ 9 h 74"/>
              <a:gd name="T22" fmla="*/ 2 w 56"/>
              <a:gd name="T23" fmla="*/ 9 h 74"/>
              <a:gd name="T24" fmla="*/ 0 w 56"/>
              <a:gd name="T25" fmla="*/ 12 h 74"/>
              <a:gd name="T26" fmla="*/ 0 w 56"/>
              <a:gd name="T27" fmla="*/ 72 h 74"/>
              <a:gd name="T28" fmla="*/ 2 w 56"/>
              <a:gd name="T29" fmla="*/ 74 h 74"/>
              <a:gd name="T30" fmla="*/ 39 w 56"/>
              <a:gd name="T31" fmla="*/ 74 h 74"/>
              <a:gd name="T32" fmla="*/ 56 w 56"/>
              <a:gd name="T33" fmla="*/ 58 h 74"/>
              <a:gd name="T34" fmla="*/ 56 w 56"/>
              <a:gd name="T35" fmla="*/ 12 h 74"/>
              <a:gd name="T36" fmla="*/ 53 w 56"/>
              <a:gd name="T37" fmla="*/ 9 h 74"/>
              <a:gd name="T38" fmla="*/ 37 w 56"/>
              <a:gd name="T39" fmla="*/ 70 h 74"/>
              <a:gd name="T40" fmla="*/ 37 w 56"/>
              <a:gd name="T41" fmla="*/ 56 h 74"/>
              <a:gd name="T42" fmla="*/ 51 w 56"/>
              <a:gd name="T43" fmla="*/ 56 h 74"/>
              <a:gd name="T44" fmla="*/ 37 w 56"/>
              <a:gd name="T45" fmla="*/ 70 h 74"/>
              <a:gd name="T46" fmla="*/ 46 w 56"/>
              <a:gd name="T47" fmla="*/ 9 h 74"/>
              <a:gd name="T48" fmla="*/ 37 w 56"/>
              <a:gd name="T49" fmla="*/ 9 h 74"/>
              <a:gd name="T50" fmla="*/ 37 w 56"/>
              <a:gd name="T51" fmla="*/ 5 h 74"/>
              <a:gd name="T52" fmla="*/ 32 w 56"/>
              <a:gd name="T53" fmla="*/ 0 h 74"/>
              <a:gd name="T54" fmla="*/ 23 w 56"/>
              <a:gd name="T55" fmla="*/ 0 h 74"/>
              <a:gd name="T56" fmla="*/ 19 w 56"/>
              <a:gd name="T57" fmla="*/ 5 h 74"/>
              <a:gd name="T58" fmla="*/ 19 w 56"/>
              <a:gd name="T59" fmla="*/ 9 h 74"/>
              <a:gd name="T60" fmla="*/ 9 w 56"/>
              <a:gd name="T61" fmla="*/ 9 h 74"/>
              <a:gd name="T62" fmla="*/ 9 w 56"/>
              <a:gd name="T63" fmla="*/ 19 h 74"/>
              <a:gd name="T64" fmla="*/ 46 w 56"/>
              <a:gd name="T65" fmla="*/ 19 h 74"/>
              <a:gd name="T66" fmla="*/ 46 w 56"/>
              <a:gd name="T67" fmla="*/ 9 h 74"/>
              <a:gd name="T68" fmla="*/ 32 w 56"/>
              <a:gd name="T69" fmla="*/ 9 h 74"/>
              <a:gd name="T70" fmla="*/ 23 w 56"/>
              <a:gd name="T71" fmla="*/ 9 h 74"/>
              <a:gd name="T72" fmla="*/ 23 w 56"/>
              <a:gd name="T73" fmla="*/ 5 h 74"/>
              <a:gd name="T74" fmla="*/ 23 w 56"/>
              <a:gd name="T75" fmla="*/ 5 h 74"/>
              <a:gd name="T76" fmla="*/ 32 w 56"/>
              <a:gd name="T77" fmla="*/ 5 h 74"/>
              <a:gd name="T78" fmla="*/ 32 w 56"/>
              <a:gd name="T79" fmla="*/ 5 h 74"/>
              <a:gd name="T80" fmla="*/ 32 w 56"/>
              <a:gd name="T8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74">
                <a:moveTo>
                  <a:pt x="53" y="9"/>
                </a:moveTo>
                <a:cubicBezTo>
                  <a:pt x="49" y="9"/>
                  <a:pt x="49" y="9"/>
                  <a:pt x="49" y="9"/>
                </a:cubicBezTo>
                <a:cubicBezTo>
                  <a:pt x="49" y="14"/>
                  <a:pt x="49" y="14"/>
                  <a:pt x="49" y="14"/>
                </a:cubicBezTo>
                <a:cubicBezTo>
                  <a:pt x="51" y="14"/>
                  <a:pt x="51" y="14"/>
                  <a:pt x="51" y="14"/>
                </a:cubicBezTo>
                <a:cubicBezTo>
                  <a:pt x="51" y="51"/>
                  <a:pt x="51" y="51"/>
                  <a:pt x="51" y="51"/>
                </a:cubicBezTo>
                <a:cubicBezTo>
                  <a:pt x="32" y="51"/>
                  <a:pt x="32" y="51"/>
                  <a:pt x="32" y="51"/>
                </a:cubicBezTo>
                <a:cubicBezTo>
                  <a:pt x="32" y="70"/>
                  <a:pt x="32" y="70"/>
                  <a:pt x="32" y="70"/>
                </a:cubicBezTo>
                <a:cubicBezTo>
                  <a:pt x="5" y="70"/>
                  <a:pt x="5" y="70"/>
                  <a:pt x="5" y="70"/>
                </a:cubicBezTo>
                <a:cubicBezTo>
                  <a:pt x="5" y="14"/>
                  <a:pt x="5" y="14"/>
                  <a:pt x="5" y="14"/>
                </a:cubicBezTo>
                <a:cubicBezTo>
                  <a:pt x="7" y="14"/>
                  <a:pt x="7" y="14"/>
                  <a:pt x="7" y="14"/>
                </a:cubicBezTo>
                <a:cubicBezTo>
                  <a:pt x="7" y="9"/>
                  <a:pt x="7" y="9"/>
                  <a:pt x="7" y="9"/>
                </a:cubicBezTo>
                <a:cubicBezTo>
                  <a:pt x="2" y="9"/>
                  <a:pt x="2" y="9"/>
                  <a:pt x="2" y="9"/>
                </a:cubicBezTo>
                <a:cubicBezTo>
                  <a:pt x="1" y="9"/>
                  <a:pt x="0" y="10"/>
                  <a:pt x="0" y="12"/>
                </a:cubicBezTo>
                <a:cubicBezTo>
                  <a:pt x="0" y="72"/>
                  <a:pt x="0" y="72"/>
                  <a:pt x="0" y="72"/>
                </a:cubicBezTo>
                <a:cubicBezTo>
                  <a:pt x="0" y="73"/>
                  <a:pt x="1" y="74"/>
                  <a:pt x="2" y="74"/>
                </a:cubicBezTo>
                <a:cubicBezTo>
                  <a:pt x="39" y="74"/>
                  <a:pt x="39" y="74"/>
                  <a:pt x="39" y="74"/>
                </a:cubicBezTo>
                <a:cubicBezTo>
                  <a:pt x="56" y="58"/>
                  <a:pt x="56" y="58"/>
                  <a:pt x="56" y="58"/>
                </a:cubicBezTo>
                <a:cubicBezTo>
                  <a:pt x="56" y="12"/>
                  <a:pt x="56" y="12"/>
                  <a:pt x="56" y="12"/>
                </a:cubicBezTo>
                <a:cubicBezTo>
                  <a:pt x="56" y="10"/>
                  <a:pt x="55" y="9"/>
                  <a:pt x="53" y="9"/>
                </a:cubicBezTo>
                <a:close/>
                <a:moveTo>
                  <a:pt x="37" y="70"/>
                </a:moveTo>
                <a:cubicBezTo>
                  <a:pt x="37" y="56"/>
                  <a:pt x="37" y="56"/>
                  <a:pt x="37" y="56"/>
                </a:cubicBezTo>
                <a:cubicBezTo>
                  <a:pt x="51" y="56"/>
                  <a:pt x="51" y="56"/>
                  <a:pt x="51" y="56"/>
                </a:cubicBezTo>
                <a:lnTo>
                  <a:pt x="37" y="70"/>
                </a:lnTo>
                <a:close/>
                <a:moveTo>
                  <a:pt x="46" y="9"/>
                </a:moveTo>
                <a:cubicBezTo>
                  <a:pt x="37" y="9"/>
                  <a:pt x="37" y="9"/>
                  <a:pt x="37" y="9"/>
                </a:cubicBezTo>
                <a:cubicBezTo>
                  <a:pt x="37" y="5"/>
                  <a:pt x="37" y="5"/>
                  <a:pt x="37" y="5"/>
                </a:cubicBezTo>
                <a:cubicBezTo>
                  <a:pt x="37" y="2"/>
                  <a:pt x="35" y="0"/>
                  <a:pt x="32" y="0"/>
                </a:cubicBezTo>
                <a:cubicBezTo>
                  <a:pt x="23" y="0"/>
                  <a:pt x="23" y="0"/>
                  <a:pt x="23" y="0"/>
                </a:cubicBezTo>
                <a:cubicBezTo>
                  <a:pt x="21" y="0"/>
                  <a:pt x="19" y="2"/>
                  <a:pt x="19" y="5"/>
                </a:cubicBezTo>
                <a:cubicBezTo>
                  <a:pt x="19" y="9"/>
                  <a:pt x="19" y="9"/>
                  <a:pt x="19" y="9"/>
                </a:cubicBezTo>
                <a:cubicBezTo>
                  <a:pt x="9" y="9"/>
                  <a:pt x="9" y="9"/>
                  <a:pt x="9" y="9"/>
                </a:cubicBezTo>
                <a:cubicBezTo>
                  <a:pt x="9" y="19"/>
                  <a:pt x="9" y="19"/>
                  <a:pt x="9" y="19"/>
                </a:cubicBezTo>
                <a:cubicBezTo>
                  <a:pt x="46" y="19"/>
                  <a:pt x="46" y="19"/>
                  <a:pt x="46" y="19"/>
                </a:cubicBezTo>
                <a:lnTo>
                  <a:pt x="46" y="9"/>
                </a:lnTo>
                <a:close/>
                <a:moveTo>
                  <a:pt x="32" y="9"/>
                </a:moveTo>
                <a:cubicBezTo>
                  <a:pt x="23" y="9"/>
                  <a:pt x="23" y="9"/>
                  <a:pt x="23" y="9"/>
                </a:cubicBezTo>
                <a:cubicBezTo>
                  <a:pt x="23" y="5"/>
                  <a:pt x="23" y="5"/>
                  <a:pt x="23" y="5"/>
                </a:cubicBezTo>
                <a:cubicBezTo>
                  <a:pt x="23" y="5"/>
                  <a:pt x="23" y="5"/>
                  <a:pt x="23" y="5"/>
                </a:cubicBezTo>
                <a:cubicBezTo>
                  <a:pt x="32" y="5"/>
                  <a:pt x="32" y="5"/>
                  <a:pt x="32" y="5"/>
                </a:cubicBezTo>
                <a:cubicBezTo>
                  <a:pt x="32" y="5"/>
                  <a:pt x="32" y="5"/>
                  <a:pt x="32" y="5"/>
                </a:cubicBezTo>
                <a:lnTo>
                  <a:pt x="32" y="9"/>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08" name="Freeform 37"/>
          <p:cNvSpPr/>
          <p:nvPr/>
        </p:nvSpPr>
        <p:spPr bwMode="auto">
          <a:xfrm>
            <a:off x="10439950" y="3430945"/>
            <a:ext cx="456564" cy="256909"/>
          </a:xfrm>
          <a:custGeom>
            <a:avLst/>
            <a:gdLst>
              <a:gd name="T0" fmla="*/ 190 w 190"/>
              <a:gd name="T1" fmla="*/ 74 h 107"/>
              <a:gd name="T2" fmla="*/ 166 w 190"/>
              <a:gd name="T3" fmla="*/ 43 h 107"/>
              <a:gd name="T4" fmla="*/ 122 w 190"/>
              <a:gd name="T5" fmla="*/ 0 h 107"/>
              <a:gd name="T6" fmla="*/ 87 w 190"/>
              <a:gd name="T7" fmla="*/ 17 h 107"/>
              <a:gd name="T8" fmla="*/ 67 w 190"/>
              <a:gd name="T9" fmla="*/ 7 h 107"/>
              <a:gd name="T10" fmla="*/ 42 w 190"/>
              <a:gd name="T11" fmla="*/ 32 h 107"/>
              <a:gd name="T12" fmla="*/ 43 w 190"/>
              <a:gd name="T13" fmla="*/ 35 h 107"/>
              <a:gd name="T14" fmla="*/ 36 w 190"/>
              <a:gd name="T15" fmla="*/ 35 h 107"/>
              <a:gd name="T16" fmla="*/ 0 w 190"/>
              <a:gd name="T17" fmla="*/ 71 h 107"/>
              <a:gd name="T18" fmla="*/ 36 w 190"/>
              <a:gd name="T19" fmla="*/ 107 h 107"/>
              <a:gd name="T20" fmla="*/ 158 w 190"/>
              <a:gd name="T21" fmla="*/ 107 h 107"/>
              <a:gd name="T22" fmla="*/ 158 w 190"/>
              <a:gd name="T23" fmla="*/ 107 h 107"/>
              <a:gd name="T24" fmla="*/ 190 w 190"/>
              <a:gd name="T25"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7">
                <a:moveTo>
                  <a:pt x="190" y="74"/>
                </a:moveTo>
                <a:cubicBezTo>
                  <a:pt x="190" y="59"/>
                  <a:pt x="180" y="46"/>
                  <a:pt x="166" y="43"/>
                </a:cubicBezTo>
                <a:cubicBezTo>
                  <a:pt x="165" y="19"/>
                  <a:pt x="146" y="0"/>
                  <a:pt x="122" y="0"/>
                </a:cubicBezTo>
                <a:cubicBezTo>
                  <a:pt x="107" y="0"/>
                  <a:pt x="95" y="6"/>
                  <a:pt x="87" y="17"/>
                </a:cubicBezTo>
                <a:cubicBezTo>
                  <a:pt x="82" y="11"/>
                  <a:pt x="75" y="7"/>
                  <a:pt x="67" y="7"/>
                </a:cubicBezTo>
                <a:cubicBezTo>
                  <a:pt x="54" y="7"/>
                  <a:pt x="42" y="18"/>
                  <a:pt x="42" y="32"/>
                </a:cubicBezTo>
                <a:cubicBezTo>
                  <a:pt x="42" y="33"/>
                  <a:pt x="43" y="34"/>
                  <a:pt x="43" y="35"/>
                </a:cubicBezTo>
                <a:cubicBezTo>
                  <a:pt x="41" y="35"/>
                  <a:pt x="38" y="35"/>
                  <a:pt x="36" y="35"/>
                </a:cubicBezTo>
                <a:cubicBezTo>
                  <a:pt x="16" y="35"/>
                  <a:pt x="0" y="51"/>
                  <a:pt x="0" y="71"/>
                </a:cubicBezTo>
                <a:cubicBezTo>
                  <a:pt x="0" y="91"/>
                  <a:pt x="16" y="107"/>
                  <a:pt x="36" y="107"/>
                </a:cubicBezTo>
                <a:cubicBezTo>
                  <a:pt x="158" y="107"/>
                  <a:pt x="158" y="107"/>
                  <a:pt x="158" y="107"/>
                </a:cubicBezTo>
                <a:cubicBezTo>
                  <a:pt x="158" y="107"/>
                  <a:pt x="158" y="107"/>
                  <a:pt x="158" y="107"/>
                </a:cubicBezTo>
                <a:cubicBezTo>
                  <a:pt x="176" y="107"/>
                  <a:pt x="190" y="92"/>
                  <a:pt x="190" y="74"/>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109" name="Freeform 38"/>
          <p:cNvSpPr/>
          <p:nvPr/>
        </p:nvSpPr>
        <p:spPr bwMode="auto">
          <a:xfrm>
            <a:off x="10924406" y="2758577"/>
            <a:ext cx="218740" cy="237824"/>
          </a:xfrm>
          <a:custGeom>
            <a:avLst/>
            <a:gdLst>
              <a:gd name="T0" fmla="*/ 61 w 91"/>
              <a:gd name="T1" fmla="*/ 27 h 99"/>
              <a:gd name="T2" fmla="*/ 51 w 91"/>
              <a:gd name="T3" fmla="*/ 38 h 99"/>
              <a:gd name="T4" fmla="*/ 46 w 91"/>
              <a:gd name="T5" fmla="*/ 46 h 99"/>
              <a:gd name="T6" fmla="*/ 48 w 91"/>
              <a:gd name="T7" fmla="*/ 29 h 99"/>
              <a:gd name="T8" fmla="*/ 48 w 91"/>
              <a:gd name="T9" fmla="*/ 14 h 99"/>
              <a:gd name="T10" fmla="*/ 23 w 91"/>
              <a:gd name="T11" fmla="*/ 4 h 99"/>
              <a:gd name="T12" fmla="*/ 13 w 91"/>
              <a:gd name="T13" fmla="*/ 29 h 99"/>
              <a:gd name="T14" fmla="*/ 24 w 91"/>
              <a:gd name="T15" fmla="*/ 40 h 99"/>
              <a:gd name="T16" fmla="*/ 38 w 91"/>
              <a:gd name="T17" fmla="*/ 50 h 99"/>
              <a:gd name="T18" fmla="*/ 29 w 91"/>
              <a:gd name="T19" fmla="*/ 48 h 99"/>
              <a:gd name="T20" fmla="*/ 14 w 91"/>
              <a:gd name="T21" fmla="*/ 48 h 99"/>
              <a:gd name="T22" fmla="*/ 4 w 91"/>
              <a:gd name="T23" fmla="*/ 74 h 99"/>
              <a:gd name="T24" fmla="*/ 30 w 91"/>
              <a:gd name="T25" fmla="*/ 84 h 99"/>
              <a:gd name="T26" fmla="*/ 40 w 91"/>
              <a:gd name="T27" fmla="*/ 73 h 99"/>
              <a:gd name="T28" fmla="*/ 45 w 91"/>
              <a:gd name="T29" fmla="*/ 65 h 99"/>
              <a:gd name="T30" fmla="*/ 43 w 91"/>
              <a:gd name="T31" fmla="*/ 96 h 99"/>
              <a:gd name="T32" fmla="*/ 45 w 91"/>
              <a:gd name="T33" fmla="*/ 99 h 99"/>
              <a:gd name="T34" fmla="*/ 61 w 91"/>
              <a:gd name="T35" fmla="*/ 92 h 99"/>
              <a:gd name="T36" fmla="*/ 78 w 91"/>
              <a:gd name="T37" fmla="*/ 84 h 99"/>
              <a:gd name="T38" fmla="*/ 76 w 91"/>
              <a:gd name="T39" fmla="*/ 81 h 99"/>
              <a:gd name="T40" fmla="*/ 53 w 91"/>
              <a:gd name="T41" fmla="*/ 61 h 99"/>
              <a:gd name="T42" fmla="*/ 61 w 91"/>
              <a:gd name="T43" fmla="*/ 63 h 99"/>
              <a:gd name="T44" fmla="*/ 77 w 91"/>
              <a:gd name="T45" fmla="*/ 63 h 99"/>
              <a:gd name="T46" fmla="*/ 87 w 91"/>
              <a:gd name="T47" fmla="*/ 37 h 99"/>
              <a:gd name="T48" fmla="*/ 61 w 91"/>
              <a:gd name="T49"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99">
                <a:moveTo>
                  <a:pt x="61" y="27"/>
                </a:moveTo>
                <a:cubicBezTo>
                  <a:pt x="56" y="29"/>
                  <a:pt x="52" y="33"/>
                  <a:pt x="51" y="38"/>
                </a:cubicBezTo>
                <a:cubicBezTo>
                  <a:pt x="50" y="40"/>
                  <a:pt x="48" y="43"/>
                  <a:pt x="46" y="46"/>
                </a:cubicBezTo>
                <a:cubicBezTo>
                  <a:pt x="46" y="41"/>
                  <a:pt x="47" y="33"/>
                  <a:pt x="48" y="29"/>
                </a:cubicBezTo>
                <a:cubicBezTo>
                  <a:pt x="50" y="25"/>
                  <a:pt x="50" y="19"/>
                  <a:pt x="48" y="14"/>
                </a:cubicBezTo>
                <a:cubicBezTo>
                  <a:pt x="44" y="4"/>
                  <a:pt x="32" y="0"/>
                  <a:pt x="23" y="4"/>
                </a:cubicBezTo>
                <a:cubicBezTo>
                  <a:pt x="13" y="8"/>
                  <a:pt x="9" y="20"/>
                  <a:pt x="13" y="29"/>
                </a:cubicBezTo>
                <a:cubicBezTo>
                  <a:pt x="15" y="35"/>
                  <a:pt x="19" y="38"/>
                  <a:pt x="24" y="40"/>
                </a:cubicBezTo>
                <a:cubicBezTo>
                  <a:pt x="28" y="41"/>
                  <a:pt x="34" y="46"/>
                  <a:pt x="38" y="50"/>
                </a:cubicBezTo>
                <a:cubicBezTo>
                  <a:pt x="34" y="49"/>
                  <a:pt x="31" y="49"/>
                  <a:pt x="29" y="48"/>
                </a:cubicBezTo>
                <a:cubicBezTo>
                  <a:pt x="24" y="46"/>
                  <a:pt x="19" y="46"/>
                  <a:pt x="14" y="48"/>
                </a:cubicBezTo>
                <a:cubicBezTo>
                  <a:pt x="4" y="52"/>
                  <a:pt x="0" y="64"/>
                  <a:pt x="4" y="74"/>
                </a:cubicBezTo>
                <a:cubicBezTo>
                  <a:pt x="8" y="84"/>
                  <a:pt x="20" y="88"/>
                  <a:pt x="30" y="84"/>
                </a:cubicBezTo>
                <a:cubicBezTo>
                  <a:pt x="35" y="82"/>
                  <a:pt x="38" y="77"/>
                  <a:pt x="40" y="73"/>
                </a:cubicBezTo>
                <a:cubicBezTo>
                  <a:pt x="41" y="70"/>
                  <a:pt x="42" y="67"/>
                  <a:pt x="45" y="65"/>
                </a:cubicBezTo>
                <a:cubicBezTo>
                  <a:pt x="50" y="77"/>
                  <a:pt x="48" y="89"/>
                  <a:pt x="43" y="96"/>
                </a:cubicBezTo>
                <a:cubicBezTo>
                  <a:pt x="45" y="99"/>
                  <a:pt x="45" y="99"/>
                  <a:pt x="45" y="99"/>
                </a:cubicBezTo>
                <a:cubicBezTo>
                  <a:pt x="61" y="92"/>
                  <a:pt x="61" y="92"/>
                  <a:pt x="61" y="92"/>
                </a:cubicBezTo>
                <a:cubicBezTo>
                  <a:pt x="78" y="84"/>
                  <a:pt x="78" y="84"/>
                  <a:pt x="78" y="84"/>
                </a:cubicBezTo>
                <a:cubicBezTo>
                  <a:pt x="76" y="81"/>
                  <a:pt x="76" y="81"/>
                  <a:pt x="76" y="81"/>
                </a:cubicBezTo>
                <a:cubicBezTo>
                  <a:pt x="68" y="80"/>
                  <a:pt x="58" y="74"/>
                  <a:pt x="53" y="61"/>
                </a:cubicBezTo>
                <a:cubicBezTo>
                  <a:pt x="56" y="61"/>
                  <a:pt x="59" y="62"/>
                  <a:pt x="61" y="63"/>
                </a:cubicBezTo>
                <a:cubicBezTo>
                  <a:pt x="66" y="65"/>
                  <a:pt x="72" y="65"/>
                  <a:pt x="77" y="63"/>
                </a:cubicBezTo>
                <a:cubicBezTo>
                  <a:pt x="87" y="59"/>
                  <a:pt x="91" y="47"/>
                  <a:pt x="87" y="37"/>
                </a:cubicBezTo>
                <a:cubicBezTo>
                  <a:pt x="82" y="27"/>
                  <a:pt x="71" y="23"/>
                  <a:pt x="61" y="27"/>
                </a:cubicBez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10" name="Freeform 39"/>
          <p:cNvSpPr>
            <a:spLocks noEditPoints="1"/>
          </p:cNvSpPr>
          <p:nvPr/>
        </p:nvSpPr>
        <p:spPr bwMode="auto">
          <a:xfrm>
            <a:off x="10795217" y="3329649"/>
            <a:ext cx="110104" cy="115975"/>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8"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5"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7" y="34"/>
                  <a:pt x="13" y="29"/>
                  <a:pt x="13" y="24"/>
                </a:cubicBezTo>
                <a:cubicBezTo>
                  <a:pt x="13" y="19"/>
                  <a:pt x="17" y="14"/>
                  <a:pt x="23" y="14"/>
                </a:cubicBezTo>
                <a:cubicBezTo>
                  <a:pt x="28" y="14"/>
                  <a:pt x="33" y="19"/>
                  <a:pt x="33" y="24"/>
                </a:cubicBezTo>
                <a:cubicBezTo>
                  <a:pt x="33" y="29"/>
                  <a:pt x="28" y="34"/>
                  <a:pt x="23" y="34"/>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11" name="Freeform 40"/>
          <p:cNvSpPr/>
          <p:nvPr/>
        </p:nvSpPr>
        <p:spPr bwMode="auto">
          <a:xfrm>
            <a:off x="10889173" y="3025762"/>
            <a:ext cx="167357" cy="170294"/>
          </a:xfrm>
          <a:custGeom>
            <a:avLst/>
            <a:gdLst>
              <a:gd name="T0" fmla="*/ 53 w 70"/>
              <a:gd name="T1" fmla="*/ 45 h 71"/>
              <a:gd name="T2" fmla="*/ 41 w 70"/>
              <a:gd name="T3" fmla="*/ 32 h 71"/>
              <a:gd name="T4" fmla="*/ 70 w 70"/>
              <a:gd name="T5" fmla="*/ 10 h 71"/>
              <a:gd name="T6" fmla="*/ 62 w 70"/>
              <a:gd name="T7" fmla="*/ 1 h 71"/>
              <a:gd name="T8" fmla="*/ 25 w 70"/>
              <a:gd name="T9" fmla="*/ 16 h 71"/>
              <a:gd name="T10" fmla="*/ 13 w 70"/>
              <a:gd name="T11" fmla="*/ 5 h 71"/>
              <a:gd name="T12" fmla="*/ 2 w 70"/>
              <a:gd name="T13" fmla="*/ 3 h 71"/>
              <a:gd name="T14" fmla="*/ 4 w 70"/>
              <a:gd name="T15" fmla="*/ 13 h 71"/>
              <a:gd name="T16" fmla="*/ 16 w 70"/>
              <a:gd name="T17" fmla="*/ 25 h 71"/>
              <a:gd name="T18" fmla="*/ 1 w 70"/>
              <a:gd name="T19" fmla="*/ 62 h 71"/>
              <a:gd name="T20" fmla="*/ 10 w 70"/>
              <a:gd name="T21" fmla="*/ 71 h 71"/>
              <a:gd name="T22" fmla="*/ 32 w 70"/>
              <a:gd name="T23" fmla="*/ 41 h 71"/>
              <a:gd name="T24" fmla="*/ 44 w 70"/>
              <a:gd name="T25" fmla="*/ 53 h 71"/>
              <a:gd name="T26" fmla="*/ 44 w 70"/>
              <a:gd name="T27" fmla="*/ 71 h 71"/>
              <a:gd name="T28" fmla="*/ 53 w 70"/>
              <a:gd name="T29" fmla="*/ 71 h 71"/>
              <a:gd name="T30" fmla="*/ 57 w 70"/>
              <a:gd name="T31" fmla="*/ 58 h 71"/>
              <a:gd name="T32" fmla="*/ 70 w 70"/>
              <a:gd name="T33" fmla="*/ 53 h 71"/>
              <a:gd name="T34" fmla="*/ 70 w 70"/>
              <a:gd name="T35" fmla="*/ 45 h 71"/>
              <a:gd name="T36" fmla="*/ 53 w 70"/>
              <a:gd name="T3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1">
                <a:moveTo>
                  <a:pt x="53" y="45"/>
                </a:moveTo>
                <a:cubicBezTo>
                  <a:pt x="41" y="32"/>
                  <a:pt x="41" y="32"/>
                  <a:pt x="41" y="32"/>
                </a:cubicBezTo>
                <a:cubicBezTo>
                  <a:pt x="70" y="10"/>
                  <a:pt x="70" y="10"/>
                  <a:pt x="70" y="10"/>
                </a:cubicBezTo>
                <a:cubicBezTo>
                  <a:pt x="62" y="1"/>
                  <a:pt x="62" y="1"/>
                  <a:pt x="62" y="1"/>
                </a:cubicBezTo>
                <a:cubicBezTo>
                  <a:pt x="25" y="16"/>
                  <a:pt x="25" y="16"/>
                  <a:pt x="25" y="16"/>
                </a:cubicBezTo>
                <a:cubicBezTo>
                  <a:pt x="13" y="5"/>
                  <a:pt x="13" y="5"/>
                  <a:pt x="13" y="5"/>
                </a:cubicBezTo>
                <a:cubicBezTo>
                  <a:pt x="10" y="1"/>
                  <a:pt x="5" y="0"/>
                  <a:pt x="2" y="3"/>
                </a:cubicBezTo>
                <a:cubicBezTo>
                  <a:pt x="0" y="5"/>
                  <a:pt x="1" y="10"/>
                  <a:pt x="4" y="13"/>
                </a:cubicBezTo>
                <a:cubicBezTo>
                  <a:pt x="16" y="25"/>
                  <a:pt x="16" y="25"/>
                  <a:pt x="16" y="25"/>
                </a:cubicBezTo>
                <a:cubicBezTo>
                  <a:pt x="1" y="62"/>
                  <a:pt x="1" y="62"/>
                  <a:pt x="1" y="62"/>
                </a:cubicBezTo>
                <a:cubicBezTo>
                  <a:pt x="10" y="71"/>
                  <a:pt x="10" y="71"/>
                  <a:pt x="10" y="71"/>
                </a:cubicBezTo>
                <a:cubicBezTo>
                  <a:pt x="32" y="41"/>
                  <a:pt x="32" y="41"/>
                  <a:pt x="32" y="41"/>
                </a:cubicBezTo>
                <a:cubicBezTo>
                  <a:pt x="44" y="53"/>
                  <a:pt x="44" y="53"/>
                  <a:pt x="44" y="53"/>
                </a:cubicBezTo>
                <a:cubicBezTo>
                  <a:pt x="44" y="71"/>
                  <a:pt x="44" y="71"/>
                  <a:pt x="44" y="71"/>
                </a:cubicBezTo>
                <a:cubicBezTo>
                  <a:pt x="53" y="71"/>
                  <a:pt x="53" y="71"/>
                  <a:pt x="53" y="71"/>
                </a:cubicBezTo>
                <a:cubicBezTo>
                  <a:pt x="57" y="58"/>
                  <a:pt x="57" y="58"/>
                  <a:pt x="57" y="58"/>
                </a:cubicBezTo>
                <a:cubicBezTo>
                  <a:pt x="70" y="53"/>
                  <a:pt x="70" y="53"/>
                  <a:pt x="70" y="53"/>
                </a:cubicBezTo>
                <a:cubicBezTo>
                  <a:pt x="70" y="45"/>
                  <a:pt x="70" y="45"/>
                  <a:pt x="70" y="45"/>
                </a:cubicBezTo>
                <a:cubicBezTo>
                  <a:pt x="53" y="45"/>
                  <a:pt x="53" y="45"/>
                  <a:pt x="53" y="45"/>
                </a:cubicBez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12" name="Freeform 41"/>
          <p:cNvSpPr>
            <a:spLocks noEditPoints="1"/>
          </p:cNvSpPr>
          <p:nvPr/>
        </p:nvSpPr>
        <p:spPr bwMode="auto">
          <a:xfrm>
            <a:off x="11094700" y="3135866"/>
            <a:ext cx="58722" cy="107167"/>
          </a:xfrm>
          <a:custGeom>
            <a:avLst/>
            <a:gdLst>
              <a:gd name="T0" fmla="*/ 16 w 24"/>
              <a:gd name="T1" fmla="*/ 44 h 45"/>
              <a:gd name="T2" fmla="*/ 16 w 24"/>
              <a:gd name="T3" fmla="*/ 44 h 45"/>
              <a:gd name="T4" fmla="*/ 23 w 24"/>
              <a:gd name="T5" fmla="*/ 34 h 45"/>
              <a:gd name="T6" fmla="*/ 21 w 24"/>
              <a:gd name="T7" fmla="*/ 23 h 45"/>
              <a:gd name="T8" fmla="*/ 11 w 24"/>
              <a:gd name="T9" fmla="*/ 16 h 45"/>
              <a:gd name="T10" fmla="*/ 11 w 24"/>
              <a:gd name="T11" fmla="*/ 16 h 45"/>
              <a:gd name="T12" fmla="*/ 10 w 24"/>
              <a:gd name="T13" fmla="*/ 17 h 45"/>
              <a:gd name="T14" fmla="*/ 11 w 24"/>
              <a:gd name="T15" fmla="*/ 20 h 45"/>
              <a:gd name="T16" fmla="*/ 12 w 24"/>
              <a:gd name="T17" fmla="*/ 20 h 45"/>
              <a:gd name="T18" fmla="*/ 12 w 24"/>
              <a:gd name="T19" fmla="*/ 20 h 45"/>
              <a:gd name="T20" fmla="*/ 17 w 24"/>
              <a:gd name="T21" fmla="*/ 24 h 45"/>
              <a:gd name="T22" fmla="*/ 19 w 24"/>
              <a:gd name="T23" fmla="*/ 35 h 45"/>
              <a:gd name="T24" fmla="*/ 16 w 24"/>
              <a:gd name="T25" fmla="*/ 40 h 45"/>
              <a:gd name="T26" fmla="*/ 16 w 24"/>
              <a:gd name="T27" fmla="*/ 40 h 45"/>
              <a:gd name="T28" fmla="*/ 10 w 24"/>
              <a:gd name="T29" fmla="*/ 36 h 45"/>
              <a:gd name="T30" fmla="*/ 9 w 24"/>
              <a:gd name="T31" fmla="*/ 31 h 45"/>
              <a:gd name="T32" fmla="*/ 5 w 24"/>
              <a:gd name="T33" fmla="*/ 30 h 45"/>
              <a:gd name="T34" fmla="*/ 6 w 24"/>
              <a:gd name="T35" fmla="*/ 37 h 45"/>
              <a:gd name="T36" fmla="*/ 16 w 24"/>
              <a:gd name="T37" fmla="*/ 44 h 45"/>
              <a:gd name="T38" fmla="*/ 13 w 24"/>
              <a:gd name="T39" fmla="*/ 28 h 45"/>
              <a:gd name="T40" fmla="*/ 15 w 24"/>
              <a:gd name="T41" fmla="*/ 28 h 45"/>
              <a:gd name="T42" fmla="*/ 14 w 24"/>
              <a:gd name="T43" fmla="*/ 24 h 45"/>
              <a:gd name="T44" fmla="*/ 13 w 24"/>
              <a:gd name="T45" fmla="*/ 24 h 45"/>
              <a:gd name="T46" fmla="*/ 12 w 24"/>
              <a:gd name="T47" fmla="*/ 24 h 45"/>
              <a:gd name="T48" fmla="*/ 7 w 24"/>
              <a:gd name="T49" fmla="*/ 21 h 45"/>
              <a:gd name="T50" fmla="*/ 5 w 24"/>
              <a:gd name="T51" fmla="*/ 10 h 45"/>
              <a:gd name="T52" fmla="*/ 9 w 24"/>
              <a:gd name="T53" fmla="*/ 4 h 45"/>
              <a:gd name="T54" fmla="*/ 9 w 24"/>
              <a:gd name="T55" fmla="*/ 4 h 45"/>
              <a:gd name="T56" fmla="*/ 14 w 24"/>
              <a:gd name="T57" fmla="*/ 8 h 45"/>
              <a:gd name="T58" fmla="*/ 15 w 24"/>
              <a:gd name="T59" fmla="*/ 13 h 45"/>
              <a:gd name="T60" fmla="*/ 20 w 24"/>
              <a:gd name="T61" fmla="*/ 15 h 45"/>
              <a:gd name="T62" fmla="*/ 18 w 24"/>
              <a:gd name="T63" fmla="*/ 7 h 45"/>
              <a:gd name="T64" fmla="*/ 8 w 24"/>
              <a:gd name="T65" fmla="*/ 0 h 45"/>
              <a:gd name="T66" fmla="*/ 8 w 24"/>
              <a:gd name="T67" fmla="*/ 1 h 45"/>
              <a:gd name="T68" fmla="*/ 1 w 24"/>
              <a:gd name="T69" fmla="*/ 11 h 45"/>
              <a:gd name="T70" fmla="*/ 3 w 24"/>
              <a:gd name="T71" fmla="*/ 21 h 45"/>
              <a:gd name="T72" fmla="*/ 13 w 24"/>
              <a:gd name="T73"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45">
                <a:moveTo>
                  <a:pt x="16" y="44"/>
                </a:moveTo>
                <a:cubicBezTo>
                  <a:pt x="16" y="44"/>
                  <a:pt x="16" y="44"/>
                  <a:pt x="16" y="44"/>
                </a:cubicBezTo>
                <a:cubicBezTo>
                  <a:pt x="21" y="43"/>
                  <a:pt x="24" y="38"/>
                  <a:pt x="23" y="34"/>
                </a:cubicBezTo>
                <a:cubicBezTo>
                  <a:pt x="21" y="23"/>
                  <a:pt x="21" y="23"/>
                  <a:pt x="21" y="23"/>
                </a:cubicBezTo>
                <a:cubicBezTo>
                  <a:pt x="20" y="18"/>
                  <a:pt x="16" y="15"/>
                  <a:pt x="11" y="16"/>
                </a:cubicBezTo>
                <a:cubicBezTo>
                  <a:pt x="11" y="16"/>
                  <a:pt x="11" y="16"/>
                  <a:pt x="11" y="16"/>
                </a:cubicBezTo>
                <a:cubicBezTo>
                  <a:pt x="11" y="16"/>
                  <a:pt x="10" y="16"/>
                  <a:pt x="10" y="17"/>
                </a:cubicBezTo>
                <a:cubicBezTo>
                  <a:pt x="11" y="20"/>
                  <a:pt x="11" y="20"/>
                  <a:pt x="11" y="20"/>
                </a:cubicBezTo>
                <a:cubicBezTo>
                  <a:pt x="11" y="20"/>
                  <a:pt x="11" y="20"/>
                  <a:pt x="12" y="20"/>
                </a:cubicBezTo>
                <a:cubicBezTo>
                  <a:pt x="12" y="20"/>
                  <a:pt x="12" y="20"/>
                  <a:pt x="12" y="20"/>
                </a:cubicBezTo>
                <a:cubicBezTo>
                  <a:pt x="14" y="20"/>
                  <a:pt x="17" y="21"/>
                  <a:pt x="17" y="24"/>
                </a:cubicBezTo>
                <a:cubicBezTo>
                  <a:pt x="19" y="35"/>
                  <a:pt x="19" y="35"/>
                  <a:pt x="19" y="35"/>
                </a:cubicBezTo>
                <a:cubicBezTo>
                  <a:pt x="20" y="37"/>
                  <a:pt x="18" y="39"/>
                  <a:pt x="16" y="40"/>
                </a:cubicBezTo>
                <a:cubicBezTo>
                  <a:pt x="16" y="40"/>
                  <a:pt x="16" y="40"/>
                  <a:pt x="16" y="40"/>
                </a:cubicBezTo>
                <a:cubicBezTo>
                  <a:pt x="13" y="41"/>
                  <a:pt x="11" y="39"/>
                  <a:pt x="10" y="36"/>
                </a:cubicBezTo>
                <a:cubicBezTo>
                  <a:pt x="9" y="31"/>
                  <a:pt x="9" y="31"/>
                  <a:pt x="9" y="31"/>
                </a:cubicBezTo>
                <a:cubicBezTo>
                  <a:pt x="8" y="31"/>
                  <a:pt x="6" y="30"/>
                  <a:pt x="5" y="30"/>
                </a:cubicBezTo>
                <a:cubicBezTo>
                  <a:pt x="6" y="37"/>
                  <a:pt x="6" y="37"/>
                  <a:pt x="6" y="37"/>
                </a:cubicBezTo>
                <a:cubicBezTo>
                  <a:pt x="7" y="42"/>
                  <a:pt x="12" y="45"/>
                  <a:pt x="16" y="44"/>
                </a:cubicBezTo>
                <a:close/>
                <a:moveTo>
                  <a:pt x="13" y="28"/>
                </a:moveTo>
                <a:cubicBezTo>
                  <a:pt x="14" y="28"/>
                  <a:pt x="14" y="28"/>
                  <a:pt x="15" y="28"/>
                </a:cubicBezTo>
                <a:cubicBezTo>
                  <a:pt x="14" y="24"/>
                  <a:pt x="14" y="24"/>
                  <a:pt x="14" y="24"/>
                </a:cubicBezTo>
                <a:cubicBezTo>
                  <a:pt x="13" y="24"/>
                  <a:pt x="13" y="24"/>
                  <a:pt x="13" y="24"/>
                </a:cubicBezTo>
                <a:cubicBezTo>
                  <a:pt x="12" y="24"/>
                  <a:pt x="12" y="24"/>
                  <a:pt x="12" y="24"/>
                </a:cubicBezTo>
                <a:cubicBezTo>
                  <a:pt x="10" y="25"/>
                  <a:pt x="8" y="23"/>
                  <a:pt x="7" y="21"/>
                </a:cubicBezTo>
                <a:cubicBezTo>
                  <a:pt x="5" y="10"/>
                  <a:pt x="5" y="10"/>
                  <a:pt x="5" y="10"/>
                </a:cubicBezTo>
                <a:cubicBezTo>
                  <a:pt x="4" y="7"/>
                  <a:pt x="6" y="5"/>
                  <a:pt x="9" y="4"/>
                </a:cubicBezTo>
                <a:cubicBezTo>
                  <a:pt x="9" y="4"/>
                  <a:pt x="9" y="4"/>
                  <a:pt x="9" y="4"/>
                </a:cubicBezTo>
                <a:cubicBezTo>
                  <a:pt x="11" y="4"/>
                  <a:pt x="14" y="6"/>
                  <a:pt x="14" y="8"/>
                </a:cubicBezTo>
                <a:cubicBezTo>
                  <a:pt x="15" y="13"/>
                  <a:pt x="15" y="13"/>
                  <a:pt x="15" y="13"/>
                </a:cubicBezTo>
                <a:cubicBezTo>
                  <a:pt x="17" y="13"/>
                  <a:pt x="18" y="14"/>
                  <a:pt x="20" y="15"/>
                </a:cubicBezTo>
                <a:cubicBezTo>
                  <a:pt x="18" y="7"/>
                  <a:pt x="18" y="7"/>
                  <a:pt x="18" y="7"/>
                </a:cubicBezTo>
                <a:cubicBezTo>
                  <a:pt x="17" y="3"/>
                  <a:pt x="13" y="0"/>
                  <a:pt x="8" y="0"/>
                </a:cubicBezTo>
                <a:cubicBezTo>
                  <a:pt x="8" y="1"/>
                  <a:pt x="8" y="1"/>
                  <a:pt x="8" y="1"/>
                </a:cubicBezTo>
                <a:cubicBezTo>
                  <a:pt x="3" y="1"/>
                  <a:pt x="0" y="6"/>
                  <a:pt x="1" y="11"/>
                </a:cubicBezTo>
                <a:cubicBezTo>
                  <a:pt x="3" y="21"/>
                  <a:pt x="3" y="21"/>
                  <a:pt x="3" y="21"/>
                </a:cubicBezTo>
                <a:cubicBezTo>
                  <a:pt x="4" y="26"/>
                  <a:pt x="9" y="29"/>
                  <a:pt x="13" y="28"/>
                </a:cubicBez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13" name="Freeform 42"/>
          <p:cNvSpPr/>
          <p:nvPr/>
        </p:nvSpPr>
        <p:spPr bwMode="auto">
          <a:xfrm>
            <a:off x="10639604" y="3106506"/>
            <a:ext cx="220207" cy="221675"/>
          </a:xfrm>
          <a:custGeom>
            <a:avLst/>
            <a:gdLst>
              <a:gd name="T0" fmla="*/ 29 w 92"/>
              <a:gd name="T1" fmla="*/ 18 h 92"/>
              <a:gd name="T2" fmla="*/ 92 w 92"/>
              <a:gd name="T3" fmla="*/ 0 h 92"/>
              <a:gd name="T4" fmla="*/ 92 w 92"/>
              <a:gd name="T5" fmla="*/ 6 h 92"/>
              <a:gd name="T6" fmla="*/ 92 w 92"/>
              <a:gd name="T7" fmla="*/ 18 h 92"/>
              <a:gd name="T8" fmla="*/ 92 w 92"/>
              <a:gd name="T9" fmla="*/ 67 h 92"/>
              <a:gd name="T10" fmla="*/ 72 w 92"/>
              <a:gd name="T11" fmla="*/ 81 h 92"/>
              <a:gd name="T12" fmla="*/ 52 w 92"/>
              <a:gd name="T13" fmla="*/ 67 h 92"/>
              <a:gd name="T14" fmla="*/ 72 w 92"/>
              <a:gd name="T15" fmla="*/ 52 h 92"/>
              <a:gd name="T16" fmla="*/ 80 w 92"/>
              <a:gd name="T17" fmla="*/ 54 h 92"/>
              <a:gd name="T18" fmla="*/ 80 w 92"/>
              <a:gd name="T19" fmla="*/ 24 h 92"/>
              <a:gd name="T20" fmla="*/ 40 w 92"/>
              <a:gd name="T21" fmla="*/ 35 h 92"/>
              <a:gd name="T22" fmla="*/ 40 w 92"/>
              <a:gd name="T23" fmla="*/ 78 h 92"/>
              <a:gd name="T24" fmla="*/ 20 w 92"/>
              <a:gd name="T25" fmla="*/ 92 h 92"/>
              <a:gd name="T26" fmla="*/ 0 w 92"/>
              <a:gd name="T27" fmla="*/ 78 h 92"/>
              <a:gd name="T28" fmla="*/ 20 w 92"/>
              <a:gd name="T29" fmla="*/ 64 h 92"/>
              <a:gd name="T30" fmla="*/ 29 w 92"/>
              <a:gd name="T31" fmla="*/ 65 h 92"/>
              <a:gd name="T32" fmla="*/ 29 w 92"/>
              <a:gd name="T33" fmla="*/ 35 h 92"/>
              <a:gd name="T34" fmla="*/ 29 w 92"/>
              <a:gd name="T3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8"/>
                </a:moveTo>
                <a:cubicBezTo>
                  <a:pt x="92" y="0"/>
                  <a:pt x="92" y="0"/>
                  <a:pt x="92" y="0"/>
                </a:cubicBezTo>
                <a:cubicBezTo>
                  <a:pt x="92" y="6"/>
                  <a:pt x="92" y="6"/>
                  <a:pt x="92" y="6"/>
                </a:cubicBezTo>
                <a:cubicBezTo>
                  <a:pt x="92" y="18"/>
                  <a:pt x="92" y="18"/>
                  <a:pt x="92" y="18"/>
                </a:cubicBezTo>
                <a:cubicBezTo>
                  <a:pt x="92" y="67"/>
                  <a:pt x="92" y="67"/>
                  <a:pt x="92" y="67"/>
                </a:cubicBezTo>
                <a:cubicBezTo>
                  <a:pt x="92" y="74"/>
                  <a:pt x="83" y="81"/>
                  <a:pt x="72" y="81"/>
                </a:cubicBezTo>
                <a:cubicBezTo>
                  <a:pt x="61" y="81"/>
                  <a:pt x="52" y="74"/>
                  <a:pt x="52" y="67"/>
                </a:cubicBezTo>
                <a:cubicBezTo>
                  <a:pt x="52" y="59"/>
                  <a:pt x="61" y="52"/>
                  <a:pt x="72" y="52"/>
                </a:cubicBezTo>
                <a:cubicBezTo>
                  <a:pt x="75" y="52"/>
                  <a:pt x="78" y="53"/>
                  <a:pt x="80" y="54"/>
                </a:cubicBezTo>
                <a:cubicBezTo>
                  <a:pt x="80" y="24"/>
                  <a:pt x="80" y="24"/>
                  <a:pt x="80" y="24"/>
                </a:cubicBezTo>
                <a:cubicBezTo>
                  <a:pt x="40" y="35"/>
                  <a:pt x="40" y="35"/>
                  <a:pt x="40" y="35"/>
                </a:cubicBezTo>
                <a:cubicBezTo>
                  <a:pt x="40" y="78"/>
                  <a:pt x="40" y="78"/>
                  <a:pt x="40" y="78"/>
                </a:cubicBezTo>
                <a:cubicBezTo>
                  <a:pt x="40" y="86"/>
                  <a:pt x="31" y="92"/>
                  <a:pt x="20" y="92"/>
                </a:cubicBezTo>
                <a:cubicBezTo>
                  <a:pt x="9" y="92"/>
                  <a:pt x="0" y="86"/>
                  <a:pt x="0" y="78"/>
                </a:cubicBezTo>
                <a:cubicBezTo>
                  <a:pt x="0" y="70"/>
                  <a:pt x="9" y="64"/>
                  <a:pt x="20" y="64"/>
                </a:cubicBezTo>
                <a:cubicBezTo>
                  <a:pt x="23" y="64"/>
                  <a:pt x="26" y="64"/>
                  <a:pt x="29" y="65"/>
                </a:cubicBezTo>
                <a:cubicBezTo>
                  <a:pt x="29" y="35"/>
                  <a:pt x="29" y="35"/>
                  <a:pt x="29" y="35"/>
                </a:cubicBezTo>
                <a:lnTo>
                  <a:pt x="29" y="18"/>
                </a:ln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14" name="Freeform 43"/>
          <p:cNvSpPr>
            <a:spLocks noEditPoints="1"/>
          </p:cNvSpPr>
          <p:nvPr/>
        </p:nvSpPr>
        <p:spPr bwMode="auto">
          <a:xfrm>
            <a:off x="10817239" y="2622048"/>
            <a:ext cx="155614" cy="218739"/>
          </a:xfrm>
          <a:custGeom>
            <a:avLst/>
            <a:gdLst>
              <a:gd name="T0" fmla="*/ 38 w 65"/>
              <a:gd name="T1" fmla="*/ 46 h 91"/>
              <a:gd name="T2" fmla="*/ 46 w 65"/>
              <a:gd name="T3" fmla="*/ 26 h 91"/>
              <a:gd name="T4" fmla="*/ 52 w 65"/>
              <a:gd name="T5" fmla="*/ 33 h 91"/>
              <a:gd name="T6" fmla="*/ 47 w 65"/>
              <a:gd name="T7" fmla="*/ 46 h 91"/>
              <a:gd name="T8" fmla="*/ 52 w 65"/>
              <a:gd name="T9" fmla="*/ 59 h 91"/>
              <a:gd name="T10" fmla="*/ 45 w 65"/>
              <a:gd name="T11" fmla="*/ 65 h 91"/>
              <a:gd name="T12" fmla="*/ 38 w 65"/>
              <a:gd name="T13" fmla="*/ 46 h 91"/>
              <a:gd name="T14" fmla="*/ 32 w 65"/>
              <a:gd name="T15" fmla="*/ 78 h 91"/>
              <a:gd name="T16" fmla="*/ 19 w 65"/>
              <a:gd name="T17" fmla="*/ 46 h 91"/>
              <a:gd name="T18" fmla="*/ 33 w 65"/>
              <a:gd name="T19" fmla="*/ 13 h 91"/>
              <a:gd name="T20" fmla="*/ 39 w 65"/>
              <a:gd name="T21" fmla="*/ 20 h 91"/>
              <a:gd name="T22" fmla="*/ 39 w 65"/>
              <a:gd name="T23" fmla="*/ 20 h 91"/>
              <a:gd name="T24" fmla="*/ 28 w 65"/>
              <a:gd name="T25" fmla="*/ 46 h 91"/>
              <a:gd name="T26" fmla="*/ 39 w 65"/>
              <a:gd name="T27" fmla="*/ 72 h 91"/>
              <a:gd name="T28" fmla="*/ 32 w 65"/>
              <a:gd name="T29" fmla="*/ 78 h 91"/>
              <a:gd name="T30" fmla="*/ 6 w 65"/>
              <a:gd name="T31" fmla="*/ 20 h 91"/>
              <a:gd name="T32" fmla="*/ 20 w 65"/>
              <a:gd name="T33" fmla="*/ 0 h 91"/>
              <a:gd name="T34" fmla="*/ 20 w 65"/>
              <a:gd name="T35" fmla="*/ 0 h 91"/>
              <a:gd name="T36" fmla="*/ 27 w 65"/>
              <a:gd name="T37" fmla="*/ 6 h 91"/>
              <a:gd name="T38" fmla="*/ 10 w 65"/>
              <a:gd name="T39" fmla="*/ 45 h 91"/>
              <a:gd name="T40" fmla="*/ 26 w 65"/>
              <a:gd name="T41" fmla="*/ 85 h 91"/>
              <a:gd name="T42" fmla="*/ 19 w 65"/>
              <a:gd name="T43" fmla="*/ 91 h 91"/>
              <a:gd name="T44" fmla="*/ 5 w 65"/>
              <a:gd name="T45" fmla="*/ 70 h 91"/>
              <a:gd name="T46" fmla="*/ 1 w 65"/>
              <a:gd name="T47" fmla="*/ 45 h 91"/>
              <a:gd name="T48" fmla="*/ 6 w 65"/>
              <a:gd name="T49" fmla="*/ 20 h 91"/>
              <a:gd name="T50" fmla="*/ 61 w 65"/>
              <a:gd name="T51" fmla="*/ 51 h 91"/>
              <a:gd name="T52" fmla="*/ 65 w 65"/>
              <a:gd name="T53" fmla="*/ 46 h 91"/>
              <a:gd name="T54" fmla="*/ 61 w 65"/>
              <a:gd name="T55" fmla="*/ 41 h 91"/>
              <a:gd name="T56" fmla="*/ 56 w 65"/>
              <a:gd name="T57" fmla="*/ 46 h 91"/>
              <a:gd name="T58" fmla="*/ 61 w 65"/>
              <a:gd name="T5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91">
                <a:moveTo>
                  <a:pt x="38" y="46"/>
                </a:moveTo>
                <a:cubicBezTo>
                  <a:pt x="38" y="38"/>
                  <a:pt x="41" y="31"/>
                  <a:pt x="46" y="26"/>
                </a:cubicBezTo>
                <a:cubicBezTo>
                  <a:pt x="52" y="33"/>
                  <a:pt x="52" y="33"/>
                  <a:pt x="52" y="33"/>
                </a:cubicBezTo>
                <a:cubicBezTo>
                  <a:pt x="49" y="36"/>
                  <a:pt x="47" y="41"/>
                  <a:pt x="47" y="46"/>
                </a:cubicBezTo>
                <a:cubicBezTo>
                  <a:pt x="47" y="51"/>
                  <a:pt x="49" y="56"/>
                  <a:pt x="52" y="59"/>
                </a:cubicBezTo>
                <a:cubicBezTo>
                  <a:pt x="45" y="65"/>
                  <a:pt x="45" y="65"/>
                  <a:pt x="45" y="65"/>
                </a:cubicBezTo>
                <a:cubicBezTo>
                  <a:pt x="40" y="60"/>
                  <a:pt x="37" y="53"/>
                  <a:pt x="38" y="46"/>
                </a:cubicBezTo>
                <a:close/>
                <a:moveTo>
                  <a:pt x="32" y="78"/>
                </a:moveTo>
                <a:cubicBezTo>
                  <a:pt x="24" y="69"/>
                  <a:pt x="19" y="58"/>
                  <a:pt x="19" y="46"/>
                </a:cubicBezTo>
                <a:cubicBezTo>
                  <a:pt x="19" y="33"/>
                  <a:pt x="24" y="22"/>
                  <a:pt x="33" y="13"/>
                </a:cubicBezTo>
                <a:cubicBezTo>
                  <a:pt x="39" y="20"/>
                  <a:pt x="39" y="20"/>
                  <a:pt x="39" y="20"/>
                </a:cubicBezTo>
                <a:cubicBezTo>
                  <a:pt x="39" y="20"/>
                  <a:pt x="39" y="20"/>
                  <a:pt x="39" y="20"/>
                </a:cubicBezTo>
                <a:cubicBezTo>
                  <a:pt x="32" y="27"/>
                  <a:pt x="28" y="36"/>
                  <a:pt x="28" y="46"/>
                </a:cubicBezTo>
                <a:cubicBezTo>
                  <a:pt x="28" y="55"/>
                  <a:pt x="32" y="65"/>
                  <a:pt x="39" y="72"/>
                </a:cubicBezTo>
                <a:lnTo>
                  <a:pt x="32" y="78"/>
                </a:lnTo>
                <a:close/>
                <a:moveTo>
                  <a:pt x="6" y="20"/>
                </a:moveTo>
                <a:cubicBezTo>
                  <a:pt x="9" y="13"/>
                  <a:pt x="14" y="6"/>
                  <a:pt x="20" y="0"/>
                </a:cubicBezTo>
                <a:cubicBezTo>
                  <a:pt x="20" y="0"/>
                  <a:pt x="20" y="0"/>
                  <a:pt x="20" y="0"/>
                </a:cubicBezTo>
                <a:cubicBezTo>
                  <a:pt x="27" y="6"/>
                  <a:pt x="27" y="6"/>
                  <a:pt x="27" y="6"/>
                </a:cubicBezTo>
                <a:cubicBezTo>
                  <a:pt x="16" y="17"/>
                  <a:pt x="10" y="31"/>
                  <a:pt x="10" y="45"/>
                </a:cubicBezTo>
                <a:cubicBezTo>
                  <a:pt x="10" y="60"/>
                  <a:pt x="15" y="74"/>
                  <a:pt x="26" y="85"/>
                </a:cubicBezTo>
                <a:cubicBezTo>
                  <a:pt x="19" y="91"/>
                  <a:pt x="19" y="91"/>
                  <a:pt x="19" y="91"/>
                </a:cubicBezTo>
                <a:cubicBezTo>
                  <a:pt x="13" y="85"/>
                  <a:pt x="9" y="78"/>
                  <a:pt x="5" y="70"/>
                </a:cubicBezTo>
                <a:cubicBezTo>
                  <a:pt x="2" y="62"/>
                  <a:pt x="0" y="54"/>
                  <a:pt x="1" y="45"/>
                </a:cubicBezTo>
                <a:cubicBezTo>
                  <a:pt x="1" y="37"/>
                  <a:pt x="3" y="28"/>
                  <a:pt x="6" y="20"/>
                </a:cubicBezTo>
                <a:close/>
                <a:moveTo>
                  <a:pt x="61" y="51"/>
                </a:moveTo>
                <a:cubicBezTo>
                  <a:pt x="63" y="51"/>
                  <a:pt x="65" y="49"/>
                  <a:pt x="65" y="46"/>
                </a:cubicBezTo>
                <a:cubicBezTo>
                  <a:pt x="65" y="44"/>
                  <a:pt x="63" y="41"/>
                  <a:pt x="61" y="41"/>
                </a:cubicBezTo>
                <a:cubicBezTo>
                  <a:pt x="58" y="41"/>
                  <a:pt x="56" y="43"/>
                  <a:pt x="56" y="46"/>
                </a:cubicBezTo>
                <a:cubicBezTo>
                  <a:pt x="56" y="49"/>
                  <a:pt x="58" y="51"/>
                  <a:pt x="61" y="51"/>
                </a:cubicBez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15" name="Freeform 44"/>
          <p:cNvSpPr>
            <a:spLocks noEditPoints="1"/>
          </p:cNvSpPr>
          <p:nvPr/>
        </p:nvSpPr>
        <p:spPr bwMode="auto">
          <a:xfrm>
            <a:off x="10759984" y="2856937"/>
            <a:ext cx="151209" cy="151209"/>
          </a:xfrm>
          <a:custGeom>
            <a:avLst/>
            <a:gdLst>
              <a:gd name="T0" fmla="*/ 63 w 103"/>
              <a:gd name="T1" fmla="*/ 27 h 103"/>
              <a:gd name="T2" fmla="*/ 65 w 103"/>
              <a:gd name="T3" fmla="*/ 2 h 103"/>
              <a:gd name="T4" fmla="*/ 19 w 103"/>
              <a:gd name="T5" fmla="*/ 0 h 103"/>
              <a:gd name="T6" fmla="*/ 1 w 103"/>
              <a:gd name="T7" fmla="*/ 20 h 103"/>
              <a:gd name="T8" fmla="*/ 0 w 103"/>
              <a:gd name="T9" fmla="*/ 77 h 103"/>
              <a:gd name="T10" fmla="*/ 39 w 103"/>
              <a:gd name="T11" fmla="*/ 77 h 103"/>
              <a:gd name="T12" fmla="*/ 37 w 103"/>
              <a:gd name="T13" fmla="*/ 102 h 103"/>
              <a:gd name="T14" fmla="*/ 101 w 103"/>
              <a:gd name="T15" fmla="*/ 103 h 103"/>
              <a:gd name="T16" fmla="*/ 103 w 103"/>
              <a:gd name="T17" fmla="*/ 27 h 103"/>
              <a:gd name="T18" fmla="*/ 63 w 103"/>
              <a:gd name="T19" fmla="*/ 27 h 103"/>
              <a:gd name="T20" fmla="*/ 19 w 103"/>
              <a:gd name="T21" fmla="*/ 10 h 103"/>
              <a:gd name="T22" fmla="*/ 19 w 103"/>
              <a:gd name="T23" fmla="*/ 20 h 103"/>
              <a:gd name="T24" fmla="*/ 9 w 103"/>
              <a:gd name="T25" fmla="*/ 20 h 103"/>
              <a:gd name="T26" fmla="*/ 19 w 103"/>
              <a:gd name="T27" fmla="*/ 10 h 103"/>
              <a:gd name="T28" fmla="*/ 6 w 103"/>
              <a:gd name="T29" fmla="*/ 71 h 103"/>
              <a:gd name="T30" fmla="*/ 6 w 103"/>
              <a:gd name="T31" fmla="*/ 27 h 103"/>
              <a:gd name="T32" fmla="*/ 26 w 103"/>
              <a:gd name="T33" fmla="*/ 27 h 103"/>
              <a:gd name="T34" fmla="*/ 26 w 103"/>
              <a:gd name="T35" fmla="*/ 7 h 103"/>
              <a:gd name="T36" fmla="*/ 58 w 103"/>
              <a:gd name="T37" fmla="*/ 7 h 103"/>
              <a:gd name="T38" fmla="*/ 58 w 103"/>
              <a:gd name="T39" fmla="*/ 27 h 103"/>
              <a:gd name="T40" fmla="*/ 39 w 103"/>
              <a:gd name="T41" fmla="*/ 46 h 103"/>
              <a:gd name="T42" fmla="*/ 39 w 103"/>
              <a:gd name="T43" fmla="*/ 71 h 103"/>
              <a:gd name="T44" fmla="*/ 6 w 103"/>
              <a:gd name="T45" fmla="*/ 71 h 103"/>
              <a:gd name="T46" fmla="*/ 57 w 103"/>
              <a:gd name="T47" fmla="*/ 36 h 103"/>
              <a:gd name="T48" fmla="*/ 57 w 103"/>
              <a:gd name="T49" fmla="*/ 46 h 103"/>
              <a:gd name="T50" fmla="*/ 47 w 103"/>
              <a:gd name="T51" fmla="*/ 46 h 103"/>
              <a:gd name="T52" fmla="*/ 57 w 103"/>
              <a:gd name="T53" fmla="*/ 36 h 103"/>
              <a:gd name="T54" fmla="*/ 94 w 103"/>
              <a:gd name="T55" fmla="*/ 97 h 103"/>
              <a:gd name="T56" fmla="*/ 44 w 103"/>
              <a:gd name="T57" fmla="*/ 97 h 103"/>
              <a:gd name="T58" fmla="*/ 45 w 103"/>
              <a:gd name="T59" fmla="*/ 51 h 103"/>
              <a:gd name="T60" fmla="*/ 63 w 103"/>
              <a:gd name="T61" fmla="*/ 53 h 103"/>
              <a:gd name="T62" fmla="*/ 63 w 103"/>
              <a:gd name="T63" fmla="*/ 33 h 103"/>
              <a:gd name="T64" fmla="*/ 96 w 103"/>
              <a:gd name="T65" fmla="*/ 33 h 103"/>
              <a:gd name="T66" fmla="*/ 94 w 103"/>
              <a:gd name="T6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103">
                <a:moveTo>
                  <a:pt x="63" y="27"/>
                </a:moveTo>
                <a:lnTo>
                  <a:pt x="65" y="2"/>
                </a:lnTo>
                <a:lnTo>
                  <a:pt x="19" y="0"/>
                </a:lnTo>
                <a:lnTo>
                  <a:pt x="1" y="20"/>
                </a:lnTo>
                <a:lnTo>
                  <a:pt x="0" y="77"/>
                </a:lnTo>
                <a:lnTo>
                  <a:pt x="39" y="77"/>
                </a:lnTo>
                <a:lnTo>
                  <a:pt x="37" y="102"/>
                </a:lnTo>
                <a:lnTo>
                  <a:pt x="101" y="103"/>
                </a:lnTo>
                <a:lnTo>
                  <a:pt x="103" y="27"/>
                </a:lnTo>
                <a:lnTo>
                  <a:pt x="63" y="27"/>
                </a:lnTo>
                <a:close/>
                <a:moveTo>
                  <a:pt x="19" y="10"/>
                </a:moveTo>
                <a:lnTo>
                  <a:pt x="19" y="20"/>
                </a:lnTo>
                <a:lnTo>
                  <a:pt x="9" y="20"/>
                </a:lnTo>
                <a:lnTo>
                  <a:pt x="19" y="10"/>
                </a:lnTo>
                <a:close/>
                <a:moveTo>
                  <a:pt x="6" y="71"/>
                </a:moveTo>
                <a:lnTo>
                  <a:pt x="6" y="27"/>
                </a:lnTo>
                <a:lnTo>
                  <a:pt x="26" y="27"/>
                </a:lnTo>
                <a:lnTo>
                  <a:pt x="26" y="7"/>
                </a:lnTo>
                <a:lnTo>
                  <a:pt x="58" y="7"/>
                </a:lnTo>
                <a:lnTo>
                  <a:pt x="58" y="27"/>
                </a:lnTo>
                <a:lnTo>
                  <a:pt x="39" y="46"/>
                </a:lnTo>
                <a:lnTo>
                  <a:pt x="39" y="71"/>
                </a:lnTo>
                <a:lnTo>
                  <a:pt x="6" y="71"/>
                </a:lnTo>
                <a:close/>
                <a:moveTo>
                  <a:pt x="57" y="36"/>
                </a:moveTo>
                <a:lnTo>
                  <a:pt x="57" y="46"/>
                </a:lnTo>
                <a:lnTo>
                  <a:pt x="47" y="46"/>
                </a:lnTo>
                <a:lnTo>
                  <a:pt x="57" y="36"/>
                </a:lnTo>
                <a:close/>
                <a:moveTo>
                  <a:pt x="94" y="97"/>
                </a:moveTo>
                <a:lnTo>
                  <a:pt x="44" y="97"/>
                </a:lnTo>
                <a:lnTo>
                  <a:pt x="45" y="51"/>
                </a:lnTo>
                <a:lnTo>
                  <a:pt x="63" y="53"/>
                </a:lnTo>
                <a:lnTo>
                  <a:pt x="63" y="33"/>
                </a:lnTo>
                <a:lnTo>
                  <a:pt x="96" y="33"/>
                </a:lnTo>
                <a:lnTo>
                  <a:pt x="94" y="97"/>
                </a:ln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16" name="Freeform 45"/>
          <p:cNvSpPr>
            <a:spLocks noEditPoints="1"/>
          </p:cNvSpPr>
          <p:nvPr/>
        </p:nvSpPr>
        <p:spPr bwMode="auto">
          <a:xfrm>
            <a:off x="10564734" y="3941826"/>
            <a:ext cx="245165" cy="208464"/>
          </a:xfrm>
          <a:custGeom>
            <a:avLst/>
            <a:gdLst>
              <a:gd name="T0" fmla="*/ 76 w 102"/>
              <a:gd name="T1" fmla="*/ 1 h 87"/>
              <a:gd name="T2" fmla="*/ 7 w 102"/>
              <a:gd name="T3" fmla="*/ 22 h 87"/>
              <a:gd name="T4" fmla="*/ 1 w 102"/>
              <a:gd name="T5" fmla="*/ 32 h 87"/>
              <a:gd name="T6" fmla="*/ 15 w 102"/>
              <a:gd name="T7" fmla="*/ 80 h 87"/>
              <a:gd name="T8" fmla="*/ 26 w 102"/>
              <a:gd name="T9" fmla="*/ 86 h 87"/>
              <a:gd name="T10" fmla="*/ 95 w 102"/>
              <a:gd name="T11" fmla="*/ 65 h 87"/>
              <a:gd name="T12" fmla="*/ 101 w 102"/>
              <a:gd name="T13" fmla="*/ 55 h 87"/>
              <a:gd name="T14" fmla="*/ 87 w 102"/>
              <a:gd name="T15" fmla="*/ 7 h 87"/>
              <a:gd name="T16" fmla="*/ 76 w 102"/>
              <a:gd name="T17" fmla="*/ 1 h 87"/>
              <a:gd name="T18" fmla="*/ 8 w 102"/>
              <a:gd name="T19" fmla="*/ 27 h 87"/>
              <a:gd name="T20" fmla="*/ 78 w 102"/>
              <a:gd name="T21" fmla="*/ 7 h 87"/>
              <a:gd name="T22" fmla="*/ 81 w 102"/>
              <a:gd name="T23" fmla="*/ 8 h 87"/>
              <a:gd name="T24" fmla="*/ 84 w 102"/>
              <a:gd name="T25" fmla="*/ 17 h 87"/>
              <a:gd name="T26" fmla="*/ 9 w 102"/>
              <a:gd name="T27" fmla="*/ 38 h 87"/>
              <a:gd name="T28" fmla="*/ 7 w 102"/>
              <a:gd name="T29" fmla="*/ 30 h 87"/>
              <a:gd name="T30" fmla="*/ 8 w 102"/>
              <a:gd name="T31" fmla="*/ 27 h 87"/>
              <a:gd name="T32" fmla="*/ 94 w 102"/>
              <a:gd name="T33" fmla="*/ 60 h 87"/>
              <a:gd name="T34" fmla="*/ 24 w 102"/>
              <a:gd name="T35" fmla="*/ 80 h 87"/>
              <a:gd name="T36" fmla="*/ 21 w 102"/>
              <a:gd name="T37" fmla="*/ 78 h 87"/>
              <a:gd name="T38" fmla="*/ 14 w 102"/>
              <a:gd name="T39" fmla="*/ 54 h 87"/>
              <a:gd name="T40" fmla="*/ 88 w 102"/>
              <a:gd name="T41" fmla="*/ 33 h 87"/>
              <a:gd name="T42" fmla="*/ 95 w 102"/>
              <a:gd name="T43" fmla="*/ 57 h 87"/>
              <a:gd name="T44" fmla="*/ 94 w 102"/>
              <a:gd name="T45" fmla="*/ 60 h 87"/>
              <a:gd name="T46" fmla="*/ 22 w 102"/>
              <a:gd name="T47" fmla="*/ 64 h 87"/>
              <a:gd name="T48" fmla="*/ 27 w 102"/>
              <a:gd name="T49" fmla="*/ 62 h 87"/>
              <a:gd name="T50" fmla="*/ 31 w 102"/>
              <a:gd name="T51" fmla="*/ 73 h 87"/>
              <a:gd name="T52" fmla="*/ 25 w 102"/>
              <a:gd name="T53" fmla="*/ 74 h 87"/>
              <a:gd name="T54" fmla="*/ 22 w 102"/>
              <a:gd name="T55" fmla="*/ 64 h 87"/>
              <a:gd name="T56" fmla="*/ 33 w 102"/>
              <a:gd name="T57" fmla="*/ 60 h 87"/>
              <a:gd name="T58" fmla="*/ 38 w 102"/>
              <a:gd name="T59" fmla="*/ 59 h 87"/>
              <a:gd name="T60" fmla="*/ 41 w 102"/>
              <a:gd name="T61" fmla="*/ 70 h 87"/>
              <a:gd name="T62" fmla="*/ 36 w 102"/>
              <a:gd name="T63" fmla="*/ 71 h 87"/>
              <a:gd name="T64" fmla="*/ 33 w 102"/>
              <a:gd name="T65" fmla="*/ 60 h 87"/>
              <a:gd name="T66" fmla="*/ 43 w 102"/>
              <a:gd name="T67" fmla="*/ 57 h 87"/>
              <a:gd name="T68" fmla="*/ 49 w 102"/>
              <a:gd name="T69" fmla="*/ 56 h 87"/>
              <a:gd name="T70" fmla="*/ 52 w 102"/>
              <a:gd name="T71" fmla="*/ 66 h 87"/>
              <a:gd name="T72" fmla="*/ 47 w 102"/>
              <a:gd name="T73" fmla="*/ 68 h 87"/>
              <a:gd name="T74" fmla="*/ 43 w 102"/>
              <a:gd name="T7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87">
                <a:moveTo>
                  <a:pt x="76" y="1"/>
                </a:moveTo>
                <a:cubicBezTo>
                  <a:pt x="7" y="22"/>
                  <a:pt x="7" y="22"/>
                  <a:pt x="7" y="22"/>
                </a:cubicBezTo>
                <a:cubicBezTo>
                  <a:pt x="2" y="23"/>
                  <a:pt x="0" y="28"/>
                  <a:pt x="1" y="32"/>
                </a:cubicBezTo>
                <a:cubicBezTo>
                  <a:pt x="15" y="80"/>
                  <a:pt x="15" y="80"/>
                  <a:pt x="15" y="80"/>
                </a:cubicBezTo>
                <a:cubicBezTo>
                  <a:pt x="17" y="84"/>
                  <a:pt x="21" y="87"/>
                  <a:pt x="26" y="86"/>
                </a:cubicBezTo>
                <a:cubicBezTo>
                  <a:pt x="95" y="65"/>
                  <a:pt x="95" y="65"/>
                  <a:pt x="95" y="65"/>
                </a:cubicBezTo>
                <a:cubicBezTo>
                  <a:pt x="100" y="64"/>
                  <a:pt x="102" y="59"/>
                  <a:pt x="101" y="55"/>
                </a:cubicBezTo>
                <a:cubicBezTo>
                  <a:pt x="87" y="7"/>
                  <a:pt x="87" y="7"/>
                  <a:pt x="87" y="7"/>
                </a:cubicBezTo>
                <a:cubicBezTo>
                  <a:pt x="85" y="3"/>
                  <a:pt x="81" y="0"/>
                  <a:pt x="76" y="1"/>
                </a:cubicBezTo>
                <a:close/>
                <a:moveTo>
                  <a:pt x="8" y="27"/>
                </a:moveTo>
                <a:cubicBezTo>
                  <a:pt x="78" y="7"/>
                  <a:pt x="78" y="7"/>
                  <a:pt x="78" y="7"/>
                </a:cubicBezTo>
                <a:cubicBezTo>
                  <a:pt x="79" y="6"/>
                  <a:pt x="81" y="7"/>
                  <a:pt x="81" y="8"/>
                </a:cubicBezTo>
                <a:cubicBezTo>
                  <a:pt x="84" y="17"/>
                  <a:pt x="84" y="17"/>
                  <a:pt x="84" y="17"/>
                </a:cubicBezTo>
                <a:cubicBezTo>
                  <a:pt x="9" y="38"/>
                  <a:pt x="9" y="38"/>
                  <a:pt x="9" y="38"/>
                </a:cubicBezTo>
                <a:cubicBezTo>
                  <a:pt x="7" y="30"/>
                  <a:pt x="7" y="30"/>
                  <a:pt x="7" y="30"/>
                </a:cubicBezTo>
                <a:cubicBezTo>
                  <a:pt x="6" y="29"/>
                  <a:pt x="7" y="27"/>
                  <a:pt x="8" y="27"/>
                </a:cubicBezTo>
                <a:close/>
                <a:moveTo>
                  <a:pt x="94" y="60"/>
                </a:moveTo>
                <a:cubicBezTo>
                  <a:pt x="24" y="80"/>
                  <a:pt x="24" y="80"/>
                  <a:pt x="24" y="80"/>
                </a:cubicBezTo>
                <a:cubicBezTo>
                  <a:pt x="23" y="81"/>
                  <a:pt x="21" y="80"/>
                  <a:pt x="21" y="78"/>
                </a:cubicBezTo>
                <a:cubicBezTo>
                  <a:pt x="14" y="54"/>
                  <a:pt x="14" y="54"/>
                  <a:pt x="14" y="54"/>
                </a:cubicBezTo>
                <a:cubicBezTo>
                  <a:pt x="88" y="33"/>
                  <a:pt x="88" y="33"/>
                  <a:pt x="88" y="33"/>
                </a:cubicBezTo>
                <a:cubicBezTo>
                  <a:pt x="95" y="57"/>
                  <a:pt x="95" y="57"/>
                  <a:pt x="95" y="57"/>
                </a:cubicBezTo>
                <a:cubicBezTo>
                  <a:pt x="96" y="58"/>
                  <a:pt x="95" y="60"/>
                  <a:pt x="94" y="60"/>
                </a:cubicBezTo>
                <a:close/>
                <a:moveTo>
                  <a:pt x="22" y="64"/>
                </a:moveTo>
                <a:cubicBezTo>
                  <a:pt x="27" y="62"/>
                  <a:pt x="27" y="62"/>
                  <a:pt x="27" y="62"/>
                </a:cubicBezTo>
                <a:cubicBezTo>
                  <a:pt x="31" y="73"/>
                  <a:pt x="31" y="73"/>
                  <a:pt x="31" y="73"/>
                </a:cubicBezTo>
                <a:cubicBezTo>
                  <a:pt x="25" y="74"/>
                  <a:pt x="25" y="74"/>
                  <a:pt x="25" y="74"/>
                </a:cubicBezTo>
                <a:lnTo>
                  <a:pt x="22" y="64"/>
                </a:lnTo>
                <a:close/>
                <a:moveTo>
                  <a:pt x="33" y="60"/>
                </a:moveTo>
                <a:cubicBezTo>
                  <a:pt x="38" y="59"/>
                  <a:pt x="38" y="59"/>
                  <a:pt x="38" y="59"/>
                </a:cubicBezTo>
                <a:cubicBezTo>
                  <a:pt x="41" y="70"/>
                  <a:pt x="41" y="70"/>
                  <a:pt x="41" y="70"/>
                </a:cubicBezTo>
                <a:cubicBezTo>
                  <a:pt x="36" y="71"/>
                  <a:pt x="36" y="71"/>
                  <a:pt x="36" y="71"/>
                </a:cubicBezTo>
                <a:lnTo>
                  <a:pt x="33" y="60"/>
                </a:lnTo>
                <a:close/>
                <a:moveTo>
                  <a:pt x="43" y="57"/>
                </a:moveTo>
                <a:cubicBezTo>
                  <a:pt x="49" y="56"/>
                  <a:pt x="49" y="56"/>
                  <a:pt x="49" y="56"/>
                </a:cubicBezTo>
                <a:cubicBezTo>
                  <a:pt x="52" y="66"/>
                  <a:pt x="52" y="66"/>
                  <a:pt x="52" y="66"/>
                </a:cubicBezTo>
                <a:cubicBezTo>
                  <a:pt x="47" y="68"/>
                  <a:pt x="47" y="68"/>
                  <a:pt x="47" y="68"/>
                </a:cubicBezTo>
                <a:lnTo>
                  <a:pt x="43" y="57"/>
                </a:ln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17" name="Freeform 46"/>
          <p:cNvSpPr/>
          <p:nvPr/>
        </p:nvSpPr>
        <p:spPr bwMode="auto">
          <a:xfrm>
            <a:off x="10655754" y="2423861"/>
            <a:ext cx="221676" cy="229016"/>
          </a:xfrm>
          <a:custGeom>
            <a:avLst/>
            <a:gdLst>
              <a:gd name="T0" fmla="*/ 65 w 92"/>
              <a:gd name="T1" fmla="*/ 96 h 96"/>
              <a:gd name="T2" fmla="*/ 36 w 92"/>
              <a:gd name="T3" fmla="*/ 49 h 96"/>
              <a:gd name="T4" fmla="*/ 36 w 92"/>
              <a:gd name="T5" fmla="*/ 72 h 96"/>
              <a:gd name="T6" fmla="*/ 0 w 92"/>
              <a:gd name="T7" fmla="*/ 36 h 96"/>
              <a:gd name="T8" fmla="*/ 36 w 92"/>
              <a:gd name="T9" fmla="*/ 0 h 96"/>
              <a:gd name="T10" fmla="*/ 36 w 92"/>
              <a:gd name="T11" fmla="*/ 24 h 96"/>
              <a:gd name="T12" fmla="*/ 65 w 9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92" h="96">
                <a:moveTo>
                  <a:pt x="65" y="96"/>
                </a:moveTo>
                <a:cubicBezTo>
                  <a:pt x="76" y="77"/>
                  <a:pt x="78" y="48"/>
                  <a:pt x="36" y="49"/>
                </a:cubicBezTo>
                <a:cubicBezTo>
                  <a:pt x="36" y="72"/>
                  <a:pt x="36" y="72"/>
                  <a:pt x="36" y="72"/>
                </a:cubicBezTo>
                <a:cubicBezTo>
                  <a:pt x="0" y="36"/>
                  <a:pt x="0" y="36"/>
                  <a:pt x="0" y="36"/>
                </a:cubicBezTo>
                <a:cubicBezTo>
                  <a:pt x="36" y="0"/>
                  <a:pt x="36" y="0"/>
                  <a:pt x="36" y="0"/>
                </a:cubicBezTo>
                <a:cubicBezTo>
                  <a:pt x="36" y="24"/>
                  <a:pt x="36" y="24"/>
                  <a:pt x="36" y="24"/>
                </a:cubicBezTo>
                <a:cubicBezTo>
                  <a:pt x="86" y="22"/>
                  <a:pt x="92" y="68"/>
                  <a:pt x="65" y="96"/>
                </a:cubicBez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18" name="Freeform 47"/>
          <p:cNvSpPr>
            <a:spLocks noEditPoints="1"/>
          </p:cNvSpPr>
          <p:nvPr/>
        </p:nvSpPr>
        <p:spPr bwMode="auto">
          <a:xfrm>
            <a:off x="10591159" y="2598560"/>
            <a:ext cx="206996" cy="146805"/>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19" name="Freeform 48"/>
          <p:cNvSpPr>
            <a:spLocks noEditPoints="1"/>
          </p:cNvSpPr>
          <p:nvPr/>
        </p:nvSpPr>
        <p:spPr bwMode="auto">
          <a:xfrm>
            <a:off x="10447290" y="3814106"/>
            <a:ext cx="165890" cy="143869"/>
          </a:xfrm>
          <a:custGeom>
            <a:avLst/>
            <a:gdLst>
              <a:gd name="T0" fmla="*/ 56 w 69"/>
              <a:gd name="T1" fmla="*/ 0 h 60"/>
              <a:gd name="T2" fmla="*/ 13 w 69"/>
              <a:gd name="T3" fmla="*/ 0 h 60"/>
              <a:gd name="T4" fmla="*/ 0 w 69"/>
              <a:gd name="T5" fmla="*/ 13 h 60"/>
              <a:gd name="T6" fmla="*/ 0 w 69"/>
              <a:gd name="T7" fmla="*/ 58 h 60"/>
              <a:gd name="T8" fmla="*/ 2 w 69"/>
              <a:gd name="T9" fmla="*/ 60 h 60"/>
              <a:gd name="T10" fmla="*/ 66 w 69"/>
              <a:gd name="T11" fmla="*/ 60 h 60"/>
              <a:gd name="T12" fmla="*/ 69 w 69"/>
              <a:gd name="T13" fmla="*/ 58 h 60"/>
              <a:gd name="T14" fmla="*/ 69 w 69"/>
              <a:gd name="T15" fmla="*/ 13 h 60"/>
              <a:gd name="T16" fmla="*/ 56 w 69"/>
              <a:gd name="T17" fmla="*/ 0 h 60"/>
              <a:gd name="T18" fmla="*/ 34 w 69"/>
              <a:gd name="T19" fmla="*/ 51 h 60"/>
              <a:gd name="T20" fmla="*/ 13 w 69"/>
              <a:gd name="T21" fmla="*/ 34 h 60"/>
              <a:gd name="T22" fmla="*/ 26 w 69"/>
              <a:gd name="T23" fmla="*/ 34 h 60"/>
              <a:gd name="T24" fmla="*/ 26 w 69"/>
              <a:gd name="T25" fmla="*/ 21 h 60"/>
              <a:gd name="T26" fmla="*/ 43 w 69"/>
              <a:gd name="T27" fmla="*/ 21 h 60"/>
              <a:gd name="T28" fmla="*/ 43 w 69"/>
              <a:gd name="T29" fmla="*/ 34 h 60"/>
              <a:gd name="T30" fmla="*/ 56 w 69"/>
              <a:gd name="T31" fmla="*/ 34 h 60"/>
              <a:gd name="T32" fmla="*/ 34 w 69"/>
              <a:gd name="T33" fmla="*/ 51 h 60"/>
              <a:gd name="T34" fmla="*/ 10 w 69"/>
              <a:gd name="T35" fmla="*/ 9 h 60"/>
              <a:gd name="T36" fmla="*/ 15 w 69"/>
              <a:gd name="T37" fmla="*/ 4 h 60"/>
              <a:gd name="T38" fmla="*/ 54 w 69"/>
              <a:gd name="T39" fmla="*/ 4 h 60"/>
              <a:gd name="T40" fmla="*/ 58 w 69"/>
              <a:gd name="T41" fmla="*/ 9 h 60"/>
              <a:gd name="T42" fmla="*/ 10 w 69"/>
              <a:gd name="T43"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0">
                <a:moveTo>
                  <a:pt x="56" y="0"/>
                </a:moveTo>
                <a:cubicBezTo>
                  <a:pt x="13" y="0"/>
                  <a:pt x="13" y="0"/>
                  <a:pt x="13" y="0"/>
                </a:cubicBezTo>
                <a:cubicBezTo>
                  <a:pt x="0" y="13"/>
                  <a:pt x="0" y="13"/>
                  <a:pt x="0" y="13"/>
                </a:cubicBezTo>
                <a:cubicBezTo>
                  <a:pt x="0" y="58"/>
                  <a:pt x="0" y="58"/>
                  <a:pt x="0" y="58"/>
                </a:cubicBezTo>
                <a:cubicBezTo>
                  <a:pt x="0" y="59"/>
                  <a:pt x="1" y="60"/>
                  <a:pt x="2" y="60"/>
                </a:cubicBezTo>
                <a:cubicBezTo>
                  <a:pt x="66" y="60"/>
                  <a:pt x="66" y="60"/>
                  <a:pt x="66" y="60"/>
                </a:cubicBezTo>
                <a:cubicBezTo>
                  <a:pt x="68" y="60"/>
                  <a:pt x="69" y="59"/>
                  <a:pt x="69" y="58"/>
                </a:cubicBezTo>
                <a:cubicBezTo>
                  <a:pt x="69" y="13"/>
                  <a:pt x="69" y="13"/>
                  <a:pt x="69" y="13"/>
                </a:cubicBezTo>
                <a:lnTo>
                  <a:pt x="56" y="0"/>
                </a:lnTo>
                <a:close/>
                <a:moveTo>
                  <a:pt x="34" y="51"/>
                </a:moveTo>
                <a:cubicBezTo>
                  <a:pt x="13" y="34"/>
                  <a:pt x="13" y="34"/>
                  <a:pt x="13" y="34"/>
                </a:cubicBezTo>
                <a:cubicBezTo>
                  <a:pt x="26" y="34"/>
                  <a:pt x="26" y="34"/>
                  <a:pt x="26" y="34"/>
                </a:cubicBezTo>
                <a:cubicBezTo>
                  <a:pt x="26" y="21"/>
                  <a:pt x="26" y="21"/>
                  <a:pt x="26" y="21"/>
                </a:cubicBezTo>
                <a:cubicBezTo>
                  <a:pt x="43" y="21"/>
                  <a:pt x="43" y="21"/>
                  <a:pt x="43" y="21"/>
                </a:cubicBezTo>
                <a:cubicBezTo>
                  <a:pt x="43" y="34"/>
                  <a:pt x="43" y="34"/>
                  <a:pt x="43" y="34"/>
                </a:cubicBezTo>
                <a:cubicBezTo>
                  <a:pt x="56" y="34"/>
                  <a:pt x="56" y="34"/>
                  <a:pt x="56" y="34"/>
                </a:cubicBezTo>
                <a:lnTo>
                  <a:pt x="34" y="51"/>
                </a:lnTo>
                <a:close/>
                <a:moveTo>
                  <a:pt x="10" y="9"/>
                </a:moveTo>
                <a:cubicBezTo>
                  <a:pt x="15" y="4"/>
                  <a:pt x="15" y="4"/>
                  <a:pt x="15" y="4"/>
                </a:cubicBezTo>
                <a:cubicBezTo>
                  <a:pt x="54" y="4"/>
                  <a:pt x="54" y="4"/>
                  <a:pt x="54" y="4"/>
                </a:cubicBezTo>
                <a:cubicBezTo>
                  <a:pt x="58" y="9"/>
                  <a:pt x="58" y="9"/>
                  <a:pt x="58" y="9"/>
                </a:cubicBezTo>
                <a:lnTo>
                  <a:pt x="10" y="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120" name="Freeform 49"/>
          <p:cNvSpPr>
            <a:spLocks noEditPoints="1"/>
          </p:cNvSpPr>
          <p:nvPr/>
        </p:nvSpPr>
        <p:spPr bwMode="auto">
          <a:xfrm>
            <a:off x="10677774" y="2219802"/>
            <a:ext cx="136529" cy="186442"/>
          </a:xfrm>
          <a:custGeom>
            <a:avLst/>
            <a:gdLst>
              <a:gd name="T0" fmla="*/ 57 w 57"/>
              <a:gd name="T1" fmla="*/ 48 h 78"/>
              <a:gd name="T2" fmla="*/ 57 w 57"/>
              <a:gd name="T3" fmla="*/ 48 h 78"/>
              <a:gd name="T4" fmla="*/ 57 w 57"/>
              <a:gd name="T5" fmla="*/ 48 h 78"/>
              <a:gd name="T6" fmla="*/ 28 w 57"/>
              <a:gd name="T7" fmla="*/ 0 h 78"/>
              <a:gd name="T8" fmla="*/ 0 w 57"/>
              <a:gd name="T9" fmla="*/ 48 h 78"/>
              <a:gd name="T10" fmla="*/ 0 w 57"/>
              <a:gd name="T11" fmla="*/ 48 h 78"/>
              <a:gd name="T12" fmla="*/ 0 w 57"/>
              <a:gd name="T13" fmla="*/ 48 h 78"/>
              <a:gd name="T14" fmla="*/ 0 w 57"/>
              <a:gd name="T15" fmla="*/ 49 h 78"/>
              <a:gd name="T16" fmla="*/ 0 w 57"/>
              <a:gd name="T17" fmla="*/ 49 h 78"/>
              <a:gd name="T18" fmla="*/ 0 w 57"/>
              <a:gd name="T19" fmla="*/ 49 h 78"/>
              <a:gd name="T20" fmla="*/ 28 w 57"/>
              <a:gd name="T21" fmla="*/ 78 h 78"/>
              <a:gd name="T22" fmla="*/ 57 w 57"/>
              <a:gd name="T23" fmla="*/ 49 h 78"/>
              <a:gd name="T24" fmla="*/ 57 w 57"/>
              <a:gd name="T25" fmla="*/ 49 h 78"/>
              <a:gd name="T26" fmla="*/ 57 w 57"/>
              <a:gd name="T27" fmla="*/ 49 h 78"/>
              <a:gd name="T28" fmla="*/ 57 w 57"/>
              <a:gd name="T29" fmla="*/ 48 h 78"/>
              <a:gd name="T30" fmla="*/ 48 w 57"/>
              <a:gd name="T31" fmla="*/ 49 h 78"/>
              <a:gd name="T32" fmla="*/ 48 w 57"/>
              <a:gd name="T33" fmla="*/ 49 h 78"/>
              <a:gd name="T34" fmla="*/ 42 w 57"/>
              <a:gd name="T35" fmla="*/ 62 h 78"/>
              <a:gd name="T36" fmla="*/ 28 w 57"/>
              <a:gd name="T37" fmla="*/ 68 h 78"/>
              <a:gd name="T38" fmla="*/ 26 w 57"/>
              <a:gd name="T39" fmla="*/ 68 h 78"/>
              <a:gd name="T40" fmla="*/ 43 w 57"/>
              <a:gd name="T41" fmla="*/ 37 h 78"/>
              <a:gd name="T42" fmla="*/ 43 w 57"/>
              <a:gd name="T43" fmla="*/ 33 h 78"/>
              <a:gd name="T44" fmla="*/ 48 w 57"/>
              <a:gd name="T45" fmla="*/ 48 h 78"/>
              <a:gd name="T46" fmla="*/ 48 w 57"/>
              <a:gd name="T47" fmla="*/ 48 h 78"/>
              <a:gd name="T48" fmla="*/ 48 w 57"/>
              <a:gd name="T49" fmla="*/ 48 h 78"/>
              <a:gd name="T50" fmla="*/ 48 w 57"/>
              <a:gd name="T51" fmla="*/ 48 h 78"/>
              <a:gd name="T52" fmla="*/ 48 w 57"/>
              <a:gd name="T53" fmla="*/ 49 h 78"/>
              <a:gd name="T54" fmla="*/ 48 w 57"/>
              <a:gd name="T55" fmla="*/ 4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78">
                <a:moveTo>
                  <a:pt x="57" y="48"/>
                </a:moveTo>
                <a:cubicBezTo>
                  <a:pt x="57" y="48"/>
                  <a:pt x="57" y="48"/>
                  <a:pt x="57" y="48"/>
                </a:cubicBezTo>
                <a:cubicBezTo>
                  <a:pt x="57" y="48"/>
                  <a:pt x="57" y="48"/>
                  <a:pt x="57" y="48"/>
                </a:cubicBezTo>
                <a:cubicBezTo>
                  <a:pt x="57" y="24"/>
                  <a:pt x="28" y="0"/>
                  <a:pt x="28" y="0"/>
                </a:cubicBezTo>
                <a:cubicBezTo>
                  <a:pt x="28" y="0"/>
                  <a:pt x="0" y="24"/>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65"/>
                  <a:pt x="13" y="78"/>
                  <a:pt x="28" y="78"/>
                </a:cubicBezTo>
                <a:cubicBezTo>
                  <a:pt x="44" y="78"/>
                  <a:pt x="57" y="65"/>
                  <a:pt x="57" y="49"/>
                </a:cubicBezTo>
                <a:cubicBezTo>
                  <a:pt x="57" y="49"/>
                  <a:pt x="57" y="49"/>
                  <a:pt x="57" y="49"/>
                </a:cubicBezTo>
                <a:cubicBezTo>
                  <a:pt x="57" y="49"/>
                  <a:pt x="57" y="49"/>
                  <a:pt x="57" y="49"/>
                </a:cubicBezTo>
                <a:cubicBezTo>
                  <a:pt x="57" y="48"/>
                  <a:pt x="57" y="48"/>
                  <a:pt x="57" y="48"/>
                </a:cubicBezTo>
                <a:close/>
                <a:moveTo>
                  <a:pt x="48" y="49"/>
                </a:moveTo>
                <a:cubicBezTo>
                  <a:pt x="48" y="49"/>
                  <a:pt x="48" y="49"/>
                  <a:pt x="48" y="49"/>
                </a:cubicBezTo>
                <a:cubicBezTo>
                  <a:pt x="48" y="54"/>
                  <a:pt x="46" y="59"/>
                  <a:pt x="42" y="62"/>
                </a:cubicBezTo>
                <a:cubicBezTo>
                  <a:pt x="38" y="66"/>
                  <a:pt x="34" y="68"/>
                  <a:pt x="28" y="68"/>
                </a:cubicBezTo>
                <a:cubicBezTo>
                  <a:pt x="28" y="68"/>
                  <a:pt x="27" y="68"/>
                  <a:pt x="26" y="68"/>
                </a:cubicBezTo>
                <a:cubicBezTo>
                  <a:pt x="36" y="61"/>
                  <a:pt x="43" y="50"/>
                  <a:pt x="43" y="37"/>
                </a:cubicBezTo>
                <a:cubicBezTo>
                  <a:pt x="43" y="35"/>
                  <a:pt x="43" y="34"/>
                  <a:pt x="43" y="33"/>
                </a:cubicBezTo>
                <a:cubicBezTo>
                  <a:pt x="46" y="38"/>
                  <a:pt x="48" y="43"/>
                  <a:pt x="48" y="48"/>
                </a:cubicBezTo>
                <a:cubicBezTo>
                  <a:pt x="48" y="48"/>
                  <a:pt x="48" y="48"/>
                  <a:pt x="48" y="48"/>
                </a:cubicBezTo>
                <a:cubicBezTo>
                  <a:pt x="48" y="48"/>
                  <a:pt x="48" y="48"/>
                  <a:pt x="48" y="48"/>
                </a:cubicBezTo>
                <a:cubicBezTo>
                  <a:pt x="48" y="48"/>
                  <a:pt x="48" y="48"/>
                  <a:pt x="48" y="48"/>
                </a:cubicBezTo>
                <a:cubicBezTo>
                  <a:pt x="48" y="48"/>
                  <a:pt x="48" y="48"/>
                  <a:pt x="48" y="49"/>
                </a:cubicBezTo>
                <a:cubicBezTo>
                  <a:pt x="48" y="49"/>
                  <a:pt x="48" y="49"/>
                  <a:pt x="48" y="49"/>
                </a:cubicBez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21" name="Freeform 50"/>
          <p:cNvSpPr>
            <a:spLocks noEditPoints="1"/>
          </p:cNvSpPr>
          <p:nvPr/>
        </p:nvSpPr>
        <p:spPr bwMode="auto">
          <a:xfrm>
            <a:off x="10530968" y="2084742"/>
            <a:ext cx="214335" cy="204059"/>
          </a:xfrm>
          <a:custGeom>
            <a:avLst/>
            <a:gdLst>
              <a:gd name="T0" fmla="*/ 52 w 89"/>
              <a:gd name="T1" fmla="*/ 3 h 85"/>
              <a:gd name="T2" fmla="*/ 4 w 89"/>
              <a:gd name="T3" fmla="*/ 36 h 85"/>
              <a:gd name="T4" fmla="*/ 3 w 89"/>
              <a:gd name="T5" fmla="*/ 45 h 85"/>
              <a:gd name="T6" fmla="*/ 28 w 89"/>
              <a:gd name="T7" fmla="*/ 82 h 85"/>
              <a:gd name="T8" fmla="*/ 37 w 89"/>
              <a:gd name="T9" fmla="*/ 83 h 85"/>
              <a:gd name="T10" fmla="*/ 85 w 89"/>
              <a:gd name="T11" fmla="*/ 50 h 85"/>
              <a:gd name="T12" fmla="*/ 87 w 89"/>
              <a:gd name="T13" fmla="*/ 41 h 85"/>
              <a:gd name="T14" fmla="*/ 61 w 89"/>
              <a:gd name="T15" fmla="*/ 4 h 85"/>
              <a:gd name="T16" fmla="*/ 52 w 89"/>
              <a:gd name="T17" fmla="*/ 3 h 85"/>
              <a:gd name="T18" fmla="*/ 38 w 89"/>
              <a:gd name="T19" fmla="*/ 48 h 85"/>
              <a:gd name="T20" fmla="*/ 31 w 89"/>
              <a:gd name="T21" fmla="*/ 71 h 85"/>
              <a:gd name="T22" fmla="*/ 11 w 89"/>
              <a:gd name="T23" fmla="*/ 42 h 85"/>
              <a:gd name="T24" fmla="*/ 38 w 89"/>
              <a:gd name="T25" fmla="*/ 48 h 85"/>
              <a:gd name="T26" fmla="*/ 14 w 89"/>
              <a:gd name="T27" fmla="*/ 40 h 85"/>
              <a:gd name="T28" fmla="*/ 52 w 89"/>
              <a:gd name="T29" fmla="*/ 13 h 85"/>
              <a:gd name="T30" fmla="*/ 43 w 89"/>
              <a:gd name="T31" fmla="*/ 41 h 85"/>
              <a:gd name="T32" fmla="*/ 14 w 89"/>
              <a:gd name="T33" fmla="*/ 40 h 85"/>
              <a:gd name="T34" fmla="*/ 39 w 89"/>
              <a:gd name="T35" fmla="*/ 48 h 85"/>
              <a:gd name="T36" fmla="*/ 50 w 89"/>
              <a:gd name="T37" fmla="*/ 50 h 85"/>
              <a:gd name="T38" fmla="*/ 51 w 89"/>
              <a:gd name="T39" fmla="*/ 40 h 85"/>
              <a:gd name="T40" fmla="*/ 74 w 89"/>
              <a:gd name="T41" fmla="*/ 47 h 85"/>
              <a:gd name="T42" fmla="*/ 38 w 89"/>
              <a:gd name="T43" fmla="*/ 72 h 85"/>
              <a:gd name="T44" fmla="*/ 39 w 89"/>
              <a:gd name="T45" fmla="*/ 48 h 85"/>
              <a:gd name="T46" fmla="*/ 51 w 89"/>
              <a:gd name="T47" fmla="*/ 39 h 85"/>
              <a:gd name="T48" fmla="*/ 55 w 89"/>
              <a:gd name="T49" fmla="*/ 11 h 85"/>
              <a:gd name="T50" fmla="*/ 75 w 89"/>
              <a:gd name="T51" fmla="*/ 40 h 85"/>
              <a:gd name="T52" fmla="*/ 51 w 89"/>
              <a:gd name="T5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5">
                <a:moveTo>
                  <a:pt x="52" y="3"/>
                </a:moveTo>
                <a:cubicBezTo>
                  <a:pt x="4" y="36"/>
                  <a:pt x="4" y="36"/>
                  <a:pt x="4" y="36"/>
                </a:cubicBezTo>
                <a:cubicBezTo>
                  <a:pt x="1" y="38"/>
                  <a:pt x="0" y="42"/>
                  <a:pt x="3" y="45"/>
                </a:cubicBezTo>
                <a:cubicBezTo>
                  <a:pt x="28" y="82"/>
                  <a:pt x="28" y="82"/>
                  <a:pt x="28" y="82"/>
                </a:cubicBezTo>
                <a:cubicBezTo>
                  <a:pt x="30" y="85"/>
                  <a:pt x="34" y="85"/>
                  <a:pt x="37" y="83"/>
                </a:cubicBezTo>
                <a:cubicBezTo>
                  <a:pt x="85" y="50"/>
                  <a:pt x="85" y="50"/>
                  <a:pt x="85" y="50"/>
                </a:cubicBezTo>
                <a:cubicBezTo>
                  <a:pt x="88" y="48"/>
                  <a:pt x="89" y="44"/>
                  <a:pt x="87" y="41"/>
                </a:cubicBezTo>
                <a:cubicBezTo>
                  <a:pt x="61" y="4"/>
                  <a:pt x="61" y="4"/>
                  <a:pt x="61" y="4"/>
                </a:cubicBezTo>
                <a:cubicBezTo>
                  <a:pt x="59" y="1"/>
                  <a:pt x="55" y="0"/>
                  <a:pt x="52" y="3"/>
                </a:cubicBezTo>
                <a:close/>
                <a:moveTo>
                  <a:pt x="38" y="48"/>
                </a:moveTo>
                <a:cubicBezTo>
                  <a:pt x="31" y="71"/>
                  <a:pt x="31" y="71"/>
                  <a:pt x="31" y="71"/>
                </a:cubicBezTo>
                <a:cubicBezTo>
                  <a:pt x="11" y="42"/>
                  <a:pt x="11" y="42"/>
                  <a:pt x="11" y="42"/>
                </a:cubicBezTo>
                <a:lnTo>
                  <a:pt x="38" y="48"/>
                </a:lnTo>
                <a:close/>
                <a:moveTo>
                  <a:pt x="14" y="40"/>
                </a:moveTo>
                <a:cubicBezTo>
                  <a:pt x="52" y="13"/>
                  <a:pt x="52" y="13"/>
                  <a:pt x="52" y="13"/>
                </a:cubicBezTo>
                <a:cubicBezTo>
                  <a:pt x="43" y="41"/>
                  <a:pt x="43" y="41"/>
                  <a:pt x="43" y="41"/>
                </a:cubicBezTo>
                <a:lnTo>
                  <a:pt x="14" y="40"/>
                </a:lnTo>
                <a:close/>
                <a:moveTo>
                  <a:pt x="39" y="48"/>
                </a:moveTo>
                <a:cubicBezTo>
                  <a:pt x="50" y="50"/>
                  <a:pt x="50" y="50"/>
                  <a:pt x="50" y="50"/>
                </a:cubicBezTo>
                <a:cubicBezTo>
                  <a:pt x="51" y="40"/>
                  <a:pt x="51" y="40"/>
                  <a:pt x="51" y="40"/>
                </a:cubicBezTo>
                <a:cubicBezTo>
                  <a:pt x="74" y="47"/>
                  <a:pt x="74" y="47"/>
                  <a:pt x="74" y="47"/>
                </a:cubicBezTo>
                <a:cubicBezTo>
                  <a:pt x="38" y="72"/>
                  <a:pt x="38" y="72"/>
                  <a:pt x="38" y="72"/>
                </a:cubicBezTo>
                <a:lnTo>
                  <a:pt x="39" y="48"/>
                </a:lnTo>
                <a:close/>
                <a:moveTo>
                  <a:pt x="51" y="39"/>
                </a:moveTo>
                <a:cubicBezTo>
                  <a:pt x="55" y="11"/>
                  <a:pt x="55" y="11"/>
                  <a:pt x="55" y="11"/>
                </a:cubicBezTo>
                <a:cubicBezTo>
                  <a:pt x="75" y="40"/>
                  <a:pt x="75" y="40"/>
                  <a:pt x="75" y="40"/>
                </a:cubicBezTo>
                <a:lnTo>
                  <a:pt x="51" y="39"/>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22" name="Freeform 51"/>
          <p:cNvSpPr>
            <a:spLocks noEditPoints="1"/>
          </p:cNvSpPr>
          <p:nvPr/>
        </p:nvSpPr>
        <p:spPr bwMode="auto">
          <a:xfrm>
            <a:off x="10447290" y="1967298"/>
            <a:ext cx="162954" cy="165890"/>
          </a:xfrm>
          <a:custGeom>
            <a:avLst/>
            <a:gdLst>
              <a:gd name="T0" fmla="*/ 34 w 68"/>
              <a:gd name="T1" fmla="*/ 0 h 69"/>
              <a:gd name="T2" fmla="*/ 0 w 68"/>
              <a:gd name="T3" fmla="*/ 35 h 69"/>
              <a:gd name="T4" fmla="*/ 34 w 68"/>
              <a:gd name="T5" fmla="*/ 69 h 69"/>
              <a:gd name="T6" fmla="*/ 68 w 68"/>
              <a:gd name="T7" fmla="*/ 35 h 69"/>
              <a:gd name="T8" fmla="*/ 34 w 68"/>
              <a:gd name="T9" fmla="*/ 0 h 69"/>
              <a:gd name="T10" fmla="*/ 34 w 68"/>
              <a:gd name="T11" fmla="*/ 62 h 69"/>
              <a:gd name="T12" fmla="*/ 7 w 68"/>
              <a:gd name="T13" fmla="*/ 35 h 69"/>
              <a:gd name="T14" fmla="*/ 34 w 68"/>
              <a:gd name="T15" fmla="*/ 7 h 69"/>
              <a:gd name="T16" fmla="*/ 62 w 68"/>
              <a:gd name="T17" fmla="*/ 35 h 69"/>
              <a:gd name="T18" fmla="*/ 34 w 68"/>
              <a:gd name="T19" fmla="*/ 62 h 69"/>
              <a:gd name="T20" fmla="*/ 22 w 68"/>
              <a:gd name="T21" fmla="*/ 24 h 69"/>
              <a:gd name="T22" fmla="*/ 36 w 68"/>
              <a:gd name="T23" fmla="*/ 35 h 69"/>
              <a:gd name="T24" fmla="*/ 22 w 68"/>
              <a:gd name="T25" fmla="*/ 45 h 69"/>
              <a:gd name="T26" fmla="*/ 22 w 68"/>
              <a:gd name="T27" fmla="*/ 24 h 69"/>
              <a:gd name="T28" fmla="*/ 39 w 68"/>
              <a:gd name="T29" fmla="*/ 24 h 69"/>
              <a:gd name="T30" fmla="*/ 54 w 68"/>
              <a:gd name="T31" fmla="*/ 35 h 69"/>
              <a:gd name="T32" fmla="*/ 39 w 68"/>
              <a:gd name="T33" fmla="*/ 45 h 69"/>
              <a:gd name="T34" fmla="*/ 39 w 68"/>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9">
                <a:moveTo>
                  <a:pt x="34" y="0"/>
                </a:moveTo>
                <a:cubicBezTo>
                  <a:pt x="15" y="0"/>
                  <a:pt x="0" y="16"/>
                  <a:pt x="0" y="35"/>
                </a:cubicBezTo>
                <a:cubicBezTo>
                  <a:pt x="0" y="53"/>
                  <a:pt x="15" y="69"/>
                  <a:pt x="34" y="69"/>
                </a:cubicBezTo>
                <a:cubicBezTo>
                  <a:pt x="53" y="69"/>
                  <a:pt x="68" y="53"/>
                  <a:pt x="68" y="35"/>
                </a:cubicBezTo>
                <a:cubicBezTo>
                  <a:pt x="68" y="16"/>
                  <a:pt x="53" y="0"/>
                  <a:pt x="34" y="0"/>
                </a:cubicBezTo>
                <a:close/>
                <a:moveTo>
                  <a:pt x="34" y="62"/>
                </a:moveTo>
                <a:cubicBezTo>
                  <a:pt x="19" y="62"/>
                  <a:pt x="7" y="50"/>
                  <a:pt x="7" y="35"/>
                </a:cubicBezTo>
                <a:cubicBezTo>
                  <a:pt x="7" y="19"/>
                  <a:pt x="19" y="7"/>
                  <a:pt x="34" y="7"/>
                </a:cubicBezTo>
                <a:cubicBezTo>
                  <a:pt x="50" y="7"/>
                  <a:pt x="62" y="19"/>
                  <a:pt x="62" y="35"/>
                </a:cubicBezTo>
                <a:cubicBezTo>
                  <a:pt x="62" y="50"/>
                  <a:pt x="50" y="62"/>
                  <a:pt x="34" y="62"/>
                </a:cubicBezTo>
                <a:close/>
                <a:moveTo>
                  <a:pt x="22" y="24"/>
                </a:moveTo>
                <a:cubicBezTo>
                  <a:pt x="36" y="35"/>
                  <a:pt x="36" y="35"/>
                  <a:pt x="36"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23" name="Freeform 52"/>
          <p:cNvSpPr>
            <a:spLocks noEditPoints="1"/>
          </p:cNvSpPr>
          <p:nvPr/>
        </p:nvSpPr>
        <p:spPr bwMode="auto">
          <a:xfrm>
            <a:off x="10522160" y="2318162"/>
            <a:ext cx="129189" cy="148273"/>
          </a:xfrm>
          <a:custGeom>
            <a:avLst/>
            <a:gdLst>
              <a:gd name="T0" fmla="*/ 50 w 54"/>
              <a:gd name="T1" fmla="*/ 12 h 62"/>
              <a:gd name="T2" fmla="*/ 42 w 54"/>
              <a:gd name="T3" fmla="*/ 5 h 62"/>
              <a:gd name="T4" fmla="*/ 33 w 54"/>
              <a:gd name="T5" fmla="*/ 0 h 62"/>
              <a:gd name="T6" fmla="*/ 6 w 54"/>
              <a:gd name="T7" fmla="*/ 0 h 62"/>
              <a:gd name="T8" fmla="*/ 0 w 54"/>
              <a:gd name="T9" fmla="*/ 6 h 62"/>
              <a:gd name="T10" fmla="*/ 0 w 54"/>
              <a:gd name="T11" fmla="*/ 56 h 62"/>
              <a:gd name="T12" fmla="*/ 6 w 54"/>
              <a:gd name="T13" fmla="*/ 62 h 62"/>
              <a:gd name="T14" fmla="*/ 48 w 54"/>
              <a:gd name="T15" fmla="*/ 62 h 62"/>
              <a:gd name="T16" fmla="*/ 54 w 54"/>
              <a:gd name="T17" fmla="*/ 56 h 62"/>
              <a:gd name="T18" fmla="*/ 54 w 54"/>
              <a:gd name="T19" fmla="*/ 21 h 62"/>
              <a:gd name="T20" fmla="*/ 50 w 54"/>
              <a:gd name="T21" fmla="*/ 12 h 62"/>
              <a:gd name="T22" fmla="*/ 35 w 54"/>
              <a:gd name="T23" fmla="*/ 9 h 62"/>
              <a:gd name="T24" fmla="*/ 35 w 54"/>
              <a:gd name="T25" fmla="*/ 9 h 62"/>
              <a:gd name="T26" fmla="*/ 37 w 54"/>
              <a:gd name="T27" fmla="*/ 10 h 62"/>
              <a:gd name="T28" fmla="*/ 44 w 54"/>
              <a:gd name="T29" fmla="*/ 17 h 62"/>
              <a:gd name="T30" fmla="*/ 45 w 54"/>
              <a:gd name="T31" fmla="*/ 19 h 62"/>
              <a:gd name="T32" fmla="*/ 46 w 54"/>
              <a:gd name="T33" fmla="*/ 20 h 62"/>
              <a:gd name="T34" fmla="*/ 35 w 54"/>
              <a:gd name="T35" fmla="*/ 20 h 62"/>
              <a:gd name="T36" fmla="*/ 35 w 54"/>
              <a:gd name="T37" fmla="*/ 9 h 62"/>
              <a:gd name="T38" fmla="*/ 46 w 54"/>
              <a:gd name="T39" fmla="*/ 54 h 62"/>
              <a:gd name="T40" fmla="*/ 8 w 54"/>
              <a:gd name="T41" fmla="*/ 54 h 62"/>
              <a:gd name="T42" fmla="*/ 8 w 54"/>
              <a:gd name="T43" fmla="*/ 8 h 62"/>
              <a:gd name="T44" fmla="*/ 31 w 54"/>
              <a:gd name="T45" fmla="*/ 8 h 62"/>
              <a:gd name="T46" fmla="*/ 31 w 54"/>
              <a:gd name="T47" fmla="*/ 23 h 62"/>
              <a:gd name="T48" fmla="*/ 46 w 54"/>
              <a:gd name="T49" fmla="*/ 23 h 62"/>
              <a:gd name="T50" fmla="*/ 46 w 54"/>
              <a:gd name="T5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62">
                <a:moveTo>
                  <a:pt x="50" y="12"/>
                </a:moveTo>
                <a:cubicBezTo>
                  <a:pt x="42" y="5"/>
                  <a:pt x="42" y="5"/>
                  <a:pt x="42" y="5"/>
                </a:cubicBezTo>
                <a:cubicBezTo>
                  <a:pt x="40" y="2"/>
                  <a:pt x="36" y="0"/>
                  <a:pt x="33" y="0"/>
                </a:cubicBezTo>
                <a:cubicBezTo>
                  <a:pt x="6" y="0"/>
                  <a:pt x="6" y="0"/>
                  <a:pt x="6" y="0"/>
                </a:cubicBezTo>
                <a:cubicBezTo>
                  <a:pt x="3" y="0"/>
                  <a:pt x="0" y="3"/>
                  <a:pt x="0" y="6"/>
                </a:cubicBezTo>
                <a:cubicBezTo>
                  <a:pt x="0" y="56"/>
                  <a:pt x="0" y="56"/>
                  <a:pt x="0" y="56"/>
                </a:cubicBezTo>
                <a:cubicBezTo>
                  <a:pt x="0" y="59"/>
                  <a:pt x="3" y="62"/>
                  <a:pt x="6" y="62"/>
                </a:cubicBezTo>
                <a:cubicBezTo>
                  <a:pt x="48" y="62"/>
                  <a:pt x="48" y="62"/>
                  <a:pt x="48" y="62"/>
                </a:cubicBezTo>
                <a:cubicBezTo>
                  <a:pt x="51" y="62"/>
                  <a:pt x="54" y="59"/>
                  <a:pt x="54" y="56"/>
                </a:cubicBezTo>
                <a:cubicBezTo>
                  <a:pt x="54" y="21"/>
                  <a:pt x="54" y="21"/>
                  <a:pt x="54" y="21"/>
                </a:cubicBezTo>
                <a:cubicBezTo>
                  <a:pt x="54" y="18"/>
                  <a:pt x="52" y="14"/>
                  <a:pt x="50" y="12"/>
                </a:cubicBezTo>
                <a:close/>
                <a:moveTo>
                  <a:pt x="35" y="9"/>
                </a:moveTo>
                <a:cubicBezTo>
                  <a:pt x="35" y="9"/>
                  <a:pt x="35" y="9"/>
                  <a:pt x="35" y="9"/>
                </a:cubicBezTo>
                <a:cubicBezTo>
                  <a:pt x="36" y="9"/>
                  <a:pt x="37" y="10"/>
                  <a:pt x="37" y="10"/>
                </a:cubicBezTo>
                <a:cubicBezTo>
                  <a:pt x="44" y="17"/>
                  <a:pt x="44" y="17"/>
                  <a:pt x="44" y="17"/>
                </a:cubicBezTo>
                <a:cubicBezTo>
                  <a:pt x="45" y="17"/>
                  <a:pt x="45" y="18"/>
                  <a:pt x="45" y="19"/>
                </a:cubicBezTo>
                <a:cubicBezTo>
                  <a:pt x="46" y="19"/>
                  <a:pt x="46" y="19"/>
                  <a:pt x="46" y="20"/>
                </a:cubicBezTo>
                <a:cubicBezTo>
                  <a:pt x="35" y="20"/>
                  <a:pt x="35" y="20"/>
                  <a:pt x="35" y="20"/>
                </a:cubicBezTo>
                <a:lnTo>
                  <a:pt x="35" y="9"/>
                </a:lnTo>
                <a:close/>
                <a:moveTo>
                  <a:pt x="46" y="54"/>
                </a:moveTo>
                <a:cubicBezTo>
                  <a:pt x="8" y="54"/>
                  <a:pt x="8" y="54"/>
                  <a:pt x="8" y="54"/>
                </a:cubicBezTo>
                <a:cubicBezTo>
                  <a:pt x="8" y="8"/>
                  <a:pt x="8" y="8"/>
                  <a:pt x="8" y="8"/>
                </a:cubicBezTo>
                <a:cubicBezTo>
                  <a:pt x="31" y="8"/>
                  <a:pt x="31" y="8"/>
                  <a:pt x="31" y="8"/>
                </a:cubicBezTo>
                <a:cubicBezTo>
                  <a:pt x="31" y="23"/>
                  <a:pt x="31" y="23"/>
                  <a:pt x="31" y="23"/>
                </a:cubicBezTo>
                <a:cubicBezTo>
                  <a:pt x="46" y="23"/>
                  <a:pt x="46" y="23"/>
                  <a:pt x="46" y="23"/>
                </a:cubicBezTo>
                <a:lnTo>
                  <a:pt x="46" y="54"/>
                </a:ln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24" name="Freeform 53"/>
          <p:cNvSpPr>
            <a:spLocks noEditPoints="1"/>
          </p:cNvSpPr>
          <p:nvPr/>
        </p:nvSpPr>
        <p:spPr bwMode="auto">
          <a:xfrm>
            <a:off x="10511884" y="2764449"/>
            <a:ext cx="209932" cy="223144"/>
          </a:xfrm>
          <a:custGeom>
            <a:avLst/>
            <a:gdLst>
              <a:gd name="T0" fmla="*/ 78 w 87"/>
              <a:gd name="T1" fmla="*/ 0 h 93"/>
              <a:gd name="T2" fmla="*/ 9 w 87"/>
              <a:gd name="T3" fmla="*/ 0 h 93"/>
              <a:gd name="T4" fmla="*/ 0 w 87"/>
              <a:gd name="T5" fmla="*/ 9 h 93"/>
              <a:gd name="T6" fmla="*/ 0 w 87"/>
              <a:gd name="T7" fmla="*/ 84 h 93"/>
              <a:gd name="T8" fmla="*/ 9 w 87"/>
              <a:gd name="T9" fmla="*/ 93 h 93"/>
              <a:gd name="T10" fmla="*/ 78 w 87"/>
              <a:gd name="T11" fmla="*/ 93 h 93"/>
              <a:gd name="T12" fmla="*/ 87 w 87"/>
              <a:gd name="T13" fmla="*/ 84 h 93"/>
              <a:gd name="T14" fmla="*/ 87 w 87"/>
              <a:gd name="T15" fmla="*/ 9 h 93"/>
              <a:gd name="T16" fmla="*/ 78 w 87"/>
              <a:gd name="T17" fmla="*/ 0 h 93"/>
              <a:gd name="T18" fmla="*/ 75 w 87"/>
              <a:gd name="T19" fmla="*/ 81 h 93"/>
              <a:gd name="T20" fmla="*/ 12 w 87"/>
              <a:gd name="T21" fmla="*/ 81 h 93"/>
              <a:gd name="T22" fmla="*/ 12 w 87"/>
              <a:gd name="T23" fmla="*/ 12 h 93"/>
              <a:gd name="T24" fmla="*/ 75 w 87"/>
              <a:gd name="T25" fmla="*/ 12 h 93"/>
              <a:gd name="T26" fmla="*/ 75 w 87"/>
              <a:gd name="T27" fmla="*/ 81 h 93"/>
              <a:gd name="T28" fmla="*/ 23 w 87"/>
              <a:gd name="T29" fmla="*/ 41 h 93"/>
              <a:gd name="T30" fmla="*/ 64 w 87"/>
              <a:gd name="T31" fmla="*/ 41 h 93"/>
              <a:gd name="T32" fmla="*/ 64 w 87"/>
              <a:gd name="T33" fmla="*/ 46 h 93"/>
              <a:gd name="T34" fmla="*/ 23 w 87"/>
              <a:gd name="T35" fmla="*/ 46 h 93"/>
              <a:gd name="T36" fmla="*/ 23 w 87"/>
              <a:gd name="T37" fmla="*/ 41 h 93"/>
              <a:gd name="T38" fmla="*/ 23 w 87"/>
              <a:gd name="T39" fmla="*/ 52 h 93"/>
              <a:gd name="T40" fmla="*/ 64 w 87"/>
              <a:gd name="T41" fmla="*/ 52 h 93"/>
              <a:gd name="T42" fmla="*/ 64 w 87"/>
              <a:gd name="T43" fmla="*/ 58 h 93"/>
              <a:gd name="T44" fmla="*/ 23 w 87"/>
              <a:gd name="T45" fmla="*/ 58 h 93"/>
              <a:gd name="T46" fmla="*/ 23 w 87"/>
              <a:gd name="T47" fmla="*/ 52 h 93"/>
              <a:gd name="T48" fmla="*/ 23 w 87"/>
              <a:gd name="T49" fmla="*/ 64 h 93"/>
              <a:gd name="T50" fmla="*/ 64 w 87"/>
              <a:gd name="T51" fmla="*/ 64 h 93"/>
              <a:gd name="T52" fmla="*/ 64 w 87"/>
              <a:gd name="T53" fmla="*/ 69 h 93"/>
              <a:gd name="T54" fmla="*/ 23 w 87"/>
              <a:gd name="T55" fmla="*/ 69 h 93"/>
              <a:gd name="T56" fmla="*/ 23 w 87"/>
              <a:gd name="T57" fmla="*/ 64 h 93"/>
              <a:gd name="T58" fmla="*/ 23 w 87"/>
              <a:gd name="T59" fmla="*/ 29 h 93"/>
              <a:gd name="T60" fmla="*/ 64 w 87"/>
              <a:gd name="T61" fmla="*/ 29 h 93"/>
              <a:gd name="T62" fmla="*/ 64 w 87"/>
              <a:gd name="T63" fmla="*/ 35 h 93"/>
              <a:gd name="T64" fmla="*/ 23 w 87"/>
              <a:gd name="T65" fmla="*/ 35 h 93"/>
              <a:gd name="T66" fmla="*/ 23 w 87"/>
              <a:gd name="T67" fmla="*/ 2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93">
                <a:moveTo>
                  <a:pt x="78" y="0"/>
                </a:moveTo>
                <a:cubicBezTo>
                  <a:pt x="9" y="0"/>
                  <a:pt x="9" y="0"/>
                  <a:pt x="9" y="0"/>
                </a:cubicBezTo>
                <a:cubicBezTo>
                  <a:pt x="4" y="0"/>
                  <a:pt x="0" y="4"/>
                  <a:pt x="0" y="9"/>
                </a:cubicBezTo>
                <a:cubicBezTo>
                  <a:pt x="0" y="84"/>
                  <a:pt x="0" y="84"/>
                  <a:pt x="0" y="84"/>
                </a:cubicBezTo>
                <a:cubicBezTo>
                  <a:pt x="0" y="89"/>
                  <a:pt x="4" y="93"/>
                  <a:pt x="9" y="93"/>
                </a:cubicBezTo>
                <a:cubicBezTo>
                  <a:pt x="78" y="93"/>
                  <a:pt x="78" y="93"/>
                  <a:pt x="78" y="93"/>
                </a:cubicBezTo>
                <a:cubicBezTo>
                  <a:pt x="83" y="93"/>
                  <a:pt x="87" y="89"/>
                  <a:pt x="87" y="84"/>
                </a:cubicBezTo>
                <a:cubicBezTo>
                  <a:pt x="87" y="9"/>
                  <a:pt x="87" y="9"/>
                  <a:pt x="87" y="9"/>
                </a:cubicBezTo>
                <a:cubicBezTo>
                  <a:pt x="87" y="4"/>
                  <a:pt x="83" y="0"/>
                  <a:pt x="78" y="0"/>
                </a:cubicBezTo>
                <a:close/>
                <a:moveTo>
                  <a:pt x="75" y="81"/>
                </a:moveTo>
                <a:cubicBezTo>
                  <a:pt x="12" y="81"/>
                  <a:pt x="12" y="81"/>
                  <a:pt x="12" y="81"/>
                </a:cubicBezTo>
                <a:cubicBezTo>
                  <a:pt x="12" y="12"/>
                  <a:pt x="12" y="12"/>
                  <a:pt x="12" y="12"/>
                </a:cubicBezTo>
                <a:cubicBezTo>
                  <a:pt x="75" y="12"/>
                  <a:pt x="75" y="12"/>
                  <a:pt x="75" y="12"/>
                </a:cubicBezTo>
                <a:lnTo>
                  <a:pt x="75" y="81"/>
                </a:lnTo>
                <a:close/>
                <a:moveTo>
                  <a:pt x="23" y="41"/>
                </a:moveTo>
                <a:cubicBezTo>
                  <a:pt x="64" y="41"/>
                  <a:pt x="64" y="41"/>
                  <a:pt x="64" y="41"/>
                </a:cubicBezTo>
                <a:cubicBezTo>
                  <a:pt x="64" y="46"/>
                  <a:pt x="64" y="46"/>
                  <a:pt x="64" y="46"/>
                </a:cubicBezTo>
                <a:cubicBezTo>
                  <a:pt x="23" y="46"/>
                  <a:pt x="23" y="46"/>
                  <a:pt x="23" y="46"/>
                </a:cubicBezTo>
                <a:lnTo>
                  <a:pt x="23" y="41"/>
                </a:lnTo>
                <a:close/>
                <a:moveTo>
                  <a:pt x="23" y="52"/>
                </a:moveTo>
                <a:cubicBezTo>
                  <a:pt x="64" y="52"/>
                  <a:pt x="64" y="52"/>
                  <a:pt x="64" y="52"/>
                </a:cubicBezTo>
                <a:cubicBezTo>
                  <a:pt x="64" y="58"/>
                  <a:pt x="64" y="58"/>
                  <a:pt x="64" y="58"/>
                </a:cubicBezTo>
                <a:cubicBezTo>
                  <a:pt x="23" y="58"/>
                  <a:pt x="23" y="58"/>
                  <a:pt x="23" y="58"/>
                </a:cubicBezTo>
                <a:lnTo>
                  <a:pt x="23" y="52"/>
                </a:lnTo>
                <a:close/>
                <a:moveTo>
                  <a:pt x="23" y="64"/>
                </a:moveTo>
                <a:cubicBezTo>
                  <a:pt x="64" y="64"/>
                  <a:pt x="64" y="64"/>
                  <a:pt x="64" y="64"/>
                </a:cubicBezTo>
                <a:cubicBezTo>
                  <a:pt x="64" y="69"/>
                  <a:pt x="64" y="69"/>
                  <a:pt x="64" y="69"/>
                </a:cubicBezTo>
                <a:cubicBezTo>
                  <a:pt x="23" y="69"/>
                  <a:pt x="23" y="69"/>
                  <a:pt x="23" y="69"/>
                </a:cubicBezTo>
                <a:lnTo>
                  <a:pt x="23" y="64"/>
                </a:lnTo>
                <a:close/>
                <a:moveTo>
                  <a:pt x="23" y="29"/>
                </a:moveTo>
                <a:cubicBezTo>
                  <a:pt x="64" y="29"/>
                  <a:pt x="64" y="29"/>
                  <a:pt x="64" y="29"/>
                </a:cubicBezTo>
                <a:cubicBezTo>
                  <a:pt x="64" y="35"/>
                  <a:pt x="64" y="35"/>
                  <a:pt x="64" y="35"/>
                </a:cubicBezTo>
                <a:cubicBezTo>
                  <a:pt x="23" y="35"/>
                  <a:pt x="23" y="35"/>
                  <a:pt x="23" y="35"/>
                </a:cubicBezTo>
                <a:lnTo>
                  <a:pt x="23" y="29"/>
                </a:ln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25" name="Freeform 54"/>
          <p:cNvSpPr>
            <a:spLocks noEditPoints="1"/>
          </p:cNvSpPr>
          <p:nvPr/>
        </p:nvSpPr>
        <p:spPr bwMode="auto">
          <a:xfrm>
            <a:off x="10473715" y="3030167"/>
            <a:ext cx="196719" cy="148273"/>
          </a:xfrm>
          <a:custGeom>
            <a:avLst/>
            <a:gdLst>
              <a:gd name="T0" fmla="*/ 0 w 134"/>
              <a:gd name="T1" fmla="*/ 0 h 101"/>
              <a:gd name="T2" fmla="*/ 0 w 134"/>
              <a:gd name="T3" fmla="*/ 101 h 101"/>
              <a:gd name="T4" fmla="*/ 134 w 134"/>
              <a:gd name="T5" fmla="*/ 101 h 101"/>
              <a:gd name="T6" fmla="*/ 134 w 134"/>
              <a:gd name="T7" fmla="*/ 0 h 101"/>
              <a:gd name="T8" fmla="*/ 0 w 134"/>
              <a:gd name="T9" fmla="*/ 0 h 101"/>
              <a:gd name="T10" fmla="*/ 25 w 134"/>
              <a:gd name="T11" fmla="*/ 93 h 101"/>
              <a:gd name="T12" fmla="*/ 8 w 134"/>
              <a:gd name="T13" fmla="*/ 93 h 101"/>
              <a:gd name="T14" fmla="*/ 8 w 134"/>
              <a:gd name="T15" fmla="*/ 77 h 101"/>
              <a:gd name="T16" fmla="*/ 25 w 134"/>
              <a:gd name="T17" fmla="*/ 77 h 101"/>
              <a:gd name="T18" fmla="*/ 25 w 134"/>
              <a:gd name="T19" fmla="*/ 93 h 101"/>
              <a:gd name="T20" fmla="*/ 25 w 134"/>
              <a:gd name="T21" fmla="*/ 59 h 101"/>
              <a:gd name="T22" fmla="*/ 8 w 134"/>
              <a:gd name="T23" fmla="*/ 59 h 101"/>
              <a:gd name="T24" fmla="*/ 8 w 134"/>
              <a:gd name="T25" fmla="*/ 43 h 101"/>
              <a:gd name="T26" fmla="*/ 25 w 134"/>
              <a:gd name="T27" fmla="*/ 43 h 101"/>
              <a:gd name="T28" fmla="*/ 25 w 134"/>
              <a:gd name="T29" fmla="*/ 59 h 101"/>
              <a:gd name="T30" fmla="*/ 25 w 134"/>
              <a:gd name="T31" fmla="*/ 26 h 101"/>
              <a:gd name="T32" fmla="*/ 8 w 134"/>
              <a:gd name="T33" fmla="*/ 26 h 101"/>
              <a:gd name="T34" fmla="*/ 8 w 134"/>
              <a:gd name="T35" fmla="*/ 8 h 101"/>
              <a:gd name="T36" fmla="*/ 25 w 134"/>
              <a:gd name="T37" fmla="*/ 8 h 101"/>
              <a:gd name="T38" fmla="*/ 25 w 134"/>
              <a:gd name="T39" fmla="*/ 26 h 101"/>
              <a:gd name="T40" fmla="*/ 102 w 134"/>
              <a:gd name="T41" fmla="*/ 93 h 101"/>
              <a:gd name="T42" fmla="*/ 35 w 134"/>
              <a:gd name="T43" fmla="*/ 93 h 101"/>
              <a:gd name="T44" fmla="*/ 35 w 134"/>
              <a:gd name="T45" fmla="*/ 8 h 101"/>
              <a:gd name="T46" fmla="*/ 102 w 134"/>
              <a:gd name="T47" fmla="*/ 8 h 101"/>
              <a:gd name="T48" fmla="*/ 102 w 134"/>
              <a:gd name="T49" fmla="*/ 93 h 101"/>
              <a:gd name="T50" fmla="*/ 126 w 134"/>
              <a:gd name="T51" fmla="*/ 93 h 101"/>
              <a:gd name="T52" fmla="*/ 110 w 134"/>
              <a:gd name="T53" fmla="*/ 93 h 101"/>
              <a:gd name="T54" fmla="*/ 110 w 134"/>
              <a:gd name="T55" fmla="*/ 77 h 101"/>
              <a:gd name="T56" fmla="*/ 126 w 134"/>
              <a:gd name="T57" fmla="*/ 77 h 101"/>
              <a:gd name="T58" fmla="*/ 126 w 134"/>
              <a:gd name="T59" fmla="*/ 93 h 101"/>
              <a:gd name="T60" fmla="*/ 126 w 134"/>
              <a:gd name="T61" fmla="*/ 59 h 101"/>
              <a:gd name="T62" fmla="*/ 110 w 134"/>
              <a:gd name="T63" fmla="*/ 59 h 101"/>
              <a:gd name="T64" fmla="*/ 110 w 134"/>
              <a:gd name="T65" fmla="*/ 43 h 101"/>
              <a:gd name="T66" fmla="*/ 126 w 134"/>
              <a:gd name="T67" fmla="*/ 43 h 101"/>
              <a:gd name="T68" fmla="*/ 126 w 134"/>
              <a:gd name="T69" fmla="*/ 59 h 101"/>
              <a:gd name="T70" fmla="*/ 126 w 134"/>
              <a:gd name="T71" fmla="*/ 26 h 101"/>
              <a:gd name="T72" fmla="*/ 110 w 134"/>
              <a:gd name="T73" fmla="*/ 26 h 101"/>
              <a:gd name="T74" fmla="*/ 110 w 134"/>
              <a:gd name="T75" fmla="*/ 8 h 101"/>
              <a:gd name="T76" fmla="*/ 126 w 134"/>
              <a:gd name="T77" fmla="*/ 8 h 101"/>
              <a:gd name="T78" fmla="*/ 126 w 134"/>
              <a:gd name="T79" fmla="*/ 26 h 101"/>
              <a:gd name="T80" fmla="*/ 51 w 134"/>
              <a:gd name="T81" fmla="*/ 26 h 101"/>
              <a:gd name="T82" fmla="*/ 51 w 134"/>
              <a:gd name="T83" fmla="*/ 77 h 101"/>
              <a:gd name="T84" fmla="*/ 84 w 134"/>
              <a:gd name="T85" fmla="*/ 51 h 101"/>
              <a:gd name="T86" fmla="*/ 51 w 134"/>
              <a:gd name="T87" fmla="*/ 2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1">
                <a:moveTo>
                  <a:pt x="0" y="0"/>
                </a:moveTo>
                <a:lnTo>
                  <a:pt x="0" y="101"/>
                </a:lnTo>
                <a:lnTo>
                  <a:pt x="134" y="101"/>
                </a:lnTo>
                <a:lnTo>
                  <a:pt x="134" y="0"/>
                </a:lnTo>
                <a:lnTo>
                  <a:pt x="0" y="0"/>
                </a:lnTo>
                <a:close/>
                <a:moveTo>
                  <a:pt x="25" y="93"/>
                </a:moveTo>
                <a:lnTo>
                  <a:pt x="8" y="93"/>
                </a:lnTo>
                <a:lnTo>
                  <a:pt x="8" y="77"/>
                </a:lnTo>
                <a:lnTo>
                  <a:pt x="25" y="77"/>
                </a:lnTo>
                <a:lnTo>
                  <a:pt x="25" y="93"/>
                </a:lnTo>
                <a:close/>
                <a:moveTo>
                  <a:pt x="25" y="59"/>
                </a:moveTo>
                <a:lnTo>
                  <a:pt x="8" y="59"/>
                </a:lnTo>
                <a:lnTo>
                  <a:pt x="8" y="43"/>
                </a:lnTo>
                <a:lnTo>
                  <a:pt x="25" y="43"/>
                </a:lnTo>
                <a:lnTo>
                  <a:pt x="25" y="59"/>
                </a:lnTo>
                <a:close/>
                <a:moveTo>
                  <a:pt x="25" y="26"/>
                </a:moveTo>
                <a:lnTo>
                  <a:pt x="8" y="26"/>
                </a:lnTo>
                <a:lnTo>
                  <a:pt x="8" y="8"/>
                </a:lnTo>
                <a:lnTo>
                  <a:pt x="25" y="8"/>
                </a:lnTo>
                <a:lnTo>
                  <a:pt x="25" y="26"/>
                </a:lnTo>
                <a:close/>
                <a:moveTo>
                  <a:pt x="102" y="93"/>
                </a:moveTo>
                <a:lnTo>
                  <a:pt x="35" y="93"/>
                </a:lnTo>
                <a:lnTo>
                  <a:pt x="35" y="8"/>
                </a:lnTo>
                <a:lnTo>
                  <a:pt x="102" y="8"/>
                </a:lnTo>
                <a:lnTo>
                  <a:pt x="102" y="93"/>
                </a:lnTo>
                <a:close/>
                <a:moveTo>
                  <a:pt x="126" y="93"/>
                </a:moveTo>
                <a:lnTo>
                  <a:pt x="110" y="93"/>
                </a:lnTo>
                <a:lnTo>
                  <a:pt x="110" y="77"/>
                </a:lnTo>
                <a:lnTo>
                  <a:pt x="126" y="77"/>
                </a:lnTo>
                <a:lnTo>
                  <a:pt x="126" y="93"/>
                </a:lnTo>
                <a:close/>
                <a:moveTo>
                  <a:pt x="126" y="59"/>
                </a:moveTo>
                <a:lnTo>
                  <a:pt x="110" y="59"/>
                </a:lnTo>
                <a:lnTo>
                  <a:pt x="110" y="43"/>
                </a:lnTo>
                <a:lnTo>
                  <a:pt x="126" y="43"/>
                </a:lnTo>
                <a:lnTo>
                  <a:pt x="126" y="59"/>
                </a:lnTo>
                <a:close/>
                <a:moveTo>
                  <a:pt x="126" y="26"/>
                </a:moveTo>
                <a:lnTo>
                  <a:pt x="110" y="26"/>
                </a:lnTo>
                <a:lnTo>
                  <a:pt x="110" y="8"/>
                </a:lnTo>
                <a:lnTo>
                  <a:pt x="126" y="8"/>
                </a:lnTo>
                <a:lnTo>
                  <a:pt x="126" y="26"/>
                </a:lnTo>
                <a:close/>
                <a:moveTo>
                  <a:pt x="51" y="26"/>
                </a:moveTo>
                <a:lnTo>
                  <a:pt x="51" y="77"/>
                </a:lnTo>
                <a:lnTo>
                  <a:pt x="84" y="51"/>
                </a:lnTo>
                <a:lnTo>
                  <a:pt x="51" y="26"/>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126" name="Freeform 55"/>
          <p:cNvSpPr>
            <a:spLocks noEditPoints="1"/>
          </p:cNvSpPr>
          <p:nvPr/>
        </p:nvSpPr>
        <p:spPr bwMode="auto">
          <a:xfrm>
            <a:off x="10699794" y="2987592"/>
            <a:ext cx="117444" cy="110103"/>
          </a:xfrm>
          <a:custGeom>
            <a:avLst/>
            <a:gdLst>
              <a:gd name="T0" fmla="*/ 80 w 80"/>
              <a:gd name="T1" fmla="*/ 29 h 75"/>
              <a:gd name="T2" fmla="*/ 52 w 80"/>
              <a:gd name="T3" fmla="*/ 24 h 75"/>
              <a:gd name="T4" fmla="*/ 41 w 80"/>
              <a:gd name="T5" fmla="*/ 0 h 75"/>
              <a:gd name="T6" fmla="*/ 28 w 80"/>
              <a:gd name="T7" fmla="*/ 24 h 75"/>
              <a:gd name="T8" fmla="*/ 0 w 80"/>
              <a:gd name="T9" fmla="*/ 29 h 75"/>
              <a:gd name="T10" fmla="*/ 19 w 80"/>
              <a:gd name="T11" fmla="*/ 49 h 75"/>
              <a:gd name="T12" fmla="*/ 15 w 80"/>
              <a:gd name="T13" fmla="*/ 75 h 75"/>
              <a:gd name="T14" fmla="*/ 41 w 80"/>
              <a:gd name="T15" fmla="*/ 62 h 75"/>
              <a:gd name="T16" fmla="*/ 65 w 80"/>
              <a:gd name="T17" fmla="*/ 75 h 75"/>
              <a:gd name="T18" fmla="*/ 60 w 80"/>
              <a:gd name="T19" fmla="*/ 49 h 75"/>
              <a:gd name="T20" fmla="*/ 80 w 80"/>
              <a:gd name="T21" fmla="*/ 29 h 75"/>
              <a:gd name="T22" fmla="*/ 41 w 80"/>
              <a:gd name="T23" fmla="*/ 57 h 75"/>
              <a:gd name="T24" fmla="*/ 23 w 80"/>
              <a:gd name="T25" fmla="*/ 65 h 75"/>
              <a:gd name="T26" fmla="*/ 26 w 80"/>
              <a:gd name="T27" fmla="*/ 45 h 75"/>
              <a:gd name="T28" fmla="*/ 11 w 80"/>
              <a:gd name="T29" fmla="*/ 32 h 75"/>
              <a:gd name="T30" fmla="*/ 31 w 80"/>
              <a:gd name="T31" fmla="*/ 29 h 75"/>
              <a:gd name="T32" fmla="*/ 41 w 80"/>
              <a:gd name="T33" fmla="*/ 11 h 75"/>
              <a:gd name="T34" fmla="*/ 49 w 80"/>
              <a:gd name="T35" fmla="*/ 29 h 75"/>
              <a:gd name="T36" fmla="*/ 68 w 80"/>
              <a:gd name="T37" fmla="*/ 32 h 75"/>
              <a:gd name="T38" fmla="*/ 54 w 80"/>
              <a:gd name="T39" fmla="*/ 45 h 75"/>
              <a:gd name="T40" fmla="*/ 57 w 80"/>
              <a:gd name="T41" fmla="*/ 65 h 75"/>
              <a:gd name="T42" fmla="*/ 41 w 80"/>
              <a:gd name="T4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75">
                <a:moveTo>
                  <a:pt x="80" y="29"/>
                </a:moveTo>
                <a:lnTo>
                  <a:pt x="52" y="24"/>
                </a:lnTo>
                <a:lnTo>
                  <a:pt x="41" y="0"/>
                </a:lnTo>
                <a:lnTo>
                  <a:pt x="28" y="24"/>
                </a:lnTo>
                <a:lnTo>
                  <a:pt x="0" y="29"/>
                </a:lnTo>
                <a:lnTo>
                  <a:pt x="19" y="49"/>
                </a:lnTo>
                <a:lnTo>
                  <a:pt x="15" y="75"/>
                </a:lnTo>
                <a:lnTo>
                  <a:pt x="41" y="62"/>
                </a:lnTo>
                <a:lnTo>
                  <a:pt x="65" y="75"/>
                </a:lnTo>
                <a:lnTo>
                  <a:pt x="60" y="49"/>
                </a:lnTo>
                <a:lnTo>
                  <a:pt x="80" y="29"/>
                </a:lnTo>
                <a:close/>
                <a:moveTo>
                  <a:pt x="41" y="57"/>
                </a:moveTo>
                <a:lnTo>
                  <a:pt x="23" y="65"/>
                </a:lnTo>
                <a:lnTo>
                  <a:pt x="26" y="45"/>
                </a:lnTo>
                <a:lnTo>
                  <a:pt x="11" y="32"/>
                </a:lnTo>
                <a:lnTo>
                  <a:pt x="31" y="29"/>
                </a:lnTo>
                <a:lnTo>
                  <a:pt x="41" y="11"/>
                </a:lnTo>
                <a:lnTo>
                  <a:pt x="49" y="29"/>
                </a:lnTo>
                <a:lnTo>
                  <a:pt x="68" y="32"/>
                </a:lnTo>
                <a:lnTo>
                  <a:pt x="54" y="45"/>
                </a:lnTo>
                <a:lnTo>
                  <a:pt x="57" y="65"/>
                </a:lnTo>
                <a:lnTo>
                  <a:pt x="41" y="57"/>
                </a:lnTo>
                <a:close/>
              </a:path>
            </a:pathLst>
          </a:custGeom>
          <a:solidFill>
            <a:schemeClr val="accent3"/>
          </a:solidFill>
          <a:ln>
            <a:noFill/>
          </a:ln>
        </p:spPr>
        <p:txBody>
          <a:bodyPr vert="horz" wrap="square" lIns="68580" tIns="34290" rIns="68580" bIns="34290" numCol="1" anchor="t" anchorCtr="0" compatLnSpc="1"/>
          <a:lstStyle/>
          <a:p>
            <a:endParaRPr lang="id-ID" sz="1350">
              <a:cs typeface="+mn-ea"/>
              <a:sym typeface="+mn-lt"/>
            </a:endParaRPr>
          </a:p>
        </p:txBody>
      </p:sp>
      <p:sp>
        <p:nvSpPr>
          <p:cNvPr id="127" name="Freeform 56"/>
          <p:cNvSpPr>
            <a:spLocks noEditPoints="1"/>
          </p:cNvSpPr>
          <p:nvPr/>
        </p:nvSpPr>
        <p:spPr bwMode="auto">
          <a:xfrm>
            <a:off x="10313697" y="1861598"/>
            <a:ext cx="143869" cy="155614"/>
          </a:xfrm>
          <a:custGeom>
            <a:avLst/>
            <a:gdLst>
              <a:gd name="T0" fmla="*/ 48 w 60"/>
              <a:gd name="T1" fmla="*/ 11 h 65"/>
              <a:gd name="T2" fmla="*/ 60 w 60"/>
              <a:gd name="T3" fmla="*/ 6 h 65"/>
              <a:gd name="T4" fmla="*/ 60 w 60"/>
              <a:gd name="T5" fmla="*/ 44 h 65"/>
              <a:gd name="T6" fmla="*/ 48 w 60"/>
              <a:gd name="T7" fmla="*/ 48 h 65"/>
              <a:gd name="T8" fmla="*/ 36 w 60"/>
              <a:gd name="T9" fmla="*/ 45 h 65"/>
              <a:gd name="T10" fmla="*/ 24 w 60"/>
              <a:gd name="T11" fmla="*/ 41 h 65"/>
              <a:gd name="T12" fmla="*/ 12 w 60"/>
              <a:gd name="T13" fmla="*/ 46 h 65"/>
              <a:gd name="T14" fmla="*/ 12 w 60"/>
              <a:gd name="T15" fmla="*/ 8 h 65"/>
              <a:gd name="T16" fmla="*/ 24 w 60"/>
              <a:gd name="T17" fmla="*/ 4 h 65"/>
              <a:gd name="T18" fmla="*/ 36 w 60"/>
              <a:gd name="T19" fmla="*/ 7 h 65"/>
              <a:gd name="T20" fmla="*/ 48 w 60"/>
              <a:gd name="T21" fmla="*/ 11 h 65"/>
              <a:gd name="T22" fmla="*/ 4 w 60"/>
              <a:gd name="T23" fmla="*/ 0 h 65"/>
              <a:gd name="T24" fmla="*/ 8 w 60"/>
              <a:gd name="T25" fmla="*/ 4 h 65"/>
              <a:gd name="T26" fmla="*/ 8 w 60"/>
              <a:gd name="T27" fmla="*/ 65 h 65"/>
              <a:gd name="T28" fmla="*/ 0 w 60"/>
              <a:gd name="T29" fmla="*/ 65 h 65"/>
              <a:gd name="T30" fmla="*/ 0 w 60"/>
              <a:gd name="T31" fmla="*/ 4 h 65"/>
              <a:gd name="T32" fmla="*/ 4 w 60"/>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5">
                <a:moveTo>
                  <a:pt x="48" y="11"/>
                </a:moveTo>
                <a:cubicBezTo>
                  <a:pt x="53" y="11"/>
                  <a:pt x="58" y="8"/>
                  <a:pt x="60" y="6"/>
                </a:cubicBezTo>
                <a:cubicBezTo>
                  <a:pt x="60" y="44"/>
                  <a:pt x="60" y="44"/>
                  <a:pt x="60" y="44"/>
                </a:cubicBezTo>
                <a:cubicBezTo>
                  <a:pt x="58" y="46"/>
                  <a:pt x="53" y="48"/>
                  <a:pt x="48" y="48"/>
                </a:cubicBezTo>
                <a:cubicBezTo>
                  <a:pt x="43" y="48"/>
                  <a:pt x="39" y="47"/>
                  <a:pt x="36" y="45"/>
                </a:cubicBezTo>
                <a:cubicBezTo>
                  <a:pt x="33" y="43"/>
                  <a:pt x="29" y="41"/>
                  <a:pt x="24" y="41"/>
                </a:cubicBezTo>
                <a:cubicBezTo>
                  <a:pt x="19" y="41"/>
                  <a:pt x="15" y="44"/>
                  <a:pt x="12" y="46"/>
                </a:cubicBezTo>
                <a:cubicBezTo>
                  <a:pt x="12" y="8"/>
                  <a:pt x="12" y="8"/>
                  <a:pt x="12" y="8"/>
                </a:cubicBezTo>
                <a:cubicBezTo>
                  <a:pt x="15" y="6"/>
                  <a:pt x="19" y="4"/>
                  <a:pt x="24" y="4"/>
                </a:cubicBezTo>
                <a:cubicBezTo>
                  <a:pt x="29" y="4"/>
                  <a:pt x="33" y="5"/>
                  <a:pt x="36" y="7"/>
                </a:cubicBezTo>
                <a:cubicBezTo>
                  <a:pt x="39" y="9"/>
                  <a:pt x="43" y="11"/>
                  <a:pt x="48" y="11"/>
                </a:cubicBezTo>
                <a:close/>
                <a:moveTo>
                  <a:pt x="4" y="0"/>
                </a:moveTo>
                <a:cubicBezTo>
                  <a:pt x="6" y="0"/>
                  <a:pt x="8" y="1"/>
                  <a:pt x="8" y="4"/>
                </a:cubicBezTo>
                <a:cubicBezTo>
                  <a:pt x="8" y="65"/>
                  <a:pt x="8" y="65"/>
                  <a:pt x="8" y="65"/>
                </a:cubicBezTo>
                <a:cubicBezTo>
                  <a:pt x="0" y="65"/>
                  <a:pt x="0" y="65"/>
                  <a:pt x="0" y="65"/>
                </a:cubicBezTo>
                <a:cubicBezTo>
                  <a:pt x="0" y="4"/>
                  <a:pt x="0" y="4"/>
                  <a:pt x="0" y="4"/>
                </a:cubicBezTo>
                <a:cubicBezTo>
                  <a:pt x="0" y="1"/>
                  <a:pt x="1" y="0"/>
                  <a:pt x="4" y="0"/>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28" name="Freeform 57"/>
          <p:cNvSpPr>
            <a:spLocks noEditPoints="1"/>
          </p:cNvSpPr>
          <p:nvPr/>
        </p:nvSpPr>
        <p:spPr bwMode="auto">
          <a:xfrm>
            <a:off x="10131659" y="1785259"/>
            <a:ext cx="152677" cy="155614"/>
          </a:xfrm>
          <a:custGeom>
            <a:avLst/>
            <a:gdLst>
              <a:gd name="T0" fmla="*/ 54 w 64"/>
              <a:gd name="T1" fmla="*/ 0 h 65"/>
              <a:gd name="T2" fmla="*/ 44 w 64"/>
              <a:gd name="T3" fmla="*/ 11 h 65"/>
              <a:gd name="T4" fmla="*/ 44 w 64"/>
              <a:gd name="T5" fmla="*/ 41 h 65"/>
              <a:gd name="T6" fmla="*/ 52 w 64"/>
              <a:gd name="T7" fmla="*/ 41 h 65"/>
              <a:gd name="T8" fmla="*/ 52 w 64"/>
              <a:gd name="T9" fmla="*/ 65 h 65"/>
              <a:gd name="T10" fmla="*/ 64 w 64"/>
              <a:gd name="T11" fmla="*/ 65 h 65"/>
              <a:gd name="T12" fmla="*/ 64 w 64"/>
              <a:gd name="T13" fmla="*/ 11 h 65"/>
              <a:gd name="T14" fmla="*/ 54 w 64"/>
              <a:gd name="T15" fmla="*/ 0 h 65"/>
              <a:gd name="T16" fmla="*/ 26 w 64"/>
              <a:gd name="T17" fmla="*/ 0 h 65"/>
              <a:gd name="T18" fmla="*/ 24 w 64"/>
              <a:gd name="T19" fmla="*/ 2 h 65"/>
              <a:gd name="T20" fmla="*/ 24 w 64"/>
              <a:gd name="T21" fmla="*/ 17 h 65"/>
              <a:gd name="T22" fmla="*/ 22 w 64"/>
              <a:gd name="T23" fmla="*/ 18 h 65"/>
              <a:gd name="T24" fmla="*/ 20 w 64"/>
              <a:gd name="T25" fmla="*/ 17 h 65"/>
              <a:gd name="T26" fmla="*/ 20 w 64"/>
              <a:gd name="T27" fmla="*/ 2 h 65"/>
              <a:gd name="T28" fmla="*/ 18 w 64"/>
              <a:gd name="T29" fmla="*/ 0 h 65"/>
              <a:gd name="T30" fmla="*/ 16 w 64"/>
              <a:gd name="T31" fmla="*/ 2 h 65"/>
              <a:gd name="T32" fmla="*/ 16 w 64"/>
              <a:gd name="T33" fmla="*/ 17 h 65"/>
              <a:gd name="T34" fmla="*/ 14 w 64"/>
              <a:gd name="T35" fmla="*/ 18 h 65"/>
              <a:gd name="T36" fmla="*/ 12 w 64"/>
              <a:gd name="T37" fmla="*/ 17 h 65"/>
              <a:gd name="T38" fmla="*/ 12 w 64"/>
              <a:gd name="T39" fmla="*/ 2 h 65"/>
              <a:gd name="T40" fmla="*/ 10 w 64"/>
              <a:gd name="T41" fmla="*/ 0 h 65"/>
              <a:gd name="T42" fmla="*/ 8 w 64"/>
              <a:gd name="T43" fmla="*/ 2 h 65"/>
              <a:gd name="T44" fmla="*/ 8 w 64"/>
              <a:gd name="T45" fmla="*/ 17 h 65"/>
              <a:gd name="T46" fmla="*/ 6 w 64"/>
              <a:gd name="T47" fmla="*/ 18 h 65"/>
              <a:gd name="T48" fmla="*/ 4 w 64"/>
              <a:gd name="T49" fmla="*/ 17 h 65"/>
              <a:gd name="T50" fmla="*/ 4 w 64"/>
              <a:gd name="T51" fmla="*/ 2 h 65"/>
              <a:gd name="T52" fmla="*/ 2 w 64"/>
              <a:gd name="T53" fmla="*/ 0 h 65"/>
              <a:gd name="T54" fmla="*/ 0 w 64"/>
              <a:gd name="T55" fmla="*/ 2 h 65"/>
              <a:gd name="T56" fmla="*/ 0 w 64"/>
              <a:gd name="T57" fmla="*/ 17 h 65"/>
              <a:gd name="T58" fmla="*/ 0 w 64"/>
              <a:gd name="T59" fmla="*/ 21 h 65"/>
              <a:gd name="T60" fmla="*/ 3 w 64"/>
              <a:gd name="T61" fmla="*/ 25 h 65"/>
              <a:gd name="T62" fmla="*/ 8 w 64"/>
              <a:gd name="T63" fmla="*/ 33 h 65"/>
              <a:gd name="T64" fmla="*/ 8 w 64"/>
              <a:gd name="T65" fmla="*/ 65 h 65"/>
              <a:gd name="T66" fmla="*/ 20 w 64"/>
              <a:gd name="T67" fmla="*/ 65 h 65"/>
              <a:gd name="T68" fmla="*/ 20 w 64"/>
              <a:gd name="T69" fmla="*/ 33 h 65"/>
              <a:gd name="T70" fmla="*/ 25 w 64"/>
              <a:gd name="T71" fmla="*/ 25 h 65"/>
              <a:gd name="T72" fmla="*/ 28 w 64"/>
              <a:gd name="T73" fmla="*/ 21 h 65"/>
              <a:gd name="T74" fmla="*/ 28 w 64"/>
              <a:gd name="T75" fmla="*/ 17 h 65"/>
              <a:gd name="T76" fmla="*/ 28 w 64"/>
              <a:gd name="T77" fmla="*/ 2 h 65"/>
              <a:gd name="T78" fmla="*/ 26 w 64"/>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5">
                <a:moveTo>
                  <a:pt x="54" y="0"/>
                </a:moveTo>
                <a:cubicBezTo>
                  <a:pt x="49" y="0"/>
                  <a:pt x="44" y="5"/>
                  <a:pt x="44" y="11"/>
                </a:cubicBezTo>
                <a:cubicBezTo>
                  <a:pt x="44" y="41"/>
                  <a:pt x="44" y="41"/>
                  <a:pt x="44" y="41"/>
                </a:cubicBezTo>
                <a:cubicBezTo>
                  <a:pt x="52" y="41"/>
                  <a:pt x="52" y="41"/>
                  <a:pt x="52" y="41"/>
                </a:cubicBezTo>
                <a:cubicBezTo>
                  <a:pt x="52" y="65"/>
                  <a:pt x="52" y="65"/>
                  <a:pt x="52" y="65"/>
                </a:cubicBezTo>
                <a:cubicBezTo>
                  <a:pt x="64" y="65"/>
                  <a:pt x="64" y="65"/>
                  <a:pt x="64" y="65"/>
                </a:cubicBezTo>
                <a:cubicBezTo>
                  <a:pt x="64" y="11"/>
                  <a:pt x="64" y="11"/>
                  <a:pt x="64" y="11"/>
                </a:cubicBezTo>
                <a:cubicBezTo>
                  <a:pt x="64" y="5"/>
                  <a:pt x="60" y="0"/>
                  <a:pt x="54" y="0"/>
                </a:cubicBezTo>
                <a:close/>
                <a:moveTo>
                  <a:pt x="26" y="0"/>
                </a:moveTo>
                <a:cubicBezTo>
                  <a:pt x="25" y="0"/>
                  <a:pt x="24" y="1"/>
                  <a:pt x="24" y="2"/>
                </a:cubicBezTo>
                <a:cubicBezTo>
                  <a:pt x="24" y="17"/>
                  <a:pt x="24" y="17"/>
                  <a:pt x="24" y="17"/>
                </a:cubicBezTo>
                <a:cubicBezTo>
                  <a:pt x="24" y="17"/>
                  <a:pt x="23" y="18"/>
                  <a:pt x="22" y="18"/>
                </a:cubicBezTo>
                <a:cubicBezTo>
                  <a:pt x="21" y="18"/>
                  <a:pt x="20" y="17"/>
                  <a:pt x="20" y="17"/>
                </a:cubicBezTo>
                <a:cubicBezTo>
                  <a:pt x="20" y="2"/>
                  <a:pt x="20" y="2"/>
                  <a:pt x="20" y="2"/>
                </a:cubicBezTo>
                <a:cubicBezTo>
                  <a:pt x="20" y="1"/>
                  <a:pt x="19" y="0"/>
                  <a:pt x="18" y="0"/>
                </a:cubicBezTo>
                <a:cubicBezTo>
                  <a:pt x="17" y="0"/>
                  <a:pt x="16" y="1"/>
                  <a:pt x="16" y="2"/>
                </a:cubicBezTo>
                <a:cubicBezTo>
                  <a:pt x="16" y="17"/>
                  <a:pt x="16" y="17"/>
                  <a:pt x="16" y="17"/>
                </a:cubicBezTo>
                <a:cubicBezTo>
                  <a:pt x="16" y="17"/>
                  <a:pt x="15" y="18"/>
                  <a:pt x="14" y="18"/>
                </a:cubicBezTo>
                <a:cubicBezTo>
                  <a:pt x="13" y="18"/>
                  <a:pt x="12" y="17"/>
                  <a:pt x="12" y="17"/>
                </a:cubicBezTo>
                <a:cubicBezTo>
                  <a:pt x="12" y="2"/>
                  <a:pt x="12" y="2"/>
                  <a:pt x="12" y="2"/>
                </a:cubicBezTo>
                <a:cubicBezTo>
                  <a:pt x="12" y="1"/>
                  <a:pt x="11" y="0"/>
                  <a:pt x="10" y="0"/>
                </a:cubicBezTo>
                <a:cubicBezTo>
                  <a:pt x="9" y="0"/>
                  <a:pt x="8" y="1"/>
                  <a:pt x="8" y="2"/>
                </a:cubicBezTo>
                <a:cubicBezTo>
                  <a:pt x="8" y="17"/>
                  <a:pt x="8" y="17"/>
                  <a:pt x="8" y="17"/>
                </a:cubicBezTo>
                <a:cubicBezTo>
                  <a:pt x="8" y="17"/>
                  <a:pt x="7" y="18"/>
                  <a:pt x="6" y="18"/>
                </a:cubicBezTo>
                <a:cubicBezTo>
                  <a:pt x="5" y="18"/>
                  <a:pt x="4" y="17"/>
                  <a:pt x="4" y="17"/>
                </a:cubicBezTo>
                <a:cubicBezTo>
                  <a:pt x="4" y="2"/>
                  <a:pt x="4" y="2"/>
                  <a:pt x="4" y="2"/>
                </a:cubicBezTo>
                <a:cubicBezTo>
                  <a:pt x="4" y="1"/>
                  <a:pt x="3" y="0"/>
                  <a:pt x="2" y="0"/>
                </a:cubicBezTo>
                <a:cubicBezTo>
                  <a:pt x="0" y="0"/>
                  <a:pt x="0" y="1"/>
                  <a:pt x="0" y="2"/>
                </a:cubicBezTo>
                <a:cubicBezTo>
                  <a:pt x="0" y="17"/>
                  <a:pt x="0" y="17"/>
                  <a:pt x="0" y="17"/>
                </a:cubicBezTo>
                <a:cubicBezTo>
                  <a:pt x="0" y="21"/>
                  <a:pt x="0" y="21"/>
                  <a:pt x="0" y="21"/>
                </a:cubicBezTo>
                <a:cubicBezTo>
                  <a:pt x="0" y="22"/>
                  <a:pt x="1" y="23"/>
                  <a:pt x="3" y="25"/>
                </a:cubicBezTo>
                <a:cubicBezTo>
                  <a:pt x="5" y="26"/>
                  <a:pt x="8" y="28"/>
                  <a:pt x="8" y="33"/>
                </a:cubicBezTo>
                <a:cubicBezTo>
                  <a:pt x="8" y="65"/>
                  <a:pt x="8" y="65"/>
                  <a:pt x="8" y="65"/>
                </a:cubicBezTo>
                <a:cubicBezTo>
                  <a:pt x="20" y="65"/>
                  <a:pt x="20" y="65"/>
                  <a:pt x="20" y="65"/>
                </a:cubicBezTo>
                <a:cubicBezTo>
                  <a:pt x="20" y="33"/>
                  <a:pt x="20" y="33"/>
                  <a:pt x="20" y="33"/>
                </a:cubicBezTo>
                <a:cubicBezTo>
                  <a:pt x="20" y="28"/>
                  <a:pt x="22" y="26"/>
                  <a:pt x="25" y="25"/>
                </a:cubicBezTo>
                <a:cubicBezTo>
                  <a:pt x="26" y="23"/>
                  <a:pt x="28" y="22"/>
                  <a:pt x="28" y="21"/>
                </a:cubicBezTo>
                <a:cubicBezTo>
                  <a:pt x="28" y="17"/>
                  <a:pt x="28" y="17"/>
                  <a:pt x="28" y="17"/>
                </a:cubicBezTo>
                <a:cubicBezTo>
                  <a:pt x="28" y="2"/>
                  <a:pt x="28" y="2"/>
                  <a:pt x="28" y="2"/>
                </a:cubicBezTo>
                <a:cubicBezTo>
                  <a:pt x="28" y="1"/>
                  <a:pt x="27" y="0"/>
                  <a:pt x="26" y="0"/>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29" name="Freeform 58"/>
          <p:cNvSpPr>
            <a:spLocks noEditPoints="1"/>
          </p:cNvSpPr>
          <p:nvPr/>
        </p:nvSpPr>
        <p:spPr bwMode="auto">
          <a:xfrm>
            <a:off x="10432610" y="3212205"/>
            <a:ext cx="177634" cy="199655"/>
          </a:xfrm>
          <a:custGeom>
            <a:avLst/>
            <a:gdLst>
              <a:gd name="T0" fmla="*/ 58 w 74"/>
              <a:gd name="T1" fmla="*/ 25 h 83"/>
              <a:gd name="T2" fmla="*/ 63 w 74"/>
              <a:gd name="T3" fmla="*/ 22 h 83"/>
              <a:gd name="T4" fmla="*/ 68 w 74"/>
              <a:gd name="T5" fmla="*/ 12 h 83"/>
              <a:gd name="T6" fmla="*/ 65 w 74"/>
              <a:gd name="T7" fmla="*/ 3 h 83"/>
              <a:gd name="T8" fmla="*/ 58 w 74"/>
              <a:gd name="T9" fmla="*/ 0 h 83"/>
              <a:gd name="T10" fmla="*/ 46 w 74"/>
              <a:gd name="T11" fmla="*/ 6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7 h 83"/>
              <a:gd name="T28" fmla="*/ 6 w 74"/>
              <a:gd name="T29" fmla="*/ 47 h 83"/>
              <a:gd name="T30" fmla="*/ 6 w 74"/>
              <a:gd name="T31" fmla="*/ 83 h 83"/>
              <a:gd name="T32" fmla="*/ 69 w 74"/>
              <a:gd name="T33" fmla="*/ 83 h 83"/>
              <a:gd name="T34" fmla="*/ 69 w 74"/>
              <a:gd name="T35" fmla="*/ 47 h 83"/>
              <a:gd name="T36" fmla="*/ 74 w 74"/>
              <a:gd name="T37" fmla="*/ 47 h 83"/>
              <a:gd name="T38" fmla="*/ 74 w 74"/>
              <a:gd name="T39" fmla="*/ 25 h 83"/>
              <a:gd name="T40" fmla="*/ 58 w 74"/>
              <a:gd name="T41" fmla="*/ 25 h 83"/>
              <a:gd name="T42" fmla="*/ 50 w 74"/>
              <a:gd name="T43" fmla="*/ 10 h 83"/>
              <a:gd name="T44" fmla="*/ 58 w 74"/>
              <a:gd name="T45" fmla="*/ 6 h 83"/>
              <a:gd name="T46" fmla="*/ 61 w 74"/>
              <a:gd name="T47" fmla="*/ 7 h 83"/>
              <a:gd name="T48" fmla="*/ 59 w 74"/>
              <a:gd name="T49" fmla="*/ 18 h 83"/>
              <a:gd name="T50" fmla="*/ 46 w 74"/>
              <a:gd name="T51" fmla="*/ 25 h 83"/>
              <a:gd name="T52" fmla="*/ 42 w 74"/>
              <a:gd name="T53" fmla="*/ 25 h 83"/>
              <a:gd name="T54" fmla="*/ 50 w 74"/>
              <a:gd name="T55" fmla="*/ 10 h 83"/>
              <a:gd name="T56" fmla="*/ 14 w 74"/>
              <a:gd name="T57" fmla="*/ 12 h 83"/>
              <a:gd name="T58" fmla="*/ 15 w 74"/>
              <a:gd name="T59" fmla="*/ 9 h 83"/>
              <a:gd name="T60" fmla="*/ 18 w 74"/>
              <a:gd name="T61" fmla="*/ 8 h 83"/>
              <a:gd name="T62" fmla="*/ 18 w 74"/>
              <a:gd name="T63" fmla="*/ 8 h 83"/>
              <a:gd name="T64" fmla="*/ 23 w 74"/>
              <a:gd name="T65" fmla="*/ 10 h 83"/>
              <a:gd name="T66" fmla="*/ 30 w 74"/>
              <a:gd name="T67" fmla="*/ 23 h 83"/>
              <a:gd name="T68" fmla="*/ 30 w 74"/>
              <a:gd name="T69" fmla="*/ 24 h 83"/>
              <a:gd name="T70" fmla="*/ 29 w 74"/>
              <a:gd name="T71" fmla="*/ 24 h 83"/>
              <a:gd name="T72" fmla="*/ 17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6 w 74"/>
              <a:gd name="T89" fmla="*/ 41 h 83"/>
              <a:gd name="T90" fmla="*/ 6 w 74"/>
              <a:gd name="T91" fmla="*/ 31 h 83"/>
              <a:gd name="T92" fmla="*/ 32 w 74"/>
              <a:gd name="T93" fmla="*/ 31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9 w 74"/>
              <a:gd name="T107" fmla="*/ 41 h 83"/>
              <a:gd name="T108" fmla="*/ 42 w 74"/>
              <a:gd name="T109" fmla="*/ 41 h 83"/>
              <a:gd name="T110" fmla="*/ 42 w 74"/>
              <a:gd name="T111" fmla="*/ 31 h 83"/>
              <a:gd name="T112" fmla="*/ 69 w 74"/>
              <a:gd name="T113" fmla="*/ 31 h 83"/>
              <a:gd name="T114" fmla="*/ 69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3" y="22"/>
                </a:cubicBezTo>
                <a:cubicBezTo>
                  <a:pt x="65" y="19"/>
                  <a:pt x="67" y="16"/>
                  <a:pt x="68" y="12"/>
                </a:cubicBezTo>
                <a:cubicBezTo>
                  <a:pt x="69" y="9"/>
                  <a:pt x="68" y="5"/>
                  <a:pt x="65" y="3"/>
                </a:cubicBezTo>
                <a:cubicBezTo>
                  <a:pt x="63" y="1"/>
                  <a:pt x="61" y="0"/>
                  <a:pt x="58" y="0"/>
                </a:cubicBezTo>
                <a:cubicBezTo>
                  <a:pt x="54" y="0"/>
                  <a:pt x="50" y="2"/>
                  <a:pt x="46" y="6"/>
                </a:cubicBezTo>
                <a:cubicBezTo>
                  <a:pt x="41" y="11"/>
                  <a:pt x="38" y="19"/>
                  <a:pt x="36" y="24"/>
                </a:cubicBezTo>
                <a:cubicBezTo>
                  <a:pt x="35" y="19"/>
                  <a:pt x="32" y="11"/>
                  <a:pt x="27" y="6"/>
                </a:cubicBezTo>
                <a:cubicBezTo>
                  <a:pt x="25" y="4"/>
                  <a:pt x="21" y="2"/>
                  <a:pt x="18" y="2"/>
                </a:cubicBezTo>
                <a:cubicBezTo>
                  <a:pt x="15" y="2"/>
                  <a:pt x="13" y="3"/>
                  <a:pt x="11" y="5"/>
                </a:cubicBezTo>
                <a:cubicBezTo>
                  <a:pt x="7" y="9"/>
                  <a:pt x="8" y="16"/>
                  <a:pt x="12" y="21"/>
                </a:cubicBezTo>
                <a:cubicBezTo>
                  <a:pt x="14" y="23"/>
                  <a:pt x="16" y="24"/>
                  <a:pt x="18" y="25"/>
                </a:cubicBezTo>
                <a:cubicBezTo>
                  <a:pt x="0" y="25"/>
                  <a:pt x="0" y="25"/>
                  <a:pt x="0" y="25"/>
                </a:cubicBezTo>
                <a:cubicBezTo>
                  <a:pt x="0" y="47"/>
                  <a:pt x="0" y="47"/>
                  <a:pt x="0" y="47"/>
                </a:cubicBezTo>
                <a:cubicBezTo>
                  <a:pt x="6" y="47"/>
                  <a:pt x="6" y="47"/>
                  <a:pt x="6" y="47"/>
                </a:cubicBezTo>
                <a:cubicBezTo>
                  <a:pt x="6" y="83"/>
                  <a:pt x="6" y="83"/>
                  <a:pt x="6" y="83"/>
                </a:cubicBezTo>
                <a:cubicBezTo>
                  <a:pt x="69" y="83"/>
                  <a:pt x="69" y="83"/>
                  <a:pt x="69" y="83"/>
                </a:cubicBezTo>
                <a:cubicBezTo>
                  <a:pt x="69" y="47"/>
                  <a:pt x="69" y="47"/>
                  <a:pt x="69" y="47"/>
                </a:cubicBezTo>
                <a:cubicBezTo>
                  <a:pt x="74" y="47"/>
                  <a:pt x="74" y="47"/>
                  <a:pt x="74" y="47"/>
                </a:cubicBezTo>
                <a:cubicBezTo>
                  <a:pt x="74" y="25"/>
                  <a:pt x="74" y="25"/>
                  <a:pt x="74" y="25"/>
                </a:cubicBezTo>
                <a:lnTo>
                  <a:pt x="58" y="25"/>
                </a:lnTo>
                <a:close/>
                <a:moveTo>
                  <a:pt x="50" y="10"/>
                </a:moveTo>
                <a:cubicBezTo>
                  <a:pt x="53" y="7"/>
                  <a:pt x="56" y="6"/>
                  <a:pt x="58" y="6"/>
                </a:cubicBezTo>
                <a:cubicBezTo>
                  <a:pt x="59" y="6"/>
                  <a:pt x="60" y="6"/>
                  <a:pt x="61" y="7"/>
                </a:cubicBezTo>
                <a:cubicBezTo>
                  <a:pt x="63" y="9"/>
                  <a:pt x="62" y="14"/>
                  <a:pt x="59" y="18"/>
                </a:cubicBezTo>
                <a:cubicBezTo>
                  <a:pt x="55" y="21"/>
                  <a:pt x="50" y="24"/>
                  <a:pt x="46" y="25"/>
                </a:cubicBezTo>
                <a:cubicBezTo>
                  <a:pt x="42" y="25"/>
                  <a:pt x="42" y="25"/>
                  <a:pt x="42" y="25"/>
                </a:cubicBezTo>
                <a:cubicBezTo>
                  <a:pt x="43" y="21"/>
                  <a:pt x="46" y="14"/>
                  <a:pt x="50" y="10"/>
                </a:cubicBezTo>
                <a:close/>
                <a:moveTo>
                  <a:pt x="14" y="12"/>
                </a:moveTo>
                <a:cubicBezTo>
                  <a:pt x="14" y="12"/>
                  <a:pt x="14" y="10"/>
                  <a:pt x="15" y="9"/>
                </a:cubicBezTo>
                <a:cubicBezTo>
                  <a:pt x="16" y="8"/>
                  <a:pt x="17" y="8"/>
                  <a:pt x="18" y="8"/>
                </a:cubicBezTo>
                <a:cubicBezTo>
                  <a:pt x="18" y="8"/>
                  <a:pt x="18" y="8"/>
                  <a:pt x="18" y="8"/>
                </a:cubicBezTo>
                <a:cubicBezTo>
                  <a:pt x="20" y="8"/>
                  <a:pt x="22" y="9"/>
                  <a:pt x="23" y="10"/>
                </a:cubicBezTo>
                <a:cubicBezTo>
                  <a:pt x="26" y="13"/>
                  <a:pt x="28" y="18"/>
                  <a:pt x="30" y="23"/>
                </a:cubicBezTo>
                <a:cubicBezTo>
                  <a:pt x="30" y="23"/>
                  <a:pt x="30" y="24"/>
                  <a:pt x="30" y="24"/>
                </a:cubicBezTo>
                <a:cubicBezTo>
                  <a:pt x="30" y="24"/>
                  <a:pt x="29" y="24"/>
                  <a:pt x="29" y="24"/>
                </a:cubicBezTo>
                <a:cubicBezTo>
                  <a:pt x="24" y="22"/>
                  <a:pt x="19" y="20"/>
                  <a:pt x="17" y="17"/>
                </a:cubicBezTo>
                <a:cubicBezTo>
                  <a:pt x="15" y="16"/>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6" y="41"/>
                  <a:pt x="6" y="41"/>
                  <a:pt x="6" y="41"/>
                </a:cubicBezTo>
                <a:cubicBezTo>
                  <a:pt x="6" y="31"/>
                  <a:pt x="6" y="31"/>
                  <a:pt x="6" y="31"/>
                </a:cubicBezTo>
                <a:cubicBezTo>
                  <a:pt x="32" y="31"/>
                  <a:pt x="32" y="31"/>
                  <a:pt x="32" y="31"/>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9" y="41"/>
                </a:moveTo>
                <a:cubicBezTo>
                  <a:pt x="42" y="41"/>
                  <a:pt x="42" y="41"/>
                  <a:pt x="42" y="41"/>
                </a:cubicBezTo>
                <a:cubicBezTo>
                  <a:pt x="42" y="31"/>
                  <a:pt x="42" y="31"/>
                  <a:pt x="42" y="31"/>
                </a:cubicBezTo>
                <a:cubicBezTo>
                  <a:pt x="69" y="31"/>
                  <a:pt x="69" y="31"/>
                  <a:pt x="69" y="31"/>
                </a:cubicBezTo>
                <a:lnTo>
                  <a:pt x="69" y="4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130" name="Freeform 59"/>
          <p:cNvSpPr>
            <a:spLocks noEditPoints="1"/>
          </p:cNvSpPr>
          <p:nvPr/>
        </p:nvSpPr>
        <p:spPr bwMode="auto">
          <a:xfrm>
            <a:off x="10379760" y="4112120"/>
            <a:ext cx="184974" cy="151209"/>
          </a:xfrm>
          <a:custGeom>
            <a:avLst/>
            <a:gdLst>
              <a:gd name="T0" fmla="*/ 1 w 77"/>
              <a:gd name="T1" fmla="*/ 42 h 63"/>
              <a:gd name="T2" fmla="*/ 8 w 77"/>
              <a:gd name="T3" fmla="*/ 55 h 63"/>
              <a:gd name="T4" fmla="*/ 21 w 77"/>
              <a:gd name="T5" fmla="*/ 61 h 63"/>
              <a:gd name="T6" fmla="*/ 38 w 77"/>
              <a:gd name="T7" fmla="*/ 63 h 63"/>
              <a:gd name="T8" fmla="*/ 56 w 77"/>
              <a:gd name="T9" fmla="*/ 61 h 63"/>
              <a:gd name="T10" fmla="*/ 69 w 77"/>
              <a:gd name="T11" fmla="*/ 55 h 63"/>
              <a:gd name="T12" fmla="*/ 76 w 77"/>
              <a:gd name="T13" fmla="*/ 42 h 63"/>
              <a:gd name="T14" fmla="*/ 71 w 77"/>
              <a:gd name="T15" fmla="*/ 16 h 63"/>
              <a:gd name="T16" fmla="*/ 72 w 77"/>
              <a:gd name="T17" fmla="*/ 11 h 63"/>
              <a:gd name="T18" fmla="*/ 70 w 77"/>
              <a:gd name="T19" fmla="*/ 0 h 63"/>
              <a:gd name="T20" fmla="*/ 67 w 77"/>
              <a:gd name="T21" fmla="*/ 0 h 63"/>
              <a:gd name="T22" fmla="*/ 60 w 77"/>
              <a:gd name="T23" fmla="*/ 3 h 63"/>
              <a:gd name="T24" fmla="*/ 38 w 77"/>
              <a:gd name="T25" fmla="*/ 5 h 63"/>
              <a:gd name="T26" fmla="*/ 17 w 77"/>
              <a:gd name="T27" fmla="*/ 3 h 63"/>
              <a:gd name="T28" fmla="*/ 9 w 77"/>
              <a:gd name="T29" fmla="*/ 0 h 63"/>
              <a:gd name="T30" fmla="*/ 7 w 77"/>
              <a:gd name="T31" fmla="*/ 0 h 63"/>
              <a:gd name="T32" fmla="*/ 5 w 77"/>
              <a:gd name="T33" fmla="*/ 11 h 63"/>
              <a:gd name="T34" fmla="*/ 6 w 77"/>
              <a:gd name="T35" fmla="*/ 16 h 63"/>
              <a:gd name="T36" fmla="*/ 9 w 77"/>
              <a:gd name="T37" fmla="*/ 42 h 63"/>
              <a:gd name="T38" fmla="*/ 18 w 77"/>
              <a:gd name="T39" fmla="*/ 30 h 63"/>
              <a:gd name="T40" fmla="*/ 27 w 77"/>
              <a:gd name="T41" fmla="*/ 29 h 63"/>
              <a:gd name="T42" fmla="*/ 38 w 77"/>
              <a:gd name="T43" fmla="*/ 30 h 63"/>
              <a:gd name="T44" fmla="*/ 49 w 77"/>
              <a:gd name="T45" fmla="*/ 29 h 63"/>
              <a:gd name="T46" fmla="*/ 59 w 77"/>
              <a:gd name="T47" fmla="*/ 30 h 63"/>
              <a:gd name="T48" fmla="*/ 67 w 77"/>
              <a:gd name="T49" fmla="*/ 42 h 63"/>
              <a:gd name="T50" fmla="*/ 64 w 77"/>
              <a:gd name="T51" fmla="*/ 52 h 63"/>
              <a:gd name="T52" fmla="*/ 56 w 77"/>
              <a:gd name="T53" fmla="*/ 57 h 63"/>
              <a:gd name="T54" fmla="*/ 45 w 77"/>
              <a:gd name="T55" fmla="*/ 58 h 63"/>
              <a:gd name="T56" fmla="*/ 31 w 77"/>
              <a:gd name="T57" fmla="*/ 58 h 63"/>
              <a:gd name="T58" fmla="*/ 20 w 77"/>
              <a:gd name="T59" fmla="*/ 57 h 63"/>
              <a:gd name="T60" fmla="*/ 12 w 77"/>
              <a:gd name="T61" fmla="*/ 52 h 63"/>
              <a:gd name="T62" fmla="*/ 9 w 77"/>
              <a:gd name="T63" fmla="*/ 42 h 63"/>
              <a:gd name="T64" fmla="*/ 53 w 77"/>
              <a:gd name="T65" fmla="*/ 48 h 63"/>
              <a:gd name="T66" fmla="*/ 53 w 77"/>
              <a:gd name="T67" fmla="*/ 34 h 63"/>
              <a:gd name="T68" fmla="*/ 19 w 77"/>
              <a:gd name="T69" fmla="*/ 41 h 63"/>
              <a:gd name="T70" fmla="*/ 29 w 77"/>
              <a:gd name="T71" fmla="*/ 41 h 63"/>
              <a:gd name="T72" fmla="*/ 19 w 77"/>
              <a:gd name="T7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0" y="33"/>
                </a:moveTo>
                <a:cubicBezTo>
                  <a:pt x="0" y="36"/>
                  <a:pt x="0" y="39"/>
                  <a:pt x="1" y="42"/>
                </a:cubicBezTo>
                <a:cubicBezTo>
                  <a:pt x="1" y="45"/>
                  <a:pt x="2" y="47"/>
                  <a:pt x="3" y="49"/>
                </a:cubicBezTo>
                <a:cubicBezTo>
                  <a:pt x="5" y="51"/>
                  <a:pt x="6" y="53"/>
                  <a:pt x="8" y="55"/>
                </a:cubicBezTo>
                <a:cubicBezTo>
                  <a:pt x="10" y="56"/>
                  <a:pt x="12" y="58"/>
                  <a:pt x="14" y="59"/>
                </a:cubicBezTo>
                <a:cubicBezTo>
                  <a:pt x="16" y="60"/>
                  <a:pt x="18" y="61"/>
                  <a:pt x="21" y="61"/>
                </a:cubicBezTo>
                <a:cubicBezTo>
                  <a:pt x="23" y="62"/>
                  <a:pt x="26" y="62"/>
                  <a:pt x="29" y="63"/>
                </a:cubicBezTo>
                <a:cubicBezTo>
                  <a:pt x="32" y="63"/>
                  <a:pt x="35" y="63"/>
                  <a:pt x="38" y="63"/>
                </a:cubicBezTo>
                <a:cubicBezTo>
                  <a:pt x="42" y="63"/>
                  <a:pt x="45" y="63"/>
                  <a:pt x="47" y="63"/>
                </a:cubicBezTo>
                <a:cubicBezTo>
                  <a:pt x="50" y="62"/>
                  <a:pt x="53" y="62"/>
                  <a:pt x="56" y="61"/>
                </a:cubicBezTo>
                <a:cubicBezTo>
                  <a:pt x="58" y="61"/>
                  <a:pt x="61" y="60"/>
                  <a:pt x="63" y="59"/>
                </a:cubicBezTo>
                <a:cubicBezTo>
                  <a:pt x="65" y="58"/>
                  <a:pt x="67" y="56"/>
                  <a:pt x="69" y="55"/>
                </a:cubicBezTo>
                <a:cubicBezTo>
                  <a:pt x="71" y="53"/>
                  <a:pt x="72" y="51"/>
                  <a:pt x="73" y="49"/>
                </a:cubicBezTo>
                <a:cubicBezTo>
                  <a:pt x="74" y="47"/>
                  <a:pt x="75" y="45"/>
                  <a:pt x="76" y="42"/>
                </a:cubicBezTo>
                <a:cubicBezTo>
                  <a:pt x="77" y="39"/>
                  <a:pt x="77" y="36"/>
                  <a:pt x="77" y="33"/>
                </a:cubicBezTo>
                <a:cubicBezTo>
                  <a:pt x="77" y="26"/>
                  <a:pt x="75" y="21"/>
                  <a:pt x="71" y="16"/>
                </a:cubicBezTo>
                <a:cubicBezTo>
                  <a:pt x="71" y="16"/>
                  <a:pt x="71" y="15"/>
                  <a:pt x="71" y="14"/>
                </a:cubicBezTo>
                <a:cubicBezTo>
                  <a:pt x="71" y="13"/>
                  <a:pt x="72" y="12"/>
                  <a:pt x="72" y="11"/>
                </a:cubicBezTo>
                <a:cubicBezTo>
                  <a:pt x="72" y="10"/>
                  <a:pt x="72" y="8"/>
                  <a:pt x="72" y="6"/>
                </a:cubicBezTo>
                <a:cubicBezTo>
                  <a:pt x="71" y="4"/>
                  <a:pt x="71" y="2"/>
                  <a:pt x="70" y="0"/>
                </a:cubicBezTo>
                <a:cubicBezTo>
                  <a:pt x="69" y="0"/>
                  <a:pt x="69" y="0"/>
                  <a:pt x="69" y="0"/>
                </a:cubicBezTo>
                <a:cubicBezTo>
                  <a:pt x="69" y="0"/>
                  <a:pt x="68" y="0"/>
                  <a:pt x="67" y="0"/>
                </a:cubicBezTo>
                <a:cubicBezTo>
                  <a:pt x="67" y="0"/>
                  <a:pt x="65" y="1"/>
                  <a:pt x="64" y="1"/>
                </a:cubicBezTo>
                <a:cubicBezTo>
                  <a:pt x="63" y="1"/>
                  <a:pt x="61" y="2"/>
                  <a:pt x="60" y="3"/>
                </a:cubicBezTo>
                <a:cubicBezTo>
                  <a:pt x="58" y="4"/>
                  <a:pt x="56" y="5"/>
                  <a:pt x="53" y="7"/>
                </a:cubicBezTo>
                <a:cubicBezTo>
                  <a:pt x="50" y="6"/>
                  <a:pt x="45" y="5"/>
                  <a:pt x="38" y="5"/>
                </a:cubicBezTo>
                <a:cubicBezTo>
                  <a:pt x="32" y="5"/>
                  <a:pt x="27" y="6"/>
                  <a:pt x="23" y="7"/>
                </a:cubicBezTo>
                <a:cubicBezTo>
                  <a:pt x="21" y="5"/>
                  <a:pt x="19" y="4"/>
                  <a:pt x="17" y="3"/>
                </a:cubicBezTo>
                <a:cubicBezTo>
                  <a:pt x="15" y="2"/>
                  <a:pt x="14" y="1"/>
                  <a:pt x="12" y="1"/>
                </a:cubicBezTo>
                <a:cubicBezTo>
                  <a:pt x="11" y="1"/>
                  <a:pt x="10" y="0"/>
                  <a:pt x="9" y="0"/>
                </a:cubicBezTo>
                <a:cubicBezTo>
                  <a:pt x="8" y="0"/>
                  <a:pt x="8" y="0"/>
                  <a:pt x="7" y="0"/>
                </a:cubicBezTo>
                <a:cubicBezTo>
                  <a:pt x="7" y="0"/>
                  <a:pt x="7" y="0"/>
                  <a:pt x="7" y="0"/>
                </a:cubicBezTo>
                <a:cubicBezTo>
                  <a:pt x="6" y="2"/>
                  <a:pt x="5" y="4"/>
                  <a:pt x="5" y="6"/>
                </a:cubicBezTo>
                <a:cubicBezTo>
                  <a:pt x="5" y="8"/>
                  <a:pt x="5" y="10"/>
                  <a:pt x="5" y="11"/>
                </a:cubicBezTo>
                <a:cubicBezTo>
                  <a:pt x="5" y="12"/>
                  <a:pt x="5" y="13"/>
                  <a:pt x="5" y="14"/>
                </a:cubicBezTo>
                <a:cubicBezTo>
                  <a:pt x="6" y="15"/>
                  <a:pt x="6" y="16"/>
                  <a:pt x="6" y="16"/>
                </a:cubicBezTo>
                <a:cubicBezTo>
                  <a:pt x="2" y="21"/>
                  <a:pt x="0" y="26"/>
                  <a:pt x="0" y="33"/>
                </a:cubicBezTo>
                <a:close/>
                <a:moveTo>
                  <a:pt x="9" y="42"/>
                </a:moveTo>
                <a:cubicBezTo>
                  <a:pt x="9" y="38"/>
                  <a:pt x="11" y="35"/>
                  <a:pt x="14" y="32"/>
                </a:cubicBezTo>
                <a:cubicBezTo>
                  <a:pt x="15" y="31"/>
                  <a:pt x="16" y="30"/>
                  <a:pt x="18" y="30"/>
                </a:cubicBezTo>
                <a:cubicBezTo>
                  <a:pt x="19" y="30"/>
                  <a:pt x="20" y="29"/>
                  <a:pt x="22" y="29"/>
                </a:cubicBezTo>
                <a:cubicBezTo>
                  <a:pt x="24" y="29"/>
                  <a:pt x="25" y="29"/>
                  <a:pt x="27" y="29"/>
                </a:cubicBezTo>
                <a:cubicBezTo>
                  <a:pt x="28" y="29"/>
                  <a:pt x="30" y="29"/>
                  <a:pt x="32" y="30"/>
                </a:cubicBezTo>
                <a:cubicBezTo>
                  <a:pt x="35" y="30"/>
                  <a:pt x="36" y="30"/>
                  <a:pt x="38" y="30"/>
                </a:cubicBezTo>
                <a:cubicBezTo>
                  <a:pt x="40" y="30"/>
                  <a:pt x="42" y="30"/>
                  <a:pt x="44" y="30"/>
                </a:cubicBezTo>
                <a:cubicBezTo>
                  <a:pt x="46" y="29"/>
                  <a:pt x="48" y="29"/>
                  <a:pt x="49" y="29"/>
                </a:cubicBezTo>
                <a:cubicBezTo>
                  <a:pt x="51" y="29"/>
                  <a:pt x="52" y="29"/>
                  <a:pt x="54" y="29"/>
                </a:cubicBezTo>
                <a:cubicBezTo>
                  <a:pt x="56" y="29"/>
                  <a:pt x="57" y="30"/>
                  <a:pt x="59" y="30"/>
                </a:cubicBezTo>
                <a:cubicBezTo>
                  <a:pt x="60" y="30"/>
                  <a:pt x="61" y="31"/>
                  <a:pt x="62" y="32"/>
                </a:cubicBezTo>
                <a:cubicBezTo>
                  <a:pt x="65" y="35"/>
                  <a:pt x="67" y="38"/>
                  <a:pt x="67" y="42"/>
                </a:cubicBezTo>
                <a:cubicBezTo>
                  <a:pt x="67" y="44"/>
                  <a:pt x="67" y="46"/>
                  <a:pt x="66" y="48"/>
                </a:cubicBezTo>
                <a:cubicBezTo>
                  <a:pt x="66" y="49"/>
                  <a:pt x="65" y="51"/>
                  <a:pt x="64" y="52"/>
                </a:cubicBezTo>
                <a:cubicBezTo>
                  <a:pt x="63" y="53"/>
                  <a:pt x="62" y="54"/>
                  <a:pt x="61" y="55"/>
                </a:cubicBezTo>
                <a:cubicBezTo>
                  <a:pt x="59" y="56"/>
                  <a:pt x="58" y="56"/>
                  <a:pt x="56" y="57"/>
                </a:cubicBezTo>
                <a:cubicBezTo>
                  <a:pt x="55" y="57"/>
                  <a:pt x="53" y="57"/>
                  <a:pt x="51" y="58"/>
                </a:cubicBezTo>
                <a:cubicBezTo>
                  <a:pt x="48" y="58"/>
                  <a:pt x="46" y="58"/>
                  <a:pt x="45" y="58"/>
                </a:cubicBezTo>
                <a:cubicBezTo>
                  <a:pt x="43" y="58"/>
                  <a:pt x="41" y="58"/>
                  <a:pt x="38" y="58"/>
                </a:cubicBezTo>
                <a:cubicBezTo>
                  <a:pt x="35" y="58"/>
                  <a:pt x="33" y="58"/>
                  <a:pt x="31" y="58"/>
                </a:cubicBezTo>
                <a:cubicBezTo>
                  <a:pt x="30" y="58"/>
                  <a:pt x="28" y="58"/>
                  <a:pt x="25" y="58"/>
                </a:cubicBezTo>
                <a:cubicBezTo>
                  <a:pt x="23" y="57"/>
                  <a:pt x="21" y="57"/>
                  <a:pt x="20" y="57"/>
                </a:cubicBezTo>
                <a:cubicBezTo>
                  <a:pt x="19" y="56"/>
                  <a:pt x="17" y="56"/>
                  <a:pt x="16" y="55"/>
                </a:cubicBezTo>
                <a:cubicBezTo>
                  <a:pt x="14" y="54"/>
                  <a:pt x="13" y="53"/>
                  <a:pt x="12" y="52"/>
                </a:cubicBezTo>
                <a:cubicBezTo>
                  <a:pt x="11" y="51"/>
                  <a:pt x="11" y="49"/>
                  <a:pt x="10" y="48"/>
                </a:cubicBezTo>
                <a:cubicBezTo>
                  <a:pt x="9" y="46"/>
                  <a:pt x="9" y="44"/>
                  <a:pt x="9" y="42"/>
                </a:cubicBezTo>
                <a:close/>
                <a:moveTo>
                  <a:pt x="48" y="41"/>
                </a:moveTo>
                <a:cubicBezTo>
                  <a:pt x="48" y="45"/>
                  <a:pt x="50" y="48"/>
                  <a:pt x="53" y="48"/>
                </a:cubicBezTo>
                <a:cubicBezTo>
                  <a:pt x="55" y="48"/>
                  <a:pt x="58" y="45"/>
                  <a:pt x="58" y="41"/>
                </a:cubicBezTo>
                <a:cubicBezTo>
                  <a:pt x="58" y="37"/>
                  <a:pt x="55" y="34"/>
                  <a:pt x="53" y="34"/>
                </a:cubicBezTo>
                <a:cubicBezTo>
                  <a:pt x="50" y="34"/>
                  <a:pt x="48" y="37"/>
                  <a:pt x="48" y="41"/>
                </a:cubicBezTo>
                <a:close/>
                <a:moveTo>
                  <a:pt x="19" y="41"/>
                </a:moveTo>
                <a:cubicBezTo>
                  <a:pt x="19" y="45"/>
                  <a:pt x="21" y="48"/>
                  <a:pt x="24" y="48"/>
                </a:cubicBezTo>
                <a:cubicBezTo>
                  <a:pt x="27" y="48"/>
                  <a:pt x="29" y="45"/>
                  <a:pt x="29" y="41"/>
                </a:cubicBezTo>
                <a:cubicBezTo>
                  <a:pt x="29" y="37"/>
                  <a:pt x="27" y="34"/>
                  <a:pt x="24" y="34"/>
                </a:cubicBezTo>
                <a:cubicBezTo>
                  <a:pt x="21" y="34"/>
                  <a:pt x="19" y="37"/>
                  <a:pt x="19" y="41"/>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131" name="Freeform 60"/>
          <p:cNvSpPr>
            <a:spLocks noEditPoints="1"/>
          </p:cNvSpPr>
          <p:nvPr/>
        </p:nvSpPr>
        <p:spPr bwMode="auto">
          <a:xfrm>
            <a:off x="10190381" y="2141995"/>
            <a:ext cx="300951" cy="300950"/>
          </a:xfrm>
          <a:custGeom>
            <a:avLst/>
            <a:gdLst>
              <a:gd name="T0" fmla="*/ 0 w 125"/>
              <a:gd name="T1" fmla="*/ 63 h 125"/>
              <a:gd name="T2" fmla="*/ 125 w 125"/>
              <a:gd name="T3" fmla="*/ 63 h 125"/>
              <a:gd name="T4" fmla="*/ 98 w 125"/>
              <a:gd name="T5" fmla="*/ 83 h 125"/>
              <a:gd name="T6" fmla="*/ 117 w 125"/>
              <a:gd name="T7" fmla="*/ 67 h 125"/>
              <a:gd name="T8" fmla="*/ 98 w 125"/>
              <a:gd name="T9" fmla="*/ 83 h 125"/>
              <a:gd name="T10" fmla="*/ 25 w 125"/>
              <a:gd name="T11" fmla="*/ 59 h 125"/>
              <a:gd name="T12" fmla="*/ 13 w 125"/>
              <a:gd name="T13" fmla="*/ 42 h 125"/>
              <a:gd name="T14" fmla="*/ 90 w 125"/>
              <a:gd name="T15" fmla="*/ 42 h 125"/>
              <a:gd name="T16" fmla="*/ 67 w 125"/>
              <a:gd name="T17" fmla="*/ 59 h 125"/>
              <a:gd name="T18" fmla="*/ 90 w 125"/>
              <a:gd name="T19" fmla="*/ 42 h 125"/>
              <a:gd name="T20" fmla="*/ 67 w 125"/>
              <a:gd name="T21" fmla="*/ 9 h 125"/>
              <a:gd name="T22" fmla="*/ 82 w 125"/>
              <a:gd name="T23" fmla="*/ 23 h 125"/>
              <a:gd name="T24" fmla="*/ 67 w 125"/>
              <a:gd name="T25" fmla="*/ 34 h 125"/>
              <a:gd name="T26" fmla="*/ 53 w 125"/>
              <a:gd name="T27" fmla="*/ 12 h 125"/>
              <a:gd name="T28" fmla="*/ 59 w 125"/>
              <a:gd name="T29" fmla="*/ 34 h 125"/>
              <a:gd name="T30" fmla="*/ 43 w 125"/>
              <a:gd name="T31" fmla="*/ 23 h 125"/>
              <a:gd name="T32" fmla="*/ 59 w 125"/>
              <a:gd name="T33" fmla="*/ 59 h 125"/>
              <a:gd name="T34" fmla="*/ 36 w 125"/>
              <a:gd name="T35" fmla="*/ 42 h 125"/>
              <a:gd name="T36" fmla="*/ 13 w 125"/>
              <a:gd name="T37" fmla="*/ 83 h 125"/>
              <a:gd name="T38" fmla="*/ 25 w 125"/>
              <a:gd name="T39" fmla="*/ 67 h 125"/>
              <a:gd name="T40" fmla="*/ 13 w 125"/>
              <a:gd name="T41" fmla="*/ 83 h 125"/>
              <a:gd name="T42" fmla="*/ 59 w 125"/>
              <a:gd name="T43" fmla="*/ 67 h 125"/>
              <a:gd name="T44" fmla="*/ 36 w 125"/>
              <a:gd name="T45" fmla="*/ 83 h 125"/>
              <a:gd name="T46" fmla="*/ 59 w 125"/>
              <a:gd name="T47" fmla="*/ 92 h 125"/>
              <a:gd name="T48" fmla="*/ 53 w 125"/>
              <a:gd name="T49" fmla="*/ 113 h 125"/>
              <a:gd name="T50" fmla="*/ 38 w 125"/>
              <a:gd name="T51" fmla="*/ 92 h 125"/>
              <a:gd name="T52" fmla="*/ 82 w 125"/>
              <a:gd name="T53" fmla="*/ 102 h 125"/>
              <a:gd name="T54" fmla="*/ 67 w 125"/>
              <a:gd name="T55" fmla="*/ 116 h 125"/>
              <a:gd name="T56" fmla="*/ 87 w 125"/>
              <a:gd name="T57" fmla="*/ 92 h 125"/>
              <a:gd name="T58" fmla="*/ 67 w 125"/>
              <a:gd name="T59" fmla="*/ 83 h 125"/>
              <a:gd name="T60" fmla="*/ 92 w 125"/>
              <a:gd name="T61" fmla="*/ 67 h 125"/>
              <a:gd name="T62" fmla="*/ 67 w 125"/>
              <a:gd name="T63" fmla="*/ 83 h 125"/>
              <a:gd name="T64" fmla="*/ 98 w 125"/>
              <a:gd name="T65" fmla="*/ 42 h 125"/>
              <a:gd name="T66" fmla="*/ 117 w 125"/>
              <a:gd name="T67" fmla="*/ 59 h 125"/>
              <a:gd name="T68" fmla="*/ 108 w 125"/>
              <a:gd name="T69" fmla="*/ 34 h 125"/>
              <a:gd name="T70" fmla="*/ 86 w 125"/>
              <a:gd name="T71" fmla="*/ 14 h 125"/>
              <a:gd name="T72" fmla="*/ 108 w 125"/>
              <a:gd name="T73" fmla="*/ 34 h 125"/>
              <a:gd name="T74" fmla="*/ 39 w 125"/>
              <a:gd name="T75" fmla="*/ 14 h 125"/>
              <a:gd name="T76" fmla="*/ 17 w 125"/>
              <a:gd name="T77" fmla="*/ 34 h 125"/>
              <a:gd name="T78" fmla="*/ 17 w 125"/>
              <a:gd name="T79" fmla="*/ 92 h 125"/>
              <a:gd name="T80" fmla="*/ 39 w 125"/>
              <a:gd name="T81" fmla="*/ 111 h 125"/>
              <a:gd name="T82" fmla="*/ 17 w 125"/>
              <a:gd name="T83" fmla="*/ 92 h 125"/>
              <a:gd name="T84" fmla="*/ 86 w 125"/>
              <a:gd name="T85" fmla="*/ 111 h 125"/>
              <a:gd name="T86" fmla="*/ 108 w 125"/>
              <a:gd name="T87"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 h="125">
                <a:moveTo>
                  <a:pt x="63" y="0"/>
                </a:moveTo>
                <a:cubicBezTo>
                  <a:pt x="28" y="0"/>
                  <a:pt x="0" y="28"/>
                  <a:pt x="0" y="63"/>
                </a:cubicBezTo>
                <a:cubicBezTo>
                  <a:pt x="0" y="97"/>
                  <a:pt x="28" y="125"/>
                  <a:pt x="63" y="125"/>
                </a:cubicBezTo>
                <a:cubicBezTo>
                  <a:pt x="97" y="125"/>
                  <a:pt x="125" y="97"/>
                  <a:pt x="125" y="63"/>
                </a:cubicBezTo>
                <a:cubicBezTo>
                  <a:pt x="125" y="28"/>
                  <a:pt x="97" y="0"/>
                  <a:pt x="63" y="0"/>
                </a:cubicBezTo>
                <a:close/>
                <a:moveTo>
                  <a:pt x="98" y="83"/>
                </a:moveTo>
                <a:cubicBezTo>
                  <a:pt x="99" y="78"/>
                  <a:pt x="100" y="73"/>
                  <a:pt x="100" y="67"/>
                </a:cubicBezTo>
                <a:cubicBezTo>
                  <a:pt x="117" y="67"/>
                  <a:pt x="117" y="67"/>
                  <a:pt x="117" y="67"/>
                </a:cubicBezTo>
                <a:cubicBezTo>
                  <a:pt x="116" y="73"/>
                  <a:pt x="115" y="78"/>
                  <a:pt x="113" y="83"/>
                </a:cubicBezTo>
                <a:lnTo>
                  <a:pt x="98" y="83"/>
                </a:lnTo>
                <a:close/>
                <a:moveTo>
                  <a:pt x="27" y="42"/>
                </a:moveTo>
                <a:cubicBezTo>
                  <a:pt x="26" y="47"/>
                  <a:pt x="26" y="53"/>
                  <a:pt x="25" y="59"/>
                </a:cubicBezTo>
                <a:cubicBezTo>
                  <a:pt x="9" y="59"/>
                  <a:pt x="9" y="59"/>
                  <a:pt x="9" y="59"/>
                </a:cubicBezTo>
                <a:cubicBezTo>
                  <a:pt x="9" y="53"/>
                  <a:pt x="11" y="47"/>
                  <a:pt x="13" y="42"/>
                </a:cubicBezTo>
                <a:lnTo>
                  <a:pt x="27" y="42"/>
                </a:lnTo>
                <a:close/>
                <a:moveTo>
                  <a:pt x="90" y="42"/>
                </a:moveTo>
                <a:cubicBezTo>
                  <a:pt x="91" y="47"/>
                  <a:pt x="92" y="53"/>
                  <a:pt x="92" y="59"/>
                </a:cubicBezTo>
                <a:cubicBezTo>
                  <a:pt x="67" y="59"/>
                  <a:pt x="67" y="59"/>
                  <a:pt x="67" y="59"/>
                </a:cubicBezTo>
                <a:cubicBezTo>
                  <a:pt x="67" y="42"/>
                  <a:pt x="67" y="42"/>
                  <a:pt x="67" y="42"/>
                </a:cubicBezTo>
                <a:lnTo>
                  <a:pt x="90" y="42"/>
                </a:lnTo>
                <a:close/>
                <a:moveTo>
                  <a:pt x="67" y="34"/>
                </a:moveTo>
                <a:cubicBezTo>
                  <a:pt x="67" y="9"/>
                  <a:pt x="67" y="9"/>
                  <a:pt x="67" y="9"/>
                </a:cubicBezTo>
                <a:cubicBezTo>
                  <a:pt x="69" y="10"/>
                  <a:pt x="71" y="11"/>
                  <a:pt x="73" y="12"/>
                </a:cubicBezTo>
                <a:cubicBezTo>
                  <a:pt x="76" y="14"/>
                  <a:pt x="79" y="18"/>
                  <a:pt x="82" y="23"/>
                </a:cubicBezTo>
                <a:cubicBezTo>
                  <a:pt x="84" y="26"/>
                  <a:pt x="86" y="30"/>
                  <a:pt x="87" y="34"/>
                </a:cubicBezTo>
                <a:cubicBezTo>
                  <a:pt x="67" y="34"/>
                  <a:pt x="67" y="34"/>
                  <a:pt x="67" y="34"/>
                </a:cubicBezTo>
                <a:close/>
                <a:moveTo>
                  <a:pt x="43" y="23"/>
                </a:moveTo>
                <a:cubicBezTo>
                  <a:pt x="46" y="18"/>
                  <a:pt x="50" y="14"/>
                  <a:pt x="53" y="12"/>
                </a:cubicBezTo>
                <a:cubicBezTo>
                  <a:pt x="55" y="11"/>
                  <a:pt x="57" y="10"/>
                  <a:pt x="59" y="9"/>
                </a:cubicBezTo>
                <a:cubicBezTo>
                  <a:pt x="59" y="34"/>
                  <a:pt x="59" y="34"/>
                  <a:pt x="59" y="34"/>
                </a:cubicBezTo>
                <a:cubicBezTo>
                  <a:pt x="38" y="34"/>
                  <a:pt x="38" y="34"/>
                  <a:pt x="38" y="34"/>
                </a:cubicBezTo>
                <a:cubicBezTo>
                  <a:pt x="40" y="30"/>
                  <a:pt x="41" y="26"/>
                  <a:pt x="43" y="23"/>
                </a:cubicBezTo>
                <a:close/>
                <a:moveTo>
                  <a:pt x="59" y="42"/>
                </a:moveTo>
                <a:cubicBezTo>
                  <a:pt x="59" y="59"/>
                  <a:pt x="59" y="59"/>
                  <a:pt x="59" y="59"/>
                </a:cubicBezTo>
                <a:cubicBezTo>
                  <a:pt x="34" y="59"/>
                  <a:pt x="34" y="59"/>
                  <a:pt x="34" y="59"/>
                </a:cubicBezTo>
                <a:cubicBezTo>
                  <a:pt x="34" y="53"/>
                  <a:pt x="35" y="47"/>
                  <a:pt x="36" y="42"/>
                </a:cubicBezTo>
                <a:lnTo>
                  <a:pt x="59" y="42"/>
                </a:lnTo>
                <a:close/>
                <a:moveTo>
                  <a:pt x="13" y="83"/>
                </a:moveTo>
                <a:cubicBezTo>
                  <a:pt x="11" y="78"/>
                  <a:pt x="9" y="73"/>
                  <a:pt x="9" y="67"/>
                </a:cubicBezTo>
                <a:cubicBezTo>
                  <a:pt x="25" y="67"/>
                  <a:pt x="25" y="67"/>
                  <a:pt x="25" y="67"/>
                </a:cubicBezTo>
                <a:cubicBezTo>
                  <a:pt x="26" y="73"/>
                  <a:pt x="26" y="78"/>
                  <a:pt x="27" y="83"/>
                </a:cubicBezTo>
                <a:lnTo>
                  <a:pt x="13" y="83"/>
                </a:lnTo>
                <a:close/>
                <a:moveTo>
                  <a:pt x="34" y="67"/>
                </a:moveTo>
                <a:cubicBezTo>
                  <a:pt x="59" y="67"/>
                  <a:pt x="59" y="67"/>
                  <a:pt x="59" y="67"/>
                </a:cubicBezTo>
                <a:cubicBezTo>
                  <a:pt x="59" y="83"/>
                  <a:pt x="59" y="83"/>
                  <a:pt x="59" y="83"/>
                </a:cubicBezTo>
                <a:cubicBezTo>
                  <a:pt x="36" y="83"/>
                  <a:pt x="36" y="83"/>
                  <a:pt x="36" y="83"/>
                </a:cubicBezTo>
                <a:cubicBezTo>
                  <a:pt x="35" y="78"/>
                  <a:pt x="34" y="73"/>
                  <a:pt x="34" y="67"/>
                </a:cubicBezTo>
                <a:close/>
                <a:moveTo>
                  <a:pt x="59" y="92"/>
                </a:moveTo>
                <a:cubicBezTo>
                  <a:pt x="59" y="116"/>
                  <a:pt x="59" y="116"/>
                  <a:pt x="59" y="116"/>
                </a:cubicBezTo>
                <a:cubicBezTo>
                  <a:pt x="57" y="116"/>
                  <a:pt x="55" y="115"/>
                  <a:pt x="53" y="113"/>
                </a:cubicBezTo>
                <a:cubicBezTo>
                  <a:pt x="50" y="111"/>
                  <a:pt x="46" y="107"/>
                  <a:pt x="43" y="102"/>
                </a:cubicBezTo>
                <a:cubicBezTo>
                  <a:pt x="41" y="99"/>
                  <a:pt x="40" y="96"/>
                  <a:pt x="38" y="92"/>
                </a:cubicBezTo>
                <a:cubicBezTo>
                  <a:pt x="59" y="92"/>
                  <a:pt x="59" y="92"/>
                  <a:pt x="59" y="92"/>
                </a:cubicBezTo>
                <a:close/>
                <a:moveTo>
                  <a:pt x="82" y="102"/>
                </a:moveTo>
                <a:cubicBezTo>
                  <a:pt x="79" y="107"/>
                  <a:pt x="76" y="111"/>
                  <a:pt x="73" y="113"/>
                </a:cubicBezTo>
                <a:cubicBezTo>
                  <a:pt x="71" y="115"/>
                  <a:pt x="69" y="116"/>
                  <a:pt x="67" y="116"/>
                </a:cubicBezTo>
                <a:cubicBezTo>
                  <a:pt x="67" y="92"/>
                  <a:pt x="67" y="92"/>
                  <a:pt x="67" y="92"/>
                </a:cubicBezTo>
                <a:cubicBezTo>
                  <a:pt x="87" y="92"/>
                  <a:pt x="87" y="92"/>
                  <a:pt x="87" y="92"/>
                </a:cubicBezTo>
                <a:cubicBezTo>
                  <a:pt x="86" y="96"/>
                  <a:pt x="84" y="99"/>
                  <a:pt x="82" y="102"/>
                </a:cubicBezTo>
                <a:close/>
                <a:moveTo>
                  <a:pt x="67" y="83"/>
                </a:moveTo>
                <a:cubicBezTo>
                  <a:pt x="67" y="67"/>
                  <a:pt x="67" y="67"/>
                  <a:pt x="67" y="67"/>
                </a:cubicBezTo>
                <a:cubicBezTo>
                  <a:pt x="92" y="67"/>
                  <a:pt x="92" y="67"/>
                  <a:pt x="92" y="67"/>
                </a:cubicBezTo>
                <a:cubicBezTo>
                  <a:pt x="92" y="73"/>
                  <a:pt x="91" y="78"/>
                  <a:pt x="90" y="83"/>
                </a:cubicBezTo>
                <a:lnTo>
                  <a:pt x="67" y="83"/>
                </a:lnTo>
                <a:close/>
                <a:moveTo>
                  <a:pt x="100" y="59"/>
                </a:moveTo>
                <a:cubicBezTo>
                  <a:pt x="100" y="53"/>
                  <a:pt x="99" y="47"/>
                  <a:pt x="98" y="42"/>
                </a:cubicBezTo>
                <a:cubicBezTo>
                  <a:pt x="113" y="42"/>
                  <a:pt x="113" y="42"/>
                  <a:pt x="113" y="42"/>
                </a:cubicBezTo>
                <a:cubicBezTo>
                  <a:pt x="115" y="47"/>
                  <a:pt x="116" y="53"/>
                  <a:pt x="117" y="59"/>
                </a:cubicBezTo>
                <a:lnTo>
                  <a:pt x="100" y="59"/>
                </a:lnTo>
                <a:close/>
                <a:moveTo>
                  <a:pt x="108" y="34"/>
                </a:moveTo>
                <a:cubicBezTo>
                  <a:pt x="96" y="34"/>
                  <a:pt x="96" y="34"/>
                  <a:pt x="96" y="34"/>
                </a:cubicBezTo>
                <a:cubicBezTo>
                  <a:pt x="93" y="26"/>
                  <a:pt x="90" y="19"/>
                  <a:pt x="86" y="14"/>
                </a:cubicBezTo>
                <a:cubicBezTo>
                  <a:pt x="92" y="17"/>
                  <a:pt x="97" y="20"/>
                  <a:pt x="101" y="24"/>
                </a:cubicBezTo>
                <a:cubicBezTo>
                  <a:pt x="104" y="27"/>
                  <a:pt x="106" y="30"/>
                  <a:pt x="108" y="34"/>
                </a:cubicBezTo>
                <a:close/>
                <a:moveTo>
                  <a:pt x="25" y="24"/>
                </a:moveTo>
                <a:cubicBezTo>
                  <a:pt x="29" y="20"/>
                  <a:pt x="34" y="17"/>
                  <a:pt x="39" y="14"/>
                </a:cubicBezTo>
                <a:cubicBezTo>
                  <a:pt x="35" y="19"/>
                  <a:pt x="32" y="26"/>
                  <a:pt x="30" y="34"/>
                </a:cubicBezTo>
                <a:cubicBezTo>
                  <a:pt x="17" y="34"/>
                  <a:pt x="17" y="34"/>
                  <a:pt x="17" y="34"/>
                </a:cubicBezTo>
                <a:cubicBezTo>
                  <a:pt x="19" y="30"/>
                  <a:pt x="22" y="27"/>
                  <a:pt x="25" y="24"/>
                </a:cubicBezTo>
                <a:close/>
                <a:moveTo>
                  <a:pt x="17" y="92"/>
                </a:moveTo>
                <a:cubicBezTo>
                  <a:pt x="30" y="92"/>
                  <a:pt x="30" y="92"/>
                  <a:pt x="30" y="92"/>
                </a:cubicBezTo>
                <a:cubicBezTo>
                  <a:pt x="32" y="99"/>
                  <a:pt x="35" y="106"/>
                  <a:pt x="39" y="111"/>
                </a:cubicBezTo>
                <a:cubicBezTo>
                  <a:pt x="34" y="109"/>
                  <a:pt x="29" y="105"/>
                  <a:pt x="25" y="101"/>
                </a:cubicBezTo>
                <a:cubicBezTo>
                  <a:pt x="22" y="98"/>
                  <a:pt x="19" y="95"/>
                  <a:pt x="17" y="92"/>
                </a:cubicBezTo>
                <a:close/>
                <a:moveTo>
                  <a:pt x="101" y="101"/>
                </a:moveTo>
                <a:cubicBezTo>
                  <a:pt x="97" y="105"/>
                  <a:pt x="92" y="109"/>
                  <a:pt x="86" y="111"/>
                </a:cubicBezTo>
                <a:cubicBezTo>
                  <a:pt x="90" y="106"/>
                  <a:pt x="93" y="99"/>
                  <a:pt x="96" y="92"/>
                </a:cubicBezTo>
                <a:cubicBezTo>
                  <a:pt x="108" y="92"/>
                  <a:pt x="108" y="92"/>
                  <a:pt x="108" y="92"/>
                </a:cubicBezTo>
                <a:cubicBezTo>
                  <a:pt x="106" y="95"/>
                  <a:pt x="104" y="98"/>
                  <a:pt x="101" y="101"/>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32" name="Freeform 61"/>
          <p:cNvSpPr>
            <a:spLocks noEditPoints="1"/>
          </p:cNvSpPr>
          <p:nvPr/>
        </p:nvSpPr>
        <p:spPr bwMode="auto">
          <a:xfrm>
            <a:off x="10133127" y="1984914"/>
            <a:ext cx="142401" cy="140933"/>
          </a:xfrm>
          <a:custGeom>
            <a:avLst/>
            <a:gdLst>
              <a:gd name="T0" fmla="*/ 49 w 59"/>
              <a:gd name="T1" fmla="*/ 0 h 59"/>
              <a:gd name="T2" fmla="*/ 9 w 59"/>
              <a:gd name="T3" fmla="*/ 0 h 59"/>
              <a:gd name="T4" fmla="*/ 0 w 59"/>
              <a:gd name="T5" fmla="*/ 10 h 59"/>
              <a:gd name="T6" fmla="*/ 0 w 59"/>
              <a:gd name="T7" fmla="*/ 49 h 59"/>
              <a:gd name="T8" fmla="*/ 9 w 59"/>
              <a:gd name="T9" fmla="*/ 59 h 59"/>
              <a:gd name="T10" fmla="*/ 49 w 59"/>
              <a:gd name="T11" fmla="*/ 59 h 59"/>
              <a:gd name="T12" fmla="*/ 59 w 59"/>
              <a:gd name="T13" fmla="*/ 49 h 59"/>
              <a:gd name="T14" fmla="*/ 59 w 59"/>
              <a:gd name="T15" fmla="*/ 10 h 59"/>
              <a:gd name="T16" fmla="*/ 49 w 59"/>
              <a:gd name="T17" fmla="*/ 0 h 59"/>
              <a:gd name="T18" fmla="*/ 40 w 59"/>
              <a:gd name="T19" fmla="*/ 2 h 59"/>
              <a:gd name="T20" fmla="*/ 40 w 59"/>
              <a:gd name="T21" fmla="*/ 11 h 59"/>
              <a:gd name="T22" fmla="*/ 31 w 59"/>
              <a:gd name="T23" fmla="*/ 11 h 59"/>
              <a:gd name="T24" fmla="*/ 31 w 59"/>
              <a:gd name="T25" fmla="*/ 2 h 59"/>
              <a:gd name="T26" fmla="*/ 40 w 59"/>
              <a:gd name="T27" fmla="*/ 2 h 59"/>
              <a:gd name="T28" fmla="*/ 27 w 59"/>
              <a:gd name="T29" fmla="*/ 2 h 59"/>
              <a:gd name="T30" fmla="*/ 27 w 59"/>
              <a:gd name="T31" fmla="*/ 11 h 59"/>
              <a:gd name="T32" fmla="*/ 18 w 59"/>
              <a:gd name="T33" fmla="*/ 11 h 59"/>
              <a:gd name="T34" fmla="*/ 18 w 59"/>
              <a:gd name="T35" fmla="*/ 2 h 59"/>
              <a:gd name="T36" fmla="*/ 27 w 59"/>
              <a:gd name="T37" fmla="*/ 2 h 59"/>
              <a:gd name="T38" fmla="*/ 1 w 59"/>
              <a:gd name="T39" fmla="*/ 11 h 59"/>
              <a:gd name="T40" fmla="*/ 1 w 59"/>
              <a:gd name="T41" fmla="*/ 10 h 59"/>
              <a:gd name="T42" fmla="*/ 9 w 59"/>
              <a:gd name="T43" fmla="*/ 2 h 59"/>
              <a:gd name="T44" fmla="*/ 14 w 59"/>
              <a:gd name="T45" fmla="*/ 2 h 59"/>
              <a:gd name="T46" fmla="*/ 14 w 59"/>
              <a:gd name="T47" fmla="*/ 11 h 59"/>
              <a:gd name="T48" fmla="*/ 1 w 59"/>
              <a:gd name="T49" fmla="*/ 11 h 59"/>
              <a:gd name="T50" fmla="*/ 44 w 59"/>
              <a:gd name="T51" fmla="*/ 37 h 59"/>
              <a:gd name="T52" fmla="*/ 33 w 59"/>
              <a:gd name="T53" fmla="*/ 37 h 59"/>
              <a:gd name="T54" fmla="*/ 33 w 59"/>
              <a:gd name="T55" fmla="*/ 48 h 59"/>
              <a:gd name="T56" fmla="*/ 25 w 59"/>
              <a:gd name="T57" fmla="*/ 48 h 59"/>
              <a:gd name="T58" fmla="*/ 25 w 59"/>
              <a:gd name="T59" fmla="*/ 37 h 59"/>
              <a:gd name="T60" fmla="*/ 14 w 59"/>
              <a:gd name="T61" fmla="*/ 37 h 59"/>
              <a:gd name="T62" fmla="*/ 14 w 59"/>
              <a:gd name="T63" fmla="*/ 30 h 59"/>
              <a:gd name="T64" fmla="*/ 25 w 59"/>
              <a:gd name="T65" fmla="*/ 30 h 59"/>
              <a:gd name="T66" fmla="*/ 25 w 59"/>
              <a:gd name="T67" fmla="*/ 18 h 59"/>
              <a:gd name="T68" fmla="*/ 33 w 59"/>
              <a:gd name="T69" fmla="*/ 18 h 59"/>
              <a:gd name="T70" fmla="*/ 33 w 59"/>
              <a:gd name="T71" fmla="*/ 30 h 59"/>
              <a:gd name="T72" fmla="*/ 44 w 59"/>
              <a:gd name="T73" fmla="*/ 30 h 59"/>
              <a:gd name="T74" fmla="*/ 44 w 59"/>
              <a:gd name="T75" fmla="*/ 37 h 59"/>
              <a:gd name="T76" fmla="*/ 57 w 59"/>
              <a:gd name="T77" fmla="*/ 11 h 59"/>
              <a:gd name="T78" fmla="*/ 44 w 59"/>
              <a:gd name="T79" fmla="*/ 11 h 59"/>
              <a:gd name="T80" fmla="*/ 44 w 59"/>
              <a:gd name="T81" fmla="*/ 2 h 59"/>
              <a:gd name="T82" fmla="*/ 49 w 59"/>
              <a:gd name="T83" fmla="*/ 2 h 59"/>
              <a:gd name="T84" fmla="*/ 57 w 59"/>
              <a:gd name="T85" fmla="*/ 10 h 59"/>
              <a:gd name="T86" fmla="*/ 57 w 59"/>
              <a:gd name="T8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59">
                <a:moveTo>
                  <a:pt x="49" y="0"/>
                </a:moveTo>
                <a:cubicBezTo>
                  <a:pt x="9" y="0"/>
                  <a:pt x="9" y="0"/>
                  <a:pt x="9" y="0"/>
                </a:cubicBezTo>
                <a:cubicBezTo>
                  <a:pt x="4" y="0"/>
                  <a:pt x="0" y="4"/>
                  <a:pt x="0" y="10"/>
                </a:cubicBezTo>
                <a:cubicBezTo>
                  <a:pt x="0" y="49"/>
                  <a:pt x="0" y="49"/>
                  <a:pt x="0" y="49"/>
                </a:cubicBezTo>
                <a:cubicBezTo>
                  <a:pt x="0" y="55"/>
                  <a:pt x="4" y="59"/>
                  <a:pt x="9" y="59"/>
                </a:cubicBezTo>
                <a:cubicBezTo>
                  <a:pt x="49" y="59"/>
                  <a:pt x="49" y="59"/>
                  <a:pt x="49" y="59"/>
                </a:cubicBezTo>
                <a:cubicBezTo>
                  <a:pt x="54" y="59"/>
                  <a:pt x="59" y="55"/>
                  <a:pt x="59" y="49"/>
                </a:cubicBezTo>
                <a:cubicBezTo>
                  <a:pt x="59" y="10"/>
                  <a:pt x="59" y="10"/>
                  <a:pt x="59" y="10"/>
                </a:cubicBezTo>
                <a:cubicBezTo>
                  <a:pt x="59" y="4"/>
                  <a:pt x="54" y="0"/>
                  <a:pt x="49" y="0"/>
                </a:cubicBezTo>
                <a:close/>
                <a:moveTo>
                  <a:pt x="40" y="2"/>
                </a:moveTo>
                <a:cubicBezTo>
                  <a:pt x="40" y="11"/>
                  <a:pt x="40" y="11"/>
                  <a:pt x="40" y="11"/>
                </a:cubicBezTo>
                <a:cubicBezTo>
                  <a:pt x="31" y="11"/>
                  <a:pt x="31" y="11"/>
                  <a:pt x="31" y="11"/>
                </a:cubicBezTo>
                <a:cubicBezTo>
                  <a:pt x="31" y="2"/>
                  <a:pt x="31" y="2"/>
                  <a:pt x="31" y="2"/>
                </a:cubicBezTo>
                <a:lnTo>
                  <a:pt x="40" y="2"/>
                </a:lnTo>
                <a:close/>
                <a:moveTo>
                  <a:pt x="27" y="2"/>
                </a:moveTo>
                <a:cubicBezTo>
                  <a:pt x="27" y="11"/>
                  <a:pt x="27" y="11"/>
                  <a:pt x="27" y="11"/>
                </a:cubicBezTo>
                <a:cubicBezTo>
                  <a:pt x="18" y="11"/>
                  <a:pt x="18" y="11"/>
                  <a:pt x="18" y="11"/>
                </a:cubicBezTo>
                <a:cubicBezTo>
                  <a:pt x="18" y="2"/>
                  <a:pt x="18" y="2"/>
                  <a:pt x="18" y="2"/>
                </a:cubicBezTo>
                <a:lnTo>
                  <a:pt x="27" y="2"/>
                </a:lnTo>
                <a:close/>
                <a:moveTo>
                  <a:pt x="1" y="11"/>
                </a:moveTo>
                <a:cubicBezTo>
                  <a:pt x="1" y="10"/>
                  <a:pt x="1" y="10"/>
                  <a:pt x="1" y="10"/>
                </a:cubicBezTo>
                <a:cubicBezTo>
                  <a:pt x="1" y="5"/>
                  <a:pt x="5" y="2"/>
                  <a:pt x="9" y="2"/>
                </a:cubicBezTo>
                <a:cubicBezTo>
                  <a:pt x="14" y="2"/>
                  <a:pt x="14" y="2"/>
                  <a:pt x="14" y="2"/>
                </a:cubicBezTo>
                <a:cubicBezTo>
                  <a:pt x="14" y="11"/>
                  <a:pt x="14" y="11"/>
                  <a:pt x="14" y="11"/>
                </a:cubicBezTo>
                <a:lnTo>
                  <a:pt x="1" y="11"/>
                </a:lnTo>
                <a:close/>
                <a:moveTo>
                  <a:pt x="44" y="37"/>
                </a:moveTo>
                <a:cubicBezTo>
                  <a:pt x="33" y="37"/>
                  <a:pt x="33" y="37"/>
                  <a:pt x="33" y="37"/>
                </a:cubicBezTo>
                <a:cubicBezTo>
                  <a:pt x="33" y="48"/>
                  <a:pt x="33" y="48"/>
                  <a:pt x="33" y="48"/>
                </a:cubicBezTo>
                <a:cubicBezTo>
                  <a:pt x="25" y="48"/>
                  <a:pt x="25" y="48"/>
                  <a:pt x="25" y="48"/>
                </a:cubicBezTo>
                <a:cubicBezTo>
                  <a:pt x="25" y="37"/>
                  <a:pt x="25" y="37"/>
                  <a:pt x="25" y="37"/>
                </a:cubicBezTo>
                <a:cubicBezTo>
                  <a:pt x="14" y="37"/>
                  <a:pt x="14" y="37"/>
                  <a:pt x="14" y="37"/>
                </a:cubicBezTo>
                <a:cubicBezTo>
                  <a:pt x="14" y="30"/>
                  <a:pt x="14" y="30"/>
                  <a:pt x="14" y="30"/>
                </a:cubicBezTo>
                <a:cubicBezTo>
                  <a:pt x="25" y="30"/>
                  <a:pt x="25" y="30"/>
                  <a:pt x="25" y="30"/>
                </a:cubicBezTo>
                <a:cubicBezTo>
                  <a:pt x="25" y="18"/>
                  <a:pt x="25" y="18"/>
                  <a:pt x="25" y="18"/>
                </a:cubicBezTo>
                <a:cubicBezTo>
                  <a:pt x="33" y="18"/>
                  <a:pt x="33" y="18"/>
                  <a:pt x="33" y="18"/>
                </a:cubicBezTo>
                <a:cubicBezTo>
                  <a:pt x="33" y="30"/>
                  <a:pt x="33" y="30"/>
                  <a:pt x="33" y="30"/>
                </a:cubicBezTo>
                <a:cubicBezTo>
                  <a:pt x="44" y="30"/>
                  <a:pt x="44" y="30"/>
                  <a:pt x="44" y="30"/>
                </a:cubicBezTo>
                <a:lnTo>
                  <a:pt x="44" y="37"/>
                </a:lnTo>
                <a:close/>
                <a:moveTo>
                  <a:pt x="57" y="11"/>
                </a:moveTo>
                <a:cubicBezTo>
                  <a:pt x="44" y="11"/>
                  <a:pt x="44" y="11"/>
                  <a:pt x="44" y="11"/>
                </a:cubicBezTo>
                <a:cubicBezTo>
                  <a:pt x="44" y="2"/>
                  <a:pt x="44" y="2"/>
                  <a:pt x="44" y="2"/>
                </a:cubicBezTo>
                <a:cubicBezTo>
                  <a:pt x="49" y="2"/>
                  <a:pt x="49" y="2"/>
                  <a:pt x="49" y="2"/>
                </a:cubicBezTo>
                <a:cubicBezTo>
                  <a:pt x="53" y="2"/>
                  <a:pt x="57" y="5"/>
                  <a:pt x="57" y="10"/>
                </a:cubicBezTo>
                <a:lnTo>
                  <a:pt x="57" y="11"/>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33" name="Freeform 62"/>
          <p:cNvSpPr>
            <a:spLocks noEditPoints="1"/>
          </p:cNvSpPr>
          <p:nvPr/>
        </p:nvSpPr>
        <p:spPr bwMode="auto">
          <a:xfrm>
            <a:off x="10294613" y="2015743"/>
            <a:ext cx="132125" cy="102764"/>
          </a:xfrm>
          <a:custGeom>
            <a:avLst/>
            <a:gdLst>
              <a:gd name="T0" fmla="*/ 34 w 90"/>
              <a:gd name="T1" fmla="*/ 70 h 70"/>
              <a:gd name="T2" fmla="*/ 0 w 90"/>
              <a:gd name="T3" fmla="*/ 36 h 70"/>
              <a:gd name="T4" fmla="*/ 18 w 90"/>
              <a:gd name="T5" fmla="*/ 19 h 70"/>
              <a:gd name="T6" fmla="*/ 34 w 90"/>
              <a:gd name="T7" fmla="*/ 36 h 70"/>
              <a:gd name="T8" fmla="*/ 72 w 90"/>
              <a:gd name="T9" fmla="*/ 0 h 70"/>
              <a:gd name="T10" fmla="*/ 90 w 90"/>
              <a:gd name="T11" fmla="*/ 16 h 70"/>
              <a:gd name="T12" fmla="*/ 34 w 90"/>
              <a:gd name="T13" fmla="*/ 70 h 70"/>
              <a:gd name="T14" fmla="*/ 9 w 90"/>
              <a:gd name="T15" fmla="*/ 36 h 70"/>
              <a:gd name="T16" fmla="*/ 34 w 90"/>
              <a:gd name="T17" fmla="*/ 60 h 70"/>
              <a:gd name="T18" fmla="*/ 80 w 90"/>
              <a:gd name="T19" fmla="*/ 16 h 70"/>
              <a:gd name="T20" fmla="*/ 72 w 90"/>
              <a:gd name="T21" fmla="*/ 8 h 70"/>
              <a:gd name="T22" fmla="*/ 34 w 90"/>
              <a:gd name="T23" fmla="*/ 46 h 70"/>
              <a:gd name="T24" fmla="*/ 18 w 90"/>
              <a:gd name="T25" fmla="*/ 28 h 70"/>
              <a:gd name="T26" fmla="*/ 9 w 90"/>
              <a:gd name="T27"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0">
                <a:moveTo>
                  <a:pt x="34" y="70"/>
                </a:moveTo>
                <a:lnTo>
                  <a:pt x="0" y="36"/>
                </a:lnTo>
                <a:lnTo>
                  <a:pt x="18" y="19"/>
                </a:lnTo>
                <a:lnTo>
                  <a:pt x="34" y="36"/>
                </a:lnTo>
                <a:lnTo>
                  <a:pt x="72" y="0"/>
                </a:lnTo>
                <a:lnTo>
                  <a:pt x="90" y="16"/>
                </a:lnTo>
                <a:lnTo>
                  <a:pt x="34" y="70"/>
                </a:lnTo>
                <a:close/>
                <a:moveTo>
                  <a:pt x="9" y="36"/>
                </a:moveTo>
                <a:lnTo>
                  <a:pt x="34" y="60"/>
                </a:lnTo>
                <a:lnTo>
                  <a:pt x="80" y="16"/>
                </a:lnTo>
                <a:lnTo>
                  <a:pt x="72" y="8"/>
                </a:lnTo>
                <a:lnTo>
                  <a:pt x="34" y="46"/>
                </a:lnTo>
                <a:lnTo>
                  <a:pt x="18" y="28"/>
                </a:lnTo>
                <a:lnTo>
                  <a:pt x="9" y="36"/>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34" name="Freeform 93"/>
          <p:cNvSpPr>
            <a:spLocks noEditPoints="1"/>
          </p:cNvSpPr>
          <p:nvPr/>
        </p:nvSpPr>
        <p:spPr bwMode="auto">
          <a:xfrm>
            <a:off x="10291677" y="4270670"/>
            <a:ext cx="189379" cy="193782"/>
          </a:xfrm>
          <a:custGeom>
            <a:avLst/>
            <a:gdLst>
              <a:gd name="T0" fmla="*/ 69 w 79"/>
              <a:gd name="T1" fmla="*/ 22 h 81"/>
              <a:gd name="T2" fmla="*/ 22 w 79"/>
              <a:gd name="T3" fmla="*/ 14 h 81"/>
              <a:gd name="T4" fmla="*/ 19 w 79"/>
              <a:gd name="T5" fmla="*/ 3 h 81"/>
              <a:gd name="T6" fmla="*/ 0 w 79"/>
              <a:gd name="T7" fmla="*/ 5 h 81"/>
              <a:gd name="T8" fmla="*/ 12 w 79"/>
              <a:gd name="T9" fmla="*/ 12 h 81"/>
              <a:gd name="T10" fmla="*/ 14 w 79"/>
              <a:gd name="T11" fmla="*/ 54 h 81"/>
              <a:gd name="T12" fmla="*/ 61 w 79"/>
              <a:gd name="T13" fmla="*/ 59 h 81"/>
              <a:gd name="T14" fmla="*/ 76 w 79"/>
              <a:gd name="T15" fmla="*/ 20 h 81"/>
              <a:gd name="T16" fmla="*/ 36 w 79"/>
              <a:gd name="T17" fmla="*/ 32 h 81"/>
              <a:gd name="T18" fmla="*/ 45 w 79"/>
              <a:gd name="T19" fmla="*/ 39 h 81"/>
              <a:gd name="T20" fmla="*/ 44 w 79"/>
              <a:gd name="T21" fmla="*/ 44 h 81"/>
              <a:gd name="T22" fmla="*/ 33 w 79"/>
              <a:gd name="T23" fmla="*/ 47 h 81"/>
              <a:gd name="T24" fmla="*/ 44 w 79"/>
              <a:gd name="T25" fmla="*/ 44 h 81"/>
              <a:gd name="T26" fmla="*/ 38 w 79"/>
              <a:gd name="T27" fmla="*/ 23 h 81"/>
              <a:gd name="T28" fmla="*/ 47 w 79"/>
              <a:gd name="T29" fmla="*/ 29 h 81"/>
              <a:gd name="T30" fmla="*/ 22 w 79"/>
              <a:gd name="T31" fmla="*/ 19 h 81"/>
              <a:gd name="T32" fmla="*/ 32 w 79"/>
              <a:gd name="T33" fmla="*/ 27 h 81"/>
              <a:gd name="T34" fmla="*/ 22 w 79"/>
              <a:gd name="T35" fmla="*/ 19 h 81"/>
              <a:gd name="T36" fmla="*/ 31 w 79"/>
              <a:gd name="T37" fmla="*/ 32 h 81"/>
              <a:gd name="T38" fmla="*/ 21 w 79"/>
              <a:gd name="T39" fmla="*/ 35 h 81"/>
              <a:gd name="T40" fmla="*/ 20 w 79"/>
              <a:gd name="T41" fmla="*/ 40 h 81"/>
              <a:gd name="T42" fmla="*/ 28 w 79"/>
              <a:gd name="T43" fmla="*/ 46 h 81"/>
              <a:gd name="T44" fmla="*/ 20 w 79"/>
              <a:gd name="T45" fmla="*/ 40 h 81"/>
              <a:gd name="T46" fmla="*/ 48 w 79"/>
              <a:gd name="T47" fmla="*/ 50 h 81"/>
              <a:gd name="T48" fmla="*/ 57 w 79"/>
              <a:gd name="T49" fmla="*/ 47 h 81"/>
              <a:gd name="T50" fmla="*/ 59 w 79"/>
              <a:gd name="T51" fmla="*/ 42 h 81"/>
              <a:gd name="T52" fmla="*/ 51 w 79"/>
              <a:gd name="T53" fmla="*/ 35 h 81"/>
              <a:gd name="T54" fmla="*/ 59 w 79"/>
              <a:gd name="T55" fmla="*/ 42 h 81"/>
              <a:gd name="T56" fmla="*/ 52 w 79"/>
              <a:gd name="T57" fmla="*/ 30 h 81"/>
              <a:gd name="T58" fmla="*/ 66 w 79"/>
              <a:gd name="T59" fmla="*/ 28 h 81"/>
              <a:gd name="T60" fmla="*/ 9 w 79"/>
              <a:gd name="T61" fmla="*/ 66 h 81"/>
              <a:gd name="T62" fmla="*/ 24 w 79"/>
              <a:gd name="T63" fmla="*/ 69 h 81"/>
              <a:gd name="T64" fmla="*/ 18 w 79"/>
              <a:gd name="T65" fmla="*/ 60 h 81"/>
              <a:gd name="T66" fmla="*/ 39 w 79"/>
              <a:gd name="T67" fmla="*/ 72 h 81"/>
              <a:gd name="T68" fmla="*/ 54 w 79"/>
              <a:gd name="T69" fmla="*/ 75 h 81"/>
              <a:gd name="T70" fmla="*/ 48 w 79"/>
              <a:gd name="T71"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81">
                <a:moveTo>
                  <a:pt x="76" y="20"/>
                </a:moveTo>
                <a:cubicBezTo>
                  <a:pt x="73" y="19"/>
                  <a:pt x="70" y="20"/>
                  <a:pt x="69" y="22"/>
                </a:cubicBezTo>
                <a:cubicBezTo>
                  <a:pt x="68" y="23"/>
                  <a:pt x="68" y="23"/>
                  <a:pt x="68" y="23"/>
                </a:cubicBezTo>
                <a:cubicBezTo>
                  <a:pt x="22" y="14"/>
                  <a:pt x="22" y="14"/>
                  <a:pt x="22" y="14"/>
                </a:cubicBezTo>
                <a:cubicBezTo>
                  <a:pt x="23" y="9"/>
                  <a:pt x="23" y="9"/>
                  <a:pt x="23" y="9"/>
                </a:cubicBezTo>
                <a:cubicBezTo>
                  <a:pt x="23" y="6"/>
                  <a:pt x="21" y="4"/>
                  <a:pt x="19" y="3"/>
                </a:cubicBezTo>
                <a:cubicBezTo>
                  <a:pt x="6" y="1"/>
                  <a:pt x="6" y="1"/>
                  <a:pt x="6" y="1"/>
                </a:cubicBezTo>
                <a:cubicBezTo>
                  <a:pt x="3" y="0"/>
                  <a:pt x="1" y="2"/>
                  <a:pt x="0" y="5"/>
                </a:cubicBezTo>
                <a:cubicBezTo>
                  <a:pt x="0" y="8"/>
                  <a:pt x="1" y="10"/>
                  <a:pt x="4" y="11"/>
                </a:cubicBezTo>
                <a:cubicBezTo>
                  <a:pt x="12" y="12"/>
                  <a:pt x="12" y="12"/>
                  <a:pt x="12" y="12"/>
                </a:cubicBezTo>
                <a:cubicBezTo>
                  <a:pt x="10" y="49"/>
                  <a:pt x="10" y="49"/>
                  <a:pt x="10" y="49"/>
                </a:cubicBezTo>
                <a:cubicBezTo>
                  <a:pt x="10" y="51"/>
                  <a:pt x="11" y="53"/>
                  <a:pt x="14" y="54"/>
                </a:cubicBezTo>
                <a:cubicBezTo>
                  <a:pt x="56" y="62"/>
                  <a:pt x="56" y="62"/>
                  <a:pt x="56" y="62"/>
                </a:cubicBezTo>
                <a:cubicBezTo>
                  <a:pt x="58" y="63"/>
                  <a:pt x="60" y="62"/>
                  <a:pt x="61" y="59"/>
                </a:cubicBezTo>
                <a:cubicBezTo>
                  <a:pt x="78" y="27"/>
                  <a:pt x="78" y="27"/>
                  <a:pt x="78" y="27"/>
                </a:cubicBezTo>
                <a:cubicBezTo>
                  <a:pt x="79" y="24"/>
                  <a:pt x="78" y="21"/>
                  <a:pt x="76" y="20"/>
                </a:cubicBezTo>
                <a:close/>
                <a:moveTo>
                  <a:pt x="35" y="37"/>
                </a:moveTo>
                <a:cubicBezTo>
                  <a:pt x="36" y="32"/>
                  <a:pt x="36" y="32"/>
                  <a:pt x="36" y="32"/>
                </a:cubicBezTo>
                <a:cubicBezTo>
                  <a:pt x="46" y="34"/>
                  <a:pt x="46" y="34"/>
                  <a:pt x="46" y="34"/>
                </a:cubicBezTo>
                <a:cubicBezTo>
                  <a:pt x="45" y="39"/>
                  <a:pt x="45" y="39"/>
                  <a:pt x="45" y="39"/>
                </a:cubicBezTo>
                <a:lnTo>
                  <a:pt x="35" y="37"/>
                </a:lnTo>
                <a:close/>
                <a:moveTo>
                  <a:pt x="44" y="44"/>
                </a:moveTo>
                <a:cubicBezTo>
                  <a:pt x="43" y="49"/>
                  <a:pt x="43" y="49"/>
                  <a:pt x="43" y="49"/>
                </a:cubicBezTo>
                <a:cubicBezTo>
                  <a:pt x="33" y="47"/>
                  <a:pt x="33" y="47"/>
                  <a:pt x="33" y="47"/>
                </a:cubicBezTo>
                <a:cubicBezTo>
                  <a:pt x="34" y="42"/>
                  <a:pt x="34" y="42"/>
                  <a:pt x="34" y="42"/>
                </a:cubicBezTo>
                <a:lnTo>
                  <a:pt x="44" y="44"/>
                </a:lnTo>
                <a:close/>
                <a:moveTo>
                  <a:pt x="37" y="28"/>
                </a:moveTo>
                <a:cubicBezTo>
                  <a:pt x="38" y="23"/>
                  <a:pt x="38" y="23"/>
                  <a:pt x="38" y="23"/>
                </a:cubicBezTo>
                <a:cubicBezTo>
                  <a:pt x="48" y="25"/>
                  <a:pt x="48" y="25"/>
                  <a:pt x="48" y="25"/>
                </a:cubicBezTo>
                <a:cubicBezTo>
                  <a:pt x="47" y="29"/>
                  <a:pt x="47" y="29"/>
                  <a:pt x="47" y="29"/>
                </a:cubicBezTo>
                <a:lnTo>
                  <a:pt x="37" y="28"/>
                </a:lnTo>
                <a:close/>
                <a:moveTo>
                  <a:pt x="22" y="19"/>
                </a:moveTo>
                <a:cubicBezTo>
                  <a:pt x="33" y="22"/>
                  <a:pt x="33" y="22"/>
                  <a:pt x="33" y="22"/>
                </a:cubicBezTo>
                <a:cubicBezTo>
                  <a:pt x="32" y="27"/>
                  <a:pt x="32" y="27"/>
                  <a:pt x="32" y="27"/>
                </a:cubicBezTo>
                <a:cubicBezTo>
                  <a:pt x="21" y="25"/>
                  <a:pt x="21" y="25"/>
                  <a:pt x="21" y="25"/>
                </a:cubicBezTo>
                <a:lnTo>
                  <a:pt x="22" y="19"/>
                </a:lnTo>
                <a:close/>
                <a:moveTo>
                  <a:pt x="21" y="30"/>
                </a:moveTo>
                <a:cubicBezTo>
                  <a:pt x="31" y="32"/>
                  <a:pt x="31" y="32"/>
                  <a:pt x="31" y="32"/>
                </a:cubicBezTo>
                <a:cubicBezTo>
                  <a:pt x="30" y="36"/>
                  <a:pt x="30" y="36"/>
                  <a:pt x="30" y="36"/>
                </a:cubicBezTo>
                <a:cubicBezTo>
                  <a:pt x="21" y="35"/>
                  <a:pt x="21" y="35"/>
                  <a:pt x="21" y="35"/>
                </a:cubicBezTo>
                <a:lnTo>
                  <a:pt x="21" y="30"/>
                </a:lnTo>
                <a:close/>
                <a:moveTo>
                  <a:pt x="20" y="40"/>
                </a:moveTo>
                <a:cubicBezTo>
                  <a:pt x="29" y="41"/>
                  <a:pt x="29" y="41"/>
                  <a:pt x="29" y="41"/>
                </a:cubicBezTo>
                <a:cubicBezTo>
                  <a:pt x="28" y="46"/>
                  <a:pt x="28" y="46"/>
                  <a:pt x="28" y="46"/>
                </a:cubicBezTo>
                <a:cubicBezTo>
                  <a:pt x="20" y="45"/>
                  <a:pt x="20" y="45"/>
                  <a:pt x="20" y="45"/>
                </a:cubicBezTo>
                <a:lnTo>
                  <a:pt x="20" y="40"/>
                </a:lnTo>
                <a:close/>
                <a:moveTo>
                  <a:pt x="54" y="52"/>
                </a:moveTo>
                <a:cubicBezTo>
                  <a:pt x="48" y="50"/>
                  <a:pt x="48" y="50"/>
                  <a:pt x="48" y="50"/>
                </a:cubicBezTo>
                <a:cubicBezTo>
                  <a:pt x="49" y="45"/>
                  <a:pt x="49" y="45"/>
                  <a:pt x="49" y="45"/>
                </a:cubicBezTo>
                <a:cubicBezTo>
                  <a:pt x="57" y="47"/>
                  <a:pt x="57" y="47"/>
                  <a:pt x="57" y="47"/>
                </a:cubicBezTo>
                <a:lnTo>
                  <a:pt x="54" y="52"/>
                </a:lnTo>
                <a:close/>
                <a:moveTo>
                  <a:pt x="59" y="42"/>
                </a:moveTo>
                <a:cubicBezTo>
                  <a:pt x="50" y="40"/>
                  <a:pt x="50" y="40"/>
                  <a:pt x="50" y="40"/>
                </a:cubicBezTo>
                <a:cubicBezTo>
                  <a:pt x="51" y="35"/>
                  <a:pt x="51" y="35"/>
                  <a:pt x="51" y="35"/>
                </a:cubicBezTo>
                <a:cubicBezTo>
                  <a:pt x="61" y="37"/>
                  <a:pt x="61" y="37"/>
                  <a:pt x="61" y="37"/>
                </a:cubicBezTo>
                <a:lnTo>
                  <a:pt x="59" y="42"/>
                </a:lnTo>
                <a:close/>
                <a:moveTo>
                  <a:pt x="64" y="33"/>
                </a:moveTo>
                <a:cubicBezTo>
                  <a:pt x="52" y="30"/>
                  <a:pt x="52" y="30"/>
                  <a:pt x="52" y="30"/>
                </a:cubicBezTo>
                <a:cubicBezTo>
                  <a:pt x="53" y="25"/>
                  <a:pt x="53" y="25"/>
                  <a:pt x="53" y="25"/>
                </a:cubicBezTo>
                <a:cubicBezTo>
                  <a:pt x="66" y="28"/>
                  <a:pt x="66" y="28"/>
                  <a:pt x="66" y="28"/>
                </a:cubicBezTo>
                <a:lnTo>
                  <a:pt x="64" y="33"/>
                </a:lnTo>
                <a:close/>
                <a:moveTo>
                  <a:pt x="9" y="66"/>
                </a:moveTo>
                <a:cubicBezTo>
                  <a:pt x="8" y="70"/>
                  <a:pt x="11" y="74"/>
                  <a:pt x="15" y="75"/>
                </a:cubicBezTo>
                <a:cubicBezTo>
                  <a:pt x="19" y="76"/>
                  <a:pt x="23" y="73"/>
                  <a:pt x="24" y="69"/>
                </a:cubicBezTo>
                <a:cubicBezTo>
                  <a:pt x="24" y="69"/>
                  <a:pt x="24" y="69"/>
                  <a:pt x="24" y="69"/>
                </a:cubicBezTo>
                <a:cubicBezTo>
                  <a:pt x="25" y="65"/>
                  <a:pt x="22" y="61"/>
                  <a:pt x="18" y="60"/>
                </a:cubicBezTo>
                <a:cubicBezTo>
                  <a:pt x="14" y="59"/>
                  <a:pt x="10" y="62"/>
                  <a:pt x="9" y="66"/>
                </a:cubicBezTo>
                <a:close/>
                <a:moveTo>
                  <a:pt x="39" y="72"/>
                </a:moveTo>
                <a:cubicBezTo>
                  <a:pt x="38" y="76"/>
                  <a:pt x="41" y="80"/>
                  <a:pt x="45" y="81"/>
                </a:cubicBezTo>
                <a:cubicBezTo>
                  <a:pt x="49" y="81"/>
                  <a:pt x="53" y="79"/>
                  <a:pt x="54" y="75"/>
                </a:cubicBezTo>
                <a:cubicBezTo>
                  <a:pt x="54" y="75"/>
                  <a:pt x="54" y="75"/>
                  <a:pt x="54" y="75"/>
                </a:cubicBezTo>
                <a:cubicBezTo>
                  <a:pt x="54" y="70"/>
                  <a:pt x="52" y="66"/>
                  <a:pt x="48" y="66"/>
                </a:cubicBezTo>
                <a:cubicBezTo>
                  <a:pt x="43" y="65"/>
                  <a:pt x="39" y="68"/>
                  <a:pt x="39" y="72"/>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35" name="Freeform 94"/>
          <p:cNvSpPr>
            <a:spLocks noEditPoints="1"/>
          </p:cNvSpPr>
          <p:nvPr/>
        </p:nvSpPr>
        <p:spPr bwMode="auto">
          <a:xfrm>
            <a:off x="10431141" y="3982931"/>
            <a:ext cx="113040" cy="114508"/>
          </a:xfrm>
          <a:custGeom>
            <a:avLst/>
            <a:gdLst>
              <a:gd name="T0" fmla="*/ 24 w 47"/>
              <a:gd name="T1" fmla="*/ 0 h 48"/>
              <a:gd name="T2" fmla="*/ 0 w 47"/>
              <a:gd name="T3" fmla="*/ 24 h 48"/>
              <a:gd name="T4" fmla="*/ 24 w 47"/>
              <a:gd name="T5" fmla="*/ 48 h 48"/>
              <a:gd name="T6" fmla="*/ 47 w 47"/>
              <a:gd name="T7" fmla="*/ 24 h 48"/>
              <a:gd name="T8" fmla="*/ 24 w 47"/>
              <a:gd name="T9" fmla="*/ 0 h 48"/>
              <a:gd name="T10" fmla="*/ 6 w 47"/>
              <a:gd name="T11" fmla="*/ 24 h 48"/>
              <a:gd name="T12" fmla="*/ 24 w 47"/>
              <a:gd name="T13" fmla="*/ 6 h 48"/>
              <a:gd name="T14" fmla="*/ 24 w 47"/>
              <a:gd name="T15" fmla="*/ 42 h 48"/>
              <a:gd name="T16" fmla="*/ 6 w 47"/>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24" y="0"/>
                </a:moveTo>
                <a:cubicBezTo>
                  <a:pt x="11" y="0"/>
                  <a:pt x="0" y="11"/>
                  <a:pt x="0" y="24"/>
                </a:cubicBezTo>
                <a:cubicBezTo>
                  <a:pt x="0" y="37"/>
                  <a:pt x="11" y="48"/>
                  <a:pt x="24" y="48"/>
                </a:cubicBezTo>
                <a:cubicBezTo>
                  <a:pt x="37" y="48"/>
                  <a:pt x="47" y="37"/>
                  <a:pt x="47" y="24"/>
                </a:cubicBezTo>
                <a:cubicBezTo>
                  <a:pt x="47" y="11"/>
                  <a:pt x="37" y="0"/>
                  <a:pt x="24" y="0"/>
                </a:cubicBezTo>
                <a:close/>
                <a:moveTo>
                  <a:pt x="6" y="24"/>
                </a:moveTo>
                <a:cubicBezTo>
                  <a:pt x="6" y="14"/>
                  <a:pt x="14" y="6"/>
                  <a:pt x="24" y="6"/>
                </a:cubicBezTo>
                <a:cubicBezTo>
                  <a:pt x="24" y="42"/>
                  <a:pt x="24" y="42"/>
                  <a:pt x="24" y="42"/>
                </a:cubicBezTo>
                <a:cubicBezTo>
                  <a:pt x="14" y="42"/>
                  <a:pt x="6" y="34"/>
                  <a:pt x="6" y="24"/>
                </a:cubicBez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36" name="Freeform 95"/>
          <p:cNvSpPr>
            <a:spLocks noEditPoints="1"/>
          </p:cNvSpPr>
          <p:nvPr/>
        </p:nvSpPr>
        <p:spPr bwMode="auto">
          <a:xfrm>
            <a:off x="10181572" y="3596834"/>
            <a:ext cx="284802" cy="277461"/>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80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6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6 h 116"/>
              <a:gd name="T98" fmla="*/ 78 w 119"/>
              <a:gd name="T99" fmla="*/ 95 h 116"/>
              <a:gd name="T100" fmla="*/ 92 w 119"/>
              <a:gd name="T101" fmla="*/ 59 h 116"/>
              <a:gd name="T102" fmla="*/ 88 w 119"/>
              <a:gd name="T103" fmla="*/ 55 h 116"/>
              <a:gd name="T104" fmla="*/ 83 w 119"/>
              <a:gd name="T105" fmla="*/ 20 h 116"/>
              <a:gd name="T106" fmla="*/ 79 w 119"/>
              <a:gd name="T107" fmla="*/ 12 h 116"/>
              <a:gd name="T108" fmla="*/ 70 w 119"/>
              <a:gd name="T109" fmla="*/ 15 h 116"/>
              <a:gd name="T110" fmla="*/ 67 w 119"/>
              <a:gd name="T111" fmla="*/ 37 h 116"/>
              <a:gd name="T112" fmla="*/ 66 w 119"/>
              <a:gd name="T113" fmla="*/ 44 h 116"/>
              <a:gd name="T114" fmla="*/ 20 w 119"/>
              <a:gd name="T115" fmla="*/ 26 h 116"/>
              <a:gd name="T116" fmla="*/ 10 w 119"/>
              <a:gd name="T117" fmla="*/ 31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1"/>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2"/>
                  <a:pt x="22" y="81"/>
                  <a:pt x="22" y="80"/>
                </a:cubicBezTo>
                <a:cubicBezTo>
                  <a:pt x="21" y="77"/>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4"/>
                  <a:pt x="0" y="35"/>
                  <a:pt x="3" y="28"/>
                </a:cubicBezTo>
                <a:cubicBezTo>
                  <a:pt x="6" y="20"/>
                  <a:pt x="14" y="16"/>
                  <a:pt x="22" y="19"/>
                </a:cubicBezTo>
                <a:close/>
                <a:moveTo>
                  <a:pt x="86" y="106"/>
                </a:moveTo>
                <a:cubicBezTo>
                  <a:pt x="88" y="106"/>
                  <a:pt x="90" y="106"/>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6"/>
                  <a:pt x="32" y="57"/>
                  <a:pt x="31" y="60"/>
                </a:cubicBezTo>
                <a:cubicBezTo>
                  <a:pt x="31" y="62"/>
                  <a:pt x="31" y="64"/>
                  <a:pt x="32" y="66"/>
                </a:cubicBezTo>
                <a:cubicBezTo>
                  <a:pt x="34" y="68"/>
                  <a:pt x="34" y="68"/>
                  <a:pt x="34" y="68"/>
                </a:cubicBezTo>
                <a:cubicBezTo>
                  <a:pt x="31" y="70"/>
                  <a:pt x="31" y="70"/>
                  <a:pt x="31" y="70"/>
                </a:cubicBezTo>
                <a:cubicBezTo>
                  <a:pt x="31" y="71"/>
                  <a:pt x="30" y="72"/>
                  <a:pt x="30" y="73"/>
                </a:cubicBezTo>
                <a:cubicBezTo>
                  <a:pt x="29" y="75"/>
                  <a:pt x="29" y="77"/>
                  <a:pt x="30" y="78"/>
                </a:cubicBezTo>
                <a:cubicBezTo>
                  <a:pt x="32" y="81"/>
                  <a:pt x="32" y="81"/>
                  <a:pt x="32" y="81"/>
                </a:cubicBezTo>
                <a:cubicBezTo>
                  <a:pt x="30" y="83"/>
                  <a:pt x="30" y="83"/>
                  <a:pt x="30" y="83"/>
                </a:cubicBezTo>
                <a:cubicBezTo>
                  <a:pt x="29" y="84"/>
                  <a:pt x="28" y="85"/>
                  <a:pt x="28" y="85"/>
                </a:cubicBezTo>
                <a:cubicBezTo>
                  <a:pt x="27" y="88"/>
                  <a:pt x="28" y="92"/>
                  <a:pt x="31" y="93"/>
                </a:cubicBezTo>
                <a:cubicBezTo>
                  <a:pt x="33" y="93"/>
                  <a:pt x="33" y="93"/>
                  <a:pt x="33" y="93"/>
                </a:cubicBezTo>
                <a:cubicBezTo>
                  <a:pt x="38" y="95"/>
                  <a:pt x="38" y="95"/>
                  <a:pt x="38" y="95"/>
                </a:cubicBezTo>
                <a:cubicBezTo>
                  <a:pt x="51" y="100"/>
                  <a:pt x="56" y="97"/>
                  <a:pt x="60" y="96"/>
                </a:cubicBezTo>
                <a:cubicBezTo>
                  <a:pt x="64" y="94"/>
                  <a:pt x="68" y="92"/>
                  <a:pt x="78" y="95"/>
                </a:cubicBezTo>
                <a:cubicBezTo>
                  <a:pt x="92" y="59"/>
                  <a:pt x="92" y="59"/>
                  <a:pt x="92" y="59"/>
                </a:cubicBezTo>
                <a:cubicBezTo>
                  <a:pt x="90" y="58"/>
                  <a:pt x="89" y="56"/>
                  <a:pt x="88" y="55"/>
                </a:cubicBezTo>
                <a:cubicBezTo>
                  <a:pt x="81" y="43"/>
                  <a:pt x="78" y="34"/>
                  <a:pt x="83" y="20"/>
                </a:cubicBezTo>
                <a:cubicBezTo>
                  <a:pt x="85" y="17"/>
                  <a:pt x="83" y="13"/>
                  <a:pt x="79" y="12"/>
                </a:cubicBezTo>
                <a:cubicBezTo>
                  <a:pt x="76" y="10"/>
                  <a:pt x="72" y="12"/>
                  <a:pt x="70" y="15"/>
                </a:cubicBezTo>
                <a:cubicBezTo>
                  <a:pt x="67" y="24"/>
                  <a:pt x="67" y="27"/>
                  <a:pt x="67" y="37"/>
                </a:cubicBezTo>
                <a:cubicBezTo>
                  <a:pt x="67" y="39"/>
                  <a:pt x="66" y="42"/>
                  <a:pt x="66" y="44"/>
                </a:cubicBezTo>
                <a:cubicBezTo>
                  <a:pt x="20" y="26"/>
                  <a:pt x="20" y="26"/>
                  <a:pt x="20" y="26"/>
                </a:cubicBezTo>
                <a:cubicBezTo>
                  <a:pt x="16" y="25"/>
                  <a:pt x="12" y="27"/>
                  <a:pt x="10" y="31"/>
                </a:cubicBezTo>
                <a:cubicBezTo>
                  <a:pt x="9" y="34"/>
                  <a:pt x="11" y="38"/>
                  <a:pt x="15" y="40"/>
                </a:cubicBez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37" name="Freeform 96"/>
          <p:cNvSpPr>
            <a:spLocks noEditPoints="1"/>
          </p:cNvSpPr>
          <p:nvPr/>
        </p:nvSpPr>
        <p:spPr bwMode="auto">
          <a:xfrm>
            <a:off x="10071469" y="3888976"/>
            <a:ext cx="344993" cy="302419"/>
          </a:xfrm>
          <a:custGeom>
            <a:avLst/>
            <a:gdLst>
              <a:gd name="T0" fmla="*/ 144 w 144"/>
              <a:gd name="T1" fmla="*/ 41 h 126"/>
              <a:gd name="T2" fmla="*/ 102 w 144"/>
              <a:gd name="T3" fmla="*/ 0 h 126"/>
              <a:gd name="T4" fmla="*/ 72 w 144"/>
              <a:gd name="T5" fmla="*/ 14 h 126"/>
              <a:gd name="T6" fmla="*/ 41 w 144"/>
              <a:gd name="T7" fmla="*/ 0 h 126"/>
              <a:gd name="T8" fmla="*/ 0 w 144"/>
              <a:gd name="T9" fmla="*/ 41 h 126"/>
              <a:gd name="T10" fmla="*/ 13 w 144"/>
              <a:gd name="T11" fmla="*/ 72 h 126"/>
              <a:gd name="T12" fmla="*/ 13 w 144"/>
              <a:gd name="T13" fmla="*/ 72 h 126"/>
              <a:gd name="T14" fmla="*/ 58 w 144"/>
              <a:gd name="T15" fmla="*/ 117 h 126"/>
              <a:gd name="T16" fmla="*/ 72 w 144"/>
              <a:gd name="T17" fmla="*/ 126 h 126"/>
              <a:gd name="T18" fmla="*/ 85 w 144"/>
              <a:gd name="T19" fmla="*/ 117 h 126"/>
              <a:gd name="T20" fmla="*/ 130 w 144"/>
              <a:gd name="T21" fmla="*/ 72 h 126"/>
              <a:gd name="T22" fmla="*/ 130 w 144"/>
              <a:gd name="T23" fmla="*/ 72 h 126"/>
              <a:gd name="T24" fmla="*/ 144 w 144"/>
              <a:gd name="T25" fmla="*/ 41 h 126"/>
              <a:gd name="T26" fmla="*/ 118 w 144"/>
              <a:gd name="T27" fmla="*/ 59 h 126"/>
              <a:gd name="T28" fmla="*/ 73 w 144"/>
              <a:gd name="T29" fmla="*/ 104 h 126"/>
              <a:gd name="T30" fmla="*/ 72 w 144"/>
              <a:gd name="T31" fmla="*/ 105 h 126"/>
              <a:gd name="T32" fmla="*/ 71 w 144"/>
              <a:gd name="T33" fmla="*/ 104 h 126"/>
              <a:gd name="T34" fmla="*/ 25 w 144"/>
              <a:gd name="T35" fmla="*/ 59 h 126"/>
              <a:gd name="T36" fmla="*/ 18 w 144"/>
              <a:gd name="T37" fmla="*/ 41 h 126"/>
              <a:gd name="T38" fmla="*/ 41 w 144"/>
              <a:gd name="T39" fmla="*/ 18 h 126"/>
              <a:gd name="T40" fmla="*/ 58 w 144"/>
              <a:gd name="T41" fmla="*/ 26 h 126"/>
              <a:gd name="T42" fmla="*/ 72 w 144"/>
              <a:gd name="T43" fmla="*/ 40 h 126"/>
              <a:gd name="T44" fmla="*/ 85 w 144"/>
              <a:gd name="T45" fmla="*/ 26 h 126"/>
              <a:gd name="T46" fmla="*/ 102 w 144"/>
              <a:gd name="T47" fmla="*/ 18 h 126"/>
              <a:gd name="T48" fmla="*/ 126 w 144"/>
              <a:gd name="T49" fmla="*/ 41 h 126"/>
              <a:gd name="T50" fmla="*/ 118 w 144"/>
              <a:gd name="T51"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6">
                <a:moveTo>
                  <a:pt x="144" y="41"/>
                </a:moveTo>
                <a:cubicBezTo>
                  <a:pt x="144" y="19"/>
                  <a:pt x="125" y="0"/>
                  <a:pt x="102" y="0"/>
                </a:cubicBezTo>
                <a:cubicBezTo>
                  <a:pt x="90" y="0"/>
                  <a:pt x="79" y="5"/>
                  <a:pt x="72" y="14"/>
                </a:cubicBezTo>
                <a:cubicBezTo>
                  <a:pt x="64" y="5"/>
                  <a:pt x="53" y="0"/>
                  <a:pt x="41" y="0"/>
                </a:cubicBezTo>
                <a:cubicBezTo>
                  <a:pt x="18" y="0"/>
                  <a:pt x="0" y="19"/>
                  <a:pt x="0" y="41"/>
                </a:cubicBezTo>
                <a:cubicBezTo>
                  <a:pt x="0" y="54"/>
                  <a:pt x="5" y="65"/>
                  <a:pt x="13" y="72"/>
                </a:cubicBezTo>
                <a:cubicBezTo>
                  <a:pt x="13" y="72"/>
                  <a:pt x="13" y="72"/>
                  <a:pt x="13" y="72"/>
                </a:cubicBezTo>
                <a:cubicBezTo>
                  <a:pt x="58" y="117"/>
                  <a:pt x="58" y="117"/>
                  <a:pt x="58" y="117"/>
                </a:cubicBezTo>
                <a:cubicBezTo>
                  <a:pt x="63" y="122"/>
                  <a:pt x="67" y="126"/>
                  <a:pt x="72" y="126"/>
                </a:cubicBezTo>
                <a:cubicBezTo>
                  <a:pt x="76" y="126"/>
                  <a:pt x="81" y="122"/>
                  <a:pt x="85" y="117"/>
                </a:cubicBezTo>
                <a:cubicBezTo>
                  <a:pt x="130" y="72"/>
                  <a:pt x="130" y="72"/>
                  <a:pt x="130" y="72"/>
                </a:cubicBezTo>
                <a:cubicBezTo>
                  <a:pt x="130" y="72"/>
                  <a:pt x="130" y="72"/>
                  <a:pt x="130" y="72"/>
                </a:cubicBezTo>
                <a:cubicBezTo>
                  <a:pt x="139" y="65"/>
                  <a:pt x="144" y="54"/>
                  <a:pt x="144" y="41"/>
                </a:cubicBezTo>
                <a:close/>
                <a:moveTo>
                  <a:pt x="118" y="59"/>
                </a:moveTo>
                <a:cubicBezTo>
                  <a:pt x="73" y="104"/>
                  <a:pt x="73" y="104"/>
                  <a:pt x="73" y="104"/>
                </a:cubicBezTo>
                <a:cubicBezTo>
                  <a:pt x="72" y="105"/>
                  <a:pt x="72" y="105"/>
                  <a:pt x="72" y="105"/>
                </a:cubicBezTo>
                <a:cubicBezTo>
                  <a:pt x="72" y="105"/>
                  <a:pt x="71" y="105"/>
                  <a:pt x="71" y="104"/>
                </a:cubicBezTo>
                <a:cubicBezTo>
                  <a:pt x="25" y="59"/>
                  <a:pt x="25" y="59"/>
                  <a:pt x="25" y="59"/>
                </a:cubicBezTo>
                <a:cubicBezTo>
                  <a:pt x="20" y="54"/>
                  <a:pt x="18" y="48"/>
                  <a:pt x="18" y="41"/>
                </a:cubicBezTo>
                <a:cubicBezTo>
                  <a:pt x="18" y="29"/>
                  <a:pt x="28" y="18"/>
                  <a:pt x="41" y="18"/>
                </a:cubicBezTo>
                <a:cubicBezTo>
                  <a:pt x="48" y="18"/>
                  <a:pt x="54" y="21"/>
                  <a:pt x="58" y="26"/>
                </a:cubicBezTo>
                <a:cubicBezTo>
                  <a:pt x="72" y="40"/>
                  <a:pt x="72" y="40"/>
                  <a:pt x="72" y="40"/>
                </a:cubicBezTo>
                <a:cubicBezTo>
                  <a:pt x="85" y="26"/>
                  <a:pt x="85" y="26"/>
                  <a:pt x="85" y="26"/>
                </a:cubicBezTo>
                <a:cubicBezTo>
                  <a:pt x="90" y="21"/>
                  <a:pt x="96" y="18"/>
                  <a:pt x="102" y="18"/>
                </a:cubicBezTo>
                <a:cubicBezTo>
                  <a:pt x="115" y="18"/>
                  <a:pt x="126" y="29"/>
                  <a:pt x="126" y="41"/>
                </a:cubicBezTo>
                <a:cubicBezTo>
                  <a:pt x="126" y="48"/>
                  <a:pt x="123" y="54"/>
                  <a:pt x="118" y="59"/>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38" name="Freeform 97"/>
          <p:cNvSpPr>
            <a:spLocks noEditPoints="1"/>
          </p:cNvSpPr>
          <p:nvPr/>
        </p:nvSpPr>
        <p:spPr bwMode="auto">
          <a:xfrm>
            <a:off x="10118446" y="4214884"/>
            <a:ext cx="146805" cy="146805"/>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5 h 61"/>
              <a:gd name="T12" fmla="*/ 6 w 61"/>
              <a:gd name="T13" fmla="*/ 30 h 61"/>
              <a:gd name="T14" fmla="*/ 31 w 61"/>
              <a:gd name="T15" fmla="*/ 6 h 61"/>
              <a:gd name="T16" fmla="*/ 55 w 61"/>
              <a:gd name="T17" fmla="*/ 30 h 61"/>
              <a:gd name="T18" fmla="*/ 31 w 61"/>
              <a:gd name="T19" fmla="*/ 55 h 61"/>
              <a:gd name="T20" fmla="*/ 27 w 61"/>
              <a:gd name="T21" fmla="*/ 15 h 61"/>
              <a:gd name="T22" fmla="*/ 34 w 61"/>
              <a:gd name="T23" fmla="*/ 15 h 61"/>
              <a:gd name="T24" fmla="*/ 34 w 61"/>
              <a:gd name="T25" fmla="*/ 23 h 61"/>
              <a:gd name="T26" fmla="*/ 27 w 61"/>
              <a:gd name="T27" fmla="*/ 23 h 61"/>
              <a:gd name="T28" fmla="*/ 27 w 61"/>
              <a:gd name="T29" fmla="*/ 15 h 61"/>
              <a:gd name="T30" fmla="*/ 38 w 61"/>
              <a:gd name="T31" fmla="*/ 46 h 61"/>
              <a:gd name="T32" fmla="*/ 23 w 61"/>
              <a:gd name="T33" fmla="*/ 46 h 61"/>
              <a:gd name="T34" fmla="*/ 23 w 61"/>
              <a:gd name="T35" fmla="*/ 42 h 61"/>
              <a:gd name="T36" fmla="*/ 27 w 61"/>
              <a:gd name="T37" fmla="*/ 42 h 61"/>
              <a:gd name="T38" fmla="*/ 27 w 61"/>
              <a:gd name="T39" fmla="*/ 30 h 61"/>
              <a:gd name="T40" fmla="*/ 23 w 61"/>
              <a:gd name="T41" fmla="*/ 30 h 61"/>
              <a:gd name="T42" fmla="*/ 23 w 61"/>
              <a:gd name="T43" fmla="*/ 27 h 61"/>
              <a:gd name="T44" fmla="*/ 34 w 61"/>
              <a:gd name="T45" fmla="*/ 27 h 61"/>
              <a:gd name="T46" fmla="*/ 34 w 61"/>
              <a:gd name="T47" fmla="*/ 42 h 61"/>
              <a:gd name="T48" fmla="*/ 38 w 61"/>
              <a:gd name="T49" fmla="*/ 42 h 61"/>
              <a:gd name="T50" fmla="*/ 38 w 61"/>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1">
                <a:moveTo>
                  <a:pt x="31" y="0"/>
                </a:moveTo>
                <a:cubicBezTo>
                  <a:pt x="14" y="0"/>
                  <a:pt x="0" y="14"/>
                  <a:pt x="0" y="30"/>
                </a:cubicBezTo>
                <a:cubicBezTo>
                  <a:pt x="0" y="47"/>
                  <a:pt x="14" y="61"/>
                  <a:pt x="31" y="61"/>
                </a:cubicBezTo>
                <a:cubicBezTo>
                  <a:pt x="47" y="61"/>
                  <a:pt x="61" y="47"/>
                  <a:pt x="61" y="30"/>
                </a:cubicBezTo>
                <a:cubicBezTo>
                  <a:pt x="61" y="14"/>
                  <a:pt x="47" y="0"/>
                  <a:pt x="31" y="0"/>
                </a:cubicBezTo>
                <a:close/>
                <a:moveTo>
                  <a:pt x="31" y="55"/>
                </a:moveTo>
                <a:cubicBezTo>
                  <a:pt x="17" y="55"/>
                  <a:pt x="6" y="44"/>
                  <a:pt x="6" y="30"/>
                </a:cubicBezTo>
                <a:cubicBezTo>
                  <a:pt x="6" y="17"/>
                  <a:pt x="17" y="6"/>
                  <a:pt x="31" y="6"/>
                </a:cubicBezTo>
                <a:cubicBezTo>
                  <a:pt x="44" y="6"/>
                  <a:pt x="55" y="17"/>
                  <a:pt x="55" y="30"/>
                </a:cubicBezTo>
                <a:cubicBezTo>
                  <a:pt x="55" y="44"/>
                  <a:pt x="44" y="55"/>
                  <a:pt x="31" y="55"/>
                </a:cubicBezTo>
                <a:close/>
                <a:moveTo>
                  <a:pt x="27" y="15"/>
                </a:moveTo>
                <a:cubicBezTo>
                  <a:pt x="34" y="15"/>
                  <a:pt x="34" y="15"/>
                  <a:pt x="34" y="15"/>
                </a:cubicBezTo>
                <a:cubicBezTo>
                  <a:pt x="34" y="23"/>
                  <a:pt x="34" y="23"/>
                  <a:pt x="34" y="23"/>
                </a:cubicBezTo>
                <a:cubicBezTo>
                  <a:pt x="27" y="23"/>
                  <a:pt x="27" y="23"/>
                  <a:pt x="27" y="23"/>
                </a:cubicBezTo>
                <a:lnTo>
                  <a:pt x="27" y="15"/>
                </a:lnTo>
                <a:close/>
                <a:moveTo>
                  <a:pt x="38" y="46"/>
                </a:moveTo>
                <a:cubicBezTo>
                  <a:pt x="23" y="46"/>
                  <a:pt x="23" y="46"/>
                  <a:pt x="23" y="46"/>
                </a:cubicBezTo>
                <a:cubicBezTo>
                  <a:pt x="23" y="42"/>
                  <a:pt x="23" y="42"/>
                  <a:pt x="23" y="42"/>
                </a:cubicBezTo>
                <a:cubicBezTo>
                  <a:pt x="27" y="42"/>
                  <a:pt x="27" y="42"/>
                  <a:pt x="27" y="42"/>
                </a:cubicBezTo>
                <a:cubicBezTo>
                  <a:pt x="27" y="30"/>
                  <a:pt x="27" y="30"/>
                  <a:pt x="27" y="30"/>
                </a:cubicBezTo>
                <a:cubicBezTo>
                  <a:pt x="23" y="30"/>
                  <a:pt x="23" y="30"/>
                  <a:pt x="23" y="30"/>
                </a:cubicBezTo>
                <a:cubicBezTo>
                  <a:pt x="23" y="27"/>
                  <a:pt x="23" y="27"/>
                  <a:pt x="23" y="27"/>
                </a:cubicBezTo>
                <a:cubicBezTo>
                  <a:pt x="34" y="27"/>
                  <a:pt x="34" y="27"/>
                  <a:pt x="34" y="27"/>
                </a:cubicBezTo>
                <a:cubicBezTo>
                  <a:pt x="34" y="42"/>
                  <a:pt x="34" y="42"/>
                  <a:pt x="34" y="42"/>
                </a:cubicBezTo>
                <a:cubicBezTo>
                  <a:pt x="38" y="42"/>
                  <a:pt x="38" y="42"/>
                  <a:pt x="38" y="42"/>
                </a:cubicBezTo>
                <a:lnTo>
                  <a:pt x="38" y="46"/>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39" name="Freeform 98"/>
          <p:cNvSpPr>
            <a:spLocks noEditPoints="1"/>
          </p:cNvSpPr>
          <p:nvPr/>
        </p:nvSpPr>
        <p:spPr bwMode="auto">
          <a:xfrm>
            <a:off x="10155147" y="4460049"/>
            <a:ext cx="224612" cy="226080"/>
          </a:xfrm>
          <a:custGeom>
            <a:avLst/>
            <a:gdLst>
              <a:gd name="T0" fmla="*/ 85 w 94"/>
              <a:gd name="T1" fmla="*/ 20 h 94"/>
              <a:gd name="T2" fmla="*/ 37 w 94"/>
              <a:gd name="T3" fmla="*/ 2 h 94"/>
              <a:gd name="T4" fmla="*/ 20 w 94"/>
              <a:gd name="T5" fmla="*/ 10 h 94"/>
              <a:gd name="T6" fmla="*/ 2 w 94"/>
              <a:gd name="T7" fmla="*/ 57 h 94"/>
              <a:gd name="T8" fmla="*/ 10 w 94"/>
              <a:gd name="T9" fmla="*/ 74 h 94"/>
              <a:gd name="T10" fmla="*/ 57 w 94"/>
              <a:gd name="T11" fmla="*/ 92 h 94"/>
              <a:gd name="T12" fmla="*/ 74 w 94"/>
              <a:gd name="T13" fmla="*/ 84 h 94"/>
              <a:gd name="T14" fmla="*/ 92 w 94"/>
              <a:gd name="T15" fmla="*/ 37 h 94"/>
              <a:gd name="T16" fmla="*/ 85 w 94"/>
              <a:gd name="T17" fmla="*/ 20 h 94"/>
              <a:gd name="T18" fmla="*/ 36 w 94"/>
              <a:gd name="T19" fmla="*/ 38 h 94"/>
              <a:gd name="T20" fmla="*/ 62 w 94"/>
              <a:gd name="T21" fmla="*/ 47 h 94"/>
              <a:gd name="T22" fmla="*/ 61 w 94"/>
              <a:gd name="T23" fmla="*/ 52 h 94"/>
              <a:gd name="T24" fmla="*/ 42 w 94"/>
              <a:gd name="T25" fmla="*/ 61 h 94"/>
              <a:gd name="T26" fmla="*/ 33 w 94"/>
              <a:gd name="T27" fmla="*/ 42 h 94"/>
              <a:gd name="T28" fmla="*/ 36 w 94"/>
              <a:gd name="T29" fmla="*/ 38 h 94"/>
              <a:gd name="T30" fmla="*/ 76 w 94"/>
              <a:gd name="T31" fmla="*/ 53 h 94"/>
              <a:gd name="T32" fmla="*/ 69 w 94"/>
              <a:gd name="T33" fmla="*/ 71 h 94"/>
              <a:gd name="T34" fmla="*/ 66 w 94"/>
              <a:gd name="T35" fmla="*/ 80 h 94"/>
              <a:gd name="T36" fmla="*/ 59 w 94"/>
              <a:gd name="T37" fmla="*/ 82 h 94"/>
              <a:gd name="T38" fmla="*/ 15 w 94"/>
              <a:gd name="T39" fmla="*/ 65 h 94"/>
              <a:gd name="T40" fmla="*/ 12 w 94"/>
              <a:gd name="T41" fmla="*/ 59 h 94"/>
              <a:gd name="T42" fmla="*/ 15 w 94"/>
              <a:gd name="T43" fmla="*/ 50 h 94"/>
              <a:gd name="T44" fmla="*/ 22 w 94"/>
              <a:gd name="T45" fmla="*/ 32 h 94"/>
              <a:gd name="T46" fmla="*/ 22 w 94"/>
              <a:gd name="T47" fmla="*/ 32 h 94"/>
              <a:gd name="T48" fmla="*/ 29 w 94"/>
              <a:gd name="T49" fmla="*/ 35 h 94"/>
              <a:gd name="T50" fmla="*/ 27 w 94"/>
              <a:gd name="T51" fmla="*/ 39 h 94"/>
              <a:gd name="T52" fmla="*/ 39 w 94"/>
              <a:gd name="T53" fmla="*/ 67 h 94"/>
              <a:gd name="T54" fmla="*/ 67 w 94"/>
              <a:gd name="T55" fmla="*/ 55 h 94"/>
              <a:gd name="T56" fmla="*/ 69 w 94"/>
              <a:gd name="T57" fmla="*/ 50 h 94"/>
              <a:gd name="T58" fmla="*/ 76 w 94"/>
              <a:gd name="T59" fmla="*/ 53 h 94"/>
              <a:gd name="T60" fmla="*/ 82 w 94"/>
              <a:gd name="T61" fmla="*/ 37 h 94"/>
              <a:gd name="T62" fmla="*/ 79 w 94"/>
              <a:gd name="T63" fmla="*/ 38 h 94"/>
              <a:gd name="T64" fmla="*/ 74 w 94"/>
              <a:gd name="T65" fmla="*/ 37 h 94"/>
              <a:gd name="T66" fmla="*/ 73 w 94"/>
              <a:gd name="T67" fmla="*/ 34 h 94"/>
              <a:gd name="T68" fmla="*/ 74 w 94"/>
              <a:gd name="T69" fmla="*/ 29 h 94"/>
              <a:gd name="T70" fmla="*/ 77 w 94"/>
              <a:gd name="T71" fmla="*/ 28 h 94"/>
              <a:gd name="T72" fmla="*/ 82 w 94"/>
              <a:gd name="T73" fmla="*/ 29 h 94"/>
              <a:gd name="T74" fmla="*/ 83 w 94"/>
              <a:gd name="T75" fmla="*/ 33 h 94"/>
              <a:gd name="T76" fmla="*/ 82 w 94"/>
              <a:gd name="T7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4">
                <a:moveTo>
                  <a:pt x="85" y="20"/>
                </a:moveTo>
                <a:cubicBezTo>
                  <a:pt x="37" y="2"/>
                  <a:pt x="37" y="2"/>
                  <a:pt x="37" y="2"/>
                </a:cubicBezTo>
                <a:cubicBezTo>
                  <a:pt x="30" y="0"/>
                  <a:pt x="23" y="3"/>
                  <a:pt x="20" y="10"/>
                </a:cubicBezTo>
                <a:cubicBezTo>
                  <a:pt x="2" y="57"/>
                  <a:pt x="2" y="57"/>
                  <a:pt x="2" y="57"/>
                </a:cubicBezTo>
                <a:cubicBezTo>
                  <a:pt x="0" y="64"/>
                  <a:pt x="3" y="71"/>
                  <a:pt x="10" y="74"/>
                </a:cubicBezTo>
                <a:cubicBezTo>
                  <a:pt x="57" y="92"/>
                  <a:pt x="57" y="92"/>
                  <a:pt x="57" y="92"/>
                </a:cubicBezTo>
                <a:cubicBezTo>
                  <a:pt x="64" y="94"/>
                  <a:pt x="71" y="91"/>
                  <a:pt x="74" y="84"/>
                </a:cubicBezTo>
                <a:cubicBezTo>
                  <a:pt x="92" y="37"/>
                  <a:pt x="92" y="37"/>
                  <a:pt x="92" y="37"/>
                </a:cubicBezTo>
                <a:cubicBezTo>
                  <a:pt x="94" y="30"/>
                  <a:pt x="91" y="23"/>
                  <a:pt x="85" y="20"/>
                </a:cubicBezTo>
                <a:close/>
                <a:moveTo>
                  <a:pt x="36" y="38"/>
                </a:moveTo>
                <a:cubicBezTo>
                  <a:pt x="62" y="47"/>
                  <a:pt x="62" y="47"/>
                  <a:pt x="62" y="47"/>
                </a:cubicBezTo>
                <a:cubicBezTo>
                  <a:pt x="62" y="49"/>
                  <a:pt x="61" y="51"/>
                  <a:pt x="61" y="52"/>
                </a:cubicBezTo>
                <a:cubicBezTo>
                  <a:pt x="58" y="60"/>
                  <a:pt x="49" y="64"/>
                  <a:pt x="42" y="61"/>
                </a:cubicBezTo>
                <a:cubicBezTo>
                  <a:pt x="34" y="58"/>
                  <a:pt x="31" y="49"/>
                  <a:pt x="33" y="42"/>
                </a:cubicBezTo>
                <a:cubicBezTo>
                  <a:pt x="34" y="40"/>
                  <a:pt x="35" y="39"/>
                  <a:pt x="36" y="38"/>
                </a:cubicBezTo>
                <a:close/>
                <a:moveTo>
                  <a:pt x="76" y="53"/>
                </a:moveTo>
                <a:cubicBezTo>
                  <a:pt x="69" y="71"/>
                  <a:pt x="69" y="71"/>
                  <a:pt x="69" y="71"/>
                </a:cubicBezTo>
                <a:cubicBezTo>
                  <a:pt x="66" y="80"/>
                  <a:pt x="66" y="80"/>
                  <a:pt x="66" y="80"/>
                </a:cubicBezTo>
                <a:cubicBezTo>
                  <a:pt x="65" y="82"/>
                  <a:pt x="62" y="83"/>
                  <a:pt x="59" y="82"/>
                </a:cubicBezTo>
                <a:cubicBezTo>
                  <a:pt x="15" y="65"/>
                  <a:pt x="15" y="65"/>
                  <a:pt x="15" y="65"/>
                </a:cubicBezTo>
                <a:cubicBezTo>
                  <a:pt x="12" y="64"/>
                  <a:pt x="11" y="62"/>
                  <a:pt x="12" y="59"/>
                </a:cubicBezTo>
                <a:cubicBezTo>
                  <a:pt x="15" y="50"/>
                  <a:pt x="15" y="50"/>
                  <a:pt x="15" y="50"/>
                </a:cubicBezTo>
                <a:cubicBezTo>
                  <a:pt x="22" y="32"/>
                  <a:pt x="22" y="32"/>
                  <a:pt x="22" y="32"/>
                </a:cubicBezTo>
                <a:cubicBezTo>
                  <a:pt x="22" y="32"/>
                  <a:pt x="22" y="32"/>
                  <a:pt x="22" y="32"/>
                </a:cubicBezTo>
                <a:cubicBezTo>
                  <a:pt x="29" y="35"/>
                  <a:pt x="29" y="35"/>
                  <a:pt x="29" y="35"/>
                </a:cubicBezTo>
                <a:cubicBezTo>
                  <a:pt x="28" y="36"/>
                  <a:pt x="27" y="38"/>
                  <a:pt x="27" y="39"/>
                </a:cubicBezTo>
                <a:cubicBezTo>
                  <a:pt x="23" y="51"/>
                  <a:pt x="28" y="63"/>
                  <a:pt x="39" y="67"/>
                </a:cubicBezTo>
                <a:cubicBezTo>
                  <a:pt x="51" y="72"/>
                  <a:pt x="63" y="66"/>
                  <a:pt x="67" y="55"/>
                </a:cubicBezTo>
                <a:cubicBezTo>
                  <a:pt x="68" y="53"/>
                  <a:pt x="68" y="52"/>
                  <a:pt x="69" y="50"/>
                </a:cubicBezTo>
                <a:cubicBezTo>
                  <a:pt x="76" y="53"/>
                  <a:pt x="76" y="53"/>
                  <a:pt x="76" y="53"/>
                </a:cubicBezTo>
                <a:close/>
                <a:moveTo>
                  <a:pt x="82" y="37"/>
                </a:moveTo>
                <a:cubicBezTo>
                  <a:pt x="81" y="38"/>
                  <a:pt x="80" y="39"/>
                  <a:pt x="79" y="38"/>
                </a:cubicBezTo>
                <a:cubicBezTo>
                  <a:pt x="74" y="37"/>
                  <a:pt x="74" y="37"/>
                  <a:pt x="74" y="37"/>
                </a:cubicBezTo>
                <a:cubicBezTo>
                  <a:pt x="73" y="36"/>
                  <a:pt x="72" y="35"/>
                  <a:pt x="73" y="34"/>
                </a:cubicBezTo>
                <a:cubicBezTo>
                  <a:pt x="74" y="29"/>
                  <a:pt x="74" y="29"/>
                  <a:pt x="74" y="29"/>
                </a:cubicBezTo>
                <a:cubicBezTo>
                  <a:pt x="75" y="28"/>
                  <a:pt x="76" y="27"/>
                  <a:pt x="77" y="28"/>
                </a:cubicBezTo>
                <a:cubicBezTo>
                  <a:pt x="82" y="29"/>
                  <a:pt x="82" y="29"/>
                  <a:pt x="82" y="29"/>
                </a:cubicBezTo>
                <a:cubicBezTo>
                  <a:pt x="83" y="30"/>
                  <a:pt x="84" y="31"/>
                  <a:pt x="83" y="33"/>
                </a:cubicBezTo>
                <a:lnTo>
                  <a:pt x="82" y="37"/>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40" name="Freeform 99"/>
          <p:cNvSpPr>
            <a:spLocks noEditPoints="1"/>
          </p:cNvSpPr>
          <p:nvPr/>
        </p:nvSpPr>
        <p:spPr bwMode="auto">
          <a:xfrm>
            <a:off x="10294613" y="3438285"/>
            <a:ext cx="126252" cy="126252"/>
          </a:xfrm>
          <a:custGeom>
            <a:avLst/>
            <a:gdLst>
              <a:gd name="T0" fmla="*/ 44 w 53"/>
              <a:gd name="T1" fmla="*/ 0 h 53"/>
              <a:gd name="T2" fmla="*/ 9 w 53"/>
              <a:gd name="T3" fmla="*/ 0 h 53"/>
              <a:gd name="T4" fmla="*/ 0 w 53"/>
              <a:gd name="T5" fmla="*/ 9 h 53"/>
              <a:gd name="T6" fmla="*/ 0 w 53"/>
              <a:gd name="T7" fmla="*/ 44 h 53"/>
              <a:gd name="T8" fmla="*/ 9 w 53"/>
              <a:gd name="T9" fmla="*/ 53 h 53"/>
              <a:gd name="T10" fmla="*/ 44 w 53"/>
              <a:gd name="T11" fmla="*/ 53 h 53"/>
              <a:gd name="T12" fmla="*/ 53 w 53"/>
              <a:gd name="T13" fmla="*/ 44 h 53"/>
              <a:gd name="T14" fmla="*/ 53 w 53"/>
              <a:gd name="T15" fmla="*/ 9 h 53"/>
              <a:gd name="T16" fmla="*/ 44 w 53"/>
              <a:gd name="T17" fmla="*/ 0 h 53"/>
              <a:gd name="T18" fmla="*/ 20 w 53"/>
              <a:gd name="T19" fmla="*/ 43 h 53"/>
              <a:gd name="T20" fmla="*/ 13 w 53"/>
              <a:gd name="T21" fmla="*/ 43 h 53"/>
              <a:gd name="T22" fmla="*/ 13 w 53"/>
              <a:gd name="T23" fmla="*/ 20 h 53"/>
              <a:gd name="T24" fmla="*/ 20 w 53"/>
              <a:gd name="T25" fmla="*/ 20 h 53"/>
              <a:gd name="T26" fmla="*/ 20 w 53"/>
              <a:gd name="T27" fmla="*/ 43 h 53"/>
              <a:gd name="T28" fmla="*/ 17 w 53"/>
              <a:gd name="T29" fmla="*/ 16 h 53"/>
              <a:gd name="T30" fmla="*/ 13 w 53"/>
              <a:gd name="T31" fmla="*/ 13 h 53"/>
              <a:gd name="T32" fmla="*/ 17 w 53"/>
              <a:gd name="T33" fmla="*/ 10 h 53"/>
              <a:gd name="T34" fmla="*/ 20 w 53"/>
              <a:gd name="T35" fmla="*/ 13 h 53"/>
              <a:gd name="T36" fmla="*/ 17 w 53"/>
              <a:gd name="T37" fmla="*/ 16 h 53"/>
              <a:gd name="T38" fmla="*/ 43 w 53"/>
              <a:gd name="T39" fmla="*/ 43 h 53"/>
              <a:gd name="T40" fmla="*/ 37 w 53"/>
              <a:gd name="T41" fmla="*/ 43 h 53"/>
              <a:gd name="T42" fmla="*/ 37 w 53"/>
              <a:gd name="T43" fmla="*/ 30 h 53"/>
              <a:gd name="T44" fmla="*/ 33 w 53"/>
              <a:gd name="T45" fmla="*/ 26 h 53"/>
              <a:gd name="T46" fmla="*/ 30 w 53"/>
              <a:gd name="T47" fmla="*/ 30 h 53"/>
              <a:gd name="T48" fmla="*/ 30 w 53"/>
              <a:gd name="T49" fmla="*/ 43 h 53"/>
              <a:gd name="T50" fmla="*/ 23 w 53"/>
              <a:gd name="T51" fmla="*/ 43 h 53"/>
              <a:gd name="T52" fmla="*/ 23 w 53"/>
              <a:gd name="T53" fmla="*/ 20 h 53"/>
              <a:gd name="T54" fmla="*/ 30 w 53"/>
              <a:gd name="T55" fmla="*/ 20 h 53"/>
              <a:gd name="T56" fmla="*/ 30 w 53"/>
              <a:gd name="T57" fmla="*/ 24 h 53"/>
              <a:gd name="T58" fmla="*/ 36 w 53"/>
              <a:gd name="T59" fmla="*/ 20 h 53"/>
              <a:gd name="T60" fmla="*/ 43 w 53"/>
              <a:gd name="T61" fmla="*/ 28 h 53"/>
              <a:gd name="T62" fmla="*/ 43 w 53"/>
              <a:gd name="T63"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3">
                <a:moveTo>
                  <a:pt x="44" y="0"/>
                </a:moveTo>
                <a:cubicBezTo>
                  <a:pt x="9" y="0"/>
                  <a:pt x="9" y="0"/>
                  <a:pt x="9" y="0"/>
                </a:cubicBezTo>
                <a:cubicBezTo>
                  <a:pt x="4" y="0"/>
                  <a:pt x="0" y="4"/>
                  <a:pt x="0" y="9"/>
                </a:cubicBezTo>
                <a:cubicBezTo>
                  <a:pt x="0" y="44"/>
                  <a:pt x="0" y="44"/>
                  <a:pt x="0" y="44"/>
                </a:cubicBezTo>
                <a:cubicBezTo>
                  <a:pt x="0" y="49"/>
                  <a:pt x="4" y="53"/>
                  <a:pt x="9" y="53"/>
                </a:cubicBezTo>
                <a:cubicBezTo>
                  <a:pt x="44" y="53"/>
                  <a:pt x="44" y="53"/>
                  <a:pt x="44" y="53"/>
                </a:cubicBezTo>
                <a:cubicBezTo>
                  <a:pt x="49" y="53"/>
                  <a:pt x="53" y="49"/>
                  <a:pt x="53" y="44"/>
                </a:cubicBezTo>
                <a:cubicBezTo>
                  <a:pt x="53" y="9"/>
                  <a:pt x="53" y="9"/>
                  <a:pt x="53" y="9"/>
                </a:cubicBezTo>
                <a:cubicBezTo>
                  <a:pt x="53" y="4"/>
                  <a:pt x="49" y="0"/>
                  <a:pt x="44" y="0"/>
                </a:cubicBezTo>
                <a:close/>
                <a:moveTo>
                  <a:pt x="20" y="43"/>
                </a:moveTo>
                <a:cubicBezTo>
                  <a:pt x="13" y="43"/>
                  <a:pt x="13" y="43"/>
                  <a:pt x="13" y="43"/>
                </a:cubicBezTo>
                <a:cubicBezTo>
                  <a:pt x="13" y="20"/>
                  <a:pt x="13" y="20"/>
                  <a:pt x="13" y="20"/>
                </a:cubicBezTo>
                <a:cubicBezTo>
                  <a:pt x="20" y="20"/>
                  <a:pt x="20" y="20"/>
                  <a:pt x="20" y="20"/>
                </a:cubicBezTo>
                <a:lnTo>
                  <a:pt x="20" y="43"/>
                </a:lnTo>
                <a:close/>
                <a:moveTo>
                  <a:pt x="17" y="16"/>
                </a:moveTo>
                <a:cubicBezTo>
                  <a:pt x="15" y="16"/>
                  <a:pt x="13" y="15"/>
                  <a:pt x="13" y="13"/>
                </a:cubicBezTo>
                <a:cubicBezTo>
                  <a:pt x="13" y="11"/>
                  <a:pt x="15" y="10"/>
                  <a:pt x="17" y="10"/>
                </a:cubicBezTo>
                <a:cubicBezTo>
                  <a:pt x="18" y="10"/>
                  <a:pt x="20" y="11"/>
                  <a:pt x="20" y="13"/>
                </a:cubicBezTo>
                <a:cubicBezTo>
                  <a:pt x="20" y="15"/>
                  <a:pt x="18" y="16"/>
                  <a:pt x="17" y="16"/>
                </a:cubicBezTo>
                <a:close/>
                <a:moveTo>
                  <a:pt x="43" y="43"/>
                </a:moveTo>
                <a:cubicBezTo>
                  <a:pt x="37" y="43"/>
                  <a:pt x="37" y="43"/>
                  <a:pt x="37" y="43"/>
                </a:cubicBezTo>
                <a:cubicBezTo>
                  <a:pt x="37" y="30"/>
                  <a:pt x="37" y="30"/>
                  <a:pt x="37" y="30"/>
                </a:cubicBezTo>
                <a:cubicBezTo>
                  <a:pt x="37" y="28"/>
                  <a:pt x="35" y="26"/>
                  <a:pt x="33" y="26"/>
                </a:cubicBezTo>
                <a:cubicBezTo>
                  <a:pt x="31" y="26"/>
                  <a:pt x="30" y="28"/>
                  <a:pt x="30" y="30"/>
                </a:cubicBezTo>
                <a:cubicBezTo>
                  <a:pt x="30" y="43"/>
                  <a:pt x="30" y="43"/>
                  <a:pt x="30" y="43"/>
                </a:cubicBezTo>
                <a:cubicBezTo>
                  <a:pt x="23" y="43"/>
                  <a:pt x="23" y="43"/>
                  <a:pt x="23" y="43"/>
                </a:cubicBezTo>
                <a:cubicBezTo>
                  <a:pt x="23" y="20"/>
                  <a:pt x="23" y="20"/>
                  <a:pt x="23" y="20"/>
                </a:cubicBezTo>
                <a:cubicBezTo>
                  <a:pt x="30" y="20"/>
                  <a:pt x="30" y="20"/>
                  <a:pt x="30" y="20"/>
                </a:cubicBezTo>
                <a:cubicBezTo>
                  <a:pt x="30" y="24"/>
                  <a:pt x="30" y="24"/>
                  <a:pt x="30" y="24"/>
                </a:cubicBezTo>
                <a:cubicBezTo>
                  <a:pt x="31" y="22"/>
                  <a:pt x="33" y="20"/>
                  <a:pt x="36" y="20"/>
                </a:cubicBezTo>
                <a:cubicBezTo>
                  <a:pt x="40" y="20"/>
                  <a:pt x="43" y="23"/>
                  <a:pt x="43" y="28"/>
                </a:cubicBezTo>
                <a:lnTo>
                  <a:pt x="43" y="43"/>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41" name="Freeform 100"/>
          <p:cNvSpPr>
            <a:spLocks noEditPoints="1"/>
          </p:cNvSpPr>
          <p:nvPr/>
        </p:nvSpPr>
        <p:spPr bwMode="auto">
          <a:xfrm>
            <a:off x="10184509" y="3263586"/>
            <a:ext cx="231952" cy="145337"/>
          </a:xfrm>
          <a:custGeom>
            <a:avLst/>
            <a:gdLst>
              <a:gd name="T0" fmla="*/ 49 w 158"/>
              <a:gd name="T1" fmla="*/ 70 h 99"/>
              <a:gd name="T2" fmla="*/ 49 w 158"/>
              <a:gd name="T3" fmla="*/ 39 h 99"/>
              <a:gd name="T4" fmla="*/ 78 w 158"/>
              <a:gd name="T5" fmla="*/ 39 h 99"/>
              <a:gd name="T6" fmla="*/ 39 w 158"/>
              <a:gd name="T7" fmla="*/ 0 h 99"/>
              <a:gd name="T8" fmla="*/ 0 w 158"/>
              <a:gd name="T9" fmla="*/ 39 h 99"/>
              <a:gd name="T10" fmla="*/ 29 w 158"/>
              <a:gd name="T11" fmla="*/ 39 h 99"/>
              <a:gd name="T12" fmla="*/ 29 w 158"/>
              <a:gd name="T13" fmla="*/ 89 h 99"/>
              <a:gd name="T14" fmla="*/ 88 w 158"/>
              <a:gd name="T15" fmla="*/ 89 h 99"/>
              <a:gd name="T16" fmla="*/ 68 w 158"/>
              <a:gd name="T17" fmla="*/ 70 h 99"/>
              <a:gd name="T18" fmla="*/ 49 w 158"/>
              <a:gd name="T19" fmla="*/ 70 h 99"/>
              <a:gd name="T20" fmla="*/ 129 w 158"/>
              <a:gd name="T21" fmla="*/ 58 h 99"/>
              <a:gd name="T22" fmla="*/ 129 w 158"/>
              <a:gd name="T23" fmla="*/ 9 h 99"/>
              <a:gd name="T24" fmla="*/ 68 w 158"/>
              <a:gd name="T25" fmla="*/ 9 h 99"/>
              <a:gd name="T26" fmla="*/ 88 w 158"/>
              <a:gd name="T27" fmla="*/ 29 h 99"/>
              <a:gd name="T28" fmla="*/ 107 w 158"/>
              <a:gd name="T29" fmla="*/ 29 h 99"/>
              <a:gd name="T30" fmla="*/ 107 w 158"/>
              <a:gd name="T31" fmla="*/ 58 h 99"/>
              <a:gd name="T32" fmla="*/ 78 w 158"/>
              <a:gd name="T33" fmla="*/ 58 h 99"/>
              <a:gd name="T34" fmla="*/ 119 w 158"/>
              <a:gd name="T35" fmla="*/ 99 h 99"/>
              <a:gd name="T36" fmla="*/ 158 w 158"/>
              <a:gd name="T37" fmla="*/ 58 h 99"/>
              <a:gd name="T38" fmla="*/ 129 w 158"/>
              <a:gd name="T39" fmla="*/ 5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99">
                <a:moveTo>
                  <a:pt x="49" y="70"/>
                </a:moveTo>
                <a:lnTo>
                  <a:pt x="49" y="39"/>
                </a:lnTo>
                <a:lnTo>
                  <a:pt x="78" y="39"/>
                </a:lnTo>
                <a:lnTo>
                  <a:pt x="39" y="0"/>
                </a:lnTo>
                <a:lnTo>
                  <a:pt x="0" y="39"/>
                </a:lnTo>
                <a:lnTo>
                  <a:pt x="29" y="39"/>
                </a:lnTo>
                <a:lnTo>
                  <a:pt x="29" y="89"/>
                </a:lnTo>
                <a:lnTo>
                  <a:pt x="88" y="89"/>
                </a:lnTo>
                <a:lnTo>
                  <a:pt x="68" y="70"/>
                </a:lnTo>
                <a:lnTo>
                  <a:pt x="49" y="70"/>
                </a:lnTo>
                <a:close/>
                <a:moveTo>
                  <a:pt x="129" y="58"/>
                </a:moveTo>
                <a:lnTo>
                  <a:pt x="129" y="9"/>
                </a:lnTo>
                <a:lnTo>
                  <a:pt x="68" y="9"/>
                </a:lnTo>
                <a:lnTo>
                  <a:pt x="88" y="29"/>
                </a:lnTo>
                <a:lnTo>
                  <a:pt x="107" y="29"/>
                </a:lnTo>
                <a:lnTo>
                  <a:pt x="107" y="58"/>
                </a:lnTo>
                <a:lnTo>
                  <a:pt x="78" y="58"/>
                </a:lnTo>
                <a:lnTo>
                  <a:pt x="119" y="99"/>
                </a:lnTo>
                <a:lnTo>
                  <a:pt x="158" y="58"/>
                </a:lnTo>
                <a:lnTo>
                  <a:pt x="129" y="58"/>
                </a:ln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42" name="Freeform 101"/>
          <p:cNvSpPr>
            <a:spLocks noEditPoints="1"/>
          </p:cNvSpPr>
          <p:nvPr/>
        </p:nvSpPr>
        <p:spPr bwMode="auto">
          <a:xfrm>
            <a:off x="10382695" y="2492860"/>
            <a:ext cx="240760" cy="242228"/>
          </a:xfrm>
          <a:custGeom>
            <a:avLst/>
            <a:gdLst>
              <a:gd name="T0" fmla="*/ 96 w 100"/>
              <a:gd name="T1" fmla="*/ 85 h 101"/>
              <a:gd name="T2" fmla="*/ 73 w 100"/>
              <a:gd name="T3" fmla="*/ 65 h 101"/>
              <a:gd name="T4" fmla="*/ 66 w 100"/>
              <a:gd name="T5" fmla="*/ 62 h 101"/>
              <a:gd name="T6" fmla="*/ 74 w 100"/>
              <a:gd name="T7" fmla="*/ 37 h 101"/>
              <a:gd name="T8" fmla="*/ 37 w 100"/>
              <a:gd name="T9" fmla="*/ 0 h 101"/>
              <a:gd name="T10" fmla="*/ 0 w 100"/>
              <a:gd name="T11" fmla="*/ 37 h 101"/>
              <a:gd name="T12" fmla="*/ 37 w 100"/>
              <a:gd name="T13" fmla="*/ 75 h 101"/>
              <a:gd name="T14" fmla="*/ 61 w 100"/>
              <a:gd name="T15" fmla="*/ 66 h 101"/>
              <a:gd name="T16" fmla="*/ 64 w 100"/>
              <a:gd name="T17" fmla="*/ 73 h 101"/>
              <a:gd name="T18" fmla="*/ 84 w 100"/>
              <a:gd name="T19" fmla="*/ 96 h 101"/>
              <a:gd name="T20" fmla="*/ 97 w 100"/>
              <a:gd name="T21" fmla="*/ 97 h 101"/>
              <a:gd name="T22" fmla="*/ 96 w 100"/>
              <a:gd name="T23" fmla="*/ 85 h 101"/>
              <a:gd name="T24" fmla="*/ 37 w 100"/>
              <a:gd name="T25" fmla="*/ 62 h 101"/>
              <a:gd name="T26" fmla="*/ 12 w 100"/>
              <a:gd name="T27" fmla="*/ 37 h 101"/>
              <a:gd name="T28" fmla="*/ 37 w 100"/>
              <a:gd name="T29" fmla="*/ 12 h 101"/>
              <a:gd name="T30" fmla="*/ 62 w 100"/>
              <a:gd name="T31" fmla="*/ 37 h 101"/>
              <a:gd name="T32" fmla="*/ 37 w 100"/>
              <a:gd name="T33"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1">
                <a:moveTo>
                  <a:pt x="96" y="85"/>
                </a:moveTo>
                <a:cubicBezTo>
                  <a:pt x="73" y="65"/>
                  <a:pt x="73" y="65"/>
                  <a:pt x="73" y="65"/>
                </a:cubicBezTo>
                <a:cubicBezTo>
                  <a:pt x="70" y="62"/>
                  <a:pt x="68" y="61"/>
                  <a:pt x="66" y="62"/>
                </a:cubicBezTo>
                <a:cubicBezTo>
                  <a:pt x="71" y="55"/>
                  <a:pt x="74" y="47"/>
                  <a:pt x="74" y="37"/>
                </a:cubicBezTo>
                <a:cubicBezTo>
                  <a:pt x="74" y="17"/>
                  <a:pt x="58" y="0"/>
                  <a:pt x="37" y="0"/>
                </a:cubicBezTo>
                <a:cubicBezTo>
                  <a:pt x="17" y="0"/>
                  <a:pt x="0" y="17"/>
                  <a:pt x="0" y="37"/>
                </a:cubicBezTo>
                <a:cubicBezTo>
                  <a:pt x="0" y="58"/>
                  <a:pt x="17" y="75"/>
                  <a:pt x="37" y="75"/>
                </a:cubicBezTo>
                <a:cubicBezTo>
                  <a:pt x="46" y="75"/>
                  <a:pt x="55" y="71"/>
                  <a:pt x="61" y="66"/>
                </a:cubicBezTo>
                <a:cubicBezTo>
                  <a:pt x="61" y="68"/>
                  <a:pt x="62" y="70"/>
                  <a:pt x="64" y="73"/>
                </a:cubicBezTo>
                <a:cubicBezTo>
                  <a:pt x="84" y="96"/>
                  <a:pt x="84" y="96"/>
                  <a:pt x="84" y="96"/>
                </a:cubicBezTo>
                <a:cubicBezTo>
                  <a:pt x="88" y="100"/>
                  <a:pt x="94" y="101"/>
                  <a:pt x="97" y="97"/>
                </a:cubicBezTo>
                <a:cubicBezTo>
                  <a:pt x="100" y="94"/>
                  <a:pt x="100" y="88"/>
                  <a:pt x="96" y="85"/>
                </a:cubicBezTo>
                <a:close/>
                <a:moveTo>
                  <a:pt x="37" y="62"/>
                </a:moveTo>
                <a:cubicBezTo>
                  <a:pt x="23" y="62"/>
                  <a:pt x="12" y="51"/>
                  <a:pt x="12" y="37"/>
                </a:cubicBezTo>
                <a:cubicBezTo>
                  <a:pt x="12" y="24"/>
                  <a:pt x="23" y="12"/>
                  <a:pt x="37" y="12"/>
                </a:cubicBezTo>
                <a:cubicBezTo>
                  <a:pt x="51" y="12"/>
                  <a:pt x="62" y="24"/>
                  <a:pt x="62" y="37"/>
                </a:cubicBezTo>
                <a:cubicBezTo>
                  <a:pt x="62" y="51"/>
                  <a:pt x="51" y="62"/>
                  <a:pt x="37" y="62"/>
                </a:cubicBez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43" name="Freeform 102"/>
          <p:cNvSpPr/>
          <p:nvPr/>
        </p:nvSpPr>
        <p:spPr bwMode="auto">
          <a:xfrm>
            <a:off x="10136063" y="2463499"/>
            <a:ext cx="296546" cy="287738"/>
          </a:xfrm>
          <a:custGeom>
            <a:avLst/>
            <a:gdLst>
              <a:gd name="T0" fmla="*/ 78 w 124"/>
              <a:gd name="T1" fmla="*/ 84 h 120"/>
              <a:gd name="T2" fmla="*/ 75 w 124"/>
              <a:gd name="T3" fmla="*/ 75 h 120"/>
              <a:gd name="T4" fmla="*/ 86 w 124"/>
              <a:gd name="T5" fmla="*/ 54 h 120"/>
              <a:gd name="T6" fmla="*/ 89 w 124"/>
              <a:gd name="T7" fmla="*/ 37 h 120"/>
              <a:gd name="T8" fmla="*/ 62 w 124"/>
              <a:gd name="T9" fmla="*/ 0 h 120"/>
              <a:gd name="T10" fmla="*/ 36 w 124"/>
              <a:gd name="T11" fmla="*/ 37 h 120"/>
              <a:gd name="T12" fmla="*/ 39 w 124"/>
              <a:gd name="T13" fmla="*/ 54 h 120"/>
              <a:gd name="T14" fmla="*/ 50 w 124"/>
              <a:gd name="T15" fmla="*/ 75 h 120"/>
              <a:gd name="T16" fmla="*/ 47 w 124"/>
              <a:gd name="T17" fmla="*/ 84 h 120"/>
              <a:gd name="T18" fmla="*/ 0 w 124"/>
              <a:gd name="T19" fmla="*/ 120 h 120"/>
              <a:gd name="T20" fmla="*/ 62 w 124"/>
              <a:gd name="T21" fmla="*/ 120 h 120"/>
              <a:gd name="T22" fmla="*/ 124 w 124"/>
              <a:gd name="T23" fmla="*/ 120 h 120"/>
              <a:gd name="T24" fmla="*/ 78 w 124"/>
              <a:gd name="T25"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20">
                <a:moveTo>
                  <a:pt x="78" y="84"/>
                </a:moveTo>
                <a:cubicBezTo>
                  <a:pt x="75" y="84"/>
                  <a:pt x="75" y="75"/>
                  <a:pt x="75" y="75"/>
                </a:cubicBezTo>
                <a:cubicBezTo>
                  <a:pt x="75" y="75"/>
                  <a:pt x="84" y="66"/>
                  <a:pt x="86" y="54"/>
                </a:cubicBezTo>
                <a:cubicBezTo>
                  <a:pt x="91" y="54"/>
                  <a:pt x="94" y="42"/>
                  <a:pt x="89" y="37"/>
                </a:cubicBezTo>
                <a:cubicBezTo>
                  <a:pt x="89" y="32"/>
                  <a:pt x="96" y="0"/>
                  <a:pt x="62" y="0"/>
                </a:cubicBezTo>
                <a:cubicBezTo>
                  <a:pt x="29" y="0"/>
                  <a:pt x="36" y="32"/>
                  <a:pt x="36" y="37"/>
                </a:cubicBezTo>
                <a:cubicBezTo>
                  <a:pt x="31" y="42"/>
                  <a:pt x="34" y="54"/>
                  <a:pt x="39" y="54"/>
                </a:cubicBezTo>
                <a:cubicBezTo>
                  <a:pt x="41" y="66"/>
                  <a:pt x="50" y="75"/>
                  <a:pt x="50" y="75"/>
                </a:cubicBezTo>
                <a:cubicBezTo>
                  <a:pt x="50" y="75"/>
                  <a:pt x="50" y="84"/>
                  <a:pt x="47" y="84"/>
                </a:cubicBezTo>
                <a:cubicBezTo>
                  <a:pt x="37" y="86"/>
                  <a:pt x="0" y="102"/>
                  <a:pt x="0" y="120"/>
                </a:cubicBezTo>
                <a:cubicBezTo>
                  <a:pt x="62" y="120"/>
                  <a:pt x="62" y="120"/>
                  <a:pt x="62" y="120"/>
                </a:cubicBezTo>
                <a:cubicBezTo>
                  <a:pt x="124" y="120"/>
                  <a:pt x="124" y="120"/>
                  <a:pt x="124" y="120"/>
                </a:cubicBezTo>
                <a:cubicBezTo>
                  <a:pt x="124" y="102"/>
                  <a:pt x="88" y="86"/>
                  <a:pt x="78" y="84"/>
                </a:cubicBez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44" name="Freeform 103"/>
          <p:cNvSpPr>
            <a:spLocks noEditPoints="1"/>
          </p:cNvSpPr>
          <p:nvPr/>
        </p:nvSpPr>
        <p:spPr bwMode="auto">
          <a:xfrm>
            <a:off x="10193316" y="4694937"/>
            <a:ext cx="98360" cy="155614"/>
          </a:xfrm>
          <a:custGeom>
            <a:avLst/>
            <a:gdLst>
              <a:gd name="T0" fmla="*/ 21 w 41"/>
              <a:gd name="T1" fmla="*/ 0 h 65"/>
              <a:gd name="T2" fmla="*/ 0 w 41"/>
              <a:gd name="T3" fmla="*/ 20 h 65"/>
              <a:gd name="T4" fmla="*/ 21 w 41"/>
              <a:gd name="T5" fmla="*/ 65 h 65"/>
              <a:gd name="T6" fmla="*/ 41 w 41"/>
              <a:gd name="T7" fmla="*/ 20 h 65"/>
              <a:gd name="T8" fmla="*/ 21 w 41"/>
              <a:gd name="T9" fmla="*/ 0 h 65"/>
              <a:gd name="T10" fmla="*/ 21 w 41"/>
              <a:gd name="T11" fmla="*/ 33 h 65"/>
              <a:gd name="T12" fmla="*/ 8 w 41"/>
              <a:gd name="T13" fmla="*/ 20 h 65"/>
              <a:gd name="T14" fmla="*/ 21 w 41"/>
              <a:gd name="T15" fmla="*/ 8 h 65"/>
              <a:gd name="T16" fmla="*/ 33 w 41"/>
              <a:gd name="T17" fmla="*/ 20 h 65"/>
              <a:gd name="T18" fmla="*/ 21 w 41"/>
              <a:gd name="T19" fmla="*/ 33 h 65"/>
              <a:gd name="T20" fmla="*/ 13 w 41"/>
              <a:gd name="T21" fmla="*/ 20 h 65"/>
              <a:gd name="T22" fmla="*/ 21 w 41"/>
              <a:gd name="T23" fmla="*/ 28 h 65"/>
              <a:gd name="T24" fmla="*/ 29 w 41"/>
              <a:gd name="T25" fmla="*/ 20 h 65"/>
              <a:gd name="T26" fmla="*/ 21 w 41"/>
              <a:gd name="T27" fmla="*/ 12 h 65"/>
              <a:gd name="T28" fmla="*/ 13 w 41"/>
              <a:gd name="T2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65">
                <a:moveTo>
                  <a:pt x="21" y="0"/>
                </a:moveTo>
                <a:cubicBezTo>
                  <a:pt x="9" y="0"/>
                  <a:pt x="0" y="9"/>
                  <a:pt x="0" y="20"/>
                </a:cubicBezTo>
                <a:cubicBezTo>
                  <a:pt x="0" y="41"/>
                  <a:pt x="21" y="65"/>
                  <a:pt x="21" y="65"/>
                </a:cubicBezTo>
                <a:cubicBezTo>
                  <a:pt x="21" y="65"/>
                  <a:pt x="41" y="41"/>
                  <a:pt x="41" y="20"/>
                </a:cubicBezTo>
                <a:cubicBezTo>
                  <a:pt x="41" y="9"/>
                  <a:pt x="32" y="0"/>
                  <a:pt x="21" y="0"/>
                </a:cubicBezTo>
                <a:close/>
                <a:moveTo>
                  <a:pt x="21" y="33"/>
                </a:moveTo>
                <a:cubicBezTo>
                  <a:pt x="14" y="33"/>
                  <a:pt x="8" y="27"/>
                  <a:pt x="8" y="20"/>
                </a:cubicBezTo>
                <a:cubicBezTo>
                  <a:pt x="8" y="13"/>
                  <a:pt x="14" y="8"/>
                  <a:pt x="21" y="8"/>
                </a:cubicBezTo>
                <a:cubicBezTo>
                  <a:pt x="28" y="8"/>
                  <a:pt x="33" y="13"/>
                  <a:pt x="33" y="20"/>
                </a:cubicBezTo>
                <a:cubicBezTo>
                  <a:pt x="33" y="27"/>
                  <a:pt x="28" y="33"/>
                  <a:pt x="21" y="33"/>
                </a:cubicBezTo>
                <a:close/>
                <a:moveTo>
                  <a:pt x="13" y="20"/>
                </a:moveTo>
                <a:cubicBezTo>
                  <a:pt x="13" y="25"/>
                  <a:pt x="16" y="28"/>
                  <a:pt x="21" y="28"/>
                </a:cubicBezTo>
                <a:cubicBezTo>
                  <a:pt x="25" y="28"/>
                  <a:pt x="29" y="25"/>
                  <a:pt x="29" y="20"/>
                </a:cubicBezTo>
                <a:cubicBezTo>
                  <a:pt x="29" y="16"/>
                  <a:pt x="25" y="12"/>
                  <a:pt x="21" y="12"/>
                </a:cubicBezTo>
                <a:cubicBezTo>
                  <a:pt x="16" y="12"/>
                  <a:pt x="13" y="16"/>
                  <a:pt x="13" y="20"/>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45" name="Freeform 104"/>
          <p:cNvSpPr>
            <a:spLocks noEditPoints="1"/>
          </p:cNvSpPr>
          <p:nvPr/>
        </p:nvSpPr>
        <p:spPr bwMode="auto">
          <a:xfrm>
            <a:off x="10086149" y="4862295"/>
            <a:ext cx="152677" cy="206995"/>
          </a:xfrm>
          <a:custGeom>
            <a:avLst/>
            <a:gdLst>
              <a:gd name="T0" fmla="*/ 58 w 64"/>
              <a:gd name="T1" fmla="*/ 9 h 86"/>
              <a:gd name="T2" fmla="*/ 24 w 64"/>
              <a:gd name="T3" fmla="*/ 1 h 86"/>
              <a:gd name="T4" fmla="*/ 16 w 64"/>
              <a:gd name="T5" fmla="*/ 7 h 86"/>
              <a:gd name="T6" fmla="*/ 1 w 64"/>
              <a:gd name="T7" fmla="*/ 68 h 86"/>
              <a:gd name="T8" fmla="*/ 6 w 64"/>
              <a:gd name="T9" fmla="*/ 77 h 86"/>
              <a:gd name="T10" fmla="*/ 39 w 64"/>
              <a:gd name="T11" fmla="*/ 85 h 86"/>
              <a:gd name="T12" fmla="*/ 48 w 64"/>
              <a:gd name="T13" fmla="*/ 80 h 86"/>
              <a:gd name="T14" fmla="*/ 63 w 64"/>
              <a:gd name="T15" fmla="*/ 18 h 86"/>
              <a:gd name="T16" fmla="*/ 58 w 64"/>
              <a:gd name="T17" fmla="*/ 9 h 86"/>
              <a:gd name="T18" fmla="*/ 31 w 64"/>
              <a:gd name="T19" fmla="*/ 7 h 86"/>
              <a:gd name="T20" fmla="*/ 50 w 64"/>
              <a:gd name="T21" fmla="*/ 11 h 86"/>
              <a:gd name="T22" fmla="*/ 49 w 64"/>
              <a:gd name="T23" fmla="*/ 14 h 86"/>
              <a:gd name="T24" fmla="*/ 30 w 64"/>
              <a:gd name="T25" fmla="*/ 9 h 86"/>
              <a:gd name="T26" fmla="*/ 31 w 64"/>
              <a:gd name="T27" fmla="*/ 7 h 86"/>
              <a:gd name="T28" fmla="*/ 24 w 64"/>
              <a:gd name="T29" fmla="*/ 76 h 86"/>
              <a:gd name="T30" fmla="*/ 20 w 64"/>
              <a:gd name="T31" fmla="*/ 71 h 86"/>
              <a:gd name="T32" fmla="*/ 26 w 64"/>
              <a:gd name="T33" fmla="*/ 67 h 86"/>
              <a:gd name="T34" fmla="*/ 30 w 64"/>
              <a:gd name="T35" fmla="*/ 73 h 86"/>
              <a:gd name="T36" fmla="*/ 24 w 64"/>
              <a:gd name="T37" fmla="*/ 76 h 86"/>
              <a:gd name="T38" fmla="*/ 46 w 64"/>
              <a:gd name="T39" fmla="*/ 67 h 86"/>
              <a:gd name="T40" fmla="*/ 8 w 64"/>
              <a:gd name="T41" fmla="*/ 58 h 86"/>
              <a:gd name="T42" fmla="*/ 20 w 64"/>
              <a:gd name="T43" fmla="*/ 10 h 86"/>
              <a:gd name="T44" fmla="*/ 58 w 64"/>
              <a:gd name="T45" fmla="*/ 19 h 86"/>
              <a:gd name="T46" fmla="*/ 46 w 64"/>
              <a:gd name="T47"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6">
                <a:moveTo>
                  <a:pt x="58" y="9"/>
                </a:moveTo>
                <a:cubicBezTo>
                  <a:pt x="24" y="1"/>
                  <a:pt x="24" y="1"/>
                  <a:pt x="24" y="1"/>
                </a:cubicBezTo>
                <a:cubicBezTo>
                  <a:pt x="21" y="0"/>
                  <a:pt x="17" y="3"/>
                  <a:pt x="16" y="7"/>
                </a:cubicBezTo>
                <a:cubicBezTo>
                  <a:pt x="1" y="68"/>
                  <a:pt x="1" y="68"/>
                  <a:pt x="1" y="68"/>
                </a:cubicBezTo>
                <a:cubicBezTo>
                  <a:pt x="0" y="72"/>
                  <a:pt x="2" y="76"/>
                  <a:pt x="6" y="77"/>
                </a:cubicBezTo>
                <a:cubicBezTo>
                  <a:pt x="39" y="85"/>
                  <a:pt x="39" y="85"/>
                  <a:pt x="39" y="85"/>
                </a:cubicBezTo>
                <a:cubicBezTo>
                  <a:pt x="43" y="86"/>
                  <a:pt x="47" y="84"/>
                  <a:pt x="48" y="80"/>
                </a:cubicBezTo>
                <a:cubicBezTo>
                  <a:pt x="63" y="18"/>
                  <a:pt x="63" y="18"/>
                  <a:pt x="63" y="18"/>
                </a:cubicBezTo>
                <a:cubicBezTo>
                  <a:pt x="64" y="14"/>
                  <a:pt x="61" y="10"/>
                  <a:pt x="58" y="9"/>
                </a:cubicBezTo>
                <a:close/>
                <a:moveTo>
                  <a:pt x="31" y="7"/>
                </a:moveTo>
                <a:cubicBezTo>
                  <a:pt x="50" y="11"/>
                  <a:pt x="50" y="11"/>
                  <a:pt x="50" y="11"/>
                </a:cubicBezTo>
                <a:cubicBezTo>
                  <a:pt x="49" y="14"/>
                  <a:pt x="49" y="14"/>
                  <a:pt x="49" y="14"/>
                </a:cubicBezTo>
                <a:cubicBezTo>
                  <a:pt x="30" y="9"/>
                  <a:pt x="30" y="9"/>
                  <a:pt x="30" y="9"/>
                </a:cubicBezTo>
                <a:lnTo>
                  <a:pt x="31" y="7"/>
                </a:lnTo>
                <a:close/>
                <a:moveTo>
                  <a:pt x="24" y="76"/>
                </a:moveTo>
                <a:cubicBezTo>
                  <a:pt x="21" y="76"/>
                  <a:pt x="19" y="73"/>
                  <a:pt x="20" y="71"/>
                </a:cubicBezTo>
                <a:cubicBezTo>
                  <a:pt x="21" y="68"/>
                  <a:pt x="23" y="66"/>
                  <a:pt x="26" y="67"/>
                </a:cubicBezTo>
                <a:cubicBezTo>
                  <a:pt x="29" y="68"/>
                  <a:pt x="30" y="70"/>
                  <a:pt x="30" y="73"/>
                </a:cubicBezTo>
                <a:cubicBezTo>
                  <a:pt x="29" y="75"/>
                  <a:pt x="26" y="77"/>
                  <a:pt x="24" y="76"/>
                </a:cubicBezTo>
                <a:close/>
                <a:moveTo>
                  <a:pt x="46" y="67"/>
                </a:moveTo>
                <a:cubicBezTo>
                  <a:pt x="8" y="58"/>
                  <a:pt x="8" y="58"/>
                  <a:pt x="8" y="58"/>
                </a:cubicBezTo>
                <a:cubicBezTo>
                  <a:pt x="20" y="10"/>
                  <a:pt x="20" y="10"/>
                  <a:pt x="20" y="10"/>
                </a:cubicBezTo>
                <a:cubicBezTo>
                  <a:pt x="58" y="19"/>
                  <a:pt x="58" y="19"/>
                  <a:pt x="58" y="19"/>
                </a:cubicBezTo>
                <a:lnTo>
                  <a:pt x="46" y="67"/>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46" name="Freeform 105"/>
          <p:cNvSpPr>
            <a:spLocks noEditPoints="1"/>
          </p:cNvSpPr>
          <p:nvPr/>
        </p:nvSpPr>
        <p:spPr bwMode="auto">
          <a:xfrm>
            <a:off x="10052384" y="3445625"/>
            <a:ext cx="205527" cy="155614"/>
          </a:xfrm>
          <a:custGeom>
            <a:avLst/>
            <a:gdLst>
              <a:gd name="T0" fmla="*/ 75 w 86"/>
              <a:gd name="T1" fmla="*/ 11 h 65"/>
              <a:gd name="T2" fmla="*/ 75 w 86"/>
              <a:gd name="T3" fmla="*/ 0 h 65"/>
              <a:gd name="T4" fmla="*/ 0 w 86"/>
              <a:gd name="T5" fmla="*/ 0 h 65"/>
              <a:gd name="T6" fmla="*/ 0 w 86"/>
              <a:gd name="T7" fmla="*/ 60 h 65"/>
              <a:gd name="T8" fmla="*/ 5 w 86"/>
              <a:gd name="T9" fmla="*/ 65 h 65"/>
              <a:gd name="T10" fmla="*/ 78 w 86"/>
              <a:gd name="T11" fmla="*/ 65 h 65"/>
              <a:gd name="T12" fmla="*/ 86 w 86"/>
              <a:gd name="T13" fmla="*/ 57 h 65"/>
              <a:gd name="T14" fmla="*/ 86 w 86"/>
              <a:gd name="T15" fmla="*/ 11 h 65"/>
              <a:gd name="T16" fmla="*/ 75 w 86"/>
              <a:gd name="T17" fmla="*/ 11 h 65"/>
              <a:gd name="T18" fmla="*/ 70 w 86"/>
              <a:gd name="T19" fmla="*/ 60 h 65"/>
              <a:gd name="T20" fmla="*/ 5 w 86"/>
              <a:gd name="T21" fmla="*/ 60 h 65"/>
              <a:gd name="T22" fmla="*/ 5 w 86"/>
              <a:gd name="T23" fmla="*/ 5 h 65"/>
              <a:gd name="T24" fmla="*/ 70 w 86"/>
              <a:gd name="T25" fmla="*/ 5 h 65"/>
              <a:gd name="T26" fmla="*/ 70 w 86"/>
              <a:gd name="T27" fmla="*/ 60 h 65"/>
              <a:gd name="T28" fmla="*/ 10 w 86"/>
              <a:gd name="T29" fmla="*/ 16 h 65"/>
              <a:gd name="T30" fmla="*/ 64 w 86"/>
              <a:gd name="T31" fmla="*/ 16 h 65"/>
              <a:gd name="T32" fmla="*/ 64 w 86"/>
              <a:gd name="T33" fmla="*/ 22 h 65"/>
              <a:gd name="T34" fmla="*/ 10 w 86"/>
              <a:gd name="T35" fmla="*/ 22 h 65"/>
              <a:gd name="T36" fmla="*/ 10 w 86"/>
              <a:gd name="T37" fmla="*/ 16 h 65"/>
              <a:gd name="T38" fmla="*/ 43 w 86"/>
              <a:gd name="T39" fmla="*/ 27 h 65"/>
              <a:gd name="T40" fmla="*/ 64 w 86"/>
              <a:gd name="T41" fmla="*/ 27 h 65"/>
              <a:gd name="T42" fmla="*/ 64 w 86"/>
              <a:gd name="T43" fmla="*/ 32 h 65"/>
              <a:gd name="T44" fmla="*/ 43 w 86"/>
              <a:gd name="T45" fmla="*/ 32 h 65"/>
              <a:gd name="T46" fmla="*/ 43 w 86"/>
              <a:gd name="T47" fmla="*/ 27 h 65"/>
              <a:gd name="T48" fmla="*/ 43 w 86"/>
              <a:gd name="T49" fmla="*/ 38 h 65"/>
              <a:gd name="T50" fmla="*/ 64 w 86"/>
              <a:gd name="T51" fmla="*/ 38 h 65"/>
              <a:gd name="T52" fmla="*/ 64 w 86"/>
              <a:gd name="T53" fmla="*/ 43 h 65"/>
              <a:gd name="T54" fmla="*/ 43 w 86"/>
              <a:gd name="T55" fmla="*/ 43 h 65"/>
              <a:gd name="T56" fmla="*/ 43 w 86"/>
              <a:gd name="T57" fmla="*/ 38 h 65"/>
              <a:gd name="T58" fmla="*/ 43 w 86"/>
              <a:gd name="T59" fmla="*/ 49 h 65"/>
              <a:gd name="T60" fmla="*/ 59 w 86"/>
              <a:gd name="T61" fmla="*/ 49 h 65"/>
              <a:gd name="T62" fmla="*/ 59 w 86"/>
              <a:gd name="T63" fmla="*/ 54 h 65"/>
              <a:gd name="T64" fmla="*/ 43 w 86"/>
              <a:gd name="T65" fmla="*/ 54 h 65"/>
              <a:gd name="T66" fmla="*/ 43 w 86"/>
              <a:gd name="T67" fmla="*/ 49 h 65"/>
              <a:gd name="T68" fmla="*/ 10 w 86"/>
              <a:gd name="T69" fmla="*/ 27 h 65"/>
              <a:gd name="T70" fmla="*/ 37 w 86"/>
              <a:gd name="T71" fmla="*/ 27 h 65"/>
              <a:gd name="T72" fmla="*/ 37 w 86"/>
              <a:gd name="T73" fmla="*/ 54 h 65"/>
              <a:gd name="T74" fmla="*/ 10 w 86"/>
              <a:gd name="T75" fmla="*/ 54 h 65"/>
              <a:gd name="T76" fmla="*/ 10 w 86"/>
              <a:gd name="T7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65">
                <a:moveTo>
                  <a:pt x="75" y="11"/>
                </a:moveTo>
                <a:cubicBezTo>
                  <a:pt x="75" y="0"/>
                  <a:pt x="75" y="0"/>
                  <a:pt x="75" y="0"/>
                </a:cubicBezTo>
                <a:cubicBezTo>
                  <a:pt x="0" y="0"/>
                  <a:pt x="0" y="0"/>
                  <a:pt x="0" y="0"/>
                </a:cubicBezTo>
                <a:cubicBezTo>
                  <a:pt x="0" y="60"/>
                  <a:pt x="0" y="60"/>
                  <a:pt x="0" y="60"/>
                </a:cubicBezTo>
                <a:cubicBezTo>
                  <a:pt x="0" y="62"/>
                  <a:pt x="2" y="65"/>
                  <a:pt x="5" y="65"/>
                </a:cubicBezTo>
                <a:cubicBezTo>
                  <a:pt x="78" y="65"/>
                  <a:pt x="78" y="65"/>
                  <a:pt x="78" y="65"/>
                </a:cubicBezTo>
                <a:cubicBezTo>
                  <a:pt x="82" y="65"/>
                  <a:pt x="86" y="61"/>
                  <a:pt x="86" y="57"/>
                </a:cubicBezTo>
                <a:cubicBezTo>
                  <a:pt x="86" y="11"/>
                  <a:pt x="86" y="11"/>
                  <a:pt x="86" y="11"/>
                </a:cubicBezTo>
                <a:lnTo>
                  <a:pt x="75" y="11"/>
                </a:lnTo>
                <a:close/>
                <a:moveTo>
                  <a:pt x="70" y="60"/>
                </a:moveTo>
                <a:cubicBezTo>
                  <a:pt x="5" y="60"/>
                  <a:pt x="5" y="60"/>
                  <a:pt x="5" y="60"/>
                </a:cubicBezTo>
                <a:cubicBezTo>
                  <a:pt x="5" y="5"/>
                  <a:pt x="5" y="5"/>
                  <a:pt x="5" y="5"/>
                </a:cubicBezTo>
                <a:cubicBezTo>
                  <a:pt x="70" y="5"/>
                  <a:pt x="70" y="5"/>
                  <a:pt x="70" y="5"/>
                </a:cubicBezTo>
                <a:lnTo>
                  <a:pt x="70" y="60"/>
                </a:lnTo>
                <a:close/>
                <a:moveTo>
                  <a:pt x="10" y="16"/>
                </a:moveTo>
                <a:cubicBezTo>
                  <a:pt x="64" y="16"/>
                  <a:pt x="64" y="16"/>
                  <a:pt x="64" y="16"/>
                </a:cubicBezTo>
                <a:cubicBezTo>
                  <a:pt x="64" y="22"/>
                  <a:pt x="64" y="22"/>
                  <a:pt x="64" y="22"/>
                </a:cubicBezTo>
                <a:cubicBezTo>
                  <a:pt x="10" y="22"/>
                  <a:pt x="10" y="22"/>
                  <a:pt x="10" y="22"/>
                </a:cubicBezTo>
                <a:lnTo>
                  <a:pt x="10" y="16"/>
                </a:lnTo>
                <a:close/>
                <a:moveTo>
                  <a:pt x="43" y="27"/>
                </a:moveTo>
                <a:cubicBezTo>
                  <a:pt x="64" y="27"/>
                  <a:pt x="64" y="27"/>
                  <a:pt x="64" y="27"/>
                </a:cubicBezTo>
                <a:cubicBezTo>
                  <a:pt x="64" y="32"/>
                  <a:pt x="64" y="32"/>
                  <a:pt x="64" y="32"/>
                </a:cubicBezTo>
                <a:cubicBezTo>
                  <a:pt x="43" y="32"/>
                  <a:pt x="43" y="32"/>
                  <a:pt x="43" y="32"/>
                </a:cubicBezTo>
                <a:lnTo>
                  <a:pt x="43" y="27"/>
                </a:lnTo>
                <a:close/>
                <a:moveTo>
                  <a:pt x="43" y="38"/>
                </a:moveTo>
                <a:cubicBezTo>
                  <a:pt x="64" y="38"/>
                  <a:pt x="64" y="38"/>
                  <a:pt x="64" y="38"/>
                </a:cubicBezTo>
                <a:cubicBezTo>
                  <a:pt x="64" y="43"/>
                  <a:pt x="64" y="43"/>
                  <a:pt x="64" y="43"/>
                </a:cubicBezTo>
                <a:cubicBezTo>
                  <a:pt x="43" y="43"/>
                  <a:pt x="43" y="43"/>
                  <a:pt x="43" y="43"/>
                </a:cubicBezTo>
                <a:lnTo>
                  <a:pt x="43" y="38"/>
                </a:lnTo>
                <a:close/>
                <a:moveTo>
                  <a:pt x="43" y="49"/>
                </a:moveTo>
                <a:cubicBezTo>
                  <a:pt x="59" y="49"/>
                  <a:pt x="59" y="49"/>
                  <a:pt x="59" y="49"/>
                </a:cubicBezTo>
                <a:cubicBezTo>
                  <a:pt x="59" y="54"/>
                  <a:pt x="59" y="54"/>
                  <a:pt x="59" y="54"/>
                </a:cubicBezTo>
                <a:cubicBezTo>
                  <a:pt x="43" y="54"/>
                  <a:pt x="43" y="54"/>
                  <a:pt x="43" y="54"/>
                </a:cubicBezTo>
                <a:lnTo>
                  <a:pt x="43" y="49"/>
                </a:lnTo>
                <a:close/>
                <a:moveTo>
                  <a:pt x="10" y="27"/>
                </a:moveTo>
                <a:cubicBezTo>
                  <a:pt x="37" y="27"/>
                  <a:pt x="37" y="27"/>
                  <a:pt x="37" y="27"/>
                </a:cubicBezTo>
                <a:cubicBezTo>
                  <a:pt x="37" y="54"/>
                  <a:pt x="37" y="54"/>
                  <a:pt x="37" y="54"/>
                </a:cubicBezTo>
                <a:cubicBezTo>
                  <a:pt x="10" y="54"/>
                  <a:pt x="10" y="54"/>
                  <a:pt x="10" y="54"/>
                </a:cubicBezTo>
                <a:lnTo>
                  <a:pt x="10" y="27"/>
                </a:ln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47" name="Freeform 106"/>
          <p:cNvSpPr>
            <a:spLocks noEditPoints="1"/>
          </p:cNvSpPr>
          <p:nvPr/>
        </p:nvSpPr>
        <p:spPr bwMode="auto">
          <a:xfrm>
            <a:off x="10272591" y="2792342"/>
            <a:ext cx="192315" cy="192314"/>
          </a:xfrm>
          <a:custGeom>
            <a:avLst/>
            <a:gdLst>
              <a:gd name="T0" fmla="*/ 0 w 131"/>
              <a:gd name="T1" fmla="*/ 131 h 131"/>
              <a:gd name="T2" fmla="*/ 65 w 131"/>
              <a:gd name="T3" fmla="*/ 131 h 131"/>
              <a:gd name="T4" fmla="*/ 65 w 131"/>
              <a:gd name="T5" fmla="*/ 0 h 131"/>
              <a:gd name="T6" fmla="*/ 0 w 131"/>
              <a:gd name="T7" fmla="*/ 0 h 131"/>
              <a:gd name="T8" fmla="*/ 0 w 131"/>
              <a:gd name="T9" fmla="*/ 131 h 131"/>
              <a:gd name="T10" fmla="*/ 41 w 131"/>
              <a:gd name="T11" fmla="*/ 17 h 131"/>
              <a:gd name="T12" fmla="*/ 57 w 131"/>
              <a:gd name="T13" fmla="*/ 17 h 131"/>
              <a:gd name="T14" fmla="*/ 57 w 131"/>
              <a:gd name="T15" fmla="*/ 33 h 131"/>
              <a:gd name="T16" fmla="*/ 41 w 131"/>
              <a:gd name="T17" fmla="*/ 33 h 131"/>
              <a:gd name="T18" fmla="*/ 41 w 131"/>
              <a:gd name="T19" fmla="*/ 17 h 131"/>
              <a:gd name="T20" fmla="*/ 41 w 131"/>
              <a:gd name="T21" fmla="*/ 49 h 131"/>
              <a:gd name="T22" fmla="*/ 57 w 131"/>
              <a:gd name="T23" fmla="*/ 49 h 131"/>
              <a:gd name="T24" fmla="*/ 57 w 131"/>
              <a:gd name="T25" fmla="*/ 66 h 131"/>
              <a:gd name="T26" fmla="*/ 41 w 131"/>
              <a:gd name="T27" fmla="*/ 66 h 131"/>
              <a:gd name="T28" fmla="*/ 41 w 131"/>
              <a:gd name="T29" fmla="*/ 49 h 131"/>
              <a:gd name="T30" fmla="*/ 41 w 131"/>
              <a:gd name="T31" fmla="*/ 82 h 131"/>
              <a:gd name="T32" fmla="*/ 57 w 131"/>
              <a:gd name="T33" fmla="*/ 82 h 131"/>
              <a:gd name="T34" fmla="*/ 57 w 131"/>
              <a:gd name="T35" fmla="*/ 98 h 131"/>
              <a:gd name="T36" fmla="*/ 41 w 131"/>
              <a:gd name="T37" fmla="*/ 98 h 131"/>
              <a:gd name="T38" fmla="*/ 41 w 131"/>
              <a:gd name="T39" fmla="*/ 82 h 131"/>
              <a:gd name="T40" fmla="*/ 8 w 131"/>
              <a:gd name="T41" fmla="*/ 17 h 131"/>
              <a:gd name="T42" fmla="*/ 24 w 131"/>
              <a:gd name="T43" fmla="*/ 17 h 131"/>
              <a:gd name="T44" fmla="*/ 24 w 131"/>
              <a:gd name="T45" fmla="*/ 33 h 131"/>
              <a:gd name="T46" fmla="*/ 8 w 131"/>
              <a:gd name="T47" fmla="*/ 33 h 131"/>
              <a:gd name="T48" fmla="*/ 8 w 131"/>
              <a:gd name="T49" fmla="*/ 17 h 131"/>
              <a:gd name="T50" fmla="*/ 8 w 131"/>
              <a:gd name="T51" fmla="*/ 49 h 131"/>
              <a:gd name="T52" fmla="*/ 24 w 131"/>
              <a:gd name="T53" fmla="*/ 49 h 131"/>
              <a:gd name="T54" fmla="*/ 24 w 131"/>
              <a:gd name="T55" fmla="*/ 66 h 131"/>
              <a:gd name="T56" fmla="*/ 8 w 131"/>
              <a:gd name="T57" fmla="*/ 66 h 131"/>
              <a:gd name="T58" fmla="*/ 8 w 131"/>
              <a:gd name="T59" fmla="*/ 49 h 131"/>
              <a:gd name="T60" fmla="*/ 8 w 131"/>
              <a:gd name="T61" fmla="*/ 82 h 131"/>
              <a:gd name="T62" fmla="*/ 24 w 131"/>
              <a:gd name="T63" fmla="*/ 82 h 131"/>
              <a:gd name="T64" fmla="*/ 24 w 131"/>
              <a:gd name="T65" fmla="*/ 98 h 131"/>
              <a:gd name="T66" fmla="*/ 8 w 131"/>
              <a:gd name="T67" fmla="*/ 98 h 131"/>
              <a:gd name="T68" fmla="*/ 8 w 131"/>
              <a:gd name="T69" fmla="*/ 82 h 131"/>
              <a:gd name="T70" fmla="*/ 73 w 131"/>
              <a:gd name="T71" fmla="*/ 41 h 131"/>
              <a:gd name="T72" fmla="*/ 131 w 131"/>
              <a:gd name="T73" fmla="*/ 41 h 131"/>
              <a:gd name="T74" fmla="*/ 131 w 131"/>
              <a:gd name="T75" fmla="*/ 49 h 131"/>
              <a:gd name="T76" fmla="*/ 73 w 131"/>
              <a:gd name="T77" fmla="*/ 49 h 131"/>
              <a:gd name="T78" fmla="*/ 73 w 131"/>
              <a:gd name="T79" fmla="*/ 41 h 131"/>
              <a:gd name="T80" fmla="*/ 73 w 131"/>
              <a:gd name="T81" fmla="*/ 131 h 131"/>
              <a:gd name="T82" fmla="*/ 90 w 131"/>
              <a:gd name="T83" fmla="*/ 131 h 131"/>
              <a:gd name="T84" fmla="*/ 90 w 131"/>
              <a:gd name="T85" fmla="*/ 98 h 131"/>
              <a:gd name="T86" fmla="*/ 114 w 131"/>
              <a:gd name="T87" fmla="*/ 98 h 131"/>
              <a:gd name="T88" fmla="*/ 114 w 131"/>
              <a:gd name="T89" fmla="*/ 131 h 131"/>
              <a:gd name="T90" fmla="*/ 131 w 131"/>
              <a:gd name="T91" fmla="*/ 131 h 131"/>
              <a:gd name="T92" fmla="*/ 131 w 131"/>
              <a:gd name="T93" fmla="*/ 57 h 131"/>
              <a:gd name="T94" fmla="*/ 73 w 131"/>
              <a:gd name="T95" fmla="*/ 57 h 131"/>
              <a:gd name="T96" fmla="*/ 73 w 131"/>
              <a:gd name="T9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1">
                <a:moveTo>
                  <a:pt x="0" y="131"/>
                </a:moveTo>
                <a:lnTo>
                  <a:pt x="65" y="131"/>
                </a:lnTo>
                <a:lnTo>
                  <a:pt x="65" y="0"/>
                </a:lnTo>
                <a:lnTo>
                  <a:pt x="0" y="0"/>
                </a:lnTo>
                <a:lnTo>
                  <a:pt x="0" y="131"/>
                </a:lnTo>
                <a:close/>
                <a:moveTo>
                  <a:pt x="41" y="17"/>
                </a:moveTo>
                <a:lnTo>
                  <a:pt x="57" y="17"/>
                </a:lnTo>
                <a:lnTo>
                  <a:pt x="57" y="33"/>
                </a:lnTo>
                <a:lnTo>
                  <a:pt x="41" y="33"/>
                </a:lnTo>
                <a:lnTo>
                  <a:pt x="41" y="17"/>
                </a:lnTo>
                <a:close/>
                <a:moveTo>
                  <a:pt x="41" y="49"/>
                </a:moveTo>
                <a:lnTo>
                  <a:pt x="57" y="49"/>
                </a:lnTo>
                <a:lnTo>
                  <a:pt x="57" y="66"/>
                </a:lnTo>
                <a:lnTo>
                  <a:pt x="41" y="66"/>
                </a:lnTo>
                <a:lnTo>
                  <a:pt x="41" y="49"/>
                </a:lnTo>
                <a:close/>
                <a:moveTo>
                  <a:pt x="41" y="82"/>
                </a:moveTo>
                <a:lnTo>
                  <a:pt x="57" y="82"/>
                </a:lnTo>
                <a:lnTo>
                  <a:pt x="57" y="98"/>
                </a:lnTo>
                <a:lnTo>
                  <a:pt x="41" y="98"/>
                </a:lnTo>
                <a:lnTo>
                  <a:pt x="41" y="82"/>
                </a:lnTo>
                <a:close/>
                <a:moveTo>
                  <a:pt x="8" y="17"/>
                </a:moveTo>
                <a:lnTo>
                  <a:pt x="24" y="17"/>
                </a:lnTo>
                <a:lnTo>
                  <a:pt x="24" y="33"/>
                </a:lnTo>
                <a:lnTo>
                  <a:pt x="8" y="33"/>
                </a:lnTo>
                <a:lnTo>
                  <a:pt x="8" y="17"/>
                </a:lnTo>
                <a:close/>
                <a:moveTo>
                  <a:pt x="8" y="49"/>
                </a:moveTo>
                <a:lnTo>
                  <a:pt x="24" y="49"/>
                </a:lnTo>
                <a:lnTo>
                  <a:pt x="24" y="66"/>
                </a:lnTo>
                <a:lnTo>
                  <a:pt x="8" y="66"/>
                </a:lnTo>
                <a:lnTo>
                  <a:pt x="8" y="49"/>
                </a:lnTo>
                <a:close/>
                <a:moveTo>
                  <a:pt x="8" y="82"/>
                </a:moveTo>
                <a:lnTo>
                  <a:pt x="24" y="82"/>
                </a:lnTo>
                <a:lnTo>
                  <a:pt x="24" y="98"/>
                </a:lnTo>
                <a:lnTo>
                  <a:pt x="8" y="98"/>
                </a:lnTo>
                <a:lnTo>
                  <a:pt x="8" y="82"/>
                </a:lnTo>
                <a:close/>
                <a:moveTo>
                  <a:pt x="73" y="41"/>
                </a:moveTo>
                <a:lnTo>
                  <a:pt x="131" y="41"/>
                </a:lnTo>
                <a:lnTo>
                  <a:pt x="131" y="49"/>
                </a:lnTo>
                <a:lnTo>
                  <a:pt x="73" y="49"/>
                </a:lnTo>
                <a:lnTo>
                  <a:pt x="73" y="41"/>
                </a:lnTo>
                <a:close/>
                <a:moveTo>
                  <a:pt x="73" y="131"/>
                </a:moveTo>
                <a:lnTo>
                  <a:pt x="90" y="131"/>
                </a:lnTo>
                <a:lnTo>
                  <a:pt x="90" y="98"/>
                </a:lnTo>
                <a:lnTo>
                  <a:pt x="114" y="98"/>
                </a:lnTo>
                <a:lnTo>
                  <a:pt x="114" y="131"/>
                </a:lnTo>
                <a:lnTo>
                  <a:pt x="131" y="131"/>
                </a:lnTo>
                <a:lnTo>
                  <a:pt x="131" y="57"/>
                </a:lnTo>
                <a:lnTo>
                  <a:pt x="73" y="57"/>
                </a:lnTo>
                <a:lnTo>
                  <a:pt x="73" y="131"/>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48" name="Freeform 107"/>
          <p:cNvSpPr>
            <a:spLocks noEditPoints="1"/>
          </p:cNvSpPr>
          <p:nvPr/>
        </p:nvSpPr>
        <p:spPr bwMode="auto">
          <a:xfrm>
            <a:off x="10234422" y="3027231"/>
            <a:ext cx="204059" cy="204059"/>
          </a:xfrm>
          <a:custGeom>
            <a:avLst/>
            <a:gdLst>
              <a:gd name="T0" fmla="*/ 79 w 85"/>
              <a:gd name="T1" fmla="*/ 24 h 85"/>
              <a:gd name="T2" fmla="*/ 61 w 85"/>
              <a:gd name="T3" fmla="*/ 6 h 85"/>
              <a:gd name="T4" fmla="*/ 66 w 85"/>
              <a:gd name="T5" fmla="*/ 0 h 85"/>
              <a:gd name="T6" fmla="*/ 85 w 85"/>
              <a:gd name="T7" fmla="*/ 19 h 85"/>
              <a:gd name="T8" fmla="*/ 79 w 85"/>
              <a:gd name="T9" fmla="*/ 24 h 85"/>
              <a:gd name="T10" fmla="*/ 74 w 85"/>
              <a:gd name="T11" fmla="*/ 30 h 85"/>
              <a:gd name="T12" fmla="*/ 71 w 85"/>
              <a:gd name="T13" fmla="*/ 59 h 85"/>
              <a:gd name="T14" fmla="*/ 13 w 85"/>
              <a:gd name="T15" fmla="*/ 85 h 85"/>
              <a:gd name="T16" fmla="*/ 8 w 85"/>
              <a:gd name="T17" fmla="*/ 81 h 85"/>
              <a:gd name="T18" fmla="*/ 31 w 85"/>
              <a:gd name="T19" fmla="*/ 58 h 85"/>
              <a:gd name="T20" fmla="*/ 34 w 85"/>
              <a:gd name="T21" fmla="*/ 59 h 85"/>
              <a:gd name="T22" fmla="*/ 42 w 85"/>
              <a:gd name="T23" fmla="*/ 51 h 85"/>
              <a:gd name="T24" fmla="*/ 34 w 85"/>
              <a:gd name="T25" fmla="*/ 43 h 85"/>
              <a:gd name="T26" fmla="*/ 26 w 85"/>
              <a:gd name="T27" fmla="*/ 51 h 85"/>
              <a:gd name="T28" fmla="*/ 27 w 85"/>
              <a:gd name="T29" fmla="*/ 54 h 85"/>
              <a:gd name="T30" fmla="*/ 4 w 85"/>
              <a:gd name="T31" fmla="*/ 76 h 85"/>
              <a:gd name="T32" fmla="*/ 0 w 85"/>
              <a:gd name="T33" fmla="*/ 72 h 85"/>
              <a:gd name="T34" fmla="*/ 26 w 85"/>
              <a:gd name="T35" fmla="*/ 14 h 85"/>
              <a:gd name="T36" fmla="*/ 55 w 85"/>
              <a:gd name="T37" fmla="*/ 11 h 85"/>
              <a:gd name="T38" fmla="*/ 74 w 85"/>
              <a:gd name="T39" fmla="*/ 3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85">
                <a:moveTo>
                  <a:pt x="79" y="24"/>
                </a:moveTo>
                <a:cubicBezTo>
                  <a:pt x="61" y="6"/>
                  <a:pt x="61" y="6"/>
                  <a:pt x="61" y="6"/>
                </a:cubicBezTo>
                <a:cubicBezTo>
                  <a:pt x="66" y="0"/>
                  <a:pt x="66" y="0"/>
                  <a:pt x="66" y="0"/>
                </a:cubicBezTo>
                <a:cubicBezTo>
                  <a:pt x="85" y="19"/>
                  <a:pt x="85" y="19"/>
                  <a:pt x="85" y="19"/>
                </a:cubicBezTo>
                <a:lnTo>
                  <a:pt x="79" y="24"/>
                </a:lnTo>
                <a:close/>
                <a:moveTo>
                  <a:pt x="74" y="30"/>
                </a:moveTo>
                <a:cubicBezTo>
                  <a:pt x="71" y="59"/>
                  <a:pt x="71" y="59"/>
                  <a:pt x="71" y="59"/>
                </a:cubicBezTo>
                <a:cubicBezTo>
                  <a:pt x="47" y="59"/>
                  <a:pt x="13" y="85"/>
                  <a:pt x="13" y="85"/>
                </a:cubicBezTo>
                <a:cubicBezTo>
                  <a:pt x="8" y="81"/>
                  <a:pt x="8" y="81"/>
                  <a:pt x="8" y="81"/>
                </a:cubicBezTo>
                <a:cubicBezTo>
                  <a:pt x="31" y="58"/>
                  <a:pt x="31" y="58"/>
                  <a:pt x="31" y="58"/>
                </a:cubicBezTo>
                <a:cubicBezTo>
                  <a:pt x="32" y="59"/>
                  <a:pt x="33" y="59"/>
                  <a:pt x="34" y="59"/>
                </a:cubicBezTo>
                <a:cubicBezTo>
                  <a:pt x="38" y="59"/>
                  <a:pt x="42" y="55"/>
                  <a:pt x="42" y="51"/>
                </a:cubicBezTo>
                <a:cubicBezTo>
                  <a:pt x="42" y="46"/>
                  <a:pt x="38" y="43"/>
                  <a:pt x="34" y="43"/>
                </a:cubicBezTo>
                <a:cubicBezTo>
                  <a:pt x="30" y="43"/>
                  <a:pt x="26" y="46"/>
                  <a:pt x="26" y="51"/>
                </a:cubicBezTo>
                <a:cubicBezTo>
                  <a:pt x="26" y="52"/>
                  <a:pt x="26" y="53"/>
                  <a:pt x="27" y="54"/>
                </a:cubicBezTo>
                <a:cubicBezTo>
                  <a:pt x="4" y="76"/>
                  <a:pt x="4" y="76"/>
                  <a:pt x="4" y="76"/>
                </a:cubicBezTo>
                <a:cubicBezTo>
                  <a:pt x="0" y="72"/>
                  <a:pt x="0" y="72"/>
                  <a:pt x="0" y="72"/>
                </a:cubicBezTo>
                <a:cubicBezTo>
                  <a:pt x="0" y="72"/>
                  <a:pt x="26" y="37"/>
                  <a:pt x="26" y="14"/>
                </a:cubicBezTo>
                <a:cubicBezTo>
                  <a:pt x="55" y="11"/>
                  <a:pt x="55" y="11"/>
                  <a:pt x="55" y="11"/>
                </a:cubicBezTo>
                <a:lnTo>
                  <a:pt x="74" y="30"/>
                </a:ln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49" name="Freeform 108"/>
          <p:cNvSpPr>
            <a:spLocks noEditPoints="1"/>
          </p:cNvSpPr>
          <p:nvPr/>
        </p:nvSpPr>
        <p:spPr bwMode="auto">
          <a:xfrm>
            <a:off x="10049448" y="2785002"/>
            <a:ext cx="184974" cy="184974"/>
          </a:xfrm>
          <a:custGeom>
            <a:avLst/>
            <a:gdLst>
              <a:gd name="T0" fmla="*/ 53 w 77"/>
              <a:gd name="T1" fmla="*/ 30 h 77"/>
              <a:gd name="T2" fmla="*/ 26 w 77"/>
              <a:gd name="T3" fmla="*/ 2 h 77"/>
              <a:gd name="T4" fmla="*/ 39 w 77"/>
              <a:gd name="T5" fmla="*/ 0 h 77"/>
              <a:gd name="T6" fmla="*/ 53 w 77"/>
              <a:gd name="T7" fmla="*/ 3 h 77"/>
              <a:gd name="T8" fmla="*/ 53 w 77"/>
              <a:gd name="T9" fmla="*/ 30 h 77"/>
              <a:gd name="T10" fmla="*/ 58 w 77"/>
              <a:gd name="T11" fmla="*/ 53 h 77"/>
              <a:gd name="T12" fmla="*/ 58 w 77"/>
              <a:gd name="T13" fmla="*/ 5 h 77"/>
              <a:gd name="T14" fmla="*/ 77 w 77"/>
              <a:gd name="T15" fmla="*/ 38 h 77"/>
              <a:gd name="T16" fmla="*/ 74 w 77"/>
              <a:gd name="T17" fmla="*/ 53 h 77"/>
              <a:gd name="T18" fmla="*/ 58 w 77"/>
              <a:gd name="T19" fmla="*/ 53 h 77"/>
              <a:gd name="T20" fmla="*/ 24 w 77"/>
              <a:gd name="T21" fmla="*/ 58 h 77"/>
              <a:gd name="T22" fmla="*/ 72 w 77"/>
              <a:gd name="T23" fmla="*/ 58 h 77"/>
              <a:gd name="T24" fmla="*/ 39 w 77"/>
              <a:gd name="T25" fmla="*/ 77 h 77"/>
              <a:gd name="T26" fmla="*/ 24 w 77"/>
              <a:gd name="T27" fmla="*/ 74 h 77"/>
              <a:gd name="T28" fmla="*/ 24 w 77"/>
              <a:gd name="T29" fmla="*/ 58 h 77"/>
              <a:gd name="T30" fmla="*/ 32 w 77"/>
              <a:gd name="T31" fmla="*/ 17 h 77"/>
              <a:gd name="T32" fmla="*/ 1 w 77"/>
              <a:gd name="T33" fmla="*/ 48 h 77"/>
              <a:gd name="T34" fmla="*/ 0 w 77"/>
              <a:gd name="T35" fmla="*/ 38 h 77"/>
              <a:gd name="T36" fmla="*/ 20 w 77"/>
              <a:gd name="T37" fmla="*/ 5 h 77"/>
              <a:gd name="T38" fmla="*/ 32 w 77"/>
              <a:gd name="T39" fmla="*/ 17 h 77"/>
              <a:gd name="T40" fmla="*/ 20 w 77"/>
              <a:gd name="T41" fmla="*/ 38 h 77"/>
              <a:gd name="T42" fmla="*/ 20 w 77"/>
              <a:gd name="T43" fmla="*/ 72 h 77"/>
              <a:gd name="T44" fmla="*/ 4 w 77"/>
              <a:gd name="T45" fmla="*/ 54 h 77"/>
              <a:gd name="T46" fmla="*/ 20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6" y="2"/>
                  <a:pt x="26" y="2"/>
                  <a:pt x="26" y="2"/>
                </a:cubicBezTo>
                <a:cubicBezTo>
                  <a:pt x="30" y="1"/>
                  <a:pt x="34" y="0"/>
                  <a:pt x="39" y="0"/>
                </a:cubicBezTo>
                <a:cubicBezTo>
                  <a:pt x="44" y="0"/>
                  <a:pt x="49" y="1"/>
                  <a:pt x="53" y="3"/>
                </a:cubicBezTo>
                <a:lnTo>
                  <a:pt x="53" y="30"/>
                </a:lnTo>
                <a:close/>
                <a:moveTo>
                  <a:pt x="58" y="53"/>
                </a:moveTo>
                <a:cubicBezTo>
                  <a:pt x="58" y="5"/>
                  <a:pt x="58" y="5"/>
                  <a:pt x="58" y="5"/>
                </a:cubicBezTo>
                <a:cubicBezTo>
                  <a:pt x="69" y="12"/>
                  <a:pt x="77" y="24"/>
                  <a:pt x="77" y="38"/>
                </a:cubicBezTo>
                <a:cubicBezTo>
                  <a:pt x="77" y="43"/>
                  <a:pt x="76" y="48"/>
                  <a:pt x="74" y="53"/>
                </a:cubicBezTo>
                <a:lnTo>
                  <a:pt x="58" y="53"/>
                </a:lnTo>
                <a:close/>
                <a:moveTo>
                  <a:pt x="24" y="58"/>
                </a:moveTo>
                <a:cubicBezTo>
                  <a:pt x="72" y="58"/>
                  <a:pt x="72" y="58"/>
                  <a:pt x="72" y="58"/>
                </a:cubicBezTo>
                <a:cubicBezTo>
                  <a:pt x="65" y="69"/>
                  <a:pt x="53" y="77"/>
                  <a:pt x="39" y="77"/>
                </a:cubicBezTo>
                <a:cubicBezTo>
                  <a:pt x="34" y="77"/>
                  <a:pt x="29" y="76"/>
                  <a:pt x="24" y="74"/>
                </a:cubicBezTo>
                <a:lnTo>
                  <a:pt x="24" y="58"/>
                </a:lnTo>
                <a:close/>
                <a:moveTo>
                  <a:pt x="32" y="17"/>
                </a:moveTo>
                <a:cubicBezTo>
                  <a:pt x="1" y="48"/>
                  <a:pt x="1" y="48"/>
                  <a:pt x="1" y="48"/>
                </a:cubicBezTo>
                <a:cubicBezTo>
                  <a:pt x="1" y="45"/>
                  <a:pt x="0" y="42"/>
                  <a:pt x="0" y="38"/>
                </a:cubicBezTo>
                <a:cubicBezTo>
                  <a:pt x="0" y="24"/>
                  <a:pt x="8" y="11"/>
                  <a:pt x="20" y="5"/>
                </a:cubicBezTo>
                <a:lnTo>
                  <a:pt x="32" y="17"/>
                </a:lnTo>
                <a:close/>
                <a:moveTo>
                  <a:pt x="20" y="38"/>
                </a:moveTo>
                <a:cubicBezTo>
                  <a:pt x="20" y="72"/>
                  <a:pt x="20" y="72"/>
                  <a:pt x="20" y="72"/>
                </a:cubicBezTo>
                <a:cubicBezTo>
                  <a:pt x="12" y="68"/>
                  <a:pt x="7" y="61"/>
                  <a:pt x="4" y="54"/>
                </a:cubicBezTo>
                <a:lnTo>
                  <a:pt x="20" y="38"/>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50" name="Freeform 109"/>
          <p:cNvSpPr>
            <a:spLocks noEditPoints="1"/>
          </p:cNvSpPr>
          <p:nvPr/>
        </p:nvSpPr>
        <p:spPr bwMode="auto">
          <a:xfrm>
            <a:off x="10046512" y="3003742"/>
            <a:ext cx="173230" cy="139465"/>
          </a:xfrm>
          <a:custGeom>
            <a:avLst/>
            <a:gdLst>
              <a:gd name="T0" fmla="*/ 0 w 72"/>
              <a:gd name="T1" fmla="*/ 0 h 58"/>
              <a:gd name="T2" fmla="*/ 0 w 72"/>
              <a:gd name="T3" fmla="*/ 58 h 58"/>
              <a:gd name="T4" fmla="*/ 72 w 72"/>
              <a:gd name="T5" fmla="*/ 58 h 58"/>
              <a:gd name="T6" fmla="*/ 72 w 72"/>
              <a:gd name="T7" fmla="*/ 0 h 58"/>
              <a:gd name="T8" fmla="*/ 0 w 72"/>
              <a:gd name="T9" fmla="*/ 0 h 58"/>
              <a:gd name="T10" fmla="*/ 67 w 72"/>
              <a:gd name="T11" fmla="*/ 53 h 58"/>
              <a:gd name="T12" fmla="*/ 4 w 72"/>
              <a:gd name="T13" fmla="*/ 53 h 58"/>
              <a:gd name="T14" fmla="*/ 4 w 72"/>
              <a:gd name="T15" fmla="*/ 4 h 58"/>
              <a:gd name="T16" fmla="*/ 67 w 72"/>
              <a:gd name="T17" fmla="*/ 4 h 58"/>
              <a:gd name="T18" fmla="*/ 67 w 72"/>
              <a:gd name="T19" fmla="*/ 53 h 58"/>
              <a:gd name="T20" fmla="*/ 49 w 72"/>
              <a:gd name="T21" fmla="*/ 15 h 58"/>
              <a:gd name="T22" fmla="*/ 56 w 72"/>
              <a:gd name="T23" fmla="*/ 22 h 58"/>
              <a:gd name="T24" fmla="*/ 63 w 72"/>
              <a:gd name="T25" fmla="*/ 15 h 58"/>
              <a:gd name="T26" fmla="*/ 56 w 72"/>
              <a:gd name="T27" fmla="*/ 9 h 58"/>
              <a:gd name="T28" fmla="*/ 49 w 72"/>
              <a:gd name="T29" fmla="*/ 15 h 58"/>
              <a:gd name="T30" fmla="*/ 63 w 72"/>
              <a:gd name="T31" fmla="*/ 49 h 58"/>
              <a:gd name="T32" fmla="*/ 9 w 72"/>
              <a:gd name="T33" fmla="*/ 49 h 58"/>
              <a:gd name="T34" fmla="*/ 22 w 72"/>
              <a:gd name="T35" fmla="*/ 13 h 58"/>
              <a:gd name="T36" fmla="*/ 40 w 72"/>
              <a:gd name="T37" fmla="*/ 35 h 58"/>
              <a:gd name="T38" fmla="*/ 49 w 72"/>
              <a:gd name="T39" fmla="*/ 29 h 58"/>
              <a:gd name="T40" fmla="*/ 63 w 72"/>
              <a:gd name="T41"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58">
                <a:moveTo>
                  <a:pt x="0" y="0"/>
                </a:moveTo>
                <a:cubicBezTo>
                  <a:pt x="0" y="58"/>
                  <a:pt x="0" y="58"/>
                  <a:pt x="0" y="58"/>
                </a:cubicBezTo>
                <a:cubicBezTo>
                  <a:pt x="72" y="58"/>
                  <a:pt x="72" y="58"/>
                  <a:pt x="72" y="58"/>
                </a:cubicBezTo>
                <a:cubicBezTo>
                  <a:pt x="72" y="0"/>
                  <a:pt x="72" y="0"/>
                  <a:pt x="72" y="0"/>
                </a:cubicBezTo>
                <a:lnTo>
                  <a:pt x="0" y="0"/>
                </a:lnTo>
                <a:close/>
                <a:moveTo>
                  <a:pt x="67" y="53"/>
                </a:moveTo>
                <a:cubicBezTo>
                  <a:pt x="4" y="53"/>
                  <a:pt x="4" y="53"/>
                  <a:pt x="4" y="53"/>
                </a:cubicBezTo>
                <a:cubicBezTo>
                  <a:pt x="4" y="4"/>
                  <a:pt x="4" y="4"/>
                  <a:pt x="4" y="4"/>
                </a:cubicBezTo>
                <a:cubicBezTo>
                  <a:pt x="67" y="4"/>
                  <a:pt x="67" y="4"/>
                  <a:pt x="67" y="4"/>
                </a:cubicBezTo>
                <a:lnTo>
                  <a:pt x="67" y="53"/>
                </a:lnTo>
                <a:close/>
                <a:moveTo>
                  <a:pt x="49" y="15"/>
                </a:moveTo>
                <a:cubicBezTo>
                  <a:pt x="49" y="19"/>
                  <a:pt x="52" y="22"/>
                  <a:pt x="56" y="22"/>
                </a:cubicBezTo>
                <a:cubicBezTo>
                  <a:pt x="60" y="22"/>
                  <a:pt x="63" y="19"/>
                  <a:pt x="63" y="15"/>
                </a:cubicBezTo>
                <a:cubicBezTo>
                  <a:pt x="63" y="12"/>
                  <a:pt x="60" y="9"/>
                  <a:pt x="56" y="9"/>
                </a:cubicBezTo>
                <a:cubicBezTo>
                  <a:pt x="52" y="9"/>
                  <a:pt x="49" y="12"/>
                  <a:pt x="49" y="15"/>
                </a:cubicBezTo>
                <a:close/>
                <a:moveTo>
                  <a:pt x="63" y="49"/>
                </a:moveTo>
                <a:cubicBezTo>
                  <a:pt x="9" y="49"/>
                  <a:pt x="9" y="49"/>
                  <a:pt x="9" y="49"/>
                </a:cubicBezTo>
                <a:cubicBezTo>
                  <a:pt x="22" y="13"/>
                  <a:pt x="22" y="13"/>
                  <a:pt x="22" y="13"/>
                </a:cubicBezTo>
                <a:cubicBezTo>
                  <a:pt x="40" y="35"/>
                  <a:pt x="40" y="35"/>
                  <a:pt x="40" y="35"/>
                </a:cubicBezTo>
                <a:cubicBezTo>
                  <a:pt x="49" y="29"/>
                  <a:pt x="49" y="29"/>
                  <a:pt x="49" y="29"/>
                </a:cubicBezTo>
                <a:lnTo>
                  <a:pt x="63" y="49"/>
                </a:ln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51" name="Freeform 110"/>
          <p:cNvSpPr>
            <a:spLocks noEditPoints="1"/>
          </p:cNvSpPr>
          <p:nvPr/>
        </p:nvSpPr>
        <p:spPr bwMode="auto">
          <a:xfrm>
            <a:off x="9977514" y="3196056"/>
            <a:ext cx="182039" cy="211399"/>
          </a:xfrm>
          <a:custGeom>
            <a:avLst/>
            <a:gdLst>
              <a:gd name="T0" fmla="*/ 54 w 76"/>
              <a:gd name="T1" fmla="*/ 0 h 88"/>
              <a:gd name="T2" fmla="*/ 14 w 76"/>
              <a:gd name="T3" fmla="*/ 28 h 88"/>
              <a:gd name="T4" fmla="*/ 16 w 76"/>
              <a:gd name="T5" fmla="*/ 65 h 88"/>
              <a:gd name="T6" fmla="*/ 49 w 76"/>
              <a:gd name="T7" fmla="*/ 27 h 88"/>
              <a:gd name="T8" fmla="*/ 32 w 76"/>
              <a:gd name="T9" fmla="*/ 75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0" y="23"/>
                  <a:pt x="30" y="12"/>
                  <a:pt x="14" y="28"/>
                </a:cubicBezTo>
                <a:cubicBezTo>
                  <a:pt x="0" y="42"/>
                  <a:pt x="5" y="60"/>
                  <a:pt x="16" y="65"/>
                </a:cubicBezTo>
                <a:cubicBezTo>
                  <a:pt x="28" y="60"/>
                  <a:pt x="40" y="46"/>
                  <a:pt x="49" y="27"/>
                </a:cubicBezTo>
                <a:cubicBezTo>
                  <a:pt x="49" y="27"/>
                  <a:pt x="57" y="51"/>
                  <a:pt x="32" y="75"/>
                </a:cubicBezTo>
                <a:cubicBezTo>
                  <a:pt x="44" y="88"/>
                  <a:pt x="64" y="79"/>
                  <a:pt x="70" y="57"/>
                </a:cubicBezTo>
                <a:cubicBezTo>
                  <a:pt x="76" y="33"/>
                  <a:pt x="60" y="9"/>
                  <a:pt x="54" y="0"/>
                </a:cubicBezTo>
                <a:close/>
                <a:moveTo>
                  <a:pt x="4" y="78"/>
                </a:moveTo>
                <a:cubicBezTo>
                  <a:pt x="4" y="79"/>
                  <a:pt x="4" y="83"/>
                  <a:pt x="10" y="83"/>
                </a:cubicBezTo>
                <a:cubicBezTo>
                  <a:pt x="14" y="83"/>
                  <a:pt x="36" y="71"/>
                  <a:pt x="47" y="41"/>
                </a:cubicBezTo>
                <a:cubicBezTo>
                  <a:pt x="30" y="71"/>
                  <a:pt x="6" y="78"/>
                  <a:pt x="4" y="78"/>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52" name="Freeform 111"/>
          <p:cNvSpPr>
            <a:spLocks noEditPoints="1"/>
          </p:cNvSpPr>
          <p:nvPr/>
        </p:nvSpPr>
        <p:spPr bwMode="auto">
          <a:xfrm>
            <a:off x="9927600" y="2476711"/>
            <a:ext cx="246632" cy="183506"/>
          </a:xfrm>
          <a:custGeom>
            <a:avLst/>
            <a:gdLst>
              <a:gd name="T0" fmla="*/ 99 w 103"/>
              <a:gd name="T1" fmla="*/ 3 h 77"/>
              <a:gd name="T2" fmla="*/ 52 w 103"/>
              <a:gd name="T3" fmla="*/ 0 h 77"/>
              <a:gd name="T4" fmla="*/ 4 w 103"/>
              <a:gd name="T5" fmla="*/ 3 h 77"/>
              <a:gd name="T6" fmla="*/ 0 w 103"/>
              <a:gd name="T7" fmla="*/ 38 h 77"/>
              <a:gd name="T8" fmla="*/ 4 w 103"/>
              <a:gd name="T9" fmla="*/ 73 h 77"/>
              <a:gd name="T10" fmla="*/ 52 w 103"/>
              <a:gd name="T11" fmla="*/ 77 h 77"/>
              <a:gd name="T12" fmla="*/ 99 w 103"/>
              <a:gd name="T13" fmla="*/ 73 h 77"/>
              <a:gd name="T14" fmla="*/ 103 w 103"/>
              <a:gd name="T15" fmla="*/ 38 h 77"/>
              <a:gd name="T16" fmla="*/ 99 w 103"/>
              <a:gd name="T17" fmla="*/ 3 h 77"/>
              <a:gd name="T18" fmla="*/ 39 w 103"/>
              <a:gd name="T19" fmla="*/ 57 h 77"/>
              <a:gd name="T20" fmla="*/ 39 w 103"/>
              <a:gd name="T21" fmla="*/ 19 h 77"/>
              <a:gd name="T22" fmla="*/ 71 w 103"/>
              <a:gd name="T23" fmla="*/ 38 h 77"/>
              <a:gd name="T24" fmla="*/ 39 w 103"/>
              <a:gd name="T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7">
                <a:moveTo>
                  <a:pt x="99" y="3"/>
                </a:moveTo>
                <a:cubicBezTo>
                  <a:pt x="84" y="1"/>
                  <a:pt x="68" y="0"/>
                  <a:pt x="52" y="0"/>
                </a:cubicBezTo>
                <a:cubicBezTo>
                  <a:pt x="35" y="0"/>
                  <a:pt x="19" y="1"/>
                  <a:pt x="4" y="3"/>
                </a:cubicBezTo>
                <a:cubicBezTo>
                  <a:pt x="2" y="14"/>
                  <a:pt x="0" y="26"/>
                  <a:pt x="0" y="38"/>
                </a:cubicBezTo>
                <a:cubicBezTo>
                  <a:pt x="0" y="51"/>
                  <a:pt x="2" y="63"/>
                  <a:pt x="4" y="73"/>
                </a:cubicBezTo>
                <a:cubicBezTo>
                  <a:pt x="19" y="75"/>
                  <a:pt x="35" y="77"/>
                  <a:pt x="52" y="77"/>
                </a:cubicBezTo>
                <a:cubicBezTo>
                  <a:pt x="68" y="77"/>
                  <a:pt x="84" y="75"/>
                  <a:pt x="99" y="73"/>
                </a:cubicBezTo>
                <a:cubicBezTo>
                  <a:pt x="101" y="63"/>
                  <a:pt x="103" y="51"/>
                  <a:pt x="103" y="38"/>
                </a:cubicBezTo>
                <a:cubicBezTo>
                  <a:pt x="103" y="26"/>
                  <a:pt x="101" y="14"/>
                  <a:pt x="99" y="3"/>
                </a:cubicBezTo>
                <a:close/>
                <a:moveTo>
                  <a:pt x="39" y="57"/>
                </a:moveTo>
                <a:cubicBezTo>
                  <a:pt x="39" y="19"/>
                  <a:pt x="39" y="19"/>
                  <a:pt x="39" y="19"/>
                </a:cubicBezTo>
                <a:cubicBezTo>
                  <a:pt x="71" y="38"/>
                  <a:pt x="71" y="38"/>
                  <a:pt x="71" y="38"/>
                </a:cubicBezTo>
                <a:lnTo>
                  <a:pt x="39" y="57"/>
                </a:ln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53" name="Freeform 112"/>
          <p:cNvSpPr>
            <a:spLocks noEditPoints="1"/>
          </p:cNvSpPr>
          <p:nvPr/>
        </p:nvSpPr>
        <p:spPr bwMode="auto">
          <a:xfrm>
            <a:off x="9908515" y="3662897"/>
            <a:ext cx="275994" cy="275994"/>
          </a:xfrm>
          <a:custGeom>
            <a:avLst/>
            <a:gdLst>
              <a:gd name="T0" fmla="*/ 115 w 115"/>
              <a:gd name="T1" fmla="*/ 32 h 115"/>
              <a:gd name="T2" fmla="*/ 104 w 115"/>
              <a:gd name="T3" fmla="*/ 22 h 115"/>
              <a:gd name="T4" fmla="*/ 84 w 115"/>
              <a:gd name="T5" fmla="*/ 42 h 115"/>
              <a:gd name="T6" fmla="*/ 73 w 115"/>
              <a:gd name="T7" fmla="*/ 30 h 115"/>
              <a:gd name="T8" fmla="*/ 93 w 115"/>
              <a:gd name="T9" fmla="*/ 10 h 115"/>
              <a:gd name="T10" fmla="*/ 83 w 115"/>
              <a:gd name="T11" fmla="*/ 0 h 115"/>
              <a:gd name="T12" fmla="*/ 63 w 115"/>
              <a:gd name="T13" fmla="*/ 20 h 115"/>
              <a:gd name="T14" fmla="*/ 50 w 115"/>
              <a:gd name="T15" fmla="*/ 7 h 115"/>
              <a:gd name="T16" fmla="*/ 40 w 115"/>
              <a:gd name="T17" fmla="*/ 17 h 115"/>
              <a:gd name="T18" fmla="*/ 98 w 115"/>
              <a:gd name="T19" fmla="*/ 74 h 115"/>
              <a:gd name="T20" fmla="*/ 107 w 115"/>
              <a:gd name="T21" fmla="*/ 65 h 115"/>
              <a:gd name="T22" fmla="*/ 95 w 115"/>
              <a:gd name="T23" fmla="*/ 52 h 115"/>
              <a:gd name="T24" fmla="*/ 115 w 115"/>
              <a:gd name="T25" fmla="*/ 32 h 115"/>
              <a:gd name="T26" fmla="*/ 31 w 115"/>
              <a:gd name="T27" fmla="*/ 84 h 115"/>
              <a:gd name="T28" fmla="*/ 89 w 115"/>
              <a:gd name="T29" fmla="*/ 76 h 115"/>
              <a:gd name="T30" fmla="*/ 39 w 115"/>
              <a:gd name="T31" fmla="*/ 26 h 115"/>
              <a:gd name="T32" fmla="*/ 31 w 115"/>
              <a:gd name="T33" fmla="*/ 84 h 115"/>
              <a:gd name="T34" fmla="*/ 21 w 115"/>
              <a:gd name="T35" fmla="*/ 79 h 115"/>
              <a:gd name="T36" fmla="*/ 36 w 115"/>
              <a:gd name="T37" fmla="*/ 93 h 115"/>
              <a:gd name="T38" fmla="*/ 14 w 115"/>
              <a:gd name="T39" fmla="*/ 115 h 115"/>
              <a:gd name="T40" fmla="*/ 0 w 115"/>
              <a:gd name="T41" fmla="*/ 100 h 115"/>
              <a:gd name="T42" fmla="*/ 21 w 115"/>
              <a:gd name="T43"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5">
                <a:moveTo>
                  <a:pt x="115" y="32"/>
                </a:moveTo>
                <a:cubicBezTo>
                  <a:pt x="104" y="22"/>
                  <a:pt x="104" y="22"/>
                  <a:pt x="104" y="22"/>
                </a:cubicBezTo>
                <a:cubicBezTo>
                  <a:pt x="84" y="42"/>
                  <a:pt x="84" y="42"/>
                  <a:pt x="84" y="42"/>
                </a:cubicBezTo>
                <a:cubicBezTo>
                  <a:pt x="73" y="30"/>
                  <a:pt x="73" y="30"/>
                  <a:pt x="73" y="30"/>
                </a:cubicBezTo>
                <a:cubicBezTo>
                  <a:pt x="93" y="10"/>
                  <a:pt x="93" y="10"/>
                  <a:pt x="93" y="10"/>
                </a:cubicBezTo>
                <a:cubicBezTo>
                  <a:pt x="83" y="0"/>
                  <a:pt x="83" y="0"/>
                  <a:pt x="83" y="0"/>
                </a:cubicBezTo>
                <a:cubicBezTo>
                  <a:pt x="63" y="20"/>
                  <a:pt x="63" y="20"/>
                  <a:pt x="63" y="20"/>
                </a:cubicBezTo>
                <a:cubicBezTo>
                  <a:pt x="50" y="7"/>
                  <a:pt x="50" y="7"/>
                  <a:pt x="50" y="7"/>
                </a:cubicBezTo>
                <a:cubicBezTo>
                  <a:pt x="40" y="17"/>
                  <a:pt x="40" y="17"/>
                  <a:pt x="40" y="17"/>
                </a:cubicBezTo>
                <a:cubicBezTo>
                  <a:pt x="98" y="74"/>
                  <a:pt x="98" y="74"/>
                  <a:pt x="98" y="74"/>
                </a:cubicBezTo>
                <a:cubicBezTo>
                  <a:pt x="107" y="65"/>
                  <a:pt x="107" y="65"/>
                  <a:pt x="107" y="65"/>
                </a:cubicBezTo>
                <a:cubicBezTo>
                  <a:pt x="95" y="52"/>
                  <a:pt x="95" y="52"/>
                  <a:pt x="95" y="52"/>
                </a:cubicBezTo>
                <a:lnTo>
                  <a:pt x="115" y="32"/>
                </a:lnTo>
                <a:close/>
                <a:moveTo>
                  <a:pt x="31" y="84"/>
                </a:moveTo>
                <a:cubicBezTo>
                  <a:pt x="49" y="103"/>
                  <a:pt x="74" y="88"/>
                  <a:pt x="89" y="76"/>
                </a:cubicBezTo>
                <a:cubicBezTo>
                  <a:pt x="39" y="26"/>
                  <a:pt x="39" y="26"/>
                  <a:pt x="39" y="26"/>
                </a:cubicBezTo>
                <a:cubicBezTo>
                  <a:pt x="27" y="41"/>
                  <a:pt x="12" y="66"/>
                  <a:pt x="31" y="84"/>
                </a:cubicBezTo>
                <a:close/>
                <a:moveTo>
                  <a:pt x="21" y="79"/>
                </a:moveTo>
                <a:cubicBezTo>
                  <a:pt x="36" y="93"/>
                  <a:pt x="36" y="93"/>
                  <a:pt x="36" y="93"/>
                </a:cubicBezTo>
                <a:cubicBezTo>
                  <a:pt x="14" y="115"/>
                  <a:pt x="14" y="115"/>
                  <a:pt x="14" y="115"/>
                </a:cubicBezTo>
                <a:cubicBezTo>
                  <a:pt x="0" y="100"/>
                  <a:pt x="0" y="100"/>
                  <a:pt x="0" y="100"/>
                </a:cubicBezTo>
                <a:lnTo>
                  <a:pt x="21" y="79"/>
                </a:ln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54" name="Freeform 113"/>
          <p:cNvSpPr>
            <a:spLocks noEditPoints="1"/>
          </p:cNvSpPr>
          <p:nvPr/>
        </p:nvSpPr>
        <p:spPr bwMode="auto">
          <a:xfrm>
            <a:off x="9863006" y="3999081"/>
            <a:ext cx="202591" cy="234889"/>
          </a:xfrm>
          <a:custGeom>
            <a:avLst/>
            <a:gdLst>
              <a:gd name="T0" fmla="*/ 55 w 85"/>
              <a:gd name="T1" fmla="*/ 14 h 98"/>
              <a:gd name="T2" fmla="*/ 55 w 85"/>
              <a:gd name="T3" fmla="*/ 27 h 98"/>
              <a:gd name="T4" fmla="*/ 64 w 85"/>
              <a:gd name="T5" fmla="*/ 33 h 98"/>
              <a:gd name="T6" fmla="*/ 73 w 85"/>
              <a:gd name="T7" fmla="*/ 55 h 98"/>
              <a:gd name="T8" fmla="*/ 64 w 85"/>
              <a:gd name="T9" fmla="*/ 77 h 98"/>
              <a:gd name="T10" fmla="*/ 43 w 85"/>
              <a:gd name="T11" fmla="*/ 86 h 98"/>
              <a:gd name="T12" fmla="*/ 21 w 85"/>
              <a:gd name="T13" fmla="*/ 77 h 98"/>
              <a:gd name="T14" fmla="*/ 12 w 85"/>
              <a:gd name="T15" fmla="*/ 55 h 98"/>
              <a:gd name="T16" fmla="*/ 21 w 85"/>
              <a:gd name="T17" fmla="*/ 33 h 98"/>
              <a:gd name="T18" fmla="*/ 30 w 85"/>
              <a:gd name="T19" fmla="*/ 27 h 98"/>
              <a:gd name="T20" fmla="*/ 30 w 85"/>
              <a:gd name="T21" fmla="*/ 14 h 98"/>
              <a:gd name="T22" fmla="*/ 0 w 85"/>
              <a:gd name="T23" fmla="*/ 55 h 98"/>
              <a:gd name="T24" fmla="*/ 43 w 85"/>
              <a:gd name="T25" fmla="*/ 98 h 98"/>
              <a:gd name="T26" fmla="*/ 85 w 85"/>
              <a:gd name="T27" fmla="*/ 55 h 98"/>
              <a:gd name="T28" fmla="*/ 55 w 85"/>
              <a:gd name="T29" fmla="*/ 14 h 98"/>
              <a:gd name="T30" fmla="*/ 37 w 85"/>
              <a:gd name="T31" fmla="*/ 0 h 98"/>
              <a:gd name="T32" fmla="*/ 49 w 85"/>
              <a:gd name="T33" fmla="*/ 0 h 98"/>
              <a:gd name="T34" fmla="*/ 49 w 85"/>
              <a:gd name="T35" fmla="*/ 49 h 98"/>
              <a:gd name="T36" fmla="*/ 37 w 85"/>
              <a:gd name="T37" fmla="*/ 49 h 98"/>
              <a:gd name="T38" fmla="*/ 37 w 85"/>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98">
                <a:moveTo>
                  <a:pt x="55" y="14"/>
                </a:moveTo>
                <a:cubicBezTo>
                  <a:pt x="55" y="27"/>
                  <a:pt x="55" y="27"/>
                  <a:pt x="55" y="27"/>
                </a:cubicBezTo>
                <a:cubicBezTo>
                  <a:pt x="58" y="29"/>
                  <a:pt x="62" y="31"/>
                  <a:pt x="64" y="33"/>
                </a:cubicBezTo>
                <a:cubicBezTo>
                  <a:pt x="70" y="39"/>
                  <a:pt x="73" y="47"/>
                  <a:pt x="73" y="55"/>
                </a:cubicBezTo>
                <a:cubicBezTo>
                  <a:pt x="73" y="63"/>
                  <a:pt x="70" y="71"/>
                  <a:pt x="64" y="77"/>
                </a:cubicBezTo>
                <a:cubicBezTo>
                  <a:pt x="58" y="82"/>
                  <a:pt x="51" y="86"/>
                  <a:pt x="43" y="86"/>
                </a:cubicBezTo>
                <a:cubicBezTo>
                  <a:pt x="34" y="86"/>
                  <a:pt x="27" y="82"/>
                  <a:pt x="21" y="77"/>
                </a:cubicBezTo>
                <a:cubicBezTo>
                  <a:pt x="15" y="71"/>
                  <a:pt x="12" y="63"/>
                  <a:pt x="12" y="55"/>
                </a:cubicBezTo>
                <a:cubicBezTo>
                  <a:pt x="12" y="47"/>
                  <a:pt x="15" y="39"/>
                  <a:pt x="21" y="33"/>
                </a:cubicBezTo>
                <a:cubicBezTo>
                  <a:pt x="24" y="31"/>
                  <a:pt x="27" y="29"/>
                  <a:pt x="30" y="27"/>
                </a:cubicBezTo>
                <a:cubicBezTo>
                  <a:pt x="30" y="14"/>
                  <a:pt x="30" y="14"/>
                  <a:pt x="30" y="14"/>
                </a:cubicBezTo>
                <a:cubicBezTo>
                  <a:pt x="13" y="19"/>
                  <a:pt x="0" y="36"/>
                  <a:pt x="0" y="55"/>
                </a:cubicBezTo>
                <a:cubicBezTo>
                  <a:pt x="0" y="79"/>
                  <a:pt x="19" y="98"/>
                  <a:pt x="43" y="98"/>
                </a:cubicBezTo>
                <a:cubicBezTo>
                  <a:pt x="66" y="98"/>
                  <a:pt x="85" y="79"/>
                  <a:pt x="85" y="55"/>
                </a:cubicBezTo>
                <a:cubicBezTo>
                  <a:pt x="85"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55" name="Freeform 114"/>
          <p:cNvSpPr/>
          <p:nvPr/>
        </p:nvSpPr>
        <p:spPr bwMode="auto">
          <a:xfrm>
            <a:off x="9886494" y="3447093"/>
            <a:ext cx="110104" cy="192314"/>
          </a:xfrm>
          <a:custGeom>
            <a:avLst/>
            <a:gdLst>
              <a:gd name="T0" fmla="*/ 0 w 75"/>
              <a:gd name="T1" fmla="*/ 131 h 131"/>
              <a:gd name="T2" fmla="*/ 0 w 75"/>
              <a:gd name="T3" fmla="*/ 0 h 131"/>
              <a:gd name="T4" fmla="*/ 21 w 75"/>
              <a:gd name="T5" fmla="*/ 0 h 131"/>
              <a:gd name="T6" fmla="*/ 21 w 75"/>
              <a:gd name="T7" fmla="*/ 59 h 131"/>
              <a:gd name="T8" fmla="*/ 75 w 75"/>
              <a:gd name="T9" fmla="*/ 5 h 131"/>
              <a:gd name="T10" fmla="*/ 75 w 75"/>
              <a:gd name="T11" fmla="*/ 125 h 131"/>
              <a:gd name="T12" fmla="*/ 21 w 75"/>
              <a:gd name="T13" fmla="*/ 71 h 131"/>
              <a:gd name="T14" fmla="*/ 21 w 75"/>
              <a:gd name="T15" fmla="*/ 131 h 131"/>
              <a:gd name="T16" fmla="*/ 0 w 75"/>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31">
                <a:moveTo>
                  <a:pt x="0" y="131"/>
                </a:moveTo>
                <a:lnTo>
                  <a:pt x="0" y="0"/>
                </a:lnTo>
                <a:lnTo>
                  <a:pt x="21" y="0"/>
                </a:lnTo>
                <a:lnTo>
                  <a:pt x="21" y="59"/>
                </a:lnTo>
                <a:lnTo>
                  <a:pt x="75" y="5"/>
                </a:lnTo>
                <a:lnTo>
                  <a:pt x="75" y="125"/>
                </a:lnTo>
                <a:lnTo>
                  <a:pt x="21" y="71"/>
                </a:lnTo>
                <a:lnTo>
                  <a:pt x="21" y="131"/>
                </a:lnTo>
                <a:lnTo>
                  <a:pt x="0" y="131"/>
                </a:ln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56" name="Freeform 115"/>
          <p:cNvSpPr>
            <a:spLocks noEditPoints="1"/>
          </p:cNvSpPr>
          <p:nvPr/>
        </p:nvSpPr>
        <p:spPr bwMode="auto">
          <a:xfrm>
            <a:off x="9817495" y="2705727"/>
            <a:ext cx="209932" cy="187911"/>
          </a:xfrm>
          <a:custGeom>
            <a:avLst/>
            <a:gdLst>
              <a:gd name="T0" fmla="*/ 22 w 88"/>
              <a:gd name="T1" fmla="*/ 0 h 78"/>
              <a:gd name="T2" fmla="*/ 66 w 88"/>
              <a:gd name="T3" fmla="*/ 0 h 78"/>
              <a:gd name="T4" fmla="*/ 66 w 88"/>
              <a:gd name="T5" fmla="*/ 11 h 78"/>
              <a:gd name="T6" fmla="*/ 22 w 88"/>
              <a:gd name="T7" fmla="*/ 11 h 78"/>
              <a:gd name="T8" fmla="*/ 22 w 88"/>
              <a:gd name="T9" fmla="*/ 0 h 78"/>
              <a:gd name="T10" fmla="*/ 83 w 88"/>
              <a:gd name="T11" fmla="*/ 17 h 78"/>
              <a:gd name="T12" fmla="*/ 5 w 88"/>
              <a:gd name="T13" fmla="*/ 17 h 78"/>
              <a:gd name="T14" fmla="*/ 0 w 88"/>
              <a:gd name="T15" fmla="*/ 22 h 78"/>
              <a:gd name="T16" fmla="*/ 0 w 88"/>
              <a:gd name="T17" fmla="*/ 50 h 78"/>
              <a:gd name="T18" fmla="*/ 5 w 88"/>
              <a:gd name="T19" fmla="*/ 56 h 78"/>
              <a:gd name="T20" fmla="*/ 22 w 88"/>
              <a:gd name="T21" fmla="*/ 56 h 78"/>
              <a:gd name="T22" fmla="*/ 22 w 88"/>
              <a:gd name="T23" fmla="*/ 78 h 78"/>
              <a:gd name="T24" fmla="*/ 66 w 88"/>
              <a:gd name="T25" fmla="*/ 78 h 78"/>
              <a:gd name="T26" fmla="*/ 66 w 88"/>
              <a:gd name="T27" fmla="*/ 56 h 78"/>
              <a:gd name="T28" fmla="*/ 83 w 88"/>
              <a:gd name="T29" fmla="*/ 56 h 78"/>
              <a:gd name="T30" fmla="*/ 88 w 88"/>
              <a:gd name="T31" fmla="*/ 50 h 78"/>
              <a:gd name="T32" fmla="*/ 88 w 88"/>
              <a:gd name="T33" fmla="*/ 22 h 78"/>
              <a:gd name="T34" fmla="*/ 83 w 88"/>
              <a:gd name="T35" fmla="*/ 17 h 78"/>
              <a:gd name="T36" fmla="*/ 60 w 88"/>
              <a:gd name="T37" fmla="*/ 72 h 78"/>
              <a:gd name="T38" fmla="*/ 27 w 88"/>
              <a:gd name="T39" fmla="*/ 72 h 78"/>
              <a:gd name="T40" fmla="*/ 27 w 88"/>
              <a:gd name="T41" fmla="*/ 45 h 78"/>
              <a:gd name="T42" fmla="*/ 60 w 88"/>
              <a:gd name="T43" fmla="*/ 45 h 78"/>
              <a:gd name="T44" fmla="*/ 60 w 88"/>
              <a:gd name="T45" fmla="*/ 72 h 78"/>
              <a:gd name="T46" fmla="*/ 84 w 88"/>
              <a:gd name="T47" fmla="*/ 25 h 78"/>
              <a:gd name="T48" fmla="*/ 80 w 88"/>
              <a:gd name="T49" fmla="*/ 29 h 78"/>
              <a:gd name="T50" fmla="*/ 76 w 88"/>
              <a:gd name="T51" fmla="*/ 25 h 78"/>
              <a:gd name="T52" fmla="*/ 80 w 88"/>
              <a:gd name="T53" fmla="*/ 21 h 78"/>
              <a:gd name="T54" fmla="*/ 84 w 88"/>
              <a:gd name="T55"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78">
                <a:moveTo>
                  <a:pt x="22" y="0"/>
                </a:moveTo>
                <a:cubicBezTo>
                  <a:pt x="66" y="0"/>
                  <a:pt x="66" y="0"/>
                  <a:pt x="66" y="0"/>
                </a:cubicBezTo>
                <a:cubicBezTo>
                  <a:pt x="66" y="11"/>
                  <a:pt x="66" y="11"/>
                  <a:pt x="66" y="11"/>
                </a:cubicBezTo>
                <a:cubicBezTo>
                  <a:pt x="22" y="11"/>
                  <a:pt x="22" y="11"/>
                  <a:pt x="22" y="11"/>
                </a:cubicBezTo>
                <a:lnTo>
                  <a:pt x="22" y="0"/>
                </a:lnTo>
                <a:close/>
                <a:moveTo>
                  <a:pt x="83" y="17"/>
                </a:moveTo>
                <a:cubicBezTo>
                  <a:pt x="5" y="17"/>
                  <a:pt x="5" y="17"/>
                  <a:pt x="5" y="17"/>
                </a:cubicBezTo>
                <a:cubicBezTo>
                  <a:pt x="2" y="17"/>
                  <a:pt x="0" y="19"/>
                  <a:pt x="0" y="22"/>
                </a:cubicBezTo>
                <a:cubicBezTo>
                  <a:pt x="0" y="50"/>
                  <a:pt x="0" y="50"/>
                  <a:pt x="0" y="50"/>
                </a:cubicBezTo>
                <a:cubicBezTo>
                  <a:pt x="0" y="53"/>
                  <a:pt x="2" y="56"/>
                  <a:pt x="5" y="56"/>
                </a:cubicBezTo>
                <a:cubicBezTo>
                  <a:pt x="22" y="56"/>
                  <a:pt x="22" y="56"/>
                  <a:pt x="22" y="56"/>
                </a:cubicBezTo>
                <a:cubicBezTo>
                  <a:pt x="22" y="78"/>
                  <a:pt x="22" y="78"/>
                  <a:pt x="22" y="78"/>
                </a:cubicBezTo>
                <a:cubicBezTo>
                  <a:pt x="66" y="78"/>
                  <a:pt x="66" y="78"/>
                  <a:pt x="66" y="78"/>
                </a:cubicBezTo>
                <a:cubicBezTo>
                  <a:pt x="66" y="56"/>
                  <a:pt x="66" y="56"/>
                  <a:pt x="66" y="56"/>
                </a:cubicBezTo>
                <a:cubicBezTo>
                  <a:pt x="83" y="56"/>
                  <a:pt x="83" y="56"/>
                  <a:pt x="83" y="56"/>
                </a:cubicBezTo>
                <a:cubicBezTo>
                  <a:pt x="86" y="56"/>
                  <a:pt x="88" y="53"/>
                  <a:pt x="88" y="50"/>
                </a:cubicBezTo>
                <a:cubicBezTo>
                  <a:pt x="88" y="22"/>
                  <a:pt x="88" y="22"/>
                  <a:pt x="88" y="22"/>
                </a:cubicBezTo>
                <a:cubicBezTo>
                  <a:pt x="88" y="19"/>
                  <a:pt x="86" y="17"/>
                  <a:pt x="83" y="17"/>
                </a:cubicBezTo>
                <a:close/>
                <a:moveTo>
                  <a:pt x="60" y="72"/>
                </a:moveTo>
                <a:cubicBezTo>
                  <a:pt x="27" y="72"/>
                  <a:pt x="27" y="72"/>
                  <a:pt x="27" y="72"/>
                </a:cubicBezTo>
                <a:cubicBezTo>
                  <a:pt x="27" y="45"/>
                  <a:pt x="27" y="45"/>
                  <a:pt x="27" y="45"/>
                </a:cubicBezTo>
                <a:cubicBezTo>
                  <a:pt x="60" y="45"/>
                  <a:pt x="60" y="45"/>
                  <a:pt x="60" y="45"/>
                </a:cubicBezTo>
                <a:lnTo>
                  <a:pt x="60" y="72"/>
                </a:lnTo>
                <a:close/>
                <a:moveTo>
                  <a:pt x="84" y="25"/>
                </a:moveTo>
                <a:cubicBezTo>
                  <a:pt x="84" y="27"/>
                  <a:pt x="82" y="29"/>
                  <a:pt x="80" y="29"/>
                </a:cubicBezTo>
                <a:cubicBezTo>
                  <a:pt x="78" y="29"/>
                  <a:pt x="76" y="27"/>
                  <a:pt x="76" y="25"/>
                </a:cubicBezTo>
                <a:cubicBezTo>
                  <a:pt x="76" y="23"/>
                  <a:pt x="78" y="21"/>
                  <a:pt x="80" y="21"/>
                </a:cubicBezTo>
                <a:cubicBezTo>
                  <a:pt x="82" y="21"/>
                  <a:pt x="84" y="23"/>
                  <a:pt x="84" y="25"/>
                </a:cubicBez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57" name="Freeform 116"/>
          <p:cNvSpPr>
            <a:spLocks noEditPoints="1"/>
          </p:cNvSpPr>
          <p:nvPr/>
        </p:nvSpPr>
        <p:spPr bwMode="auto">
          <a:xfrm>
            <a:off x="9823368" y="2931807"/>
            <a:ext cx="183507" cy="193782"/>
          </a:xfrm>
          <a:custGeom>
            <a:avLst/>
            <a:gdLst>
              <a:gd name="T0" fmla="*/ 69 w 76"/>
              <a:gd name="T1" fmla="*/ 0 h 81"/>
              <a:gd name="T2" fmla="*/ 8 w 76"/>
              <a:gd name="T3" fmla="*/ 0 h 81"/>
              <a:gd name="T4" fmla="*/ 0 w 76"/>
              <a:gd name="T5" fmla="*/ 7 h 81"/>
              <a:gd name="T6" fmla="*/ 0 w 76"/>
              <a:gd name="T7" fmla="*/ 73 h 81"/>
              <a:gd name="T8" fmla="*/ 8 w 76"/>
              <a:gd name="T9" fmla="*/ 81 h 81"/>
              <a:gd name="T10" fmla="*/ 69 w 76"/>
              <a:gd name="T11" fmla="*/ 81 h 81"/>
              <a:gd name="T12" fmla="*/ 76 w 76"/>
              <a:gd name="T13" fmla="*/ 73 h 81"/>
              <a:gd name="T14" fmla="*/ 76 w 76"/>
              <a:gd name="T15" fmla="*/ 7 h 81"/>
              <a:gd name="T16" fmla="*/ 69 w 76"/>
              <a:gd name="T17" fmla="*/ 0 h 81"/>
              <a:gd name="T18" fmla="*/ 66 w 76"/>
              <a:gd name="T19" fmla="*/ 71 h 81"/>
              <a:gd name="T20" fmla="*/ 11 w 76"/>
              <a:gd name="T21" fmla="*/ 71 h 81"/>
              <a:gd name="T22" fmla="*/ 11 w 76"/>
              <a:gd name="T23" fmla="*/ 10 h 81"/>
              <a:gd name="T24" fmla="*/ 66 w 76"/>
              <a:gd name="T25" fmla="*/ 10 h 81"/>
              <a:gd name="T26" fmla="*/ 66 w 76"/>
              <a:gd name="T27" fmla="*/ 71 h 81"/>
              <a:gd name="T28" fmla="*/ 21 w 76"/>
              <a:gd name="T29" fmla="*/ 45 h 81"/>
              <a:gd name="T30" fmla="*/ 56 w 76"/>
              <a:gd name="T31" fmla="*/ 45 h 81"/>
              <a:gd name="T32" fmla="*/ 56 w 76"/>
              <a:gd name="T33" fmla="*/ 50 h 81"/>
              <a:gd name="T34" fmla="*/ 21 w 76"/>
              <a:gd name="T35" fmla="*/ 50 h 81"/>
              <a:gd name="T36" fmla="*/ 21 w 76"/>
              <a:gd name="T37" fmla="*/ 45 h 81"/>
              <a:gd name="T38" fmla="*/ 21 w 76"/>
              <a:gd name="T39" fmla="*/ 55 h 81"/>
              <a:gd name="T40" fmla="*/ 56 w 76"/>
              <a:gd name="T41" fmla="*/ 55 h 81"/>
              <a:gd name="T42" fmla="*/ 56 w 76"/>
              <a:gd name="T43" fmla="*/ 60 h 81"/>
              <a:gd name="T44" fmla="*/ 21 w 76"/>
              <a:gd name="T45" fmla="*/ 60 h 81"/>
              <a:gd name="T46" fmla="*/ 21 w 76"/>
              <a:gd name="T47" fmla="*/ 55 h 81"/>
              <a:gd name="T48" fmla="*/ 26 w 76"/>
              <a:gd name="T49" fmla="*/ 23 h 81"/>
              <a:gd name="T50" fmla="*/ 33 w 76"/>
              <a:gd name="T51" fmla="*/ 30 h 81"/>
              <a:gd name="T52" fmla="*/ 41 w 76"/>
              <a:gd name="T53" fmla="*/ 23 h 81"/>
              <a:gd name="T54" fmla="*/ 33 w 76"/>
              <a:gd name="T55" fmla="*/ 15 h 81"/>
              <a:gd name="T56" fmla="*/ 26 w 76"/>
              <a:gd name="T57" fmla="*/ 23 h 81"/>
              <a:gd name="T58" fmla="*/ 38 w 76"/>
              <a:gd name="T59" fmla="*/ 30 h 81"/>
              <a:gd name="T60" fmla="*/ 28 w 76"/>
              <a:gd name="T61" fmla="*/ 30 h 81"/>
              <a:gd name="T62" fmla="*/ 21 w 76"/>
              <a:gd name="T63" fmla="*/ 35 h 81"/>
              <a:gd name="T64" fmla="*/ 21 w 76"/>
              <a:gd name="T65" fmla="*/ 40 h 81"/>
              <a:gd name="T66" fmla="*/ 46 w 76"/>
              <a:gd name="T67" fmla="*/ 40 h 81"/>
              <a:gd name="T68" fmla="*/ 46 w 76"/>
              <a:gd name="T69" fmla="*/ 35 h 81"/>
              <a:gd name="T70" fmla="*/ 38 w 76"/>
              <a:gd name="T71"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1">
                <a:moveTo>
                  <a:pt x="69" y="0"/>
                </a:moveTo>
                <a:cubicBezTo>
                  <a:pt x="8" y="0"/>
                  <a:pt x="8" y="0"/>
                  <a:pt x="8" y="0"/>
                </a:cubicBezTo>
                <a:cubicBezTo>
                  <a:pt x="4" y="0"/>
                  <a:pt x="0" y="3"/>
                  <a:pt x="0" y="7"/>
                </a:cubicBezTo>
                <a:cubicBezTo>
                  <a:pt x="0" y="73"/>
                  <a:pt x="0" y="73"/>
                  <a:pt x="0" y="73"/>
                </a:cubicBezTo>
                <a:cubicBezTo>
                  <a:pt x="0" y="77"/>
                  <a:pt x="4" y="81"/>
                  <a:pt x="8" y="81"/>
                </a:cubicBezTo>
                <a:cubicBezTo>
                  <a:pt x="69" y="81"/>
                  <a:pt x="69" y="81"/>
                  <a:pt x="69" y="81"/>
                </a:cubicBezTo>
                <a:cubicBezTo>
                  <a:pt x="73" y="81"/>
                  <a:pt x="76" y="77"/>
                  <a:pt x="76" y="73"/>
                </a:cubicBezTo>
                <a:cubicBezTo>
                  <a:pt x="76" y="7"/>
                  <a:pt x="76" y="7"/>
                  <a:pt x="76" y="7"/>
                </a:cubicBezTo>
                <a:cubicBezTo>
                  <a:pt x="76" y="3"/>
                  <a:pt x="73" y="0"/>
                  <a:pt x="69" y="0"/>
                </a:cubicBezTo>
                <a:close/>
                <a:moveTo>
                  <a:pt x="66" y="71"/>
                </a:moveTo>
                <a:cubicBezTo>
                  <a:pt x="11" y="71"/>
                  <a:pt x="11" y="71"/>
                  <a:pt x="11" y="71"/>
                </a:cubicBezTo>
                <a:cubicBezTo>
                  <a:pt x="11" y="10"/>
                  <a:pt x="11" y="10"/>
                  <a:pt x="11" y="10"/>
                </a:cubicBezTo>
                <a:cubicBezTo>
                  <a:pt x="66" y="10"/>
                  <a:pt x="66" y="10"/>
                  <a:pt x="66" y="10"/>
                </a:cubicBezTo>
                <a:lnTo>
                  <a:pt x="66" y="71"/>
                </a:lnTo>
                <a:close/>
                <a:moveTo>
                  <a:pt x="21" y="45"/>
                </a:moveTo>
                <a:cubicBezTo>
                  <a:pt x="56" y="45"/>
                  <a:pt x="56" y="45"/>
                  <a:pt x="56" y="45"/>
                </a:cubicBezTo>
                <a:cubicBezTo>
                  <a:pt x="56" y="50"/>
                  <a:pt x="56" y="50"/>
                  <a:pt x="56" y="50"/>
                </a:cubicBezTo>
                <a:cubicBezTo>
                  <a:pt x="21" y="50"/>
                  <a:pt x="21" y="50"/>
                  <a:pt x="21" y="50"/>
                </a:cubicBezTo>
                <a:lnTo>
                  <a:pt x="21" y="45"/>
                </a:lnTo>
                <a:close/>
                <a:moveTo>
                  <a:pt x="21" y="55"/>
                </a:moveTo>
                <a:cubicBezTo>
                  <a:pt x="56" y="55"/>
                  <a:pt x="56" y="55"/>
                  <a:pt x="56" y="55"/>
                </a:cubicBezTo>
                <a:cubicBezTo>
                  <a:pt x="56" y="60"/>
                  <a:pt x="56" y="60"/>
                  <a:pt x="56" y="60"/>
                </a:cubicBezTo>
                <a:cubicBezTo>
                  <a:pt x="21" y="60"/>
                  <a:pt x="21" y="60"/>
                  <a:pt x="21" y="60"/>
                </a:cubicBezTo>
                <a:lnTo>
                  <a:pt x="21" y="55"/>
                </a:lnTo>
                <a:close/>
                <a:moveTo>
                  <a:pt x="26" y="23"/>
                </a:moveTo>
                <a:cubicBezTo>
                  <a:pt x="26" y="27"/>
                  <a:pt x="29" y="30"/>
                  <a:pt x="33" y="30"/>
                </a:cubicBezTo>
                <a:cubicBezTo>
                  <a:pt x="37" y="30"/>
                  <a:pt x="41" y="27"/>
                  <a:pt x="41" y="23"/>
                </a:cubicBezTo>
                <a:cubicBezTo>
                  <a:pt x="41" y="18"/>
                  <a:pt x="37" y="15"/>
                  <a:pt x="33" y="15"/>
                </a:cubicBezTo>
                <a:cubicBezTo>
                  <a:pt x="29" y="15"/>
                  <a:pt x="26" y="18"/>
                  <a:pt x="26" y="23"/>
                </a:cubicBezTo>
                <a:close/>
                <a:moveTo>
                  <a:pt x="38" y="30"/>
                </a:moveTo>
                <a:cubicBezTo>
                  <a:pt x="28" y="30"/>
                  <a:pt x="28" y="30"/>
                  <a:pt x="28" y="30"/>
                </a:cubicBezTo>
                <a:cubicBezTo>
                  <a:pt x="24" y="30"/>
                  <a:pt x="21" y="32"/>
                  <a:pt x="21" y="35"/>
                </a:cubicBezTo>
                <a:cubicBezTo>
                  <a:pt x="21" y="40"/>
                  <a:pt x="21" y="40"/>
                  <a:pt x="21" y="40"/>
                </a:cubicBezTo>
                <a:cubicBezTo>
                  <a:pt x="46" y="40"/>
                  <a:pt x="46" y="40"/>
                  <a:pt x="46" y="40"/>
                </a:cubicBezTo>
                <a:cubicBezTo>
                  <a:pt x="46" y="35"/>
                  <a:pt x="46" y="35"/>
                  <a:pt x="46" y="35"/>
                </a:cubicBezTo>
                <a:cubicBezTo>
                  <a:pt x="46" y="32"/>
                  <a:pt x="42" y="30"/>
                  <a:pt x="38" y="30"/>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58" name="Freeform 117"/>
          <p:cNvSpPr>
            <a:spLocks noEditPoints="1"/>
          </p:cNvSpPr>
          <p:nvPr/>
        </p:nvSpPr>
        <p:spPr bwMode="auto">
          <a:xfrm>
            <a:off x="9987790" y="2257972"/>
            <a:ext cx="186443" cy="186442"/>
          </a:xfrm>
          <a:custGeom>
            <a:avLst/>
            <a:gdLst>
              <a:gd name="T0" fmla="*/ 67 w 127"/>
              <a:gd name="T1" fmla="*/ 0 h 127"/>
              <a:gd name="T2" fmla="*/ 55 w 127"/>
              <a:gd name="T3" fmla="*/ 11 h 127"/>
              <a:gd name="T4" fmla="*/ 67 w 127"/>
              <a:gd name="T5" fmla="*/ 24 h 127"/>
              <a:gd name="T6" fmla="*/ 39 w 127"/>
              <a:gd name="T7" fmla="*/ 55 h 127"/>
              <a:gd name="T8" fmla="*/ 11 w 127"/>
              <a:gd name="T9" fmla="*/ 55 h 127"/>
              <a:gd name="T10" fmla="*/ 34 w 127"/>
              <a:gd name="T11" fmla="*/ 77 h 127"/>
              <a:gd name="T12" fmla="*/ 0 w 127"/>
              <a:gd name="T13" fmla="*/ 122 h 127"/>
              <a:gd name="T14" fmla="*/ 0 w 127"/>
              <a:gd name="T15" fmla="*/ 127 h 127"/>
              <a:gd name="T16" fmla="*/ 4 w 127"/>
              <a:gd name="T17" fmla="*/ 127 h 127"/>
              <a:gd name="T18" fmla="*/ 49 w 127"/>
              <a:gd name="T19" fmla="*/ 93 h 127"/>
              <a:gd name="T20" fmla="*/ 71 w 127"/>
              <a:gd name="T21" fmla="*/ 114 h 127"/>
              <a:gd name="T22" fmla="*/ 71 w 127"/>
              <a:gd name="T23" fmla="*/ 86 h 127"/>
              <a:gd name="T24" fmla="*/ 102 w 127"/>
              <a:gd name="T25" fmla="*/ 59 h 127"/>
              <a:gd name="T26" fmla="*/ 114 w 127"/>
              <a:gd name="T27" fmla="*/ 72 h 127"/>
              <a:gd name="T28" fmla="*/ 127 w 127"/>
              <a:gd name="T29" fmla="*/ 59 h 127"/>
              <a:gd name="T30" fmla="*/ 67 w 127"/>
              <a:gd name="T31" fmla="*/ 0 h 127"/>
              <a:gd name="T32" fmla="*/ 55 w 127"/>
              <a:gd name="T33" fmla="*/ 67 h 127"/>
              <a:gd name="T34" fmla="*/ 47 w 127"/>
              <a:gd name="T35" fmla="*/ 59 h 127"/>
              <a:gd name="T36" fmla="*/ 75 w 127"/>
              <a:gd name="T37" fmla="*/ 31 h 127"/>
              <a:gd name="T38" fmla="*/ 83 w 127"/>
              <a:gd name="T39" fmla="*/ 39 h 127"/>
              <a:gd name="T40" fmla="*/ 55 w 127"/>
              <a:gd name="T41" fmla="*/ 6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7">
                <a:moveTo>
                  <a:pt x="67" y="0"/>
                </a:moveTo>
                <a:lnTo>
                  <a:pt x="55" y="11"/>
                </a:lnTo>
                <a:lnTo>
                  <a:pt x="67" y="24"/>
                </a:lnTo>
                <a:lnTo>
                  <a:pt x="39" y="55"/>
                </a:lnTo>
                <a:lnTo>
                  <a:pt x="11" y="55"/>
                </a:lnTo>
                <a:lnTo>
                  <a:pt x="34" y="77"/>
                </a:lnTo>
                <a:lnTo>
                  <a:pt x="0" y="122"/>
                </a:lnTo>
                <a:lnTo>
                  <a:pt x="0" y="127"/>
                </a:lnTo>
                <a:lnTo>
                  <a:pt x="4" y="127"/>
                </a:lnTo>
                <a:lnTo>
                  <a:pt x="49" y="93"/>
                </a:lnTo>
                <a:lnTo>
                  <a:pt x="71" y="114"/>
                </a:lnTo>
                <a:lnTo>
                  <a:pt x="71" y="86"/>
                </a:lnTo>
                <a:lnTo>
                  <a:pt x="102" y="59"/>
                </a:lnTo>
                <a:lnTo>
                  <a:pt x="114" y="72"/>
                </a:lnTo>
                <a:lnTo>
                  <a:pt x="127" y="59"/>
                </a:lnTo>
                <a:lnTo>
                  <a:pt x="67" y="0"/>
                </a:lnTo>
                <a:close/>
                <a:moveTo>
                  <a:pt x="55" y="67"/>
                </a:moveTo>
                <a:lnTo>
                  <a:pt x="47" y="59"/>
                </a:lnTo>
                <a:lnTo>
                  <a:pt x="75" y="31"/>
                </a:lnTo>
                <a:lnTo>
                  <a:pt x="83" y="39"/>
                </a:lnTo>
                <a:lnTo>
                  <a:pt x="55" y="67"/>
                </a:ln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59" name="Freeform 118"/>
          <p:cNvSpPr>
            <a:spLocks noEditPoints="1"/>
          </p:cNvSpPr>
          <p:nvPr/>
        </p:nvSpPr>
        <p:spPr bwMode="auto">
          <a:xfrm>
            <a:off x="9905579" y="1742685"/>
            <a:ext cx="184974" cy="124784"/>
          </a:xfrm>
          <a:custGeom>
            <a:avLst/>
            <a:gdLst>
              <a:gd name="T0" fmla="*/ 17 w 77"/>
              <a:gd name="T1" fmla="*/ 19 h 52"/>
              <a:gd name="T2" fmla="*/ 34 w 77"/>
              <a:gd name="T3" fmla="*/ 36 h 52"/>
              <a:gd name="T4" fmla="*/ 17 w 77"/>
              <a:gd name="T5" fmla="*/ 52 h 52"/>
              <a:gd name="T6" fmla="*/ 0 w 77"/>
              <a:gd name="T7" fmla="*/ 36 h 52"/>
              <a:gd name="T8" fmla="*/ 0 w 77"/>
              <a:gd name="T9" fmla="*/ 33 h 52"/>
              <a:gd name="T10" fmla="*/ 34 w 77"/>
              <a:gd name="T11" fmla="*/ 0 h 52"/>
              <a:gd name="T12" fmla="*/ 34 w 77"/>
              <a:gd name="T13" fmla="*/ 9 h 52"/>
              <a:gd name="T14" fmla="*/ 17 w 77"/>
              <a:gd name="T15" fmla="*/ 16 h 52"/>
              <a:gd name="T16" fmla="*/ 14 w 77"/>
              <a:gd name="T17" fmla="*/ 19 h 52"/>
              <a:gd name="T18" fmla="*/ 17 w 77"/>
              <a:gd name="T19" fmla="*/ 19 h 52"/>
              <a:gd name="T20" fmla="*/ 60 w 77"/>
              <a:gd name="T21" fmla="*/ 19 h 52"/>
              <a:gd name="T22" fmla="*/ 77 w 77"/>
              <a:gd name="T23" fmla="*/ 36 h 52"/>
              <a:gd name="T24" fmla="*/ 60 w 77"/>
              <a:gd name="T25" fmla="*/ 52 h 52"/>
              <a:gd name="T26" fmla="*/ 43 w 77"/>
              <a:gd name="T27" fmla="*/ 36 h 52"/>
              <a:gd name="T28" fmla="*/ 43 w 77"/>
              <a:gd name="T29" fmla="*/ 33 h 52"/>
              <a:gd name="T30" fmla="*/ 77 w 77"/>
              <a:gd name="T31" fmla="*/ 0 h 52"/>
              <a:gd name="T32" fmla="*/ 77 w 77"/>
              <a:gd name="T33" fmla="*/ 9 h 52"/>
              <a:gd name="T34" fmla="*/ 60 w 77"/>
              <a:gd name="T35" fmla="*/ 16 h 52"/>
              <a:gd name="T36" fmla="*/ 58 w 77"/>
              <a:gd name="T37" fmla="*/ 19 h 52"/>
              <a:gd name="T38" fmla="*/ 60 w 77"/>
              <a:gd name="T39"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2">
                <a:moveTo>
                  <a:pt x="17" y="19"/>
                </a:moveTo>
                <a:cubicBezTo>
                  <a:pt x="26" y="19"/>
                  <a:pt x="34" y="26"/>
                  <a:pt x="34" y="36"/>
                </a:cubicBezTo>
                <a:cubicBezTo>
                  <a:pt x="34" y="45"/>
                  <a:pt x="26" y="52"/>
                  <a:pt x="17" y="52"/>
                </a:cubicBezTo>
                <a:cubicBezTo>
                  <a:pt x="8" y="52"/>
                  <a:pt x="0" y="45"/>
                  <a:pt x="0" y="36"/>
                </a:cubicBezTo>
                <a:cubicBezTo>
                  <a:pt x="0" y="33"/>
                  <a:pt x="0" y="33"/>
                  <a:pt x="0" y="33"/>
                </a:cubicBezTo>
                <a:cubicBezTo>
                  <a:pt x="0" y="15"/>
                  <a:pt x="15" y="0"/>
                  <a:pt x="34" y="0"/>
                </a:cubicBezTo>
                <a:cubicBezTo>
                  <a:pt x="34" y="9"/>
                  <a:pt x="34" y="9"/>
                  <a:pt x="34" y="9"/>
                </a:cubicBezTo>
                <a:cubicBezTo>
                  <a:pt x="27" y="9"/>
                  <a:pt x="21" y="12"/>
                  <a:pt x="17" y="16"/>
                </a:cubicBezTo>
                <a:cubicBezTo>
                  <a:pt x="16" y="17"/>
                  <a:pt x="15" y="18"/>
                  <a:pt x="14" y="19"/>
                </a:cubicBezTo>
                <a:cubicBezTo>
                  <a:pt x="15" y="19"/>
                  <a:pt x="16" y="19"/>
                  <a:pt x="17" y="19"/>
                </a:cubicBezTo>
                <a:close/>
                <a:moveTo>
                  <a:pt x="60" y="19"/>
                </a:moveTo>
                <a:cubicBezTo>
                  <a:pt x="70" y="19"/>
                  <a:pt x="77" y="26"/>
                  <a:pt x="77" y="36"/>
                </a:cubicBezTo>
                <a:cubicBezTo>
                  <a:pt x="77" y="45"/>
                  <a:pt x="70" y="52"/>
                  <a:pt x="60" y="52"/>
                </a:cubicBezTo>
                <a:cubicBezTo>
                  <a:pt x="51" y="52"/>
                  <a:pt x="43" y="45"/>
                  <a:pt x="43" y="36"/>
                </a:cubicBezTo>
                <a:cubicBezTo>
                  <a:pt x="43" y="33"/>
                  <a:pt x="43" y="33"/>
                  <a:pt x="43" y="33"/>
                </a:cubicBezTo>
                <a:cubicBezTo>
                  <a:pt x="43" y="15"/>
                  <a:pt x="58" y="0"/>
                  <a:pt x="77" y="0"/>
                </a:cubicBezTo>
                <a:cubicBezTo>
                  <a:pt x="77" y="9"/>
                  <a:pt x="77" y="9"/>
                  <a:pt x="77" y="9"/>
                </a:cubicBezTo>
                <a:cubicBezTo>
                  <a:pt x="71" y="9"/>
                  <a:pt x="65" y="12"/>
                  <a:pt x="60" y="16"/>
                </a:cubicBezTo>
                <a:cubicBezTo>
                  <a:pt x="59" y="17"/>
                  <a:pt x="58" y="18"/>
                  <a:pt x="58" y="19"/>
                </a:cubicBezTo>
                <a:cubicBezTo>
                  <a:pt x="58" y="19"/>
                  <a:pt x="59" y="19"/>
                  <a:pt x="60" y="19"/>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60" name="Freeform 119"/>
          <p:cNvSpPr/>
          <p:nvPr/>
        </p:nvSpPr>
        <p:spPr bwMode="auto">
          <a:xfrm>
            <a:off x="9860070" y="2053913"/>
            <a:ext cx="287738" cy="273057"/>
          </a:xfrm>
          <a:custGeom>
            <a:avLst/>
            <a:gdLst>
              <a:gd name="T0" fmla="*/ 78 w 120"/>
              <a:gd name="T1" fmla="*/ 29 h 114"/>
              <a:gd name="T2" fmla="*/ 83 w 120"/>
              <a:gd name="T3" fmla="*/ 0 h 114"/>
              <a:gd name="T4" fmla="*/ 120 w 120"/>
              <a:gd name="T5" fmla="*/ 52 h 114"/>
              <a:gd name="T6" fmla="*/ 68 w 120"/>
              <a:gd name="T7" fmla="*/ 90 h 114"/>
              <a:gd name="T8" fmla="*/ 73 w 120"/>
              <a:gd name="T9" fmla="*/ 60 h 114"/>
              <a:gd name="T10" fmla="*/ 27 w 120"/>
              <a:gd name="T11" fmla="*/ 114 h 114"/>
              <a:gd name="T12" fmla="*/ 78 w 120"/>
              <a:gd name="T13" fmla="*/ 29 h 114"/>
            </a:gdLst>
            <a:ahLst/>
            <a:cxnLst>
              <a:cxn ang="0">
                <a:pos x="T0" y="T1"/>
              </a:cxn>
              <a:cxn ang="0">
                <a:pos x="T2" y="T3"/>
              </a:cxn>
              <a:cxn ang="0">
                <a:pos x="T4" y="T5"/>
              </a:cxn>
              <a:cxn ang="0">
                <a:pos x="T6" y="T7"/>
              </a:cxn>
              <a:cxn ang="0">
                <a:pos x="T8" y="T9"/>
              </a:cxn>
              <a:cxn ang="0">
                <a:pos x="T10" y="T11"/>
              </a:cxn>
              <a:cxn ang="0">
                <a:pos x="T12" y="T13"/>
              </a:cxn>
            </a:cxnLst>
            <a:rect l="0" t="0" r="r" b="b"/>
            <a:pathLst>
              <a:path w="120" h="114">
                <a:moveTo>
                  <a:pt x="78" y="29"/>
                </a:moveTo>
                <a:cubicBezTo>
                  <a:pt x="83" y="0"/>
                  <a:pt x="83" y="0"/>
                  <a:pt x="83" y="0"/>
                </a:cubicBezTo>
                <a:cubicBezTo>
                  <a:pt x="120" y="52"/>
                  <a:pt x="120" y="52"/>
                  <a:pt x="120" y="52"/>
                </a:cubicBezTo>
                <a:cubicBezTo>
                  <a:pt x="68" y="90"/>
                  <a:pt x="68" y="90"/>
                  <a:pt x="68" y="90"/>
                </a:cubicBezTo>
                <a:cubicBezTo>
                  <a:pt x="73" y="60"/>
                  <a:pt x="73" y="60"/>
                  <a:pt x="73" y="60"/>
                </a:cubicBezTo>
                <a:cubicBezTo>
                  <a:pt x="21" y="51"/>
                  <a:pt x="18" y="88"/>
                  <a:pt x="27" y="114"/>
                </a:cubicBezTo>
                <a:cubicBezTo>
                  <a:pt x="0" y="73"/>
                  <a:pt x="16" y="18"/>
                  <a:pt x="78" y="29"/>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61" name="Freeform 120"/>
          <p:cNvSpPr/>
          <p:nvPr/>
        </p:nvSpPr>
        <p:spPr bwMode="auto">
          <a:xfrm>
            <a:off x="9921728" y="1883618"/>
            <a:ext cx="180571" cy="189378"/>
          </a:xfrm>
          <a:custGeom>
            <a:avLst/>
            <a:gdLst>
              <a:gd name="T0" fmla="*/ 59 w 123"/>
              <a:gd name="T1" fmla="*/ 129 h 129"/>
              <a:gd name="T2" fmla="*/ 59 w 123"/>
              <a:gd name="T3" fmla="*/ 72 h 129"/>
              <a:gd name="T4" fmla="*/ 0 w 123"/>
              <a:gd name="T5" fmla="*/ 129 h 129"/>
              <a:gd name="T6" fmla="*/ 0 w 123"/>
              <a:gd name="T7" fmla="*/ 0 h 129"/>
              <a:gd name="T8" fmla="*/ 59 w 123"/>
              <a:gd name="T9" fmla="*/ 59 h 129"/>
              <a:gd name="T10" fmla="*/ 59 w 123"/>
              <a:gd name="T11" fmla="*/ 0 h 129"/>
              <a:gd name="T12" fmla="*/ 123 w 123"/>
              <a:gd name="T13" fmla="*/ 65 h 129"/>
              <a:gd name="T14" fmla="*/ 59 w 123"/>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9">
                <a:moveTo>
                  <a:pt x="59" y="129"/>
                </a:moveTo>
                <a:lnTo>
                  <a:pt x="59" y="72"/>
                </a:lnTo>
                <a:lnTo>
                  <a:pt x="0" y="129"/>
                </a:lnTo>
                <a:lnTo>
                  <a:pt x="0" y="0"/>
                </a:lnTo>
                <a:lnTo>
                  <a:pt x="59" y="59"/>
                </a:lnTo>
                <a:lnTo>
                  <a:pt x="59" y="0"/>
                </a:lnTo>
                <a:lnTo>
                  <a:pt x="123" y="65"/>
                </a:lnTo>
                <a:lnTo>
                  <a:pt x="59" y="129"/>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62" name="Freeform 121"/>
          <p:cNvSpPr/>
          <p:nvPr/>
        </p:nvSpPr>
        <p:spPr bwMode="auto">
          <a:xfrm>
            <a:off x="9738221" y="3176972"/>
            <a:ext cx="227549" cy="227547"/>
          </a:xfrm>
          <a:custGeom>
            <a:avLst/>
            <a:gdLst>
              <a:gd name="T0" fmla="*/ 95 w 95"/>
              <a:gd name="T1" fmla="*/ 35 h 95"/>
              <a:gd name="T2" fmla="*/ 60 w 95"/>
              <a:gd name="T3" fmla="*/ 35 h 95"/>
              <a:gd name="T4" fmla="*/ 73 w 95"/>
              <a:gd name="T5" fmla="*/ 22 h 95"/>
              <a:gd name="T6" fmla="*/ 48 w 95"/>
              <a:gd name="T7" fmla="*/ 12 h 95"/>
              <a:gd name="T8" fmla="*/ 23 w 95"/>
              <a:gd name="T9" fmla="*/ 22 h 95"/>
              <a:gd name="T10" fmla="*/ 12 w 95"/>
              <a:gd name="T11" fmla="*/ 47 h 95"/>
              <a:gd name="T12" fmla="*/ 23 w 95"/>
              <a:gd name="T13" fmla="*/ 72 h 95"/>
              <a:gd name="T14" fmla="*/ 48 w 95"/>
              <a:gd name="T15" fmla="*/ 83 h 95"/>
              <a:gd name="T16" fmla="*/ 73 w 95"/>
              <a:gd name="T17" fmla="*/ 72 h 95"/>
              <a:gd name="T18" fmla="*/ 74 w 95"/>
              <a:gd name="T19" fmla="*/ 71 h 95"/>
              <a:gd name="T20" fmla="*/ 83 w 95"/>
              <a:gd name="T21" fmla="*/ 78 h 95"/>
              <a:gd name="T22" fmla="*/ 48 w 95"/>
              <a:gd name="T23" fmla="*/ 95 h 95"/>
              <a:gd name="T24" fmla="*/ 0 w 95"/>
              <a:gd name="T25" fmla="*/ 47 h 95"/>
              <a:gd name="T26" fmla="*/ 48 w 95"/>
              <a:gd name="T27" fmla="*/ 0 h 95"/>
              <a:gd name="T28" fmla="*/ 81 w 95"/>
              <a:gd name="T29" fmla="*/ 14 h 95"/>
              <a:gd name="T30" fmla="*/ 95 w 95"/>
              <a:gd name="T31" fmla="*/ 0 h 95"/>
              <a:gd name="T32" fmla="*/ 95 w 95"/>
              <a:gd name="T33"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5" y="35"/>
                </a:moveTo>
                <a:cubicBezTo>
                  <a:pt x="60" y="35"/>
                  <a:pt x="60" y="35"/>
                  <a:pt x="60" y="35"/>
                </a:cubicBezTo>
                <a:cubicBezTo>
                  <a:pt x="73" y="22"/>
                  <a:pt x="73" y="22"/>
                  <a:pt x="73" y="22"/>
                </a:cubicBezTo>
                <a:cubicBezTo>
                  <a:pt x="66" y="15"/>
                  <a:pt x="57" y="12"/>
                  <a:pt x="48" y="12"/>
                </a:cubicBezTo>
                <a:cubicBezTo>
                  <a:pt x="38" y="12"/>
                  <a:pt x="29" y="15"/>
                  <a:pt x="23" y="22"/>
                </a:cubicBezTo>
                <a:cubicBezTo>
                  <a:pt x="16" y="29"/>
                  <a:pt x="12" y="38"/>
                  <a:pt x="12" y="47"/>
                </a:cubicBezTo>
                <a:cubicBezTo>
                  <a:pt x="12" y="57"/>
                  <a:pt x="16" y="66"/>
                  <a:pt x="23" y="72"/>
                </a:cubicBezTo>
                <a:cubicBezTo>
                  <a:pt x="29" y="79"/>
                  <a:pt x="38" y="83"/>
                  <a:pt x="48" y="83"/>
                </a:cubicBezTo>
                <a:cubicBezTo>
                  <a:pt x="57" y="83"/>
                  <a:pt x="66" y="79"/>
                  <a:pt x="73" y="72"/>
                </a:cubicBezTo>
                <a:cubicBezTo>
                  <a:pt x="73" y="72"/>
                  <a:pt x="74" y="71"/>
                  <a:pt x="74" y="71"/>
                </a:cubicBezTo>
                <a:cubicBezTo>
                  <a:pt x="83" y="78"/>
                  <a:pt x="83" y="78"/>
                  <a:pt x="83" y="78"/>
                </a:cubicBezTo>
                <a:cubicBezTo>
                  <a:pt x="75" y="88"/>
                  <a:pt x="62" y="95"/>
                  <a:pt x="48" y="95"/>
                </a:cubicBezTo>
                <a:cubicBezTo>
                  <a:pt x="22" y="95"/>
                  <a:pt x="0" y="73"/>
                  <a:pt x="0" y="47"/>
                </a:cubicBezTo>
                <a:cubicBezTo>
                  <a:pt x="0" y="21"/>
                  <a:pt x="22" y="0"/>
                  <a:pt x="48" y="0"/>
                </a:cubicBezTo>
                <a:cubicBezTo>
                  <a:pt x="61" y="0"/>
                  <a:pt x="73" y="5"/>
                  <a:pt x="81" y="14"/>
                </a:cubicBezTo>
                <a:cubicBezTo>
                  <a:pt x="95" y="0"/>
                  <a:pt x="95" y="0"/>
                  <a:pt x="95" y="0"/>
                </a:cubicBezTo>
                <a:lnTo>
                  <a:pt x="95" y="35"/>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63" name="Freeform 122"/>
          <p:cNvSpPr>
            <a:spLocks noEditPoints="1"/>
          </p:cNvSpPr>
          <p:nvPr/>
        </p:nvSpPr>
        <p:spPr bwMode="auto">
          <a:xfrm>
            <a:off x="9633990" y="2425329"/>
            <a:ext cx="249569" cy="252505"/>
          </a:xfrm>
          <a:custGeom>
            <a:avLst/>
            <a:gdLst>
              <a:gd name="T0" fmla="*/ 86 w 104"/>
              <a:gd name="T1" fmla="*/ 0 h 105"/>
              <a:gd name="T2" fmla="*/ 17 w 104"/>
              <a:gd name="T3" fmla="*/ 0 h 105"/>
              <a:gd name="T4" fmla="*/ 0 w 104"/>
              <a:gd name="T5" fmla="*/ 18 h 105"/>
              <a:gd name="T6" fmla="*/ 0 w 104"/>
              <a:gd name="T7" fmla="*/ 87 h 105"/>
              <a:gd name="T8" fmla="*/ 17 w 104"/>
              <a:gd name="T9" fmla="*/ 105 h 105"/>
              <a:gd name="T10" fmla="*/ 86 w 104"/>
              <a:gd name="T11" fmla="*/ 105 h 105"/>
              <a:gd name="T12" fmla="*/ 104 w 104"/>
              <a:gd name="T13" fmla="*/ 87 h 105"/>
              <a:gd name="T14" fmla="*/ 104 w 104"/>
              <a:gd name="T15" fmla="*/ 18 h 105"/>
              <a:gd name="T16" fmla="*/ 86 w 104"/>
              <a:gd name="T17" fmla="*/ 0 h 105"/>
              <a:gd name="T18" fmla="*/ 28 w 104"/>
              <a:gd name="T19" fmla="*/ 85 h 105"/>
              <a:gd name="T20" fmla="*/ 19 w 104"/>
              <a:gd name="T21" fmla="*/ 76 h 105"/>
              <a:gd name="T22" fmla="*/ 28 w 104"/>
              <a:gd name="T23" fmla="*/ 67 h 105"/>
              <a:gd name="T24" fmla="*/ 37 w 104"/>
              <a:gd name="T25" fmla="*/ 76 h 105"/>
              <a:gd name="T26" fmla="*/ 28 w 104"/>
              <a:gd name="T27" fmla="*/ 85 h 105"/>
              <a:gd name="T28" fmla="*/ 50 w 104"/>
              <a:gd name="T29" fmla="*/ 85 h 105"/>
              <a:gd name="T30" fmla="*/ 41 w 104"/>
              <a:gd name="T31" fmla="*/ 63 h 105"/>
              <a:gd name="T32" fmla="*/ 19 w 104"/>
              <a:gd name="T33" fmla="*/ 54 h 105"/>
              <a:gd name="T34" fmla="*/ 19 w 104"/>
              <a:gd name="T35" fmla="*/ 41 h 105"/>
              <a:gd name="T36" fmla="*/ 63 w 104"/>
              <a:gd name="T37" fmla="*/ 85 h 105"/>
              <a:gd name="T38" fmla="*/ 50 w 104"/>
              <a:gd name="T39" fmla="*/ 85 h 105"/>
              <a:gd name="T40" fmla="*/ 73 w 104"/>
              <a:gd name="T41" fmla="*/ 85 h 105"/>
              <a:gd name="T42" fmla="*/ 19 w 104"/>
              <a:gd name="T43" fmla="*/ 31 h 105"/>
              <a:gd name="T44" fmla="*/ 19 w 104"/>
              <a:gd name="T45" fmla="*/ 18 h 105"/>
              <a:gd name="T46" fmla="*/ 86 w 104"/>
              <a:gd name="T47" fmla="*/ 85 h 105"/>
              <a:gd name="T48" fmla="*/ 73 w 104"/>
              <a:gd name="T49" fmla="*/ 8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05">
                <a:moveTo>
                  <a:pt x="86" y="0"/>
                </a:moveTo>
                <a:cubicBezTo>
                  <a:pt x="17" y="0"/>
                  <a:pt x="17" y="0"/>
                  <a:pt x="17" y="0"/>
                </a:cubicBezTo>
                <a:cubicBezTo>
                  <a:pt x="7" y="0"/>
                  <a:pt x="0" y="8"/>
                  <a:pt x="0" y="18"/>
                </a:cubicBezTo>
                <a:cubicBezTo>
                  <a:pt x="0" y="87"/>
                  <a:pt x="0" y="87"/>
                  <a:pt x="0" y="87"/>
                </a:cubicBezTo>
                <a:cubicBezTo>
                  <a:pt x="0" y="97"/>
                  <a:pt x="7" y="105"/>
                  <a:pt x="17" y="105"/>
                </a:cubicBezTo>
                <a:cubicBezTo>
                  <a:pt x="86" y="105"/>
                  <a:pt x="86" y="105"/>
                  <a:pt x="86" y="105"/>
                </a:cubicBezTo>
                <a:cubicBezTo>
                  <a:pt x="96" y="105"/>
                  <a:pt x="104" y="97"/>
                  <a:pt x="104" y="87"/>
                </a:cubicBezTo>
                <a:cubicBezTo>
                  <a:pt x="104" y="18"/>
                  <a:pt x="104" y="18"/>
                  <a:pt x="104" y="18"/>
                </a:cubicBezTo>
                <a:cubicBezTo>
                  <a:pt x="104" y="8"/>
                  <a:pt x="96" y="0"/>
                  <a:pt x="86" y="0"/>
                </a:cubicBezTo>
                <a:close/>
                <a:moveTo>
                  <a:pt x="28" y="85"/>
                </a:moveTo>
                <a:cubicBezTo>
                  <a:pt x="23" y="85"/>
                  <a:pt x="19" y="81"/>
                  <a:pt x="19" y="76"/>
                </a:cubicBezTo>
                <a:cubicBezTo>
                  <a:pt x="19" y="71"/>
                  <a:pt x="23" y="67"/>
                  <a:pt x="28" y="67"/>
                </a:cubicBezTo>
                <a:cubicBezTo>
                  <a:pt x="33" y="67"/>
                  <a:pt x="37" y="71"/>
                  <a:pt x="37" y="76"/>
                </a:cubicBezTo>
                <a:cubicBezTo>
                  <a:pt x="37" y="81"/>
                  <a:pt x="33" y="85"/>
                  <a:pt x="28" y="85"/>
                </a:cubicBezTo>
                <a:close/>
                <a:moveTo>
                  <a:pt x="50" y="85"/>
                </a:moveTo>
                <a:cubicBezTo>
                  <a:pt x="50" y="77"/>
                  <a:pt x="47" y="69"/>
                  <a:pt x="41" y="63"/>
                </a:cubicBezTo>
                <a:cubicBezTo>
                  <a:pt x="35" y="57"/>
                  <a:pt x="27" y="54"/>
                  <a:pt x="19" y="54"/>
                </a:cubicBezTo>
                <a:cubicBezTo>
                  <a:pt x="19" y="41"/>
                  <a:pt x="19" y="41"/>
                  <a:pt x="19" y="41"/>
                </a:cubicBezTo>
                <a:cubicBezTo>
                  <a:pt x="43" y="41"/>
                  <a:pt x="63" y="61"/>
                  <a:pt x="63" y="85"/>
                </a:cubicBezTo>
                <a:cubicBezTo>
                  <a:pt x="50" y="85"/>
                  <a:pt x="50" y="85"/>
                  <a:pt x="50" y="85"/>
                </a:cubicBezTo>
                <a:close/>
                <a:moveTo>
                  <a:pt x="73" y="85"/>
                </a:moveTo>
                <a:cubicBezTo>
                  <a:pt x="73" y="55"/>
                  <a:pt x="49" y="31"/>
                  <a:pt x="19" y="31"/>
                </a:cubicBezTo>
                <a:cubicBezTo>
                  <a:pt x="19" y="18"/>
                  <a:pt x="19" y="18"/>
                  <a:pt x="19" y="18"/>
                </a:cubicBezTo>
                <a:cubicBezTo>
                  <a:pt x="56" y="18"/>
                  <a:pt x="86" y="48"/>
                  <a:pt x="86" y="85"/>
                </a:cubicBezTo>
                <a:cubicBezTo>
                  <a:pt x="73" y="85"/>
                  <a:pt x="73" y="85"/>
                  <a:pt x="73" y="85"/>
                </a:cubicBez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64" name="Freeform 123"/>
          <p:cNvSpPr>
            <a:spLocks noEditPoints="1"/>
          </p:cNvSpPr>
          <p:nvPr/>
        </p:nvSpPr>
        <p:spPr bwMode="auto">
          <a:xfrm>
            <a:off x="9613437" y="3401583"/>
            <a:ext cx="230484" cy="242228"/>
          </a:xfrm>
          <a:custGeom>
            <a:avLst/>
            <a:gdLst>
              <a:gd name="T0" fmla="*/ 41 w 96"/>
              <a:gd name="T1" fmla="*/ 6 h 101"/>
              <a:gd name="T2" fmla="*/ 42 w 96"/>
              <a:gd name="T3" fmla="*/ 2 h 101"/>
              <a:gd name="T4" fmla="*/ 36 w 96"/>
              <a:gd name="T5" fmla="*/ 0 h 101"/>
              <a:gd name="T6" fmla="*/ 35 w 96"/>
              <a:gd name="T7" fmla="*/ 7 h 101"/>
              <a:gd name="T8" fmla="*/ 0 w 96"/>
              <a:gd name="T9" fmla="*/ 54 h 101"/>
              <a:gd name="T10" fmla="*/ 96 w 96"/>
              <a:gd name="T11" fmla="*/ 54 h 101"/>
              <a:gd name="T12" fmla="*/ 33 w 96"/>
              <a:gd name="T13" fmla="*/ 4 h 101"/>
              <a:gd name="T14" fmla="*/ 38 w 96"/>
              <a:gd name="T15" fmla="*/ 1 h 101"/>
              <a:gd name="T16" fmla="*/ 40 w 96"/>
              <a:gd name="T17" fmla="*/ 5 h 101"/>
              <a:gd name="T18" fmla="*/ 35 w 96"/>
              <a:gd name="T19" fmla="*/ 6 h 101"/>
              <a:gd name="T20" fmla="*/ 73 w 96"/>
              <a:gd name="T21" fmla="*/ 79 h 101"/>
              <a:gd name="T22" fmla="*/ 54 w 96"/>
              <a:gd name="T23" fmla="*/ 81 h 101"/>
              <a:gd name="T24" fmla="*/ 48 w 96"/>
              <a:gd name="T25" fmla="*/ 90 h 101"/>
              <a:gd name="T26" fmla="*/ 13 w 96"/>
              <a:gd name="T27" fmla="*/ 64 h 101"/>
              <a:gd name="T28" fmla="*/ 12 w 96"/>
              <a:gd name="T29" fmla="*/ 58 h 101"/>
              <a:gd name="T30" fmla="*/ 22 w 96"/>
              <a:gd name="T31" fmla="*/ 28 h 101"/>
              <a:gd name="T32" fmla="*/ 42 w 96"/>
              <a:gd name="T33" fmla="*/ 26 h 101"/>
              <a:gd name="T34" fmla="*/ 48 w 96"/>
              <a:gd name="T35" fmla="*/ 17 h 101"/>
              <a:gd name="T36" fmla="*/ 83 w 96"/>
              <a:gd name="T37" fmla="*/ 43 h 101"/>
              <a:gd name="T38" fmla="*/ 84 w 96"/>
              <a:gd name="T39" fmla="*/ 49 h 101"/>
              <a:gd name="T40" fmla="*/ 73 w 96"/>
              <a:gd name="T41" fmla="*/ 79 h 101"/>
              <a:gd name="T42" fmla="*/ 53 w 96"/>
              <a:gd name="T43" fmla="*/ 44 h 101"/>
              <a:gd name="T44" fmla="*/ 43 w 96"/>
              <a:gd name="T45" fmla="*/ 32 h 101"/>
              <a:gd name="T46" fmla="*/ 40 w 96"/>
              <a:gd name="T47" fmla="*/ 46 h 101"/>
              <a:gd name="T48" fmla="*/ 38 w 96"/>
              <a:gd name="T49" fmla="*/ 49 h 101"/>
              <a:gd name="T50" fmla="*/ 26 w 96"/>
              <a:gd name="T51" fmla="*/ 58 h 101"/>
              <a:gd name="T52" fmla="*/ 38 w 96"/>
              <a:gd name="T53" fmla="*/ 59 h 101"/>
              <a:gd name="T54" fmla="*/ 43 w 96"/>
              <a:gd name="T55" fmla="*/ 63 h 101"/>
              <a:gd name="T56" fmla="*/ 53 w 96"/>
              <a:gd name="T57" fmla="*/ 75 h 101"/>
              <a:gd name="T58" fmla="*/ 56 w 96"/>
              <a:gd name="T59" fmla="*/ 61 h 101"/>
              <a:gd name="T60" fmla="*/ 58 w 96"/>
              <a:gd name="T61" fmla="*/ 58 h 101"/>
              <a:gd name="T62" fmla="*/ 70 w 96"/>
              <a:gd name="T63" fmla="*/ 49 h 101"/>
              <a:gd name="T64" fmla="*/ 58 w 96"/>
              <a:gd name="T65" fmla="*/ 48 h 101"/>
              <a:gd name="T66" fmla="*/ 48 w 96"/>
              <a:gd name="T67" fmla="*/ 44 h 101"/>
              <a:gd name="T68" fmla="*/ 48 w 96"/>
              <a:gd name="T69" fmla="*/ 44 h 101"/>
              <a:gd name="T70" fmla="*/ 48 w 96"/>
              <a:gd name="T71" fmla="*/ 44 h 101"/>
              <a:gd name="T72" fmla="*/ 49 w 96"/>
              <a:gd name="T73" fmla="*/ 44 h 101"/>
              <a:gd name="T74" fmla="*/ 52 w 96"/>
              <a:gd name="T75" fmla="*/ 45 h 101"/>
              <a:gd name="T76" fmla="*/ 39 w 96"/>
              <a:gd name="T77" fmla="*/ 57 h 101"/>
              <a:gd name="T78" fmla="*/ 46 w 96"/>
              <a:gd name="T79" fmla="*/ 44 h 101"/>
              <a:gd name="T80" fmla="*/ 53 w 96"/>
              <a:gd name="T81" fmla="*/ 62 h 101"/>
              <a:gd name="T82" fmla="*/ 50 w 96"/>
              <a:gd name="T83" fmla="*/ 63 h 101"/>
              <a:gd name="T84" fmla="*/ 47 w 96"/>
              <a:gd name="T85" fmla="*/ 63 h 101"/>
              <a:gd name="T86" fmla="*/ 47 w 96"/>
              <a:gd name="T87" fmla="*/ 63 h 101"/>
              <a:gd name="T88" fmla="*/ 51 w 96"/>
              <a:gd name="T89" fmla="*/ 57 h 101"/>
              <a:gd name="T90" fmla="*/ 57 w 96"/>
              <a:gd name="T91"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1">
                <a:moveTo>
                  <a:pt x="48" y="6"/>
                </a:moveTo>
                <a:cubicBezTo>
                  <a:pt x="46" y="6"/>
                  <a:pt x="43" y="6"/>
                  <a:pt x="41" y="6"/>
                </a:cubicBezTo>
                <a:cubicBezTo>
                  <a:pt x="41" y="6"/>
                  <a:pt x="41" y="6"/>
                  <a:pt x="41" y="6"/>
                </a:cubicBezTo>
                <a:cubicBezTo>
                  <a:pt x="42" y="5"/>
                  <a:pt x="43" y="4"/>
                  <a:pt x="42" y="2"/>
                </a:cubicBezTo>
                <a:cubicBezTo>
                  <a:pt x="42" y="1"/>
                  <a:pt x="40" y="0"/>
                  <a:pt x="38" y="0"/>
                </a:cubicBezTo>
                <a:cubicBezTo>
                  <a:pt x="37" y="0"/>
                  <a:pt x="37" y="0"/>
                  <a:pt x="36" y="0"/>
                </a:cubicBezTo>
                <a:cubicBezTo>
                  <a:pt x="33" y="0"/>
                  <a:pt x="31" y="3"/>
                  <a:pt x="32" y="5"/>
                </a:cubicBezTo>
                <a:cubicBezTo>
                  <a:pt x="32" y="6"/>
                  <a:pt x="33" y="7"/>
                  <a:pt x="35" y="7"/>
                </a:cubicBezTo>
                <a:cubicBezTo>
                  <a:pt x="35" y="8"/>
                  <a:pt x="35" y="8"/>
                  <a:pt x="35" y="8"/>
                </a:cubicBezTo>
                <a:cubicBezTo>
                  <a:pt x="15" y="13"/>
                  <a:pt x="0" y="32"/>
                  <a:pt x="0" y="54"/>
                </a:cubicBezTo>
                <a:cubicBezTo>
                  <a:pt x="0" y="80"/>
                  <a:pt x="22" y="101"/>
                  <a:pt x="48" y="101"/>
                </a:cubicBezTo>
                <a:cubicBezTo>
                  <a:pt x="74" y="101"/>
                  <a:pt x="96" y="80"/>
                  <a:pt x="96" y="54"/>
                </a:cubicBezTo>
                <a:cubicBezTo>
                  <a:pt x="96" y="27"/>
                  <a:pt x="74" y="6"/>
                  <a:pt x="48" y="6"/>
                </a:cubicBezTo>
                <a:close/>
                <a:moveTo>
                  <a:pt x="33" y="4"/>
                </a:moveTo>
                <a:cubicBezTo>
                  <a:pt x="33" y="3"/>
                  <a:pt x="35" y="2"/>
                  <a:pt x="37" y="1"/>
                </a:cubicBezTo>
                <a:cubicBezTo>
                  <a:pt x="37" y="1"/>
                  <a:pt x="37" y="1"/>
                  <a:pt x="38" y="1"/>
                </a:cubicBezTo>
                <a:cubicBezTo>
                  <a:pt x="39" y="1"/>
                  <a:pt x="41" y="2"/>
                  <a:pt x="41" y="3"/>
                </a:cubicBezTo>
                <a:cubicBezTo>
                  <a:pt x="41" y="4"/>
                  <a:pt x="41" y="4"/>
                  <a:pt x="40" y="5"/>
                </a:cubicBezTo>
                <a:cubicBezTo>
                  <a:pt x="39" y="4"/>
                  <a:pt x="38" y="4"/>
                  <a:pt x="37" y="4"/>
                </a:cubicBezTo>
                <a:cubicBezTo>
                  <a:pt x="36" y="5"/>
                  <a:pt x="36" y="5"/>
                  <a:pt x="35" y="6"/>
                </a:cubicBezTo>
                <a:cubicBezTo>
                  <a:pt x="34" y="6"/>
                  <a:pt x="33" y="5"/>
                  <a:pt x="33" y="4"/>
                </a:cubicBezTo>
                <a:close/>
                <a:moveTo>
                  <a:pt x="73" y="79"/>
                </a:moveTo>
                <a:cubicBezTo>
                  <a:pt x="69" y="84"/>
                  <a:pt x="64" y="87"/>
                  <a:pt x="58" y="88"/>
                </a:cubicBezTo>
                <a:cubicBezTo>
                  <a:pt x="54" y="81"/>
                  <a:pt x="54" y="81"/>
                  <a:pt x="54" y="81"/>
                </a:cubicBezTo>
                <a:cubicBezTo>
                  <a:pt x="53" y="89"/>
                  <a:pt x="53" y="89"/>
                  <a:pt x="53" y="89"/>
                </a:cubicBezTo>
                <a:cubicBezTo>
                  <a:pt x="51" y="90"/>
                  <a:pt x="50" y="90"/>
                  <a:pt x="48" y="90"/>
                </a:cubicBezTo>
                <a:cubicBezTo>
                  <a:pt x="38" y="90"/>
                  <a:pt x="29" y="86"/>
                  <a:pt x="22" y="79"/>
                </a:cubicBezTo>
                <a:cubicBezTo>
                  <a:pt x="18" y="75"/>
                  <a:pt x="15" y="70"/>
                  <a:pt x="13" y="64"/>
                </a:cubicBezTo>
                <a:cubicBezTo>
                  <a:pt x="20" y="60"/>
                  <a:pt x="20" y="60"/>
                  <a:pt x="20" y="60"/>
                </a:cubicBezTo>
                <a:cubicBezTo>
                  <a:pt x="12" y="58"/>
                  <a:pt x="12" y="58"/>
                  <a:pt x="12" y="58"/>
                </a:cubicBezTo>
                <a:cubicBezTo>
                  <a:pt x="12" y="57"/>
                  <a:pt x="12" y="55"/>
                  <a:pt x="12" y="54"/>
                </a:cubicBezTo>
                <a:cubicBezTo>
                  <a:pt x="12" y="44"/>
                  <a:pt x="15" y="35"/>
                  <a:pt x="22" y="28"/>
                </a:cubicBezTo>
                <a:cubicBezTo>
                  <a:pt x="27" y="24"/>
                  <a:pt x="32" y="21"/>
                  <a:pt x="38" y="19"/>
                </a:cubicBezTo>
                <a:cubicBezTo>
                  <a:pt x="42" y="26"/>
                  <a:pt x="42" y="26"/>
                  <a:pt x="42" y="26"/>
                </a:cubicBezTo>
                <a:cubicBezTo>
                  <a:pt x="43" y="18"/>
                  <a:pt x="43" y="18"/>
                  <a:pt x="43" y="18"/>
                </a:cubicBezTo>
                <a:cubicBezTo>
                  <a:pt x="45" y="18"/>
                  <a:pt x="46" y="17"/>
                  <a:pt x="48" y="17"/>
                </a:cubicBezTo>
                <a:cubicBezTo>
                  <a:pt x="58" y="17"/>
                  <a:pt x="67" y="21"/>
                  <a:pt x="73" y="28"/>
                </a:cubicBezTo>
                <a:cubicBezTo>
                  <a:pt x="78" y="32"/>
                  <a:pt x="81" y="38"/>
                  <a:pt x="83" y="43"/>
                </a:cubicBezTo>
                <a:cubicBezTo>
                  <a:pt x="76" y="48"/>
                  <a:pt x="76" y="48"/>
                  <a:pt x="76" y="48"/>
                </a:cubicBezTo>
                <a:cubicBezTo>
                  <a:pt x="84" y="49"/>
                  <a:pt x="84" y="49"/>
                  <a:pt x="84" y="49"/>
                </a:cubicBezTo>
                <a:cubicBezTo>
                  <a:pt x="84" y="50"/>
                  <a:pt x="84" y="52"/>
                  <a:pt x="84" y="54"/>
                </a:cubicBezTo>
                <a:cubicBezTo>
                  <a:pt x="84" y="63"/>
                  <a:pt x="80" y="72"/>
                  <a:pt x="73" y="79"/>
                </a:cubicBezTo>
                <a:close/>
                <a:moveTo>
                  <a:pt x="73" y="29"/>
                </a:moveTo>
                <a:cubicBezTo>
                  <a:pt x="53" y="44"/>
                  <a:pt x="53" y="44"/>
                  <a:pt x="53" y="44"/>
                </a:cubicBezTo>
                <a:cubicBezTo>
                  <a:pt x="52" y="43"/>
                  <a:pt x="50" y="43"/>
                  <a:pt x="48" y="42"/>
                </a:cubicBezTo>
                <a:cubicBezTo>
                  <a:pt x="43" y="32"/>
                  <a:pt x="43" y="32"/>
                  <a:pt x="43" y="32"/>
                </a:cubicBezTo>
                <a:cubicBezTo>
                  <a:pt x="43" y="44"/>
                  <a:pt x="43" y="44"/>
                  <a:pt x="43" y="44"/>
                </a:cubicBezTo>
                <a:cubicBezTo>
                  <a:pt x="42" y="44"/>
                  <a:pt x="40" y="45"/>
                  <a:pt x="40" y="46"/>
                </a:cubicBezTo>
                <a:cubicBezTo>
                  <a:pt x="33" y="44"/>
                  <a:pt x="33" y="44"/>
                  <a:pt x="33" y="44"/>
                </a:cubicBezTo>
                <a:cubicBezTo>
                  <a:pt x="38" y="49"/>
                  <a:pt x="38" y="49"/>
                  <a:pt x="38" y="49"/>
                </a:cubicBezTo>
                <a:cubicBezTo>
                  <a:pt x="37" y="50"/>
                  <a:pt x="37" y="52"/>
                  <a:pt x="37" y="53"/>
                </a:cubicBezTo>
                <a:cubicBezTo>
                  <a:pt x="26" y="58"/>
                  <a:pt x="26" y="58"/>
                  <a:pt x="26" y="58"/>
                </a:cubicBezTo>
                <a:cubicBezTo>
                  <a:pt x="38" y="59"/>
                  <a:pt x="38" y="59"/>
                  <a:pt x="38" y="59"/>
                </a:cubicBezTo>
                <a:cubicBezTo>
                  <a:pt x="38" y="59"/>
                  <a:pt x="38" y="59"/>
                  <a:pt x="38" y="59"/>
                </a:cubicBezTo>
                <a:cubicBezTo>
                  <a:pt x="23" y="78"/>
                  <a:pt x="23" y="78"/>
                  <a:pt x="23" y="78"/>
                </a:cubicBezTo>
                <a:cubicBezTo>
                  <a:pt x="43" y="63"/>
                  <a:pt x="43" y="63"/>
                  <a:pt x="43" y="63"/>
                </a:cubicBezTo>
                <a:cubicBezTo>
                  <a:pt x="44" y="64"/>
                  <a:pt x="46" y="65"/>
                  <a:pt x="47" y="65"/>
                </a:cubicBezTo>
                <a:cubicBezTo>
                  <a:pt x="53" y="75"/>
                  <a:pt x="53" y="75"/>
                  <a:pt x="53" y="75"/>
                </a:cubicBezTo>
                <a:cubicBezTo>
                  <a:pt x="53" y="64"/>
                  <a:pt x="53" y="64"/>
                  <a:pt x="53" y="64"/>
                </a:cubicBezTo>
                <a:cubicBezTo>
                  <a:pt x="54" y="63"/>
                  <a:pt x="55" y="62"/>
                  <a:pt x="56" y="61"/>
                </a:cubicBezTo>
                <a:cubicBezTo>
                  <a:pt x="63" y="63"/>
                  <a:pt x="63" y="63"/>
                  <a:pt x="63" y="63"/>
                </a:cubicBezTo>
                <a:cubicBezTo>
                  <a:pt x="58" y="58"/>
                  <a:pt x="58" y="58"/>
                  <a:pt x="58" y="58"/>
                </a:cubicBezTo>
                <a:cubicBezTo>
                  <a:pt x="59" y="57"/>
                  <a:pt x="59" y="56"/>
                  <a:pt x="59" y="54"/>
                </a:cubicBezTo>
                <a:cubicBezTo>
                  <a:pt x="70" y="49"/>
                  <a:pt x="70" y="49"/>
                  <a:pt x="70" y="49"/>
                </a:cubicBezTo>
                <a:cubicBezTo>
                  <a:pt x="58" y="49"/>
                  <a:pt x="58" y="49"/>
                  <a:pt x="58" y="49"/>
                </a:cubicBezTo>
                <a:cubicBezTo>
                  <a:pt x="58" y="49"/>
                  <a:pt x="58" y="49"/>
                  <a:pt x="58" y="48"/>
                </a:cubicBezTo>
                <a:lnTo>
                  <a:pt x="73" y="29"/>
                </a:lnTo>
                <a:close/>
                <a:moveTo>
                  <a:pt x="48" y="44"/>
                </a:moveTo>
                <a:cubicBezTo>
                  <a:pt x="48" y="44"/>
                  <a:pt x="48" y="44"/>
                  <a:pt x="48" y="44"/>
                </a:cubicBezTo>
                <a:cubicBezTo>
                  <a:pt x="48" y="44"/>
                  <a:pt x="48" y="44"/>
                  <a:pt x="48" y="44"/>
                </a:cubicBezTo>
                <a:close/>
                <a:moveTo>
                  <a:pt x="46" y="44"/>
                </a:moveTo>
                <a:cubicBezTo>
                  <a:pt x="47" y="44"/>
                  <a:pt x="47" y="44"/>
                  <a:pt x="48" y="44"/>
                </a:cubicBezTo>
                <a:cubicBezTo>
                  <a:pt x="48" y="44"/>
                  <a:pt x="49" y="44"/>
                  <a:pt x="49" y="44"/>
                </a:cubicBezTo>
                <a:cubicBezTo>
                  <a:pt x="49" y="44"/>
                  <a:pt x="49" y="44"/>
                  <a:pt x="49" y="44"/>
                </a:cubicBezTo>
                <a:cubicBezTo>
                  <a:pt x="49" y="44"/>
                  <a:pt x="49" y="44"/>
                  <a:pt x="49" y="44"/>
                </a:cubicBezTo>
                <a:cubicBezTo>
                  <a:pt x="50" y="44"/>
                  <a:pt x="51" y="44"/>
                  <a:pt x="52" y="45"/>
                </a:cubicBezTo>
                <a:cubicBezTo>
                  <a:pt x="45" y="50"/>
                  <a:pt x="45" y="50"/>
                  <a:pt x="45" y="50"/>
                </a:cubicBezTo>
                <a:cubicBezTo>
                  <a:pt x="39" y="57"/>
                  <a:pt x="39" y="57"/>
                  <a:pt x="39" y="57"/>
                </a:cubicBezTo>
                <a:cubicBezTo>
                  <a:pt x="39" y="57"/>
                  <a:pt x="39" y="56"/>
                  <a:pt x="39" y="56"/>
                </a:cubicBezTo>
                <a:cubicBezTo>
                  <a:pt x="37" y="50"/>
                  <a:pt x="41" y="45"/>
                  <a:pt x="46" y="44"/>
                </a:cubicBezTo>
                <a:close/>
                <a:moveTo>
                  <a:pt x="53" y="62"/>
                </a:moveTo>
                <a:cubicBezTo>
                  <a:pt x="53" y="62"/>
                  <a:pt x="53" y="62"/>
                  <a:pt x="53" y="62"/>
                </a:cubicBezTo>
                <a:cubicBezTo>
                  <a:pt x="53" y="62"/>
                  <a:pt x="53" y="62"/>
                  <a:pt x="53" y="62"/>
                </a:cubicBezTo>
                <a:cubicBezTo>
                  <a:pt x="52" y="62"/>
                  <a:pt x="51" y="63"/>
                  <a:pt x="50" y="63"/>
                </a:cubicBezTo>
                <a:cubicBezTo>
                  <a:pt x="49" y="63"/>
                  <a:pt x="49" y="63"/>
                  <a:pt x="48" y="63"/>
                </a:cubicBezTo>
                <a:cubicBezTo>
                  <a:pt x="47" y="63"/>
                  <a:pt x="47" y="63"/>
                  <a:pt x="47" y="63"/>
                </a:cubicBezTo>
                <a:cubicBezTo>
                  <a:pt x="47" y="63"/>
                  <a:pt x="47" y="63"/>
                  <a:pt x="47" y="63"/>
                </a:cubicBezTo>
                <a:cubicBezTo>
                  <a:pt x="47" y="63"/>
                  <a:pt x="47" y="63"/>
                  <a:pt x="47" y="63"/>
                </a:cubicBezTo>
                <a:cubicBezTo>
                  <a:pt x="46" y="63"/>
                  <a:pt x="45" y="63"/>
                  <a:pt x="44" y="62"/>
                </a:cubicBezTo>
                <a:cubicBezTo>
                  <a:pt x="51" y="57"/>
                  <a:pt x="51" y="57"/>
                  <a:pt x="51" y="57"/>
                </a:cubicBezTo>
                <a:cubicBezTo>
                  <a:pt x="57" y="50"/>
                  <a:pt x="57" y="50"/>
                  <a:pt x="57" y="50"/>
                </a:cubicBezTo>
                <a:cubicBezTo>
                  <a:pt x="57" y="50"/>
                  <a:pt x="57" y="51"/>
                  <a:pt x="57" y="52"/>
                </a:cubicBezTo>
                <a:cubicBezTo>
                  <a:pt x="58" y="56"/>
                  <a:pt x="56" y="60"/>
                  <a:pt x="53" y="62"/>
                </a:cubicBez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65" name="Freeform 124"/>
          <p:cNvSpPr/>
          <p:nvPr/>
        </p:nvSpPr>
        <p:spPr bwMode="auto">
          <a:xfrm>
            <a:off x="9522418" y="2726280"/>
            <a:ext cx="255441" cy="255441"/>
          </a:xfrm>
          <a:custGeom>
            <a:avLst/>
            <a:gdLst>
              <a:gd name="T0" fmla="*/ 90 w 107"/>
              <a:gd name="T1" fmla="*/ 74 h 107"/>
              <a:gd name="T2" fmla="*/ 78 w 107"/>
              <a:gd name="T3" fmla="*/ 79 h 107"/>
              <a:gd name="T4" fmla="*/ 33 w 107"/>
              <a:gd name="T5" fmla="*/ 56 h 107"/>
              <a:gd name="T6" fmla="*/ 34 w 107"/>
              <a:gd name="T7" fmla="*/ 54 h 107"/>
              <a:gd name="T8" fmla="*/ 33 w 107"/>
              <a:gd name="T9" fmla="*/ 51 h 107"/>
              <a:gd name="T10" fmla="*/ 78 w 107"/>
              <a:gd name="T11" fmla="*/ 29 h 107"/>
              <a:gd name="T12" fmla="*/ 90 w 107"/>
              <a:gd name="T13" fmla="*/ 34 h 107"/>
              <a:gd name="T14" fmla="*/ 107 w 107"/>
              <a:gd name="T15" fmla="*/ 17 h 107"/>
              <a:gd name="T16" fmla="*/ 90 w 107"/>
              <a:gd name="T17" fmla="*/ 0 h 107"/>
              <a:gd name="T18" fmla="*/ 74 w 107"/>
              <a:gd name="T19" fmla="*/ 17 h 107"/>
              <a:gd name="T20" fmla="*/ 74 w 107"/>
              <a:gd name="T21" fmla="*/ 20 h 107"/>
              <a:gd name="T22" fmla="*/ 29 w 107"/>
              <a:gd name="T23" fmla="*/ 42 h 107"/>
              <a:gd name="T24" fmla="*/ 17 w 107"/>
              <a:gd name="T25" fmla="*/ 37 h 107"/>
              <a:gd name="T26" fmla="*/ 0 w 107"/>
              <a:gd name="T27" fmla="*/ 54 h 107"/>
              <a:gd name="T28" fmla="*/ 17 w 107"/>
              <a:gd name="T29" fmla="*/ 70 h 107"/>
              <a:gd name="T30" fmla="*/ 29 w 107"/>
              <a:gd name="T31" fmla="*/ 65 h 107"/>
              <a:gd name="T32" fmla="*/ 74 w 107"/>
              <a:gd name="T33" fmla="*/ 88 h 107"/>
              <a:gd name="T34" fmla="*/ 74 w 107"/>
              <a:gd name="T35" fmla="*/ 90 h 107"/>
              <a:gd name="T36" fmla="*/ 90 w 107"/>
              <a:gd name="T37" fmla="*/ 107 h 107"/>
              <a:gd name="T38" fmla="*/ 107 w 107"/>
              <a:gd name="T39" fmla="*/ 90 h 107"/>
              <a:gd name="T40" fmla="*/ 90 w 107"/>
              <a:gd name="T41"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07">
                <a:moveTo>
                  <a:pt x="90" y="74"/>
                </a:moveTo>
                <a:cubicBezTo>
                  <a:pt x="86" y="74"/>
                  <a:pt x="81" y="76"/>
                  <a:pt x="78" y="79"/>
                </a:cubicBezTo>
                <a:cubicBezTo>
                  <a:pt x="33" y="56"/>
                  <a:pt x="33" y="56"/>
                  <a:pt x="33" y="56"/>
                </a:cubicBezTo>
                <a:cubicBezTo>
                  <a:pt x="34" y="56"/>
                  <a:pt x="34" y="55"/>
                  <a:pt x="34" y="54"/>
                </a:cubicBezTo>
                <a:cubicBezTo>
                  <a:pt x="34" y="53"/>
                  <a:pt x="34" y="52"/>
                  <a:pt x="33" y="51"/>
                </a:cubicBezTo>
                <a:cubicBezTo>
                  <a:pt x="78" y="29"/>
                  <a:pt x="78" y="29"/>
                  <a:pt x="78" y="29"/>
                </a:cubicBezTo>
                <a:cubicBezTo>
                  <a:pt x="81" y="32"/>
                  <a:pt x="86" y="34"/>
                  <a:pt x="90" y="34"/>
                </a:cubicBezTo>
                <a:cubicBezTo>
                  <a:pt x="100" y="34"/>
                  <a:pt x="107" y="26"/>
                  <a:pt x="107" y="17"/>
                </a:cubicBezTo>
                <a:cubicBezTo>
                  <a:pt x="107" y="8"/>
                  <a:pt x="100" y="0"/>
                  <a:pt x="90" y="0"/>
                </a:cubicBezTo>
                <a:cubicBezTo>
                  <a:pt x="81" y="0"/>
                  <a:pt x="74" y="8"/>
                  <a:pt x="74" y="17"/>
                </a:cubicBezTo>
                <a:cubicBezTo>
                  <a:pt x="74" y="18"/>
                  <a:pt x="74" y="19"/>
                  <a:pt x="74" y="20"/>
                </a:cubicBezTo>
                <a:cubicBezTo>
                  <a:pt x="29" y="42"/>
                  <a:pt x="29" y="42"/>
                  <a:pt x="29" y="42"/>
                </a:cubicBezTo>
                <a:cubicBezTo>
                  <a:pt x="26" y="39"/>
                  <a:pt x="22" y="37"/>
                  <a:pt x="17" y="37"/>
                </a:cubicBezTo>
                <a:cubicBezTo>
                  <a:pt x="8" y="37"/>
                  <a:pt x="0" y="45"/>
                  <a:pt x="0" y="54"/>
                </a:cubicBezTo>
                <a:cubicBezTo>
                  <a:pt x="0" y="63"/>
                  <a:pt x="8" y="70"/>
                  <a:pt x="17" y="70"/>
                </a:cubicBezTo>
                <a:cubicBezTo>
                  <a:pt x="22" y="70"/>
                  <a:pt x="26" y="68"/>
                  <a:pt x="29" y="65"/>
                </a:cubicBezTo>
                <a:cubicBezTo>
                  <a:pt x="74" y="88"/>
                  <a:pt x="74" y="88"/>
                  <a:pt x="74" y="88"/>
                </a:cubicBezTo>
                <a:cubicBezTo>
                  <a:pt x="74" y="89"/>
                  <a:pt x="74" y="90"/>
                  <a:pt x="74" y="90"/>
                </a:cubicBezTo>
                <a:cubicBezTo>
                  <a:pt x="74" y="100"/>
                  <a:pt x="81" y="107"/>
                  <a:pt x="90" y="107"/>
                </a:cubicBezTo>
                <a:cubicBezTo>
                  <a:pt x="100" y="107"/>
                  <a:pt x="107" y="100"/>
                  <a:pt x="107" y="90"/>
                </a:cubicBezTo>
                <a:cubicBezTo>
                  <a:pt x="107" y="81"/>
                  <a:pt x="100" y="74"/>
                  <a:pt x="90" y="74"/>
                </a:cubicBez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66" name="Freeform 125"/>
          <p:cNvSpPr>
            <a:spLocks noEditPoints="1"/>
          </p:cNvSpPr>
          <p:nvPr/>
        </p:nvSpPr>
        <p:spPr bwMode="auto">
          <a:xfrm>
            <a:off x="9606096" y="2122911"/>
            <a:ext cx="243697" cy="264249"/>
          </a:xfrm>
          <a:custGeom>
            <a:avLst/>
            <a:gdLst>
              <a:gd name="T0" fmla="*/ 13 w 102"/>
              <a:gd name="T1" fmla="*/ 100 h 110"/>
              <a:gd name="T2" fmla="*/ 24 w 102"/>
              <a:gd name="T3" fmla="*/ 110 h 110"/>
              <a:gd name="T4" fmla="*/ 34 w 102"/>
              <a:gd name="T5" fmla="*/ 100 h 110"/>
              <a:gd name="T6" fmla="*/ 34 w 102"/>
              <a:gd name="T7" fmla="*/ 100 h 110"/>
              <a:gd name="T8" fmla="*/ 24 w 102"/>
              <a:gd name="T9" fmla="*/ 89 h 110"/>
              <a:gd name="T10" fmla="*/ 13 w 102"/>
              <a:gd name="T11" fmla="*/ 100 h 110"/>
              <a:gd name="T12" fmla="*/ 82 w 102"/>
              <a:gd name="T13" fmla="*/ 100 h 110"/>
              <a:gd name="T14" fmla="*/ 92 w 102"/>
              <a:gd name="T15" fmla="*/ 110 h 110"/>
              <a:gd name="T16" fmla="*/ 102 w 102"/>
              <a:gd name="T17" fmla="*/ 100 h 110"/>
              <a:gd name="T18" fmla="*/ 102 w 102"/>
              <a:gd name="T19" fmla="*/ 100 h 110"/>
              <a:gd name="T20" fmla="*/ 92 w 102"/>
              <a:gd name="T21" fmla="*/ 89 h 110"/>
              <a:gd name="T22" fmla="*/ 82 w 102"/>
              <a:gd name="T23" fmla="*/ 100 h 110"/>
              <a:gd name="T24" fmla="*/ 102 w 102"/>
              <a:gd name="T25" fmla="*/ 55 h 110"/>
              <a:gd name="T26" fmla="*/ 102 w 102"/>
              <a:gd name="T27" fmla="*/ 14 h 110"/>
              <a:gd name="T28" fmla="*/ 13 w 102"/>
              <a:gd name="T29" fmla="*/ 14 h 110"/>
              <a:gd name="T30" fmla="*/ 0 w 102"/>
              <a:gd name="T31" fmla="*/ 0 h 110"/>
              <a:gd name="T32" fmla="*/ 0 w 102"/>
              <a:gd name="T33" fmla="*/ 7 h 110"/>
              <a:gd name="T34" fmla="*/ 7 w 102"/>
              <a:gd name="T35" fmla="*/ 14 h 110"/>
              <a:gd name="T36" fmla="*/ 12 w 102"/>
              <a:gd name="T37" fmla="*/ 58 h 110"/>
              <a:gd name="T38" fmla="*/ 7 w 102"/>
              <a:gd name="T39" fmla="*/ 69 h 110"/>
              <a:gd name="T40" fmla="*/ 20 w 102"/>
              <a:gd name="T41" fmla="*/ 82 h 110"/>
              <a:gd name="T42" fmla="*/ 102 w 102"/>
              <a:gd name="T43" fmla="*/ 82 h 110"/>
              <a:gd name="T44" fmla="*/ 102 w 102"/>
              <a:gd name="T45" fmla="*/ 76 h 110"/>
              <a:gd name="T46" fmla="*/ 20 w 102"/>
              <a:gd name="T47" fmla="*/ 76 h 110"/>
              <a:gd name="T48" fmla="*/ 13 w 102"/>
              <a:gd name="T49" fmla="*/ 69 h 110"/>
              <a:gd name="T50" fmla="*/ 13 w 102"/>
              <a:gd name="T51" fmla="*/ 69 h 110"/>
              <a:gd name="T52" fmla="*/ 102 w 102"/>
              <a:gd name="T53"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110">
                <a:moveTo>
                  <a:pt x="13" y="100"/>
                </a:moveTo>
                <a:cubicBezTo>
                  <a:pt x="13" y="105"/>
                  <a:pt x="18" y="110"/>
                  <a:pt x="24" y="110"/>
                </a:cubicBezTo>
                <a:cubicBezTo>
                  <a:pt x="29" y="110"/>
                  <a:pt x="34" y="105"/>
                  <a:pt x="34" y="100"/>
                </a:cubicBezTo>
                <a:cubicBezTo>
                  <a:pt x="34" y="100"/>
                  <a:pt x="34" y="100"/>
                  <a:pt x="34" y="100"/>
                </a:cubicBezTo>
                <a:cubicBezTo>
                  <a:pt x="34" y="94"/>
                  <a:pt x="29" y="89"/>
                  <a:pt x="24" y="89"/>
                </a:cubicBezTo>
                <a:cubicBezTo>
                  <a:pt x="18" y="89"/>
                  <a:pt x="13" y="94"/>
                  <a:pt x="13" y="100"/>
                </a:cubicBezTo>
                <a:close/>
                <a:moveTo>
                  <a:pt x="82" y="100"/>
                </a:moveTo>
                <a:cubicBezTo>
                  <a:pt x="82" y="105"/>
                  <a:pt x="86" y="110"/>
                  <a:pt x="92" y="110"/>
                </a:cubicBezTo>
                <a:cubicBezTo>
                  <a:pt x="98" y="110"/>
                  <a:pt x="102" y="105"/>
                  <a:pt x="102" y="100"/>
                </a:cubicBezTo>
                <a:cubicBezTo>
                  <a:pt x="102" y="100"/>
                  <a:pt x="102" y="100"/>
                  <a:pt x="102" y="100"/>
                </a:cubicBezTo>
                <a:cubicBezTo>
                  <a:pt x="102" y="94"/>
                  <a:pt x="98" y="89"/>
                  <a:pt x="92" y="89"/>
                </a:cubicBezTo>
                <a:cubicBezTo>
                  <a:pt x="86" y="89"/>
                  <a:pt x="82" y="94"/>
                  <a:pt x="82" y="100"/>
                </a:cubicBezTo>
                <a:close/>
                <a:moveTo>
                  <a:pt x="102" y="55"/>
                </a:moveTo>
                <a:cubicBezTo>
                  <a:pt x="102" y="14"/>
                  <a:pt x="102" y="14"/>
                  <a:pt x="102" y="14"/>
                </a:cubicBezTo>
                <a:cubicBezTo>
                  <a:pt x="13" y="14"/>
                  <a:pt x="13" y="14"/>
                  <a:pt x="13" y="14"/>
                </a:cubicBezTo>
                <a:cubicBezTo>
                  <a:pt x="13" y="6"/>
                  <a:pt x="7" y="0"/>
                  <a:pt x="0" y="0"/>
                </a:cubicBezTo>
                <a:cubicBezTo>
                  <a:pt x="0" y="7"/>
                  <a:pt x="0" y="7"/>
                  <a:pt x="0" y="7"/>
                </a:cubicBezTo>
                <a:cubicBezTo>
                  <a:pt x="3" y="7"/>
                  <a:pt x="7" y="10"/>
                  <a:pt x="7" y="14"/>
                </a:cubicBezTo>
                <a:cubicBezTo>
                  <a:pt x="12" y="58"/>
                  <a:pt x="12" y="58"/>
                  <a:pt x="12" y="58"/>
                </a:cubicBezTo>
                <a:cubicBezTo>
                  <a:pt x="9" y="61"/>
                  <a:pt x="7" y="64"/>
                  <a:pt x="7" y="69"/>
                </a:cubicBezTo>
                <a:cubicBezTo>
                  <a:pt x="7" y="76"/>
                  <a:pt x="13" y="82"/>
                  <a:pt x="20" y="82"/>
                </a:cubicBezTo>
                <a:cubicBezTo>
                  <a:pt x="102" y="82"/>
                  <a:pt x="102" y="82"/>
                  <a:pt x="102" y="82"/>
                </a:cubicBezTo>
                <a:cubicBezTo>
                  <a:pt x="102" y="76"/>
                  <a:pt x="102" y="76"/>
                  <a:pt x="102" y="76"/>
                </a:cubicBezTo>
                <a:cubicBezTo>
                  <a:pt x="20" y="76"/>
                  <a:pt x="20" y="76"/>
                  <a:pt x="20" y="76"/>
                </a:cubicBezTo>
                <a:cubicBezTo>
                  <a:pt x="16" y="76"/>
                  <a:pt x="13" y="73"/>
                  <a:pt x="13" y="69"/>
                </a:cubicBezTo>
                <a:cubicBezTo>
                  <a:pt x="13" y="69"/>
                  <a:pt x="13" y="69"/>
                  <a:pt x="13" y="69"/>
                </a:cubicBezTo>
                <a:lnTo>
                  <a:pt x="102" y="55"/>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67" name="Freeform 126"/>
          <p:cNvSpPr>
            <a:spLocks noEditPoints="1"/>
          </p:cNvSpPr>
          <p:nvPr/>
        </p:nvSpPr>
        <p:spPr bwMode="auto">
          <a:xfrm>
            <a:off x="9673627" y="1917384"/>
            <a:ext cx="205527" cy="201122"/>
          </a:xfrm>
          <a:custGeom>
            <a:avLst/>
            <a:gdLst>
              <a:gd name="T0" fmla="*/ 82 w 86"/>
              <a:gd name="T1" fmla="*/ 47 h 84"/>
              <a:gd name="T2" fmla="*/ 82 w 86"/>
              <a:gd name="T3" fmla="*/ 42 h 84"/>
              <a:gd name="T4" fmla="*/ 43 w 86"/>
              <a:gd name="T5" fmla="*/ 3 h 84"/>
              <a:gd name="T6" fmla="*/ 36 w 86"/>
              <a:gd name="T7" fmla="*/ 4 h 84"/>
              <a:gd name="T8" fmla="*/ 24 w 86"/>
              <a:gd name="T9" fmla="*/ 0 h 84"/>
              <a:gd name="T10" fmla="*/ 0 w 86"/>
              <a:gd name="T11" fmla="*/ 23 h 84"/>
              <a:gd name="T12" fmla="*/ 4 w 86"/>
              <a:gd name="T13" fmla="*/ 36 h 84"/>
              <a:gd name="T14" fmla="*/ 4 w 86"/>
              <a:gd name="T15" fmla="*/ 42 h 84"/>
              <a:gd name="T16" fmla="*/ 43 w 86"/>
              <a:gd name="T17" fmla="*/ 81 h 84"/>
              <a:gd name="T18" fmla="*/ 50 w 86"/>
              <a:gd name="T19" fmla="*/ 80 h 84"/>
              <a:gd name="T20" fmla="*/ 62 w 86"/>
              <a:gd name="T21" fmla="*/ 84 h 84"/>
              <a:gd name="T22" fmla="*/ 86 w 86"/>
              <a:gd name="T23" fmla="*/ 61 h 84"/>
              <a:gd name="T24" fmla="*/ 82 w 86"/>
              <a:gd name="T25" fmla="*/ 47 h 84"/>
              <a:gd name="T26" fmla="*/ 46 w 86"/>
              <a:gd name="T27" fmla="*/ 71 h 84"/>
              <a:gd name="T28" fmla="*/ 23 w 86"/>
              <a:gd name="T29" fmla="*/ 64 h 84"/>
              <a:gd name="T30" fmla="*/ 24 w 86"/>
              <a:gd name="T31" fmla="*/ 51 h 84"/>
              <a:gd name="T32" fmla="*/ 34 w 86"/>
              <a:gd name="T33" fmla="*/ 59 h 84"/>
              <a:gd name="T34" fmla="*/ 52 w 86"/>
              <a:gd name="T35" fmla="*/ 58 h 84"/>
              <a:gd name="T36" fmla="*/ 41 w 86"/>
              <a:gd name="T37" fmla="*/ 47 h 84"/>
              <a:gd name="T38" fmla="*/ 20 w 86"/>
              <a:gd name="T39" fmla="*/ 30 h 84"/>
              <a:gd name="T40" fmla="*/ 37 w 86"/>
              <a:gd name="T41" fmla="*/ 13 h 84"/>
              <a:gd name="T42" fmla="*/ 61 w 86"/>
              <a:gd name="T43" fmla="*/ 19 h 84"/>
              <a:gd name="T44" fmla="*/ 59 w 86"/>
              <a:gd name="T45" fmla="*/ 31 h 84"/>
              <a:gd name="T46" fmla="*/ 42 w 86"/>
              <a:gd name="T47" fmla="*/ 22 h 84"/>
              <a:gd name="T48" fmla="*/ 38 w 86"/>
              <a:gd name="T49" fmla="*/ 35 h 84"/>
              <a:gd name="T50" fmla="*/ 66 w 86"/>
              <a:gd name="T51" fmla="*/ 49 h 84"/>
              <a:gd name="T52" fmla="*/ 46 w 86"/>
              <a:gd name="T53"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84">
                <a:moveTo>
                  <a:pt x="82" y="47"/>
                </a:moveTo>
                <a:cubicBezTo>
                  <a:pt x="82" y="46"/>
                  <a:pt x="82" y="44"/>
                  <a:pt x="82" y="42"/>
                </a:cubicBezTo>
                <a:cubicBezTo>
                  <a:pt x="82" y="21"/>
                  <a:pt x="64" y="3"/>
                  <a:pt x="43" y="3"/>
                </a:cubicBezTo>
                <a:cubicBezTo>
                  <a:pt x="41" y="3"/>
                  <a:pt x="39" y="3"/>
                  <a:pt x="36" y="4"/>
                </a:cubicBezTo>
                <a:cubicBezTo>
                  <a:pt x="33" y="1"/>
                  <a:pt x="28" y="0"/>
                  <a:pt x="24" y="0"/>
                </a:cubicBezTo>
                <a:cubicBezTo>
                  <a:pt x="11" y="0"/>
                  <a:pt x="0" y="10"/>
                  <a:pt x="0" y="23"/>
                </a:cubicBezTo>
                <a:cubicBezTo>
                  <a:pt x="0" y="28"/>
                  <a:pt x="2" y="32"/>
                  <a:pt x="4" y="36"/>
                </a:cubicBezTo>
                <a:cubicBezTo>
                  <a:pt x="4" y="38"/>
                  <a:pt x="4" y="40"/>
                  <a:pt x="4" y="42"/>
                </a:cubicBezTo>
                <a:cubicBezTo>
                  <a:pt x="4" y="64"/>
                  <a:pt x="21" y="81"/>
                  <a:pt x="43" y="81"/>
                </a:cubicBezTo>
                <a:cubicBezTo>
                  <a:pt x="45" y="81"/>
                  <a:pt x="48" y="81"/>
                  <a:pt x="50" y="80"/>
                </a:cubicBezTo>
                <a:cubicBezTo>
                  <a:pt x="54" y="83"/>
                  <a:pt x="58" y="84"/>
                  <a:pt x="62" y="84"/>
                </a:cubicBezTo>
                <a:cubicBezTo>
                  <a:pt x="75" y="84"/>
                  <a:pt x="86" y="73"/>
                  <a:pt x="86" y="61"/>
                </a:cubicBezTo>
                <a:cubicBezTo>
                  <a:pt x="86" y="56"/>
                  <a:pt x="84" y="51"/>
                  <a:pt x="82" y="47"/>
                </a:cubicBezTo>
                <a:close/>
                <a:moveTo>
                  <a:pt x="46" y="71"/>
                </a:moveTo>
                <a:cubicBezTo>
                  <a:pt x="34" y="71"/>
                  <a:pt x="28" y="69"/>
                  <a:pt x="23" y="64"/>
                </a:cubicBezTo>
                <a:cubicBezTo>
                  <a:pt x="17" y="58"/>
                  <a:pt x="19" y="52"/>
                  <a:pt x="24" y="51"/>
                </a:cubicBezTo>
                <a:cubicBezTo>
                  <a:pt x="29" y="51"/>
                  <a:pt x="32" y="57"/>
                  <a:pt x="34" y="59"/>
                </a:cubicBezTo>
                <a:cubicBezTo>
                  <a:pt x="37" y="60"/>
                  <a:pt x="47" y="64"/>
                  <a:pt x="52" y="58"/>
                </a:cubicBezTo>
                <a:cubicBezTo>
                  <a:pt x="58" y="51"/>
                  <a:pt x="48" y="48"/>
                  <a:pt x="41" y="47"/>
                </a:cubicBezTo>
                <a:cubicBezTo>
                  <a:pt x="32" y="46"/>
                  <a:pt x="19" y="40"/>
                  <a:pt x="20" y="30"/>
                </a:cubicBezTo>
                <a:cubicBezTo>
                  <a:pt x="21" y="19"/>
                  <a:pt x="29" y="14"/>
                  <a:pt x="37" y="13"/>
                </a:cubicBezTo>
                <a:cubicBezTo>
                  <a:pt x="48" y="12"/>
                  <a:pt x="55" y="15"/>
                  <a:pt x="61" y="19"/>
                </a:cubicBezTo>
                <a:cubicBezTo>
                  <a:pt x="67" y="25"/>
                  <a:pt x="63" y="31"/>
                  <a:pt x="59" y="31"/>
                </a:cubicBezTo>
                <a:cubicBezTo>
                  <a:pt x="55" y="32"/>
                  <a:pt x="51" y="22"/>
                  <a:pt x="42" y="22"/>
                </a:cubicBezTo>
                <a:cubicBezTo>
                  <a:pt x="33" y="22"/>
                  <a:pt x="27" y="32"/>
                  <a:pt x="38" y="35"/>
                </a:cubicBezTo>
                <a:cubicBezTo>
                  <a:pt x="49" y="37"/>
                  <a:pt x="61" y="38"/>
                  <a:pt x="66" y="49"/>
                </a:cubicBezTo>
                <a:cubicBezTo>
                  <a:pt x="70" y="59"/>
                  <a:pt x="59" y="70"/>
                  <a:pt x="46" y="71"/>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68" name="Freeform 127"/>
          <p:cNvSpPr>
            <a:spLocks noEditPoints="1"/>
          </p:cNvSpPr>
          <p:nvPr/>
        </p:nvSpPr>
        <p:spPr bwMode="auto">
          <a:xfrm>
            <a:off x="9761710" y="1742685"/>
            <a:ext cx="114508" cy="149742"/>
          </a:xfrm>
          <a:custGeom>
            <a:avLst/>
            <a:gdLst>
              <a:gd name="T0" fmla="*/ 42 w 48"/>
              <a:gd name="T1" fmla="*/ 8 h 63"/>
              <a:gd name="T2" fmla="*/ 6 w 48"/>
              <a:gd name="T3" fmla="*/ 8 h 63"/>
              <a:gd name="T4" fmla="*/ 0 w 48"/>
              <a:gd name="T5" fmla="*/ 14 h 63"/>
              <a:gd name="T6" fmla="*/ 0 w 48"/>
              <a:gd name="T7" fmla="*/ 16 h 63"/>
              <a:gd name="T8" fmla="*/ 48 w 48"/>
              <a:gd name="T9" fmla="*/ 16 h 63"/>
              <a:gd name="T10" fmla="*/ 48 w 48"/>
              <a:gd name="T11" fmla="*/ 14 h 63"/>
              <a:gd name="T12" fmla="*/ 42 w 48"/>
              <a:gd name="T13" fmla="*/ 8 h 63"/>
              <a:gd name="T14" fmla="*/ 31 w 48"/>
              <a:gd name="T15" fmla="*/ 4 h 63"/>
              <a:gd name="T16" fmla="*/ 32 w 48"/>
              <a:gd name="T17" fmla="*/ 10 h 63"/>
              <a:gd name="T18" fmla="*/ 16 w 48"/>
              <a:gd name="T19" fmla="*/ 10 h 63"/>
              <a:gd name="T20" fmla="*/ 17 w 48"/>
              <a:gd name="T21" fmla="*/ 4 h 63"/>
              <a:gd name="T22" fmla="*/ 31 w 48"/>
              <a:gd name="T23" fmla="*/ 4 h 63"/>
              <a:gd name="T24" fmla="*/ 32 w 48"/>
              <a:gd name="T25" fmla="*/ 0 h 63"/>
              <a:gd name="T26" fmla="*/ 16 w 48"/>
              <a:gd name="T27" fmla="*/ 0 h 63"/>
              <a:gd name="T28" fmla="*/ 13 w 48"/>
              <a:gd name="T29" fmla="*/ 3 h 63"/>
              <a:gd name="T30" fmla="*/ 12 w 48"/>
              <a:gd name="T31" fmla="*/ 11 h 63"/>
              <a:gd name="T32" fmla="*/ 14 w 48"/>
              <a:gd name="T33" fmla="*/ 14 h 63"/>
              <a:gd name="T34" fmla="*/ 34 w 48"/>
              <a:gd name="T35" fmla="*/ 14 h 63"/>
              <a:gd name="T36" fmla="*/ 36 w 48"/>
              <a:gd name="T37" fmla="*/ 11 h 63"/>
              <a:gd name="T38" fmla="*/ 35 w 48"/>
              <a:gd name="T39" fmla="*/ 3 h 63"/>
              <a:gd name="T40" fmla="*/ 32 w 48"/>
              <a:gd name="T41" fmla="*/ 0 h 63"/>
              <a:gd name="T42" fmla="*/ 43 w 48"/>
              <a:gd name="T43" fmla="*/ 20 h 63"/>
              <a:gd name="T44" fmla="*/ 5 w 48"/>
              <a:gd name="T45" fmla="*/ 20 h 63"/>
              <a:gd name="T46" fmla="*/ 2 w 48"/>
              <a:gd name="T47" fmla="*/ 24 h 63"/>
              <a:gd name="T48" fmla="*/ 5 w 48"/>
              <a:gd name="T49" fmla="*/ 59 h 63"/>
              <a:gd name="T50" fmla="*/ 9 w 48"/>
              <a:gd name="T51" fmla="*/ 63 h 63"/>
              <a:gd name="T52" fmla="*/ 39 w 48"/>
              <a:gd name="T53" fmla="*/ 63 h 63"/>
              <a:gd name="T54" fmla="*/ 43 w 48"/>
              <a:gd name="T55" fmla="*/ 59 h 63"/>
              <a:gd name="T56" fmla="*/ 46 w 48"/>
              <a:gd name="T57" fmla="*/ 24 h 63"/>
              <a:gd name="T58" fmla="*/ 43 w 48"/>
              <a:gd name="T59" fmla="*/ 20 h 63"/>
              <a:gd name="T60" fmla="*/ 16 w 48"/>
              <a:gd name="T61" fmla="*/ 55 h 63"/>
              <a:gd name="T62" fmla="*/ 10 w 48"/>
              <a:gd name="T63" fmla="*/ 55 h 63"/>
              <a:gd name="T64" fmla="*/ 8 w 48"/>
              <a:gd name="T65" fmla="*/ 28 h 63"/>
              <a:gd name="T66" fmla="*/ 16 w 48"/>
              <a:gd name="T67" fmla="*/ 28 h 63"/>
              <a:gd name="T68" fmla="*/ 16 w 48"/>
              <a:gd name="T69" fmla="*/ 55 h 63"/>
              <a:gd name="T70" fmla="*/ 28 w 48"/>
              <a:gd name="T71" fmla="*/ 55 h 63"/>
              <a:gd name="T72" fmla="*/ 20 w 48"/>
              <a:gd name="T73" fmla="*/ 55 h 63"/>
              <a:gd name="T74" fmla="*/ 20 w 48"/>
              <a:gd name="T75" fmla="*/ 28 h 63"/>
              <a:gd name="T76" fmla="*/ 28 w 48"/>
              <a:gd name="T77" fmla="*/ 28 h 63"/>
              <a:gd name="T78" fmla="*/ 28 w 48"/>
              <a:gd name="T79" fmla="*/ 55 h 63"/>
              <a:gd name="T80" fmla="*/ 38 w 48"/>
              <a:gd name="T81" fmla="*/ 55 h 63"/>
              <a:gd name="T82" fmla="*/ 32 w 48"/>
              <a:gd name="T83" fmla="*/ 55 h 63"/>
              <a:gd name="T84" fmla="*/ 32 w 48"/>
              <a:gd name="T85" fmla="*/ 28 h 63"/>
              <a:gd name="T86" fmla="*/ 40 w 48"/>
              <a:gd name="T87" fmla="*/ 28 h 63"/>
              <a:gd name="T88" fmla="*/ 38 w 48"/>
              <a:gd name="T89"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63">
                <a:moveTo>
                  <a:pt x="42" y="8"/>
                </a:moveTo>
                <a:cubicBezTo>
                  <a:pt x="6" y="8"/>
                  <a:pt x="6" y="8"/>
                  <a:pt x="6" y="8"/>
                </a:cubicBezTo>
                <a:cubicBezTo>
                  <a:pt x="3" y="8"/>
                  <a:pt x="0" y="11"/>
                  <a:pt x="0" y="14"/>
                </a:cubicBezTo>
                <a:cubicBezTo>
                  <a:pt x="0" y="16"/>
                  <a:pt x="0" y="16"/>
                  <a:pt x="0" y="16"/>
                </a:cubicBezTo>
                <a:cubicBezTo>
                  <a:pt x="48" y="16"/>
                  <a:pt x="48" y="16"/>
                  <a:pt x="48" y="16"/>
                </a:cubicBezTo>
                <a:cubicBezTo>
                  <a:pt x="48" y="14"/>
                  <a:pt x="48" y="14"/>
                  <a:pt x="48" y="14"/>
                </a:cubicBezTo>
                <a:cubicBezTo>
                  <a:pt x="48" y="11"/>
                  <a:pt x="45" y="8"/>
                  <a:pt x="42" y="8"/>
                </a:cubicBezTo>
                <a:close/>
                <a:moveTo>
                  <a:pt x="31" y="4"/>
                </a:moveTo>
                <a:cubicBezTo>
                  <a:pt x="32" y="10"/>
                  <a:pt x="32" y="10"/>
                  <a:pt x="32" y="10"/>
                </a:cubicBezTo>
                <a:cubicBezTo>
                  <a:pt x="16" y="10"/>
                  <a:pt x="16" y="10"/>
                  <a:pt x="16" y="10"/>
                </a:cubicBezTo>
                <a:cubicBezTo>
                  <a:pt x="17" y="4"/>
                  <a:pt x="17" y="4"/>
                  <a:pt x="17" y="4"/>
                </a:cubicBezTo>
                <a:cubicBezTo>
                  <a:pt x="31" y="4"/>
                  <a:pt x="31" y="4"/>
                  <a:pt x="31" y="4"/>
                </a:cubicBezTo>
                <a:moveTo>
                  <a:pt x="32" y="0"/>
                </a:moveTo>
                <a:cubicBezTo>
                  <a:pt x="16" y="0"/>
                  <a:pt x="16" y="0"/>
                  <a:pt x="16" y="0"/>
                </a:cubicBezTo>
                <a:cubicBezTo>
                  <a:pt x="15" y="0"/>
                  <a:pt x="13" y="1"/>
                  <a:pt x="13" y="3"/>
                </a:cubicBezTo>
                <a:cubicBezTo>
                  <a:pt x="12" y="11"/>
                  <a:pt x="12" y="11"/>
                  <a:pt x="12" y="11"/>
                </a:cubicBezTo>
                <a:cubicBezTo>
                  <a:pt x="11" y="13"/>
                  <a:pt x="13" y="14"/>
                  <a:pt x="14" y="14"/>
                </a:cubicBezTo>
                <a:cubicBezTo>
                  <a:pt x="34" y="14"/>
                  <a:pt x="34" y="14"/>
                  <a:pt x="34" y="14"/>
                </a:cubicBezTo>
                <a:cubicBezTo>
                  <a:pt x="36" y="14"/>
                  <a:pt x="37" y="13"/>
                  <a:pt x="36" y="11"/>
                </a:cubicBezTo>
                <a:cubicBezTo>
                  <a:pt x="35" y="3"/>
                  <a:pt x="35" y="3"/>
                  <a:pt x="35" y="3"/>
                </a:cubicBezTo>
                <a:cubicBezTo>
                  <a:pt x="35" y="1"/>
                  <a:pt x="34" y="0"/>
                  <a:pt x="32" y="0"/>
                </a:cubicBezTo>
                <a:close/>
                <a:moveTo>
                  <a:pt x="43" y="20"/>
                </a:moveTo>
                <a:cubicBezTo>
                  <a:pt x="5" y="20"/>
                  <a:pt x="5" y="20"/>
                  <a:pt x="5" y="20"/>
                </a:cubicBezTo>
                <a:cubicBezTo>
                  <a:pt x="3" y="20"/>
                  <a:pt x="2" y="22"/>
                  <a:pt x="2" y="24"/>
                </a:cubicBezTo>
                <a:cubicBezTo>
                  <a:pt x="5" y="59"/>
                  <a:pt x="5" y="59"/>
                  <a:pt x="5" y="59"/>
                </a:cubicBezTo>
                <a:cubicBezTo>
                  <a:pt x="5" y="61"/>
                  <a:pt x="7" y="63"/>
                  <a:pt x="9" y="63"/>
                </a:cubicBezTo>
                <a:cubicBezTo>
                  <a:pt x="39" y="63"/>
                  <a:pt x="39" y="63"/>
                  <a:pt x="39" y="63"/>
                </a:cubicBezTo>
                <a:cubicBezTo>
                  <a:pt x="41" y="63"/>
                  <a:pt x="43" y="61"/>
                  <a:pt x="43" y="59"/>
                </a:cubicBezTo>
                <a:cubicBezTo>
                  <a:pt x="46" y="24"/>
                  <a:pt x="46" y="24"/>
                  <a:pt x="46" y="24"/>
                </a:cubicBezTo>
                <a:cubicBezTo>
                  <a:pt x="47" y="22"/>
                  <a:pt x="45" y="20"/>
                  <a:pt x="43" y="20"/>
                </a:cubicBezTo>
                <a:close/>
                <a:moveTo>
                  <a:pt x="16" y="55"/>
                </a:moveTo>
                <a:cubicBezTo>
                  <a:pt x="10" y="55"/>
                  <a:pt x="10" y="55"/>
                  <a:pt x="10" y="55"/>
                </a:cubicBezTo>
                <a:cubicBezTo>
                  <a:pt x="8" y="28"/>
                  <a:pt x="8" y="28"/>
                  <a:pt x="8" y="28"/>
                </a:cubicBezTo>
                <a:cubicBezTo>
                  <a:pt x="16" y="28"/>
                  <a:pt x="16" y="28"/>
                  <a:pt x="16" y="28"/>
                </a:cubicBezTo>
                <a:lnTo>
                  <a:pt x="16" y="55"/>
                </a:lnTo>
                <a:close/>
                <a:moveTo>
                  <a:pt x="28" y="55"/>
                </a:moveTo>
                <a:cubicBezTo>
                  <a:pt x="20" y="55"/>
                  <a:pt x="20" y="55"/>
                  <a:pt x="20" y="55"/>
                </a:cubicBezTo>
                <a:cubicBezTo>
                  <a:pt x="20" y="28"/>
                  <a:pt x="20" y="28"/>
                  <a:pt x="20" y="28"/>
                </a:cubicBezTo>
                <a:cubicBezTo>
                  <a:pt x="28" y="28"/>
                  <a:pt x="28" y="28"/>
                  <a:pt x="28" y="28"/>
                </a:cubicBezTo>
                <a:lnTo>
                  <a:pt x="28" y="55"/>
                </a:lnTo>
                <a:close/>
                <a:moveTo>
                  <a:pt x="38" y="55"/>
                </a:moveTo>
                <a:cubicBezTo>
                  <a:pt x="32" y="55"/>
                  <a:pt x="32" y="55"/>
                  <a:pt x="32" y="55"/>
                </a:cubicBezTo>
                <a:cubicBezTo>
                  <a:pt x="32" y="28"/>
                  <a:pt x="32" y="28"/>
                  <a:pt x="32" y="28"/>
                </a:cubicBezTo>
                <a:cubicBezTo>
                  <a:pt x="40" y="28"/>
                  <a:pt x="40" y="28"/>
                  <a:pt x="40" y="28"/>
                </a:cubicBezTo>
                <a:lnTo>
                  <a:pt x="38" y="55"/>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69" name="Freeform 128"/>
          <p:cNvSpPr>
            <a:spLocks noEditPoints="1"/>
          </p:cNvSpPr>
          <p:nvPr/>
        </p:nvSpPr>
        <p:spPr bwMode="auto">
          <a:xfrm>
            <a:off x="9425526" y="2968509"/>
            <a:ext cx="312696" cy="314163"/>
          </a:xfrm>
          <a:custGeom>
            <a:avLst/>
            <a:gdLst>
              <a:gd name="T0" fmla="*/ 65 w 130"/>
              <a:gd name="T1" fmla="*/ 0 h 131"/>
              <a:gd name="T2" fmla="*/ 0 w 130"/>
              <a:gd name="T3" fmla="*/ 65 h 131"/>
              <a:gd name="T4" fmla="*/ 65 w 130"/>
              <a:gd name="T5" fmla="*/ 131 h 131"/>
              <a:gd name="T6" fmla="*/ 130 w 130"/>
              <a:gd name="T7" fmla="*/ 65 h 131"/>
              <a:gd name="T8" fmla="*/ 65 w 130"/>
              <a:gd name="T9" fmla="*/ 0 h 131"/>
              <a:gd name="T10" fmla="*/ 65 w 130"/>
              <a:gd name="T11" fmla="*/ 114 h 131"/>
              <a:gd name="T12" fmla="*/ 16 w 130"/>
              <a:gd name="T13" fmla="*/ 65 h 131"/>
              <a:gd name="T14" fmla="*/ 65 w 130"/>
              <a:gd name="T15" fmla="*/ 17 h 131"/>
              <a:gd name="T16" fmla="*/ 114 w 130"/>
              <a:gd name="T17" fmla="*/ 65 h 131"/>
              <a:gd name="T18" fmla="*/ 65 w 130"/>
              <a:gd name="T19" fmla="*/ 114 h 131"/>
              <a:gd name="T20" fmla="*/ 40 w 130"/>
              <a:gd name="T21" fmla="*/ 65 h 131"/>
              <a:gd name="T22" fmla="*/ 65 w 130"/>
              <a:gd name="T23" fmla="*/ 90 h 131"/>
              <a:gd name="T24" fmla="*/ 89 w 130"/>
              <a:gd name="T25" fmla="*/ 65 h 131"/>
              <a:gd name="T26" fmla="*/ 65 w 130"/>
              <a:gd name="T27" fmla="*/ 41 h 131"/>
              <a:gd name="T28" fmla="*/ 40 w 130"/>
              <a:gd name="T29"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1">
                <a:moveTo>
                  <a:pt x="65" y="0"/>
                </a:moveTo>
                <a:cubicBezTo>
                  <a:pt x="29" y="0"/>
                  <a:pt x="0" y="29"/>
                  <a:pt x="0" y="65"/>
                </a:cubicBezTo>
                <a:cubicBezTo>
                  <a:pt x="0" y="101"/>
                  <a:pt x="29" y="131"/>
                  <a:pt x="65" y="131"/>
                </a:cubicBezTo>
                <a:cubicBezTo>
                  <a:pt x="101" y="131"/>
                  <a:pt x="130" y="101"/>
                  <a:pt x="130" y="65"/>
                </a:cubicBezTo>
                <a:cubicBezTo>
                  <a:pt x="130" y="29"/>
                  <a:pt x="101" y="0"/>
                  <a:pt x="65" y="0"/>
                </a:cubicBezTo>
                <a:close/>
                <a:moveTo>
                  <a:pt x="65" y="114"/>
                </a:moveTo>
                <a:cubicBezTo>
                  <a:pt x="38" y="114"/>
                  <a:pt x="16" y="92"/>
                  <a:pt x="16" y="65"/>
                </a:cubicBezTo>
                <a:cubicBezTo>
                  <a:pt x="16" y="38"/>
                  <a:pt x="38" y="17"/>
                  <a:pt x="65" y="17"/>
                </a:cubicBezTo>
                <a:cubicBezTo>
                  <a:pt x="92" y="17"/>
                  <a:pt x="114" y="38"/>
                  <a:pt x="114" y="65"/>
                </a:cubicBezTo>
                <a:cubicBezTo>
                  <a:pt x="114" y="92"/>
                  <a:pt x="92" y="114"/>
                  <a:pt x="65" y="114"/>
                </a:cubicBezTo>
                <a:close/>
                <a:moveTo>
                  <a:pt x="40" y="65"/>
                </a:moveTo>
                <a:cubicBezTo>
                  <a:pt x="40" y="79"/>
                  <a:pt x="51" y="90"/>
                  <a:pt x="65" y="90"/>
                </a:cubicBezTo>
                <a:cubicBezTo>
                  <a:pt x="78" y="90"/>
                  <a:pt x="89" y="79"/>
                  <a:pt x="89" y="65"/>
                </a:cubicBezTo>
                <a:cubicBezTo>
                  <a:pt x="89" y="52"/>
                  <a:pt x="78" y="41"/>
                  <a:pt x="65" y="41"/>
                </a:cubicBezTo>
                <a:cubicBezTo>
                  <a:pt x="51" y="41"/>
                  <a:pt x="40" y="52"/>
                  <a:pt x="40" y="65"/>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70" name="Freeform 129"/>
          <p:cNvSpPr>
            <a:spLocks noEditPoints="1"/>
          </p:cNvSpPr>
          <p:nvPr/>
        </p:nvSpPr>
        <p:spPr bwMode="auto">
          <a:xfrm>
            <a:off x="9197978" y="1656071"/>
            <a:ext cx="518223" cy="224612"/>
          </a:xfrm>
          <a:custGeom>
            <a:avLst/>
            <a:gdLst>
              <a:gd name="T0" fmla="*/ 188 w 216"/>
              <a:gd name="T1" fmla="*/ 41 h 94"/>
              <a:gd name="T2" fmla="*/ 178 w 216"/>
              <a:gd name="T3" fmla="*/ 43 h 94"/>
              <a:gd name="T4" fmla="*/ 129 w 216"/>
              <a:gd name="T5" fmla="*/ 0 h 94"/>
              <a:gd name="T6" fmla="*/ 111 w 216"/>
              <a:gd name="T7" fmla="*/ 3 h 94"/>
              <a:gd name="T8" fmla="*/ 108 w 216"/>
              <a:gd name="T9" fmla="*/ 6 h 94"/>
              <a:gd name="T10" fmla="*/ 108 w 216"/>
              <a:gd name="T11" fmla="*/ 91 h 94"/>
              <a:gd name="T12" fmla="*/ 111 w 216"/>
              <a:gd name="T13" fmla="*/ 94 h 94"/>
              <a:gd name="T14" fmla="*/ 188 w 216"/>
              <a:gd name="T15" fmla="*/ 94 h 94"/>
              <a:gd name="T16" fmla="*/ 216 w 216"/>
              <a:gd name="T17" fmla="*/ 68 h 94"/>
              <a:gd name="T18" fmla="*/ 188 w 216"/>
              <a:gd name="T19" fmla="*/ 41 h 94"/>
              <a:gd name="T20" fmla="*/ 85 w 216"/>
              <a:gd name="T21" fmla="*/ 94 h 94"/>
              <a:gd name="T22" fmla="*/ 91 w 216"/>
              <a:gd name="T23" fmla="*/ 94 h 94"/>
              <a:gd name="T24" fmla="*/ 95 w 216"/>
              <a:gd name="T25" fmla="*/ 47 h 94"/>
              <a:gd name="T26" fmla="*/ 91 w 216"/>
              <a:gd name="T27" fmla="*/ 0 h 94"/>
              <a:gd name="T28" fmla="*/ 85 w 216"/>
              <a:gd name="T29" fmla="*/ 0 h 94"/>
              <a:gd name="T30" fmla="*/ 81 w 216"/>
              <a:gd name="T31" fmla="*/ 47 h 94"/>
              <a:gd name="T32" fmla="*/ 85 w 216"/>
              <a:gd name="T33" fmla="*/ 94 h 94"/>
              <a:gd name="T34" fmla="*/ 64 w 216"/>
              <a:gd name="T35" fmla="*/ 94 h 94"/>
              <a:gd name="T36" fmla="*/ 58 w 216"/>
              <a:gd name="T37" fmla="*/ 94 h 94"/>
              <a:gd name="T38" fmla="*/ 54 w 216"/>
              <a:gd name="T39" fmla="*/ 60 h 94"/>
              <a:gd name="T40" fmla="*/ 58 w 216"/>
              <a:gd name="T41" fmla="*/ 27 h 94"/>
              <a:gd name="T42" fmla="*/ 64 w 216"/>
              <a:gd name="T43" fmla="*/ 27 h 94"/>
              <a:gd name="T44" fmla="*/ 68 w 216"/>
              <a:gd name="T45" fmla="*/ 61 h 94"/>
              <a:gd name="T46" fmla="*/ 64 w 216"/>
              <a:gd name="T47" fmla="*/ 94 h 94"/>
              <a:gd name="T48" fmla="*/ 31 w 216"/>
              <a:gd name="T49" fmla="*/ 94 h 94"/>
              <a:gd name="T50" fmla="*/ 37 w 216"/>
              <a:gd name="T51" fmla="*/ 94 h 94"/>
              <a:gd name="T52" fmla="*/ 41 w 216"/>
              <a:gd name="T53" fmla="*/ 67 h 94"/>
              <a:gd name="T54" fmla="*/ 37 w 216"/>
              <a:gd name="T55" fmla="*/ 40 h 94"/>
              <a:gd name="T56" fmla="*/ 31 w 216"/>
              <a:gd name="T57" fmla="*/ 40 h 94"/>
              <a:gd name="T58" fmla="*/ 27 w 216"/>
              <a:gd name="T59" fmla="*/ 67 h 94"/>
              <a:gd name="T60" fmla="*/ 31 w 216"/>
              <a:gd name="T61" fmla="*/ 94 h 94"/>
              <a:gd name="T62" fmla="*/ 4 w 216"/>
              <a:gd name="T63" fmla="*/ 81 h 94"/>
              <a:gd name="T64" fmla="*/ 10 w 216"/>
              <a:gd name="T65" fmla="*/ 81 h 94"/>
              <a:gd name="T66" fmla="*/ 14 w 216"/>
              <a:gd name="T67" fmla="*/ 67 h 94"/>
              <a:gd name="T68" fmla="*/ 10 w 216"/>
              <a:gd name="T69" fmla="*/ 54 h 94"/>
              <a:gd name="T70" fmla="*/ 4 w 216"/>
              <a:gd name="T71" fmla="*/ 54 h 94"/>
              <a:gd name="T72" fmla="*/ 0 w 216"/>
              <a:gd name="T73" fmla="*/ 67 h 94"/>
              <a:gd name="T74" fmla="*/ 4 w 216"/>
              <a:gd name="T75" fmla="*/ 8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94">
                <a:moveTo>
                  <a:pt x="188" y="41"/>
                </a:moveTo>
                <a:cubicBezTo>
                  <a:pt x="184" y="41"/>
                  <a:pt x="181" y="42"/>
                  <a:pt x="178" y="43"/>
                </a:cubicBezTo>
                <a:cubicBezTo>
                  <a:pt x="175" y="19"/>
                  <a:pt x="154" y="0"/>
                  <a:pt x="129" y="0"/>
                </a:cubicBezTo>
                <a:cubicBezTo>
                  <a:pt x="122" y="0"/>
                  <a:pt x="116" y="1"/>
                  <a:pt x="111" y="3"/>
                </a:cubicBezTo>
                <a:cubicBezTo>
                  <a:pt x="109" y="4"/>
                  <a:pt x="108" y="5"/>
                  <a:pt x="108" y="6"/>
                </a:cubicBezTo>
                <a:cubicBezTo>
                  <a:pt x="108" y="91"/>
                  <a:pt x="108" y="91"/>
                  <a:pt x="108" y="91"/>
                </a:cubicBezTo>
                <a:cubicBezTo>
                  <a:pt x="108" y="93"/>
                  <a:pt x="110" y="94"/>
                  <a:pt x="111" y="94"/>
                </a:cubicBezTo>
                <a:cubicBezTo>
                  <a:pt x="111" y="94"/>
                  <a:pt x="188" y="94"/>
                  <a:pt x="188" y="94"/>
                </a:cubicBezTo>
                <a:cubicBezTo>
                  <a:pt x="204" y="94"/>
                  <a:pt x="216" y="82"/>
                  <a:pt x="216" y="68"/>
                </a:cubicBezTo>
                <a:cubicBezTo>
                  <a:pt x="216" y="53"/>
                  <a:pt x="204" y="41"/>
                  <a:pt x="188" y="41"/>
                </a:cubicBezTo>
                <a:close/>
                <a:moveTo>
                  <a:pt x="85" y="94"/>
                </a:moveTo>
                <a:cubicBezTo>
                  <a:pt x="91" y="94"/>
                  <a:pt x="91" y="94"/>
                  <a:pt x="91" y="94"/>
                </a:cubicBezTo>
                <a:cubicBezTo>
                  <a:pt x="95" y="47"/>
                  <a:pt x="95" y="47"/>
                  <a:pt x="95" y="47"/>
                </a:cubicBezTo>
                <a:cubicBezTo>
                  <a:pt x="91" y="0"/>
                  <a:pt x="91" y="0"/>
                  <a:pt x="91" y="0"/>
                </a:cubicBezTo>
                <a:cubicBezTo>
                  <a:pt x="85" y="0"/>
                  <a:pt x="85" y="0"/>
                  <a:pt x="85" y="0"/>
                </a:cubicBezTo>
                <a:cubicBezTo>
                  <a:pt x="81" y="47"/>
                  <a:pt x="81" y="47"/>
                  <a:pt x="81" y="47"/>
                </a:cubicBezTo>
                <a:lnTo>
                  <a:pt x="85" y="94"/>
                </a:lnTo>
                <a:close/>
                <a:moveTo>
                  <a:pt x="64" y="94"/>
                </a:moveTo>
                <a:cubicBezTo>
                  <a:pt x="58" y="94"/>
                  <a:pt x="58" y="94"/>
                  <a:pt x="58" y="94"/>
                </a:cubicBezTo>
                <a:cubicBezTo>
                  <a:pt x="54" y="60"/>
                  <a:pt x="54" y="60"/>
                  <a:pt x="54" y="60"/>
                </a:cubicBezTo>
                <a:cubicBezTo>
                  <a:pt x="58" y="27"/>
                  <a:pt x="58" y="27"/>
                  <a:pt x="58" y="27"/>
                </a:cubicBezTo>
                <a:cubicBezTo>
                  <a:pt x="64" y="27"/>
                  <a:pt x="64" y="27"/>
                  <a:pt x="64" y="27"/>
                </a:cubicBezTo>
                <a:cubicBezTo>
                  <a:pt x="68" y="61"/>
                  <a:pt x="68" y="61"/>
                  <a:pt x="68" y="61"/>
                </a:cubicBezTo>
                <a:lnTo>
                  <a:pt x="64" y="94"/>
                </a:lnTo>
                <a:close/>
                <a:moveTo>
                  <a:pt x="31" y="94"/>
                </a:moveTo>
                <a:cubicBezTo>
                  <a:pt x="37" y="94"/>
                  <a:pt x="37" y="94"/>
                  <a:pt x="37" y="94"/>
                </a:cubicBezTo>
                <a:cubicBezTo>
                  <a:pt x="41" y="67"/>
                  <a:pt x="41" y="67"/>
                  <a:pt x="41" y="67"/>
                </a:cubicBezTo>
                <a:cubicBezTo>
                  <a:pt x="37" y="40"/>
                  <a:pt x="37" y="40"/>
                  <a:pt x="37" y="40"/>
                </a:cubicBezTo>
                <a:cubicBezTo>
                  <a:pt x="31" y="40"/>
                  <a:pt x="31" y="40"/>
                  <a:pt x="31" y="40"/>
                </a:cubicBezTo>
                <a:cubicBezTo>
                  <a:pt x="27" y="67"/>
                  <a:pt x="27" y="67"/>
                  <a:pt x="27" y="67"/>
                </a:cubicBezTo>
                <a:lnTo>
                  <a:pt x="31" y="94"/>
                </a:lnTo>
                <a:close/>
                <a:moveTo>
                  <a:pt x="4" y="81"/>
                </a:moveTo>
                <a:cubicBezTo>
                  <a:pt x="10" y="81"/>
                  <a:pt x="10" y="81"/>
                  <a:pt x="10" y="81"/>
                </a:cubicBezTo>
                <a:cubicBezTo>
                  <a:pt x="14" y="67"/>
                  <a:pt x="14" y="67"/>
                  <a:pt x="14" y="67"/>
                </a:cubicBezTo>
                <a:cubicBezTo>
                  <a:pt x="10" y="54"/>
                  <a:pt x="10" y="54"/>
                  <a:pt x="10" y="54"/>
                </a:cubicBezTo>
                <a:cubicBezTo>
                  <a:pt x="4" y="54"/>
                  <a:pt x="4" y="54"/>
                  <a:pt x="4" y="54"/>
                </a:cubicBezTo>
                <a:cubicBezTo>
                  <a:pt x="0" y="67"/>
                  <a:pt x="0" y="67"/>
                  <a:pt x="0" y="67"/>
                </a:cubicBezTo>
                <a:lnTo>
                  <a:pt x="4" y="8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id-ID" sz="1350">
              <a:cs typeface="+mn-ea"/>
              <a:sym typeface="+mn-lt"/>
            </a:endParaRPr>
          </a:p>
        </p:txBody>
      </p:sp>
      <p:sp>
        <p:nvSpPr>
          <p:cNvPr id="171" name="Freeform 130"/>
          <p:cNvSpPr>
            <a:spLocks noEditPoints="1"/>
          </p:cNvSpPr>
          <p:nvPr/>
        </p:nvSpPr>
        <p:spPr bwMode="auto">
          <a:xfrm>
            <a:off x="9296338" y="1924724"/>
            <a:ext cx="287738" cy="256909"/>
          </a:xfrm>
          <a:custGeom>
            <a:avLst/>
            <a:gdLst>
              <a:gd name="T0" fmla="*/ 50 w 120"/>
              <a:gd name="T1" fmla="*/ 0 h 107"/>
              <a:gd name="T2" fmla="*/ 50 w 120"/>
              <a:gd name="T3" fmla="*/ 0 h 107"/>
              <a:gd name="T4" fmla="*/ 100 w 120"/>
              <a:gd name="T5" fmla="*/ 41 h 107"/>
              <a:gd name="T6" fmla="*/ 50 w 120"/>
              <a:gd name="T7" fmla="*/ 81 h 107"/>
              <a:gd name="T8" fmla="*/ 42 w 120"/>
              <a:gd name="T9" fmla="*/ 81 h 107"/>
              <a:gd name="T10" fmla="*/ 7 w 120"/>
              <a:gd name="T11" fmla="*/ 93 h 107"/>
              <a:gd name="T12" fmla="*/ 7 w 120"/>
              <a:gd name="T13" fmla="*/ 91 h 107"/>
              <a:gd name="T14" fmla="*/ 19 w 120"/>
              <a:gd name="T15" fmla="*/ 75 h 107"/>
              <a:gd name="T16" fmla="*/ 19 w 120"/>
              <a:gd name="T17" fmla="*/ 72 h 107"/>
              <a:gd name="T18" fmla="*/ 0 w 120"/>
              <a:gd name="T19" fmla="*/ 41 h 107"/>
              <a:gd name="T20" fmla="*/ 50 w 120"/>
              <a:gd name="T21" fmla="*/ 0 h 107"/>
              <a:gd name="T22" fmla="*/ 104 w 120"/>
              <a:gd name="T23" fmla="*/ 91 h 107"/>
              <a:gd name="T24" fmla="*/ 113 w 120"/>
              <a:gd name="T25" fmla="*/ 104 h 107"/>
              <a:gd name="T26" fmla="*/ 113 w 120"/>
              <a:gd name="T27" fmla="*/ 107 h 107"/>
              <a:gd name="T28" fmla="*/ 83 w 120"/>
              <a:gd name="T29" fmla="*/ 96 h 107"/>
              <a:gd name="T30" fmla="*/ 77 w 120"/>
              <a:gd name="T31" fmla="*/ 96 h 107"/>
              <a:gd name="T32" fmla="*/ 50 w 120"/>
              <a:gd name="T33" fmla="*/ 89 h 107"/>
              <a:gd name="T34" fmla="*/ 90 w 120"/>
              <a:gd name="T35" fmla="*/ 75 h 107"/>
              <a:gd name="T36" fmla="*/ 103 w 120"/>
              <a:gd name="T37" fmla="*/ 60 h 107"/>
              <a:gd name="T38" fmla="*/ 108 w 120"/>
              <a:gd name="T39" fmla="*/ 41 h 107"/>
              <a:gd name="T40" fmla="*/ 108 w 120"/>
              <a:gd name="T41" fmla="*/ 37 h 107"/>
              <a:gd name="T42" fmla="*/ 120 w 120"/>
              <a:gd name="T43" fmla="*/ 62 h 107"/>
              <a:gd name="T44" fmla="*/ 104 w 120"/>
              <a:gd name="T45" fmla="*/ 88 h 107"/>
              <a:gd name="T46" fmla="*/ 104 w 120"/>
              <a:gd name="T4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7">
                <a:moveTo>
                  <a:pt x="50" y="0"/>
                </a:moveTo>
                <a:cubicBezTo>
                  <a:pt x="50" y="0"/>
                  <a:pt x="50" y="0"/>
                  <a:pt x="50" y="0"/>
                </a:cubicBezTo>
                <a:cubicBezTo>
                  <a:pt x="78" y="0"/>
                  <a:pt x="100" y="18"/>
                  <a:pt x="100" y="41"/>
                </a:cubicBezTo>
                <a:cubicBezTo>
                  <a:pt x="100" y="63"/>
                  <a:pt x="78" y="81"/>
                  <a:pt x="50" y="81"/>
                </a:cubicBezTo>
                <a:cubicBezTo>
                  <a:pt x="47" y="81"/>
                  <a:pt x="45" y="81"/>
                  <a:pt x="42" y="81"/>
                </a:cubicBezTo>
                <a:cubicBezTo>
                  <a:pt x="32" y="91"/>
                  <a:pt x="19" y="93"/>
                  <a:pt x="7" y="93"/>
                </a:cubicBezTo>
                <a:cubicBezTo>
                  <a:pt x="7" y="91"/>
                  <a:pt x="7" y="91"/>
                  <a:pt x="7" y="91"/>
                </a:cubicBezTo>
                <a:cubicBezTo>
                  <a:pt x="14" y="87"/>
                  <a:pt x="19" y="82"/>
                  <a:pt x="19" y="75"/>
                </a:cubicBezTo>
                <a:cubicBezTo>
                  <a:pt x="19" y="74"/>
                  <a:pt x="19" y="73"/>
                  <a:pt x="19" y="72"/>
                </a:cubicBezTo>
                <a:cubicBezTo>
                  <a:pt x="8" y="65"/>
                  <a:pt x="0" y="53"/>
                  <a:pt x="0" y="41"/>
                </a:cubicBezTo>
                <a:cubicBezTo>
                  <a:pt x="0" y="18"/>
                  <a:pt x="23" y="0"/>
                  <a:pt x="50" y="0"/>
                </a:cubicBezTo>
                <a:close/>
                <a:moveTo>
                  <a:pt x="104" y="91"/>
                </a:moveTo>
                <a:cubicBezTo>
                  <a:pt x="104" y="97"/>
                  <a:pt x="107" y="102"/>
                  <a:pt x="113" y="104"/>
                </a:cubicBezTo>
                <a:cubicBezTo>
                  <a:pt x="113" y="107"/>
                  <a:pt x="113" y="107"/>
                  <a:pt x="113" y="107"/>
                </a:cubicBezTo>
                <a:cubicBezTo>
                  <a:pt x="102" y="106"/>
                  <a:pt x="93" y="105"/>
                  <a:pt x="83" y="96"/>
                </a:cubicBezTo>
                <a:cubicBezTo>
                  <a:pt x="81" y="96"/>
                  <a:pt x="79" y="96"/>
                  <a:pt x="77" y="96"/>
                </a:cubicBezTo>
                <a:cubicBezTo>
                  <a:pt x="67" y="96"/>
                  <a:pt x="58" y="93"/>
                  <a:pt x="50" y="89"/>
                </a:cubicBezTo>
                <a:cubicBezTo>
                  <a:pt x="65" y="89"/>
                  <a:pt x="79" y="84"/>
                  <a:pt x="90" y="75"/>
                </a:cubicBezTo>
                <a:cubicBezTo>
                  <a:pt x="96" y="71"/>
                  <a:pt x="100" y="66"/>
                  <a:pt x="103" y="60"/>
                </a:cubicBezTo>
                <a:cubicBezTo>
                  <a:pt x="106" y="54"/>
                  <a:pt x="108" y="47"/>
                  <a:pt x="108" y="41"/>
                </a:cubicBezTo>
                <a:cubicBezTo>
                  <a:pt x="108" y="40"/>
                  <a:pt x="108" y="39"/>
                  <a:pt x="108" y="37"/>
                </a:cubicBezTo>
                <a:cubicBezTo>
                  <a:pt x="115" y="44"/>
                  <a:pt x="120" y="52"/>
                  <a:pt x="120" y="62"/>
                </a:cubicBezTo>
                <a:cubicBezTo>
                  <a:pt x="120" y="72"/>
                  <a:pt x="114" y="82"/>
                  <a:pt x="104" y="88"/>
                </a:cubicBezTo>
                <a:cubicBezTo>
                  <a:pt x="104" y="89"/>
                  <a:pt x="104" y="90"/>
                  <a:pt x="104" y="91"/>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72" name="Freeform 131"/>
          <p:cNvSpPr>
            <a:spLocks noEditPoints="1"/>
          </p:cNvSpPr>
          <p:nvPr/>
        </p:nvSpPr>
        <p:spPr bwMode="auto">
          <a:xfrm>
            <a:off x="9325699" y="2209525"/>
            <a:ext cx="253973" cy="252505"/>
          </a:xfrm>
          <a:custGeom>
            <a:avLst/>
            <a:gdLst>
              <a:gd name="T0" fmla="*/ 20 w 106"/>
              <a:gd name="T1" fmla="*/ 53 h 105"/>
              <a:gd name="T2" fmla="*/ 20 w 106"/>
              <a:gd name="T3" fmla="*/ 49 h 105"/>
              <a:gd name="T4" fmla="*/ 1 w 106"/>
              <a:gd name="T5" fmla="*/ 43 h 105"/>
              <a:gd name="T6" fmla="*/ 0 w 106"/>
              <a:gd name="T7" fmla="*/ 53 h 105"/>
              <a:gd name="T8" fmla="*/ 17 w 106"/>
              <a:gd name="T9" fmla="*/ 91 h 105"/>
              <a:gd name="T10" fmla="*/ 29 w 106"/>
              <a:gd name="T11" fmla="*/ 75 h 105"/>
              <a:gd name="T12" fmla="*/ 20 w 106"/>
              <a:gd name="T13" fmla="*/ 53 h 105"/>
              <a:gd name="T14" fmla="*/ 86 w 106"/>
              <a:gd name="T15" fmla="*/ 53 h 105"/>
              <a:gd name="T16" fmla="*/ 77 w 106"/>
              <a:gd name="T17" fmla="*/ 75 h 105"/>
              <a:gd name="T18" fmla="*/ 89 w 106"/>
              <a:gd name="T19" fmla="*/ 91 h 105"/>
              <a:gd name="T20" fmla="*/ 106 w 106"/>
              <a:gd name="T21" fmla="*/ 53 h 105"/>
              <a:gd name="T22" fmla="*/ 105 w 106"/>
              <a:gd name="T23" fmla="*/ 43 h 105"/>
              <a:gd name="T24" fmla="*/ 86 w 106"/>
              <a:gd name="T25" fmla="*/ 49 h 105"/>
              <a:gd name="T26" fmla="*/ 86 w 106"/>
              <a:gd name="T27" fmla="*/ 53 h 105"/>
              <a:gd name="T28" fmla="*/ 59 w 106"/>
              <a:gd name="T29" fmla="*/ 20 h 105"/>
              <a:gd name="T30" fmla="*/ 82 w 106"/>
              <a:gd name="T31" fmla="*/ 36 h 105"/>
              <a:gd name="T32" fmla="*/ 101 w 106"/>
              <a:gd name="T33" fmla="*/ 30 h 105"/>
              <a:gd name="T34" fmla="*/ 59 w 106"/>
              <a:gd name="T35" fmla="*/ 0 h 105"/>
              <a:gd name="T36" fmla="*/ 59 w 106"/>
              <a:gd name="T37" fmla="*/ 20 h 105"/>
              <a:gd name="T38" fmla="*/ 24 w 106"/>
              <a:gd name="T39" fmla="*/ 36 h 105"/>
              <a:gd name="T40" fmla="*/ 46 w 106"/>
              <a:gd name="T41" fmla="*/ 20 h 105"/>
              <a:gd name="T42" fmla="*/ 46 w 106"/>
              <a:gd name="T43" fmla="*/ 0 h 105"/>
              <a:gd name="T44" fmla="*/ 5 w 106"/>
              <a:gd name="T45" fmla="*/ 30 h 105"/>
              <a:gd name="T46" fmla="*/ 24 w 106"/>
              <a:gd name="T47" fmla="*/ 36 h 105"/>
              <a:gd name="T48" fmla="*/ 67 w 106"/>
              <a:gd name="T49" fmla="*/ 83 h 105"/>
              <a:gd name="T50" fmla="*/ 53 w 106"/>
              <a:gd name="T51" fmla="*/ 85 h 105"/>
              <a:gd name="T52" fmla="*/ 39 w 106"/>
              <a:gd name="T53" fmla="*/ 83 h 105"/>
              <a:gd name="T54" fmla="*/ 28 w 106"/>
              <a:gd name="T55" fmla="*/ 99 h 105"/>
              <a:gd name="T56" fmla="*/ 53 w 106"/>
              <a:gd name="T57" fmla="*/ 105 h 105"/>
              <a:gd name="T58" fmla="*/ 78 w 106"/>
              <a:gd name="T59" fmla="*/ 99 h 105"/>
              <a:gd name="T60" fmla="*/ 67 w 106"/>
              <a:gd name="T61"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105">
                <a:moveTo>
                  <a:pt x="20" y="53"/>
                </a:moveTo>
                <a:cubicBezTo>
                  <a:pt x="20" y="51"/>
                  <a:pt x="20" y="50"/>
                  <a:pt x="20" y="49"/>
                </a:cubicBezTo>
                <a:cubicBezTo>
                  <a:pt x="1" y="43"/>
                  <a:pt x="1" y="43"/>
                  <a:pt x="1" y="43"/>
                </a:cubicBezTo>
                <a:cubicBezTo>
                  <a:pt x="1" y="46"/>
                  <a:pt x="0" y="49"/>
                  <a:pt x="0" y="53"/>
                </a:cubicBezTo>
                <a:cubicBezTo>
                  <a:pt x="0" y="68"/>
                  <a:pt x="7" y="81"/>
                  <a:pt x="17" y="91"/>
                </a:cubicBezTo>
                <a:cubicBezTo>
                  <a:pt x="29" y="75"/>
                  <a:pt x="29" y="75"/>
                  <a:pt x="29" y="75"/>
                </a:cubicBezTo>
                <a:cubicBezTo>
                  <a:pt x="23" y="69"/>
                  <a:pt x="20" y="61"/>
                  <a:pt x="20" y="53"/>
                </a:cubicBezTo>
                <a:close/>
                <a:moveTo>
                  <a:pt x="86" y="53"/>
                </a:moveTo>
                <a:cubicBezTo>
                  <a:pt x="86" y="61"/>
                  <a:pt x="83" y="69"/>
                  <a:pt x="77" y="75"/>
                </a:cubicBezTo>
                <a:cubicBezTo>
                  <a:pt x="89" y="91"/>
                  <a:pt x="89" y="91"/>
                  <a:pt x="89" y="91"/>
                </a:cubicBezTo>
                <a:cubicBezTo>
                  <a:pt x="99" y="81"/>
                  <a:pt x="106" y="68"/>
                  <a:pt x="106" y="53"/>
                </a:cubicBezTo>
                <a:cubicBezTo>
                  <a:pt x="106" y="49"/>
                  <a:pt x="105" y="46"/>
                  <a:pt x="105" y="43"/>
                </a:cubicBezTo>
                <a:cubicBezTo>
                  <a:pt x="86" y="49"/>
                  <a:pt x="86" y="49"/>
                  <a:pt x="86" y="49"/>
                </a:cubicBezTo>
                <a:cubicBezTo>
                  <a:pt x="86" y="50"/>
                  <a:pt x="86" y="51"/>
                  <a:pt x="86" y="53"/>
                </a:cubicBezTo>
                <a:close/>
                <a:moveTo>
                  <a:pt x="59" y="20"/>
                </a:moveTo>
                <a:cubicBezTo>
                  <a:pt x="69" y="22"/>
                  <a:pt x="77" y="28"/>
                  <a:pt x="82" y="36"/>
                </a:cubicBezTo>
                <a:cubicBezTo>
                  <a:pt x="101" y="30"/>
                  <a:pt x="101" y="30"/>
                  <a:pt x="101" y="30"/>
                </a:cubicBezTo>
                <a:cubicBezTo>
                  <a:pt x="93" y="14"/>
                  <a:pt x="78" y="3"/>
                  <a:pt x="59" y="0"/>
                </a:cubicBezTo>
                <a:lnTo>
                  <a:pt x="59" y="20"/>
                </a:lnTo>
                <a:close/>
                <a:moveTo>
                  <a:pt x="24" y="36"/>
                </a:moveTo>
                <a:cubicBezTo>
                  <a:pt x="29" y="28"/>
                  <a:pt x="37" y="22"/>
                  <a:pt x="46" y="20"/>
                </a:cubicBezTo>
                <a:cubicBezTo>
                  <a:pt x="46" y="0"/>
                  <a:pt x="46" y="0"/>
                  <a:pt x="46" y="0"/>
                </a:cubicBezTo>
                <a:cubicBezTo>
                  <a:pt x="28" y="3"/>
                  <a:pt x="13" y="14"/>
                  <a:pt x="5" y="30"/>
                </a:cubicBezTo>
                <a:lnTo>
                  <a:pt x="24" y="36"/>
                </a:lnTo>
                <a:close/>
                <a:moveTo>
                  <a:pt x="67" y="83"/>
                </a:moveTo>
                <a:cubicBezTo>
                  <a:pt x="62" y="84"/>
                  <a:pt x="58" y="85"/>
                  <a:pt x="53" y="85"/>
                </a:cubicBezTo>
                <a:cubicBezTo>
                  <a:pt x="48" y="85"/>
                  <a:pt x="43" y="84"/>
                  <a:pt x="39" y="83"/>
                </a:cubicBezTo>
                <a:cubicBezTo>
                  <a:pt x="28" y="99"/>
                  <a:pt x="28" y="99"/>
                  <a:pt x="28" y="99"/>
                </a:cubicBezTo>
                <a:cubicBezTo>
                  <a:pt x="35" y="103"/>
                  <a:pt x="44" y="105"/>
                  <a:pt x="53" y="105"/>
                </a:cubicBezTo>
                <a:cubicBezTo>
                  <a:pt x="62" y="105"/>
                  <a:pt x="71" y="103"/>
                  <a:pt x="78" y="99"/>
                </a:cubicBezTo>
                <a:lnTo>
                  <a:pt x="67" y="83"/>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73" name="Freeform 132"/>
          <p:cNvSpPr>
            <a:spLocks noEditPoints="1"/>
          </p:cNvSpPr>
          <p:nvPr/>
        </p:nvSpPr>
        <p:spPr bwMode="auto">
          <a:xfrm>
            <a:off x="9341847" y="2514881"/>
            <a:ext cx="237824" cy="251037"/>
          </a:xfrm>
          <a:custGeom>
            <a:avLst/>
            <a:gdLst>
              <a:gd name="T0" fmla="*/ 75 w 162"/>
              <a:gd name="T1" fmla="*/ 65 h 171"/>
              <a:gd name="T2" fmla="*/ 54 w 162"/>
              <a:gd name="T3" fmla="*/ 86 h 171"/>
              <a:gd name="T4" fmla="*/ 87 w 162"/>
              <a:gd name="T5" fmla="*/ 65 h 171"/>
              <a:gd name="T6" fmla="*/ 108 w 162"/>
              <a:gd name="T7" fmla="*/ 86 h 171"/>
              <a:gd name="T8" fmla="*/ 87 w 162"/>
              <a:gd name="T9" fmla="*/ 65 h 171"/>
              <a:gd name="T10" fmla="*/ 139 w 162"/>
              <a:gd name="T11" fmla="*/ 65 h 171"/>
              <a:gd name="T12" fmla="*/ 118 w 162"/>
              <a:gd name="T13" fmla="*/ 86 h 171"/>
              <a:gd name="T14" fmla="*/ 21 w 162"/>
              <a:gd name="T15" fmla="*/ 129 h 171"/>
              <a:gd name="T16" fmla="*/ 43 w 162"/>
              <a:gd name="T17" fmla="*/ 150 h 171"/>
              <a:gd name="T18" fmla="*/ 21 w 162"/>
              <a:gd name="T19" fmla="*/ 129 h 171"/>
              <a:gd name="T20" fmla="*/ 75 w 162"/>
              <a:gd name="T21" fmla="*/ 129 h 171"/>
              <a:gd name="T22" fmla="*/ 54 w 162"/>
              <a:gd name="T23" fmla="*/ 150 h 171"/>
              <a:gd name="T24" fmla="*/ 87 w 162"/>
              <a:gd name="T25" fmla="*/ 129 h 171"/>
              <a:gd name="T26" fmla="*/ 108 w 162"/>
              <a:gd name="T27" fmla="*/ 150 h 171"/>
              <a:gd name="T28" fmla="*/ 87 w 162"/>
              <a:gd name="T29" fmla="*/ 129 h 171"/>
              <a:gd name="T30" fmla="*/ 75 w 162"/>
              <a:gd name="T31" fmla="*/ 96 h 171"/>
              <a:gd name="T32" fmla="*/ 54 w 162"/>
              <a:gd name="T33" fmla="*/ 117 h 171"/>
              <a:gd name="T34" fmla="*/ 87 w 162"/>
              <a:gd name="T35" fmla="*/ 96 h 171"/>
              <a:gd name="T36" fmla="*/ 108 w 162"/>
              <a:gd name="T37" fmla="*/ 117 h 171"/>
              <a:gd name="T38" fmla="*/ 87 w 162"/>
              <a:gd name="T39" fmla="*/ 96 h 171"/>
              <a:gd name="T40" fmla="*/ 139 w 162"/>
              <a:gd name="T41" fmla="*/ 96 h 171"/>
              <a:gd name="T42" fmla="*/ 118 w 162"/>
              <a:gd name="T43" fmla="*/ 117 h 171"/>
              <a:gd name="T44" fmla="*/ 21 w 162"/>
              <a:gd name="T45" fmla="*/ 96 h 171"/>
              <a:gd name="T46" fmla="*/ 43 w 162"/>
              <a:gd name="T47" fmla="*/ 117 h 171"/>
              <a:gd name="T48" fmla="*/ 21 w 162"/>
              <a:gd name="T49" fmla="*/ 96 h 171"/>
              <a:gd name="T50" fmla="*/ 139 w 162"/>
              <a:gd name="T51" fmla="*/ 11 h 171"/>
              <a:gd name="T52" fmla="*/ 118 w 162"/>
              <a:gd name="T53" fmla="*/ 0 h 171"/>
              <a:gd name="T54" fmla="*/ 43 w 162"/>
              <a:gd name="T55" fmla="*/ 11 h 171"/>
              <a:gd name="T56" fmla="*/ 21 w 162"/>
              <a:gd name="T57" fmla="*/ 0 h 171"/>
              <a:gd name="T58" fmla="*/ 0 w 162"/>
              <a:gd name="T59" fmla="*/ 171 h 171"/>
              <a:gd name="T60" fmla="*/ 162 w 162"/>
              <a:gd name="T61" fmla="*/ 0 h 171"/>
              <a:gd name="T62" fmla="*/ 150 w 162"/>
              <a:gd name="T63" fmla="*/ 161 h 171"/>
              <a:gd name="T64" fmla="*/ 11 w 162"/>
              <a:gd name="T65" fmla="*/ 44 h 171"/>
              <a:gd name="T66" fmla="*/ 150 w 162"/>
              <a:gd name="T67" fmla="*/ 1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71">
                <a:moveTo>
                  <a:pt x="54" y="65"/>
                </a:moveTo>
                <a:lnTo>
                  <a:pt x="75" y="65"/>
                </a:lnTo>
                <a:lnTo>
                  <a:pt x="75" y="86"/>
                </a:lnTo>
                <a:lnTo>
                  <a:pt x="54" y="86"/>
                </a:lnTo>
                <a:lnTo>
                  <a:pt x="54" y="65"/>
                </a:lnTo>
                <a:close/>
                <a:moveTo>
                  <a:pt x="87" y="65"/>
                </a:moveTo>
                <a:lnTo>
                  <a:pt x="108" y="65"/>
                </a:lnTo>
                <a:lnTo>
                  <a:pt x="108" y="86"/>
                </a:lnTo>
                <a:lnTo>
                  <a:pt x="87" y="86"/>
                </a:lnTo>
                <a:lnTo>
                  <a:pt x="87" y="65"/>
                </a:lnTo>
                <a:close/>
                <a:moveTo>
                  <a:pt x="118" y="65"/>
                </a:moveTo>
                <a:lnTo>
                  <a:pt x="139" y="65"/>
                </a:lnTo>
                <a:lnTo>
                  <a:pt x="139" y="86"/>
                </a:lnTo>
                <a:lnTo>
                  <a:pt x="118" y="86"/>
                </a:lnTo>
                <a:lnTo>
                  <a:pt x="118" y="65"/>
                </a:lnTo>
                <a:close/>
                <a:moveTo>
                  <a:pt x="21" y="129"/>
                </a:moveTo>
                <a:lnTo>
                  <a:pt x="43" y="129"/>
                </a:lnTo>
                <a:lnTo>
                  <a:pt x="43" y="150"/>
                </a:lnTo>
                <a:lnTo>
                  <a:pt x="21" y="150"/>
                </a:lnTo>
                <a:lnTo>
                  <a:pt x="21" y="129"/>
                </a:lnTo>
                <a:close/>
                <a:moveTo>
                  <a:pt x="54" y="129"/>
                </a:moveTo>
                <a:lnTo>
                  <a:pt x="75" y="129"/>
                </a:lnTo>
                <a:lnTo>
                  <a:pt x="75" y="150"/>
                </a:lnTo>
                <a:lnTo>
                  <a:pt x="54" y="150"/>
                </a:lnTo>
                <a:lnTo>
                  <a:pt x="54" y="129"/>
                </a:lnTo>
                <a:close/>
                <a:moveTo>
                  <a:pt x="87" y="129"/>
                </a:moveTo>
                <a:lnTo>
                  <a:pt x="108" y="129"/>
                </a:lnTo>
                <a:lnTo>
                  <a:pt x="108" y="150"/>
                </a:lnTo>
                <a:lnTo>
                  <a:pt x="87" y="150"/>
                </a:lnTo>
                <a:lnTo>
                  <a:pt x="87" y="129"/>
                </a:lnTo>
                <a:close/>
                <a:moveTo>
                  <a:pt x="54" y="96"/>
                </a:moveTo>
                <a:lnTo>
                  <a:pt x="75" y="96"/>
                </a:lnTo>
                <a:lnTo>
                  <a:pt x="75" y="117"/>
                </a:lnTo>
                <a:lnTo>
                  <a:pt x="54" y="117"/>
                </a:lnTo>
                <a:lnTo>
                  <a:pt x="54" y="96"/>
                </a:lnTo>
                <a:close/>
                <a:moveTo>
                  <a:pt x="87" y="96"/>
                </a:moveTo>
                <a:lnTo>
                  <a:pt x="108" y="96"/>
                </a:lnTo>
                <a:lnTo>
                  <a:pt x="108" y="117"/>
                </a:lnTo>
                <a:lnTo>
                  <a:pt x="87" y="117"/>
                </a:lnTo>
                <a:lnTo>
                  <a:pt x="87" y="96"/>
                </a:lnTo>
                <a:close/>
                <a:moveTo>
                  <a:pt x="118" y="96"/>
                </a:moveTo>
                <a:lnTo>
                  <a:pt x="139" y="96"/>
                </a:lnTo>
                <a:lnTo>
                  <a:pt x="139" y="117"/>
                </a:lnTo>
                <a:lnTo>
                  <a:pt x="118" y="117"/>
                </a:lnTo>
                <a:lnTo>
                  <a:pt x="118" y="96"/>
                </a:lnTo>
                <a:close/>
                <a:moveTo>
                  <a:pt x="21" y="96"/>
                </a:moveTo>
                <a:lnTo>
                  <a:pt x="43" y="96"/>
                </a:lnTo>
                <a:lnTo>
                  <a:pt x="43" y="117"/>
                </a:lnTo>
                <a:lnTo>
                  <a:pt x="21" y="117"/>
                </a:lnTo>
                <a:lnTo>
                  <a:pt x="21" y="96"/>
                </a:lnTo>
                <a:close/>
                <a:moveTo>
                  <a:pt x="139" y="0"/>
                </a:moveTo>
                <a:lnTo>
                  <a:pt x="139" y="11"/>
                </a:lnTo>
                <a:lnTo>
                  <a:pt x="118" y="11"/>
                </a:lnTo>
                <a:lnTo>
                  <a:pt x="118" y="0"/>
                </a:lnTo>
                <a:lnTo>
                  <a:pt x="43" y="0"/>
                </a:lnTo>
                <a:lnTo>
                  <a:pt x="43" y="11"/>
                </a:lnTo>
                <a:lnTo>
                  <a:pt x="21" y="11"/>
                </a:lnTo>
                <a:lnTo>
                  <a:pt x="21" y="0"/>
                </a:lnTo>
                <a:lnTo>
                  <a:pt x="0" y="0"/>
                </a:lnTo>
                <a:lnTo>
                  <a:pt x="0" y="171"/>
                </a:lnTo>
                <a:lnTo>
                  <a:pt x="162" y="171"/>
                </a:lnTo>
                <a:lnTo>
                  <a:pt x="162" y="0"/>
                </a:lnTo>
                <a:lnTo>
                  <a:pt x="139" y="0"/>
                </a:lnTo>
                <a:close/>
                <a:moveTo>
                  <a:pt x="150" y="161"/>
                </a:moveTo>
                <a:lnTo>
                  <a:pt x="11" y="161"/>
                </a:lnTo>
                <a:lnTo>
                  <a:pt x="11" y="44"/>
                </a:lnTo>
                <a:lnTo>
                  <a:pt x="150" y="44"/>
                </a:lnTo>
                <a:lnTo>
                  <a:pt x="150" y="161"/>
                </a:ln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74" name="Freeform 133"/>
          <p:cNvSpPr>
            <a:spLocks noEditPoints="1"/>
          </p:cNvSpPr>
          <p:nvPr/>
        </p:nvSpPr>
        <p:spPr bwMode="auto">
          <a:xfrm>
            <a:off x="9719137" y="3676109"/>
            <a:ext cx="201124" cy="201122"/>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6 h 84"/>
              <a:gd name="T12" fmla="*/ 8 w 84"/>
              <a:gd name="T13" fmla="*/ 42 h 84"/>
              <a:gd name="T14" fmla="*/ 42 w 84"/>
              <a:gd name="T15" fmla="*/ 8 h 84"/>
              <a:gd name="T16" fmla="*/ 76 w 84"/>
              <a:gd name="T17" fmla="*/ 42 h 84"/>
              <a:gd name="T18" fmla="*/ 42 w 84"/>
              <a:gd name="T19" fmla="*/ 76 h 84"/>
              <a:gd name="T20" fmla="*/ 26 w 84"/>
              <a:gd name="T21" fmla="*/ 26 h 84"/>
              <a:gd name="T22" fmla="*/ 58 w 84"/>
              <a:gd name="T23" fmla="*/ 26 h 84"/>
              <a:gd name="T24" fmla="*/ 58 w 84"/>
              <a:gd name="T25" fmla="*/ 58 h 84"/>
              <a:gd name="T26" fmla="*/ 26 w 84"/>
              <a:gd name="T27" fmla="*/ 58 h 84"/>
              <a:gd name="T28" fmla="*/ 26 w 84"/>
              <a:gd name="T29"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6"/>
                </a:moveTo>
                <a:cubicBezTo>
                  <a:pt x="23" y="76"/>
                  <a:pt x="8" y="61"/>
                  <a:pt x="8" y="42"/>
                </a:cubicBezTo>
                <a:cubicBezTo>
                  <a:pt x="8" y="23"/>
                  <a:pt x="23" y="8"/>
                  <a:pt x="42" y="8"/>
                </a:cubicBezTo>
                <a:cubicBezTo>
                  <a:pt x="61" y="8"/>
                  <a:pt x="76" y="23"/>
                  <a:pt x="76" y="42"/>
                </a:cubicBezTo>
                <a:cubicBezTo>
                  <a:pt x="76" y="61"/>
                  <a:pt x="61" y="76"/>
                  <a:pt x="42" y="76"/>
                </a:cubicBezTo>
                <a:close/>
                <a:moveTo>
                  <a:pt x="26" y="26"/>
                </a:moveTo>
                <a:cubicBezTo>
                  <a:pt x="58" y="26"/>
                  <a:pt x="58" y="26"/>
                  <a:pt x="58" y="26"/>
                </a:cubicBezTo>
                <a:cubicBezTo>
                  <a:pt x="58" y="58"/>
                  <a:pt x="58" y="58"/>
                  <a:pt x="58" y="58"/>
                </a:cubicBezTo>
                <a:cubicBezTo>
                  <a:pt x="26" y="58"/>
                  <a:pt x="26" y="58"/>
                  <a:pt x="26" y="58"/>
                </a:cubicBezTo>
                <a:lnTo>
                  <a:pt x="26" y="26"/>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75" name="Freeform 134"/>
          <p:cNvSpPr>
            <a:spLocks noEditPoints="1"/>
          </p:cNvSpPr>
          <p:nvPr/>
        </p:nvSpPr>
        <p:spPr bwMode="auto">
          <a:xfrm>
            <a:off x="9425526" y="3646749"/>
            <a:ext cx="350865" cy="350864"/>
          </a:xfrm>
          <a:custGeom>
            <a:avLst/>
            <a:gdLst>
              <a:gd name="T0" fmla="*/ 140 w 146"/>
              <a:gd name="T1" fmla="*/ 123 h 146"/>
              <a:gd name="T2" fmla="*/ 106 w 146"/>
              <a:gd name="T3" fmla="*/ 94 h 146"/>
              <a:gd name="T4" fmla="*/ 96 w 146"/>
              <a:gd name="T5" fmla="*/ 89 h 146"/>
              <a:gd name="T6" fmla="*/ 109 w 146"/>
              <a:gd name="T7" fmla="*/ 54 h 146"/>
              <a:gd name="T8" fmla="*/ 54 w 146"/>
              <a:gd name="T9" fmla="*/ 0 h 146"/>
              <a:gd name="T10" fmla="*/ 0 w 146"/>
              <a:gd name="T11" fmla="*/ 54 h 146"/>
              <a:gd name="T12" fmla="*/ 54 w 146"/>
              <a:gd name="T13" fmla="*/ 108 h 146"/>
              <a:gd name="T14" fmla="*/ 90 w 146"/>
              <a:gd name="T15" fmla="*/ 95 h 146"/>
              <a:gd name="T16" fmla="*/ 94 w 146"/>
              <a:gd name="T17" fmla="*/ 106 h 146"/>
              <a:gd name="T18" fmla="*/ 123 w 146"/>
              <a:gd name="T19" fmla="*/ 140 h 146"/>
              <a:gd name="T20" fmla="*/ 141 w 146"/>
              <a:gd name="T21" fmla="*/ 141 h 146"/>
              <a:gd name="T22" fmla="*/ 140 w 146"/>
              <a:gd name="T23" fmla="*/ 123 h 146"/>
              <a:gd name="T24" fmla="*/ 54 w 146"/>
              <a:gd name="T25" fmla="*/ 90 h 146"/>
              <a:gd name="T26" fmla="*/ 18 w 146"/>
              <a:gd name="T27" fmla="*/ 54 h 146"/>
              <a:gd name="T28" fmla="*/ 54 w 146"/>
              <a:gd name="T29" fmla="*/ 18 h 146"/>
              <a:gd name="T30" fmla="*/ 91 w 146"/>
              <a:gd name="T31" fmla="*/ 54 h 146"/>
              <a:gd name="T32" fmla="*/ 54 w 146"/>
              <a:gd name="T33" fmla="*/ 90 h 146"/>
              <a:gd name="T34" fmla="*/ 63 w 146"/>
              <a:gd name="T35" fmla="*/ 27 h 146"/>
              <a:gd name="T36" fmla="*/ 45 w 146"/>
              <a:gd name="T37" fmla="*/ 27 h 146"/>
              <a:gd name="T38" fmla="*/ 45 w 146"/>
              <a:gd name="T39" fmla="*/ 45 h 146"/>
              <a:gd name="T40" fmla="*/ 27 w 146"/>
              <a:gd name="T41" fmla="*/ 45 h 146"/>
              <a:gd name="T42" fmla="*/ 27 w 146"/>
              <a:gd name="T43" fmla="*/ 63 h 146"/>
              <a:gd name="T44" fmla="*/ 45 w 146"/>
              <a:gd name="T45" fmla="*/ 63 h 146"/>
              <a:gd name="T46" fmla="*/ 45 w 146"/>
              <a:gd name="T47" fmla="*/ 81 h 146"/>
              <a:gd name="T48" fmla="*/ 63 w 146"/>
              <a:gd name="T49" fmla="*/ 81 h 146"/>
              <a:gd name="T50" fmla="*/ 63 w 146"/>
              <a:gd name="T51" fmla="*/ 63 h 146"/>
              <a:gd name="T52" fmla="*/ 81 w 146"/>
              <a:gd name="T53" fmla="*/ 63 h 146"/>
              <a:gd name="T54" fmla="*/ 81 w 146"/>
              <a:gd name="T55" fmla="*/ 45 h 146"/>
              <a:gd name="T56" fmla="*/ 63 w 146"/>
              <a:gd name="T57" fmla="*/ 45 h 146"/>
              <a:gd name="T58" fmla="*/ 63 w 146"/>
              <a:gd name="T59"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0" y="123"/>
                </a:moveTo>
                <a:cubicBezTo>
                  <a:pt x="106" y="94"/>
                  <a:pt x="106" y="94"/>
                  <a:pt x="106" y="94"/>
                </a:cubicBezTo>
                <a:cubicBezTo>
                  <a:pt x="103" y="91"/>
                  <a:pt x="99" y="89"/>
                  <a:pt x="96" y="89"/>
                </a:cubicBezTo>
                <a:cubicBezTo>
                  <a:pt x="104" y="80"/>
                  <a:pt x="109" y="67"/>
                  <a:pt x="109" y="54"/>
                </a:cubicBezTo>
                <a:cubicBezTo>
                  <a:pt x="109" y="24"/>
                  <a:pt x="84" y="0"/>
                  <a:pt x="54" y="0"/>
                </a:cubicBezTo>
                <a:cubicBezTo>
                  <a:pt x="24" y="0"/>
                  <a:pt x="0" y="24"/>
                  <a:pt x="0" y="54"/>
                </a:cubicBezTo>
                <a:cubicBezTo>
                  <a:pt x="0" y="84"/>
                  <a:pt x="24" y="108"/>
                  <a:pt x="54" y="108"/>
                </a:cubicBezTo>
                <a:cubicBezTo>
                  <a:pt x="68" y="108"/>
                  <a:pt x="80" y="103"/>
                  <a:pt x="90" y="95"/>
                </a:cubicBezTo>
                <a:cubicBezTo>
                  <a:pt x="89" y="98"/>
                  <a:pt x="91" y="102"/>
                  <a:pt x="94" y="106"/>
                </a:cubicBezTo>
                <a:cubicBezTo>
                  <a:pt x="123" y="140"/>
                  <a:pt x="123" y="140"/>
                  <a:pt x="123" y="140"/>
                </a:cubicBezTo>
                <a:cubicBezTo>
                  <a:pt x="128" y="146"/>
                  <a:pt x="136" y="146"/>
                  <a:pt x="141" y="141"/>
                </a:cubicBezTo>
                <a:cubicBezTo>
                  <a:pt x="146" y="136"/>
                  <a:pt x="146" y="128"/>
                  <a:pt x="140" y="123"/>
                </a:cubicBezTo>
                <a:close/>
                <a:moveTo>
                  <a:pt x="54" y="90"/>
                </a:moveTo>
                <a:cubicBezTo>
                  <a:pt x="34" y="90"/>
                  <a:pt x="18" y="74"/>
                  <a:pt x="18" y="54"/>
                </a:cubicBezTo>
                <a:cubicBezTo>
                  <a:pt x="18" y="34"/>
                  <a:pt x="34" y="18"/>
                  <a:pt x="54" y="18"/>
                </a:cubicBezTo>
                <a:cubicBezTo>
                  <a:pt x="74" y="18"/>
                  <a:pt x="91" y="34"/>
                  <a:pt x="91" y="54"/>
                </a:cubicBezTo>
                <a:cubicBezTo>
                  <a:pt x="91" y="74"/>
                  <a:pt x="74" y="90"/>
                  <a:pt x="54" y="90"/>
                </a:cubicBezTo>
                <a:close/>
                <a:moveTo>
                  <a:pt x="63" y="27"/>
                </a:moveTo>
                <a:cubicBezTo>
                  <a:pt x="45" y="27"/>
                  <a:pt x="45" y="27"/>
                  <a:pt x="45" y="27"/>
                </a:cubicBezTo>
                <a:cubicBezTo>
                  <a:pt x="45" y="45"/>
                  <a:pt x="45" y="45"/>
                  <a:pt x="45" y="45"/>
                </a:cubicBezTo>
                <a:cubicBezTo>
                  <a:pt x="27" y="45"/>
                  <a:pt x="27" y="45"/>
                  <a:pt x="27" y="45"/>
                </a:cubicBezTo>
                <a:cubicBezTo>
                  <a:pt x="27" y="63"/>
                  <a:pt x="27" y="63"/>
                  <a:pt x="27" y="63"/>
                </a:cubicBezTo>
                <a:cubicBezTo>
                  <a:pt x="45" y="63"/>
                  <a:pt x="45" y="63"/>
                  <a:pt x="45" y="63"/>
                </a:cubicBezTo>
                <a:cubicBezTo>
                  <a:pt x="45" y="81"/>
                  <a:pt x="45" y="81"/>
                  <a:pt x="45" y="81"/>
                </a:cubicBezTo>
                <a:cubicBezTo>
                  <a:pt x="63" y="81"/>
                  <a:pt x="63" y="81"/>
                  <a:pt x="63" y="81"/>
                </a:cubicBezTo>
                <a:cubicBezTo>
                  <a:pt x="63" y="63"/>
                  <a:pt x="63" y="63"/>
                  <a:pt x="63" y="63"/>
                </a:cubicBezTo>
                <a:cubicBezTo>
                  <a:pt x="81" y="63"/>
                  <a:pt x="81" y="63"/>
                  <a:pt x="81" y="63"/>
                </a:cubicBezTo>
                <a:cubicBezTo>
                  <a:pt x="81" y="45"/>
                  <a:pt x="81" y="45"/>
                  <a:pt x="81" y="45"/>
                </a:cubicBezTo>
                <a:cubicBezTo>
                  <a:pt x="63" y="45"/>
                  <a:pt x="63" y="45"/>
                  <a:pt x="63" y="45"/>
                </a:cubicBezTo>
                <a:lnTo>
                  <a:pt x="63" y="27"/>
                </a:ln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76" name="Freeform 135"/>
          <p:cNvSpPr>
            <a:spLocks noEditPoints="1"/>
          </p:cNvSpPr>
          <p:nvPr/>
        </p:nvSpPr>
        <p:spPr bwMode="auto">
          <a:xfrm>
            <a:off x="9886494" y="4275074"/>
            <a:ext cx="204059" cy="206995"/>
          </a:xfrm>
          <a:custGeom>
            <a:avLst/>
            <a:gdLst>
              <a:gd name="T0" fmla="*/ 16 w 85"/>
              <a:gd name="T1" fmla="*/ 49 h 86"/>
              <a:gd name="T2" fmla="*/ 16 w 85"/>
              <a:gd name="T3" fmla="*/ 86 h 86"/>
              <a:gd name="T4" fmla="*/ 18 w 85"/>
              <a:gd name="T5" fmla="*/ 86 h 86"/>
              <a:gd name="T6" fmla="*/ 21 w 85"/>
              <a:gd name="T7" fmla="*/ 86 h 86"/>
              <a:gd name="T8" fmla="*/ 21 w 85"/>
              <a:gd name="T9" fmla="*/ 49 h 86"/>
              <a:gd name="T10" fmla="*/ 18 w 85"/>
              <a:gd name="T11" fmla="*/ 49 h 86"/>
              <a:gd name="T12" fmla="*/ 16 w 85"/>
              <a:gd name="T13" fmla="*/ 49 h 86"/>
              <a:gd name="T14" fmla="*/ 64 w 85"/>
              <a:gd name="T15" fmla="*/ 49 h 86"/>
              <a:gd name="T16" fmla="*/ 64 w 85"/>
              <a:gd name="T17" fmla="*/ 86 h 86"/>
              <a:gd name="T18" fmla="*/ 67 w 85"/>
              <a:gd name="T19" fmla="*/ 86 h 86"/>
              <a:gd name="T20" fmla="*/ 69 w 85"/>
              <a:gd name="T21" fmla="*/ 86 h 86"/>
              <a:gd name="T22" fmla="*/ 69 w 85"/>
              <a:gd name="T23" fmla="*/ 49 h 86"/>
              <a:gd name="T24" fmla="*/ 67 w 85"/>
              <a:gd name="T25" fmla="*/ 49 h 86"/>
              <a:gd name="T26" fmla="*/ 64 w 85"/>
              <a:gd name="T27" fmla="*/ 49 h 86"/>
              <a:gd name="T28" fmla="*/ 85 w 85"/>
              <a:gd name="T29" fmla="*/ 43 h 86"/>
              <a:gd name="T30" fmla="*/ 42 w 85"/>
              <a:gd name="T31" fmla="*/ 0 h 86"/>
              <a:gd name="T32" fmla="*/ 0 w 85"/>
              <a:gd name="T33" fmla="*/ 43 h 86"/>
              <a:gd name="T34" fmla="*/ 2 w 85"/>
              <a:gd name="T35" fmla="*/ 58 h 86"/>
              <a:gd name="T36" fmla="*/ 0 w 85"/>
              <a:gd name="T37" fmla="*/ 67 h 86"/>
              <a:gd name="T38" fmla="*/ 10 w 85"/>
              <a:gd name="T39" fmla="*/ 84 h 86"/>
              <a:gd name="T40" fmla="*/ 10 w 85"/>
              <a:gd name="T41" fmla="*/ 51 h 86"/>
              <a:gd name="T42" fmla="*/ 6 w 85"/>
              <a:gd name="T43" fmla="*/ 54 h 86"/>
              <a:gd name="T44" fmla="*/ 5 w 85"/>
              <a:gd name="T45" fmla="*/ 46 h 86"/>
              <a:gd name="T46" fmla="*/ 42 w 85"/>
              <a:gd name="T47" fmla="*/ 8 h 86"/>
              <a:gd name="T48" fmla="*/ 80 w 85"/>
              <a:gd name="T49" fmla="*/ 46 h 86"/>
              <a:gd name="T50" fmla="*/ 79 w 85"/>
              <a:gd name="T51" fmla="*/ 54 h 86"/>
              <a:gd name="T52" fmla="*/ 75 w 85"/>
              <a:gd name="T53" fmla="*/ 51 h 86"/>
              <a:gd name="T54" fmla="*/ 75 w 85"/>
              <a:gd name="T55" fmla="*/ 84 h 86"/>
              <a:gd name="T56" fmla="*/ 85 w 85"/>
              <a:gd name="T57" fmla="*/ 67 h 86"/>
              <a:gd name="T58" fmla="*/ 83 w 85"/>
              <a:gd name="T59" fmla="*/ 58 h 86"/>
              <a:gd name="T60" fmla="*/ 85 w 85"/>
              <a:gd name="T6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86">
                <a:moveTo>
                  <a:pt x="16" y="49"/>
                </a:moveTo>
                <a:cubicBezTo>
                  <a:pt x="16" y="86"/>
                  <a:pt x="16" y="86"/>
                  <a:pt x="16" y="86"/>
                </a:cubicBezTo>
                <a:cubicBezTo>
                  <a:pt x="17" y="86"/>
                  <a:pt x="17" y="86"/>
                  <a:pt x="18" y="86"/>
                </a:cubicBezTo>
                <a:cubicBezTo>
                  <a:pt x="21" y="86"/>
                  <a:pt x="21" y="86"/>
                  <a:pt x="21" y="86"/>
                </a:cubicBezTo>
                <a:cubicBezTo>
                  <a:pt x="21" y="49"/>
                  <a:pt x="21" y="49"/>
                  <a:pt x="21" y="49"/>
                </a:cubicBezTo>
                <a:cubicBezTo>
                  <a:pt x="18" y="49"/>
                  <a:pt x="18" y="49"/>
                  <a:pt x="18" y="49"/>
                </a:cubicBezTo>
                <a:cubicBezTo>
                  <a:pt x="17" y="49"/>
                  <a:pt x="17" y="49"/>
                  <a:pt x="16" y="49"/>
                </a:cubicBezTo>
                <a:close/>
                <a:moveTo>
                  <a:pt x="64" y="49"/>
                </a:moveTo>
                <a:cubicBezTo>
                  <a:pt x="64" y="86"/>
                  <a:pt x="64" y="86"/>
                  <a:pt x="64" y="86"/>
                </a:cubicBezTo>
                <a:cubicBezTo>
                  <a:pt x="67" y="86"/>
                  <a:pt x="67" y="86"/>
                  <a:pt x="67" y="86"/>
                </a:cubicBezTo>
                <a:cubicBezTo>
                  <a:pt x="68" y="86"/>
                  <a:pt x="68" y="86"/>
                  <a:pt x="69" y="86"/>
                </a:cubicBezTo>
                <a:cubicBezTo>
                  <a:pt x="69" y="49"/>
                  <a:pt x="69" y="49"/>
                  <a:pt x="69" y="49"/>
                </a:cubicBezTo>
                <a:cubicBezTo>
                  <a:pt x="68" y="49"/>
                  <a:pt x="68" y="49"/>
                  <a:pt x="67" y="49"/>
                </a:cubicBezTo>
                <a:lnTo>
                  <a:pt x="64" y="49"/>
                </a:lnTo>
                <a:close/>
                <a:moveTo>
                  <a:pt x="85" y="43"/>
                </a:moveTo>
                <a:cubicBezTo>
                  <a:pt x="85" y="20"/>
                  <a:pt x="66" y="0"/>
                  <a:pt x="42" y="0"/>
                </a:cubicBezTo>
                <a:cubicBezTo>
                  <a:pt x="19" y="0"/>
                  <a:pt x="0" y="20"/>
                  <a:pt x="0" y="43"/>
                </a:cubicBezTo>
                <a:cubicBezTo>
                  <a:pt x="0" y="48"/>
                  <a:pt x="0" y="53"/>
                  <a:pt x="2" y="58"/>
                </a:cubicBezTo>
                <a:cubicBezTo>
                  <a:pt x="0" y="61"/>
                  <a:pt x="0" y="64"/>
                  <a:pt x="0" y="67"/>
                </a:cubicBezTo>
                <a:cubicBezTo>
                  <a:pt x="0" y="75"/>
                  <a:pt x="4" y="81"/>
                  <a:pt x="10" y="84"/>
                </a:cubicBezTo>
                <a:cubicBezTo>
                  <a:pt x="10" y="51"/>
                  <a:pt x="10" y="51"/>
                  <a:pt x="10" y="51"/>
                </a:cubicBezTo>
                <a:cubicBezTo>
                  <a:pt x="9" y="51"/>
                  <a:pt x="7" y="52"/>
                  <a:pt x="6" y="54"/>
                </a:cubicBezTo>
                <a:cubicBezTo>
                  <a:pt x="5" y="51"/>
                  <a:pt x="5" y="49"/>
                  <a:pt x="5" y="46"/>
                </a:cubicBezTo>
                <a:cubicBezTo>
                  <a:pt x="5" y="25"/>
                  <a:pt x="22" y="8"/>
                  <a:pt x="42" y="8"/>
                </a:cubicBezTo>
                <a:cubicBezTo>
                  <a:pt x="63" y="8"/>
                  <a:pt x="80" y="25"/>
                  <a:pt x="80" y="46"/>
                </a:cubicBezTo>
                <a:cubicBezTo>
                  <a:pt x="80" y="49"/>
                  <a:pt x="80" y="51"/>
                  <a:pt x="79" y="54"/>
                </a:cubicBezTo>
                <a:cubicBezTo>
                  <a:pt x="78" y="52"/>
                  <a:pt x="76" y="51"/>
                  <a:pt x="75" y="51"/>
                </a:cubicBezTo>
                <a:cubicBezTo>
                  <a:pt x="75" y="84"/>
                  <a:pt x="75" y="84"/>
                  <a:pt x="75" y="84"/>
                </a:cubicBezTo>
                <a:cubicBezTo>
                  <a:pt x="81" y="81"/>
                  <a:pt x="85" y="75"/>
                  <a:pt x="85" y="67"/>
                </a:cubicBezTo>
                <a:cubicBezTo>
                  <a:pt x="85" y="64"/>
                  <a:pt x="84" y="61"/>
                  <a:pt x="83" y="58"/>
                </a:cubicBezTo>
                <a:cubicBezTo>
                  <a:pt x="85" y="53"/>
                  <a:pt x="85" y="48"/>
                  <a:pt x="85" y="43"/>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77" name="Freeform 136"/>
          <p:cNvSpPr>
            <a:spLocks noEditPoints="1"/>
          </p:cNvSpPr>
          <p:nvPr/>
        </p:nvSpPr>
        <p:spPr bwMode="auto">
          <a:xfrm>
            <a:off x="9576736" y="4024037"/>
            <a:ext cx="249569" cy="248100"/>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32 w 104"/>
              <a:gd name="T11" fmla="*/ 52 h 104"/>
              <a:gd name="T12" fmla="*/ 52 w 104"/>
              <a:gd name="T13" fmla="*/ 32 h 104"/>
              <a:gd name="T14" fmla="*/ 72 w 104"/>
              <a:gd name="T15" fmla="*/ 52 h 104"/>
              <a:gd name="T16" fmla="*/ 52 w 104"/>
              <a:gd name="T17" fmla="*/ 71 h 104"/>
              <a:gd name="T18" fmla="*/ 32 w 104"/>
              <a:gd name="T19" fmla="*/ 52 h 104"/>
              <a:gd name="T20" fmla="*/ 94 w 104"/>
              <a:gd name="T21" fmla="*/ 69 h 104"/>
              <a:gd name="T22" fmla="*/ 94 w 104"/>
              <a:gd name="T23" fmla="*/ 69 h 104"/>
              <a:gd name="T24" fmla="*/ 76 w 104"/>
              <a:gd name="T25" fmla="*/ 62 h 104"/>
              <a:gd name="T26" fmla="*/ 78 w 104"/>
              <a:gd name="T27" fmla="*/ 52 h 104"/>
              <a:gd name="T28" fmla="*/ 76 w 104"/>
              <a:gd name="T29" fmla="*/ 42 h 104"/>
              <a:gd name="T30" fmla="*/ 89 w 104"/>
              <a:gd name="T31" fmla="*/ 37 h 104"/>
              <a:gd name="T32" fmla="*/ 94 w 104"/>
              <a:gd name="T33" fmla="*/ 34 h 104"/>
              <a:gd name="T34" fmla="*/ 98 w 104"/>
              <a:gd name="T35" fmla="*/ 52 h 104"/>
              <a:gd name="T36" fmla="*/ 94 w 104"/>
              <a:gd name="T37" fmla="*/ 69 h 104"/>
              <a:gd name="T38" fmla="*/ 69 w 104"/>
              <a:gd name="T39" fmla="*/ 10 h 104"/>
              <a:gd name="T40" fmla="*/ 69 w 104"/>
              <a:gd name="T41" fmla="*/ 10 h 104"/>
              <a:gd name="T42" fmla="*/ 69 w 104"/>
              <a:gd name="T43" fmla="*/ 10 h 104"/>
              <a:gd name="T44" fmla="*/ 62 w 104"/>
              <a:gd name="T45" fmla="*/ 28 h 104"/>
              <a:gd name="T46" fmla="*/ 52 w 104"/>
              <a:gd name="T47" fmla="*/ 26 h 104"/>
              <a:gd name="T48" fmla="*/ 42 w 104"/>
              <a:gd name="T49" fmla="*/ 28 h 104"/>
              <a:gd name="T50" fmla="*/ 38 w 104"/>
              <a:gd name="T51" fmla="*/ 19 h 104"/>
              <a:gd name="T52" fmla="*/ 35 w 104"/>
              <a:gd name="T53" fmla="*/ 10 h 104"/>
              <a:gd name="T54" fmla="*/ 52 w 104"/>
              <a:gd name="T55" fmla="*/ 6 h 104"/>
              <a:gd name="T56" fmla="*/ 69 w 104"/>
              <a:gd name="T57" fmla="*/ 10 h 104"/>
              <a:gd name="T58" fmla="*/ 10 w 104"/>
              <a:gd name="T59" fmla="*/ 34 h 104"/>
              <a:gd name="T60" fmla="*/ 19 w 104"/>
              <a:gd name="T61" fmla="*/ 38 h 104"/>
              <a:gd name="T62" fmla="*/ 28 w 104"/>
              <a:gd name="T63" fmla="*/ 42 h 104"/>
              <a:gd name="T64" fmla="*/ 26 w 104"/>
              <a:gd name="T65" fmla="*/ 52 h 104"/>
              <a:gd name="T66" fmla="*/ 28 w 104"/>
              <a:gd name="T67" fmla="*/ 62 h 104"/>
              <a:gd name="T68" fmla="*/ 10 w 104"/>
              <a:gd name="T69" fmla="*/ 69 h 104"/>
              <a:gd name="T70" fmla="*/ 6 w 104"/>
              <a:gd name="T71" fmla="*/ 52 h 104"/>
              <a:gd name="T72" fmla="*/ 10 w 104"/>
              <a:gd name="T73" fmla="*/ 34 h 104"/>
              <a:gd name="T74" fmla="*/ 35 w 104"/>
              <a:gd name="T75" fmla="*/ 94 h 104"/>
              <a:gd name="T76" fmla="*/ 37 w 104"/>
              <a:gd name="T77" fmla="*/ 88 h 104"/>
              <a:gd name="T78" fmla="*/ 42 w 104"/>
              <a:gd name="T79" fmla="*/ 76 h 104"/>
              <a:gd name="T80" fmla="*/ 52 w 104"/>
              <a:gd name="T81" fmla="*/ 78 h 104"/>
              <a:gd name="T82" fmla="*/ 62 w 104"/>
              <a:gd name="T83" fmla="*/ 76 h 104"/>
              <a:gd name="T84" fmla="*/ 69 w 104"/>
              <a:gd name="T85" fmla="*/ 94 h 104"/>
              <a:gd name="T86" fmla="*/ 69 w 104"/>
              <a:gd name="T87" fmla="*/ 94 h 104"/>
              <a:gd name="T88" fmla="*/ 69 w 104"/>
              <a:gd name="T89" fmla="*/ 94 h 104"/>
              <a:gd name="T90" fmla="*/ 52 w 104"/>
              <a:gd name="T91" fmla="*/ 97 h 104"/>
              <a:gd name="T92" fmla="*/ 35 w 104"/>
              <a:gd name="T93"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32" y="52"/>
                </a:moveTo>
                <a:cubicBezTo>
                  <a:pt x="32" y="41"/>
                  <a:pt x="41" y="32"/>
                  <a:pt x="52" y="32"/>
                </a:cubicBezTo>
                <a:cubicBezTo>
                  <a:pt x="63" y="32"/>
                  <a:pt x="72" y="41"/>
                  <a:pt x="72" y="52"/>
                </a:cubicBezTo>
                <a:cubicBezTo>
                  <a:pt x="72" y="63"/>
                  <a:pt x="63" y="71"/>
                  <a:pt x="52" y="71"/>
                </a:cubicBezTo>
                <a:cubicBezTo>
                  <a:pt x="41" y="71"/>
                  <a:pt x="32" y="63"/>
                  <a:pt x="32" y="52"/>
                </a:cubicBezTo>
                <a:close/>
                <a:moveTo>
                  <a:pt x="94" y="69"/>
                </a:moveTo>
                <a:cubicBezTo>
                  <a:pt x="94" y="69"/>
                  <a:pt x="94" y="69"/>
                  <a:pt x="94" y="69"/>
                </a:cubicBezTo>
                <a:cubicBezTo>
                  <a:pt x="76" y="62"/>
                  <a:pt x="76" y="62"/>
                  <a:pt x="76" y="62"/>
                </a:cubicBezTo>
                <a:cubicBezTo>
                  <a:pt x="77" y="59"/>
                  <a:pt x="78" y="55"/>
                  <a:pt x="78" y="52"/>
                </a:cubicBezTo>
                <a:cubicBezTo>
                  <a:pt x="78" y="48"/>
                  <a:pt x="77" y="45"/>
                  <a:pt x="76" y="42"/>
                </a:cubicBezTo>
                <a:cubicBezTo>
                  <a:pt x="89" y="37"/>
                  <a:pt x="89" y="37"/>
                  <a:pt x="89" y="37"/>
                </a:cubicBezTo>
                <a:cubicBezTo>
                  <a:pt x="94" y="34"/>
                  <a:pt x="94" y="34"/>
                  <a:pt x="94" y="34"/>
                </a:cubicBezTo>
                <a:cubicBezTo>
                  <a:pt x="96" y="40"/>
                  <a:pt x="98" y="46"/>
                  <a:pt x="98" y="52"/>
                </a:cubicBezTo>
                <a:cubicBezTo>
                  <a:pt x="98" y="58"/>
                  <a:pt x="96" y="64"/>
                  <a:pt x="94" y="69"/>
                </a:cubicBezTo>
                <a:close/>
                <a:moveTo>
                  <a:pt x="69" y="10"/>
                </a:moveTo>
                <a:cubicBezTo>
                  <a:pt x="69" y="10"/>
                  <a:pt x="69" y="10"/>
                  <a:pt x="69" y="10"/>
                </a:cubicBezTo>
                <a:cubicBezTo>
                  <a:pt x="69" y="10"/>
                  <a:pt x="69" y="10"/>
                  <a:pt x="69" y="10"/>
                </a:cubicBezTo>
                <a:cubicBezTo>
                  <a:pt x="62" y="28"/>
                  <a:pt x="62" y="28"/>
                  <a:pt x="62" y="28"/>
                </a:cubicBezTo>
                <a:cubicBezTo>
                  <a:pt x="59" y="26"/>
                  <a:pt x="56" y="26"/>
                  <a:pt x="52" y="26"/>
                </a:cubicBezTo>
                <a:cubicBezTo>
                  <a:pt x="48" y="26"/>
                  <a:pt x="45" y="26"/>
                  <a:pt x="42" y="28"/>
                </a:cubicBezTo>
                <a:cubicBezTo>
                  <a:pt x="38" y="19"/>
                  <a:pt x="38" y="19"/>
                  <a:pt x="38" y="19"/>
                </a:cubicBezTo>
                <a:cubicBezTo>
                  <a:pt x="35" y="10"/>
                  <a:pt x="35" y="10"/>
                  <a:pt x="35" y="10"/>
                </a:cubicBezTo>
                <a:cubicBezTo>
                  <a:pt x="40" y="7"/>
                  <a:pt x="46" y="6"/>
                  <a:pt x="52" y="6"/>
                </a:cubicBezTo>
                <a:cubicBezTo>
                  <a:pt x="58" y="6"/>
                  <a:pt x="64" y="7"/>
                  <a:pt x="69" y="10"/>
                </a:cubicBezTo>
                <a:close/>
                <a:moveTo>
                  <a:pt x="10" y="34"/>
                </a:moveTo>
                <a:cubicBezTo>
                  <a:pt x="19" y="38"/>
                  <a:pt x="19" y="38"/>
                  <a:pt x="19" y="38"/>
                </a:cubicBezTo>
                <a:cubicBezTo>
                  <a:pt x="28" y="42"/>
                  <a:pt x="28" y="42"/>
                  <a:pt x="28" y="42"/>
                </a:cubicBezTo>
                <a:cubicBezTo>
                  <a:pt x="27" y="45"/>
                  <a:pt x="26" y="48"/>
                  <a:pt x="26" y="52"/>
                </a:cubicBezTo>
                <a:cubicBezTo>
                  <a:pt x="26" y="55"/>
                  <a:pt x="27" y="59"/>
                  <a:pt x="28" y="62"/>
                </a:cubicBezTo>
                <a:cubicBezTo>
                  <a:pt x="10" y="69"/>
                  <a:pt x="10" y="69"/>
                  <a:pt x="10" y="69"/>
                </a:cubicBezTo>
                <a:cubicBezTo>
                  <a:pt x="8" y="64"/>
                  <a:pt x="6" y="58"/>
                  <a:pt x="6" y="52"/>
                </a:cubicBezTo>
                <a:cubicBezTo>
                  <a:pt x="6" y="46"/>
                  <a:pt x="8" y="40"/>
                  <a:pt x="10" y="34"/>
                </a:cubicBezTo>
                <a:close/>
                <a:moveTo>
                  <a:pt x="35" y="94"/>
                </a:moveTo>
                <a:cubicBezTo>
                  <a:pt x="37" y="88"/>
                  <a:pt x="37" y="88"/>
                  <a:pt x="37" y="88"/>
                </a:cubicBezTo>
                <a:cubicBezTo>
                  <a:pt x="42" y="76"/>
                  <a:pt x="42" y="76"/>
                  <a:pt x="42" y="76"/>
                </a:cubicBezTo>
                <a:cubicBezTo>
                  <a:pt x="45" y="77"/>
                  <a:pt x="48" y="78"/>
                  <a:pt x="52" y="78"/>
                </a:cubicBezTo>
                <a:cubicBezTo>
                  <a:pt x="56" y="78"/>
                  <a:pt x="59" y="77"/>
                  <a:pt x="62" y="76"/>
                </a:cubicBezTo>
                <a:cubicBezTo>
                  <a:pt x="69" y="94"/>
                  <a:pt x="69" y="94"/>
                  <a:pt x="69" y="94"/>
                </a:cubicBezTo>
                <a:cubicBezTo>
                  <a:pt x="69" y="94"/>
                  <a:pt x="69" y="94"/>
                  <a:pt x="69" y="94"/>
                </a:cubicBezTo>
                <a:cubicBezTo>
                  <a:pt x="69" y="94"/>
                  <a:pt x="69" y="94"/>
                  <a:pt x="69" y="94"/>
                </a:cubicBezTo>
                <a:cubicBezTo>
                  <a:pt x="64" y="96"/>
                  <a:pt x="58" y="97"/>
                  <a:pt x="52" y="97"/>
                </a:cubicBezTo>
                <a:cubicBezTo>
                  <a:pt x="46" y="97"/>
                  <a:pt x="40" y="96"/>
                  <a:pt x="35" y="94"/>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78" name="Freeform 137"/>
          <p:cNvSpPr/>
          <p:nvPr/>
        </p:nvSpPr>
        <p:spPr bwMode="auto">
          <a:xfrm>
            <a:off x="9651607" y="4324988"/>
            <a:ext cx="287738" cy="290674"/>
          </a:xfrm>
          <a:custGeom>
            <a:avLst/>
            <a:gdLst>
              <a:gd name="T0" fmla="*/ 0 w 120"/>
              <a:gd name="T1" fmla="*/ 70 h 121"/>
              <a:gd name="T2" fmla="*/ 10 w 120"/>
              <a:gd name="T3" fmla="*/ 80 h 121"/>
              <a:gd name="T4" fmla="*/ 20 w 120"/>
              <a:gd name="T5" fmla="*/ 70 h 121"/>
              <a:gd name="T6" fmla="*/ 20 w 120"/>
              <a:gd name="T7" fmla="*/ 34 h 121"/>
              <a:gd name="T8" fmla="*/ 103 w 120"/>
              <a:gd name="T9" fmla="*/ 117 h 121"/>
              <a:gd name="T10" fmla="*/ 117 w 120"/>
              <a:gd name="T11" fmla="*/ 117 h 121"/>
              <a:gd name="T12" fmla="*/ 120 w 120"/>
              <a:gd name="T13" fmla="*/ 110 h 121"/>
              <a:gd name="T14" fmla="*/ 117 w 120"/>
              <a:gd name="T15" fmla="*/ 103 h 121"/>
              <a:gd name="T16" fmla="*/ 34 w 120"/>
              <a:gd name="T17" fmla="*/ 20 h 121"/>
              <a:gd name="T18" fmla="*/ 70 w 120"/>
              <a:gd name="T19" fmla="*/ 20 h 121"/>
              <a:gd name="T20" fmla="*/ 80 w 120"/>
              <a:gd name="T21" fmla="*/ 10 h 121"/>
              <a:gd name="T22" fmla="*/ 70 w 120"/>
              <a:gd name="T23" fmla="*/ 0 h 121"/>
              <a:gd name="T24" fmla="*/ 0 w 120"/>
              <a:gd name="T25" fmla="*/ 0 h 121"/>
              <a:gd name="T26" fmla="*/ 0 w 120"/>
              <a:gd name="T27"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1">
                <a:moveTo>
                  <a:pt x="0" y="70"/>
                </a:moveTo>
                <a:cubicBezTo>
                  <a:pt x="0" y="76"/>
                  <a:pt x="4" y="80"/>
                  <a:pt x="10" y="80"/>
                </a:cubicBezTo>
                <a:cubicBezTo>
                  <a:pt x="15" y="80"/>
                  <a:pt x="20" y="76"/>
                  <a:pt x="20" y="70"/>
                </a:cubicBezTo>
                <a:cubicBezTo>
                  <a:pt x="20" y="34"/>
                  <a:pt x="20" y="34"/>
                  <a:pt x="20" y="34"/>
                </a:cubicBezTo>
                <a:cubicBezTo>
                  <a:pt x="103" y="117"/>
                  <a:pt x="103" y="117"/>
                  <a:pt x="103" y="117"/>
                </a:cubicBezTo>
                <a:cubicBezTo>
                  <a:pt x="107" y="121"/>
                  <a:pt x="113" y="121"/>
                  <a:pt x="117" y="117"/>
                </a:cubicBezTo>
                <a:cubicBezTo>
                  <a:pt x="119" y="115"/>
                  <a:pt x="120" y="113"/>
                  <a:pt x="120" y="110"/>
                </a:cubicBezTo>
                <a:cubicBezTo>
                  <a:pt x="120" y="108"/>
                  <a:pt x="119" y="105"/>
                  <a:pt x="117" y="103"/>
                </a:cubicBezTo>
                <a:cubicBezTo>
                  <a:pt x="34" y="20"/>
                  <a:pt x="34" y="20"/>
                  <a:pt x="34" y="20"/>
                </a:cubicBezTo>
                <a:cubicBezTo>
                  <a:pt x="70" y="20"/>
                  <a:pt x="70" y="20"/>
                  <a:pt x="70" y="20"/>
                </a:cubicBezTo>
                <a:cubicBezTo>
                  <a:pt x="75" y="20"/>
                  <a:pt x="80" y="15"/>
                  <a:pt x="80" y="10"/>
                </a:cubicBezTo>
                <a:cubicBezTo>
                  <a:pt x="80" y="4"/>
                  <a:pt x="75" y="0"/>
                  <a:pt x="70" y="0"/>
                </a:cubicBezTo>
                <a:cubicBezTo>
                  <a:pt x="0" y="0"/>
                  <a:pt x="0" y="0"/>
                  <a:pt x="0" y="0"/>
                </a:cubicBezTo>
                <a:lnTo>
                  <a:pt x="0" y="70"/>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79" name="Freeform 138"/>
          <p:cNvSpPr>
            <a:spLocks noEditPoints="1"/>
          </p:cNvSpPr>
          <p:nvPr/>
        </p:nvSpPr>
        <p:spPr bwMode="auto">
          <a:xfrm>
            <a:off x="9269913" y="3375158"/>
            <a:ext cx="299482" cy="248100"/>
          </a:xfrm>
          <a:custGeom>
            <a:avLst/>
            <a:gdLst>
              <a:gd name="T0" fmla="*/ 125 w 125"/>
              <a:gd name="T1" fmla="*/ 55 h 103"/>
              <a:gd name="T2" fmla="*/ 110 w 125"/>
              <a:gd name="T3" fmla="*/ 24 h 103"/>
              <a:gd name="T4" fmla="*/ 86 w 125"/>
              <a:gd name="T5" fmla="*/ 24 h 103"/>
              <a:gd name="T6" fmla="*/ 86 w 125"/>
              <a:gd name="T7" fmla="*/ 8 h 103"/>
              <a:gd name="T8" fmla="*/ 78 w 125"/>
              <a:gd name="T9" fmla="*/ 0 h 103"/>
              <a:gd name="T10" fmla="*/ 8 w 125"/>
              <a:gd name="T11" fmla="*/ 0 h 103"/>
              <a:gd name="T12" fmla="*/ 0 w 125"/>
              <a:gd name="T13" fmla="*/ 8 h 103"/>
              <a:gd name="T14" fmla="*/ 0 w 125"/>
              <a:gd name="T15" fmla="*/ 71 h 103"/>
              <a:gd name="T16" fmla="*/ 8 w 125"/>
              <a:gd name="T17" fmla="*/ 79 h 103"/>
              <a:gd name="T18" fmla="*/ 18 w 125"/>
              <a:gd name="T19" fmla="*/ 79 h 103"/>
              <a:gd name="T20" fmla="*/ 16 w 125"/>
              <a:gd name="T21" fmla="*/ 87 h 103"/>
              <a:gd name="T22" fmla="*/ 31 w 125"/>
              <a:gd name="T23" fmla="*/ 103 h 103"/>
              <a:gd name="T24" fmla="*/ 47 w 125"/>
              <a:gd name="T25" fmla="*/ 87 h 103"/>
              <a:gd name="T26" fmla="*/ 45 w 125"/>
              <a:gd name="T27" fmla="*/ 79 h 103"/>
              <a:gd name="T28" fmla="*/ 88 w 125"/>
              <a:gd name="T29" fmla="*/ 79 h 103"/>
              <a:gd name="T30" fmla="*/ 86 w 125"/>
              <a:gd name="T31" fmla="*/ 87 h 103"/>
              <a:gd name="T32" fmla="*/ 102 w 125"/>
              <a:gd name="T33" fmla="*/ 103 h 103"/>
              <a:gd name="T34" fmla="*/ 118 w 125"/>
              <a:gd name="T35" fmla="*/ 87 h 103"/>
              <a:gd name="T36" fmla="*/ 115 w 125"/>
              <a:gd name="T37" fmla="*/ 79 h 103"/>
              <a:gd name="T38" fmla="*/ 125 w 125"/>
              <a:gd name="T39" fmla="*/ 79 h 103"/>
              <a:gd name="T40" fmla="*/ 125 w 125"/>
              <a:gd name="T41" fmla="*/ 55 h 103"/>
              <a:gd name="T42" fmla="*/ 86 w 125"/>
              <a:gd name="T43" fmla="*/ 55 h 103"/>
              <a:gd name="T44" fmla="*/ 86 w 125"/>
              <a:gd name="T45" fmla="*/ 36 h 103"/>
              <a:gd name="T46" fmla="*/ 102 w 125"/>
              <a:gd name="T47" fmla="*/ 36 h 103"/>
              <a:gd name="T48" fmla="*/ 112 w 125"/>
              <a:gd name="T49" fmla="*/ 55 h 103"/>
              <a:gd name="T50" fmla="*/ 86 w 125"/>
              <a:gd name="T51"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03">
                <a:moveTo>
                  <a:pt x="125" y="55"/>
                </a:moveTo>
                <a:cubicBezTo>
                  <a:pt x="110" y="24"/>
                  <a:pt x="110" y="24"/>
                  <a:pt x="110" y="24"/>
                </a:cubicBezTo>
                <a:cubicBezTo>
                  <a:pt x="86" y="24"/>
                  <a:pt x="86" y="24"/>
                  <a:pt x="86" y="24"/>
                </a:cubicBezTo>
                <a:cubicBezTo>
                  <a:pt x="86" y="8"/>
                  <a:pt x="86" y="8"/>
                  <a:pt x="86" y="8"/>
                </a:cubicBezTo>
                <a:cubicBezTo>
                  <a:pt x="86" y="4"/>
                  <a:pt x="83" y="0"/>
                  <a:pt x="78" y="0"/>
                </a:cubicBezTo>
                <a:cubicBezTo>
                  <a:pt x="8" y="0"/>
                  <a:pt x="8" y="0"/>
                  <a:pt x="8" y="0"/>
                </a:cubicBezTo>
                <a:cubicBezTo>
                  <a:pt x="3" y="0"/>
                  <a:pt x="0" y="4"/>
                  <a:pt x="0" y="8"/>
                </a:cubicBezTo>
                <a:cubicBezTo>
                  <a:pt x="0" y="71"/>
                  <a:pt x="0" y="71"/>
                  <a:pt x="0" y="71"/>
                </a:cubicBezTo>
                <a:cubicBezTo>
                  <a:pt x="8" y="79"/>
                  <a:pt x="8" y="79"/>
                  <a:pt x="8" y="79"/>
                </a:cubicBezTo>
                <a:cubicBezTo>
                  <a:pt x="18" y="79"/>
                  <a:pt x="18" y="79"/>
                  <a:pt x="18" y="79"/>
                </a:cubicBezTo>
                <a:cubicBezTo>
                  <a:pt x="16" y="81"/>
                  <a:pt x="16" y="84"/>
                  <a:pt x="16" y="87"/>
                </a:cubicBezTo>
                <a:cubicBezTo>
                  <a:pt x="16" y="96"/>
                  <a:pt x="23" y="103"/>
                  <a:pt x="31" y="103"/>
                </a:cubicBezTo>
                <a:cubicBezTo>
                  <a:pt x="40" y="103"/>
                  <a:pt x="47" y="96"/>
                  <a:pt x="47" y="87"/>
                </a:cubicBezTo>
                <a:cubicBezTo>
                  <a:pt x="47" y="84"/>
                  <a:pt x="46" y="81"/>
                  <a:pt x="45" y="79"/>
                </a:cubicBezTo>
                <a:cubicBezTo>
                  <a:pt x="88" y="79"/>
                  <a:pt x="88" y="79"/>
                  <a:pt x="88" y="79"/>
                </a:cubicBezTo>
                <a:cubicBezTo>
                  <a:pt x="87" y="81"/>
                  <a:pt x="86" y="84"/>
                  <a:pt x="86" y="87"/>
                </a:cubicBezTo>
                <a:cubicBezTo>
                  <a:pt x="86" y="96"/>
                  <a:pt x="93" y="103"/>
                  <a:pt x="102" y="103"/>
                </a:cubicBezTo>
                <a:cubicBezTo>
                  <a:pt x="111" y="103"/>
                  <a:pt x="118" y="96"/>
                  <a:pt x="118" y="87"/>
                </a:cubicBezTo>
                <a:cubicBezTo>
                  <a:pt x="118" y="84"/>
                  <a:pt x="117" y="81"/>
                  <a:pt x="115" y="79"/>
                </a:cubicBezTo>
                <a:cubicBezTo>
                  <a:pt x="125" y="79"/>
                  <a:pt x="125" y="79"/>
                  <a:pt x="125" y="79"/>
                </a:cubicBezTo>
                <a:lnTo>
                  <a:pt x="125" y="55"/>
                </a:lnTo>
                <a:close/>
                <a:moveTo>
                  <a:pt x="86" y="55"/>
                </a:moveTo>
                <a:cubicBezTo>
                  <a:pt x="86" y="36"/>
                  <a:pt x="86" y="36"/>
                  <a:pt x="86" y="36"/>
                </a:cubicBezTo>
                <a:cubicBezTo>
                  <a:pt x="102" y="36"/>
                  <a:pt x="102" y="36"/>
                  <a:pt x="102" y="36"/>
                </a:cubicBezTo>
                <a:cubicBezTo>
                  <a:pt x="112" y="55"/>
                  <a:pt x="112" y="55"/>
                  <a:pt x="112" y="55"/>
                </a:cubicBezTo>
                <a:lnTo>
                  <a:pt x="86" y="55"/>
                </a:lnTo>
                <a:close/>
              </a:path>
            </a:pathLst>
          </a:custGeom>
          <a:solidFill>
            <a:schemeClr val="accent1"/>
          </a:solidFill>
          <a:ln>
            <a:noFill/>
          </a:ln>
        </p:spPr>
        <p:txBody>
          <a:bodyPr vert="horz" wrap="square" lIns="68580" tIns="34290" rIns="68580" bIns="34290" numCol="1" anchor="t" anchorCtr="0" compatLnSpc="1"/>
          <a:lstStyle/>
          <a:p>
            <a:endParaRPr lang="id-ID" sz="1350">
              <a:cs typeface="+mn-ea"/>
              <a:sym typeface="+mn-lt"/>
            </a:endParaRPr>
          </a:p>
        </p:txBody>
      </p:sp>
      <p:sp>
        <p:nvSpPr>
          <p:cNvPr id="180" name="Freeform 139"/>
          <p:cNvSpPr>
            <a:spLocks noEditPoints="1"/>
          </p:cNvSpPr>
          <p:nvPr/>
        </p:nvSpPr>
        <p:spPr bwMode="auto">
          <a:xfrm>
            <a:off x="9137789" y="3087420"/>
            <a:ext cx="252505" cy="252505"/>
          </a:xfrm>
          <a:custGeom>
            <a:avLst/>
            <a:gdLst>
              <a:gd name="T0" fmla="*/ 101 w 105"/>
              <a:gd name="T1" fmla="*/ 29 h 105"/>
              <a:gd name="T2" fmla="*/ 72 w 105"/>
              <a:gd name="T3" fmla="*/ 26 h 105"/>
              <a:gd name="T4" fmla="*/ 89 w 105"/>
              <a:gd name="T5" fmla="*/ 10 h 105"/>
              <a:gd name="T6" fmla="*/ 82 w 105"/>
              <a:gd name="T7" fmla="*/ 3 h 105"/>
              <a:gd name="T8" fmla="*/ 59 w 105"/>
              <a:gd name="T9" fmla="*/ 26 h 105"/>
              <a:gd name="T10" fmla="*/ 53 w 105"/>
              <a:gd name="T11" fmla="*/ 26 h 105"/>
              <a:gd name="T12" fmla="*/ 53 w 105"/>
              <a:gd name="T13" fmla="*/ 26 h 105"/>
              <a:gd name="T14" fmla="*/ 26 w 105"/>
              <a:gd name="T15" fmla="*/ 0 h 105"/>
              <a:gd name="T16" fmla="*/ 20 w 105"/>
              <a:gd name="T17" fmla="*/ 6 h 105"/>
              <a:gd name="T18" fmla="*/ 40 w 105"/>
              <a:gd name="T19" fmla="*/ 26 h 105"/>
              <a:gd name="T20" fmla="*/ 4 w 105"/>
              <a:gd name="T21" fmla="*/ 29 h 105"/>
              <a:gd name="T22" fmla="*/ 0 w 105"/>
              <a:gd name="T23" fmla="*/ 65 h 105"/>
              <a:gd name="T24" fmla="*/ 4 w 105"/>
              <a:gd name="T25" fmla="*/ 102 h 105"/>
              <a:gd name="T26" fmla="*/ 53 w 105"/>
              <a:gd name="T27" fmla="*/ 105 h 105"/>
              <a:gd name="T28" fmla="*/ 101 w 105"/>
              <a:gd name="T29" fmla="*/ 102 h 105"/>
              <a:gd name="T30" fmla="*/ 105 w 105"/>
              <a:gd name="T31" fmla="*/ 65 h 105"/>
              <a:gd name="T32" fmla="*/ 101 w 105"/>
              <a:gd name="T33" fmla="*/ 29 h 105"/>
              <a:gd name="T34" fmla="*/ 89 w 105"/>
              <a:gd name="T35" fmla="*/ 90 h 105"/>
              <a:gd name="T36" fmla="*/ 53 w 105"/>
              <a:gd name="T37" fmla="*/ 92 h 105"/>
              <a:gd name="T38" fmla="*/ 16 w 105"/>
              <a:gd name="T39" fmla="*/ 90 h 105"/>
              <a:gd name="T40" fmla="*/ 13 w 105"/>
              <a:gd name="T41" fmla="*/ 65 h 105"/>
              <a:gd name="T42" fmla="*/ 16 w 105"/>
              <a:gd name="T43" fmla="*/ 41 h 105"/>
              <a:gd name="T44" fmla="*/ 53 w 105"/>
              <a:gd name="T45" fmla="*/ 39 h 105"/>
              <a:gd name="T46" fmla="*/ 89 w 105"/>
              <a:gd name="T47" fmla="*/ 41 h 105"/>
              <a:gd name="T48" fmla="*/ 92 w 105"/>
              <a:gd name="T49" fmla="*/ 65 h 105"/>
              <a:gd name="T50" fmla="*/ 89 w 105"/>
              <a:gd name="T5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1" y="29"/>
                </a:moveTo>
                <a:cubicBezTo>
                  <a:pt x="92" y="28"/>
                  <a:pt x="82" y="27"/>
                  <a:pt x="72" y="26"/>
                </a:cubicBezTo>
                <a:cubicBezTo>
                  <a:pt x="89" y="10"/>
                  <a:pt x="89" y="10"/>
                  <a:pt x="89" y="10"/>
                </a:cubicBezTo>
                <a:cubicBezTo>
                  <a:pt x="82" y="3"/>
                  <a:pt x="82" y="3"/>
                  <a:pt x="82" y="3"/>
                </a:cubicBezTo>
                <a:cubicBezTo>
                  <a:pt x="59" y="26"/>
                  <a:pt x="59" y="26"/>
                  <a:pt x="59" y="26"/>
                </a:cubicBezTo>
                <a:cubicBezTo>
                  <a:pt x="57" y="26"/>
                  <a:pt x="55" y="26"/>
                  <a:pt x="53" y="26"/>
                </a:cubicBezTo>
                <a:cubicBezTo>
                  <a:pt x="53" y="26"/>
                  <a:pt x="53" y="26"/>
                  <a:pt x="53" y="26"/>
                </a:cubicBezTo>
                <a:cubicBezTo>
                  <a:pt x="26" y="0"/>
                  <a:pt x="26" y="0"/>
                  <a:pt x="26" y="0"/>
                </a:cubicBezTo>
                <a:cubicBezTo>
                  <a:pt x="20" y="6"/>
                  <a:pt x="20" y="6"/>
                  <a:pt x="20" y="6"/>
                </a:cubicBezTo>
                <a:cubicBezTo>
                  <a:pt x="40" y="26"/>
                  <a:pt x="40" y="26"/>
                  <a:pt x="40" y="26"/>
                </a:cubicBezTo>
                <a:cubicBezTo>
                  <a:pt x="27" y="27"/>
                  <a:pt x="15" y="28"/>
                  <a:pt x="4" y="29"/>
                </a:cubicBezTo>
                <a:cubicBezTo>
                  <a:pt x="2" y="40"/>
                  <a:pt x="0" y="53"/>
                  <a:pt x="0" y="65"/>
                </a:cubicBezTo>
                <a:cubicBezTo>
                  <a:pt x="0" y="78"/>
                  <a:pt x="2" y="91"/>
                  <a:pt x="4" y="102"/>
                </a:cubicBezTo>
                <a:cubicBezTo>
                  <a:pt x="19" y="104"/>
                  <a:pt x="35" y="105"/>
                  <a:pt x="53" y="105"/>
                </a:cubicBezTo>
                <a:cubicBezTo>
                  <a:pt x="70" y="105"/>
                  <a:pt x="86" y="104"/>
                  <a:pt x="101" y="102"/>
                </a:cubicBezTo>
                <a:cubicBezTo>
                  <a:pt x="104" y="91"/>
                  <a:pt x="105" y="78"/>
                  <a:pt x="105" y="65"/>
                </a:cubicBezTo>
                <a:cubicBezTo>
                  <a:pt x="105" y="53"/>
                  <a:pt x="104" y="40"/>
                  <a:pt x="101" y="29"/>
                </a:cubicBezTo>
                <a:close/>
                <a:moveTo>
                  <a:pt x="89" y="90"/>
                </a:moveTo>
                <a:cubicBezTo>
                  <a:pt x="78" y="91"/>
                  <a:pt x="65" y="92"/>
                  <a:pt x="53" y="92"/>
                </a:cubicBezTo>
                <a:cubicBezTo>
                  <a:pt x="40" y="92"/>
                  <a:pt x="27" y="91"/>
                  <a:pt x="16" y="90"/>
                </a:cubicBezTo>
                <a:cubicBezTo>
                  <a:pt x="14" y="82"/>
                  <a:pt x="13" y="74"/>
                  <a:pt x="13" y="65"/>
                </a:cubicBezTo>
                <a:cubicBezTo>
                  <a:pt x="13" y="57"/>
                  <a:pt x="14" y="49"/>
                  <a:pt x="16" y="41"/>
                </a:cubicBezTo>
                <a:cubicBezTo>
                  <a:pt x="27" y="40"/>
                  <a:pt x="40" y="39"/>
                  <a:pt x="53" y="39"/>
                </a:cubicBezTo>
                <a:cubicBezTo>
                  <a:pt x="65" y="39"/>
                  <a:pt x="78" y="40"/>
                  <a:pt x="89" y="41"/>
                </a:cubicBezTo>
                <a:cubicBezTo>
                  <a:pt x="91" y="49"/>
                  <a:pt x="92" y="57"/>
                  <a:pt x="92" y="65"/>
                </a:cubicBezTo>
                <a:cubicBezTo>
                  <a:pt x="92" y="74"/>
                  <a:pt x="91" y="82"/>
                  <a:pt x="89" y="90"/>
                </a:cubicBez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181" name="Freeform 140"/>
          <p:cNvSpPr/>
          <p:nvPr/>
        </p:nvSpPr>
        <p:spPr bwMode="auto">
          <a:xfrm>
            <a:off x="9155405" y="2798215"/>
            <a:ext cx="321504" cy="261313"/>
          </a:xfrm>
          <a:custGeom>
            <a:avLst/>
            <a:gdLst>
              <a:gd name="T0" fmla="*/ 134 w 134"/>
              <a:gd name="T1" fmla="*/ 13 h 109"/>
              <a:gd name="T2" fmla="*/ 118 w 134"/>
              <a:gd name="T3" fmla="*/ 17 h 109"/>
              <a:gd name="T4" fmla="*/ 130 w 134"/>
              <a:gd name="T5" fmla="*/ 2 h 109"/>
              <a:gd name="T6" fmla="*/ 113 w 134"/>
              <a:gd name="T7" fmla="*/ 9 h 109"/>
              <a:gd name="T8" fmla="*/ 93 w 134"/>
              <a:gd name="T9" fmla="*/ 0 h 109"/>
              <a:gd name="T10" fmla="*/ 65 w 134"/>
              <a:gd name="T11" fmla="*/ 28 h 109"/>
              <a:gd name="T12" fmla="*/ 66 w 134"/>
              <a:gd name="T13" fmla="*/ 34 h 109"/>
              <a:gd name="T14" fmla="*/ 10 w 134"/>
              <a:gd name="T15" fmla="*/ 5 h 109"/>
              <a:gd name="T16" fmla="*/ 6 w 134"/>
              <a:gd name="T17" fmla="*/ 19 h 109"/>
              <a:gd name="T18" fmla="*/ 18 w 134"/>
              <a:gd name="T19" fmla="*/ 42 h 109"/>
              <a:gd name="T20" fmla="*/ 6 w 134"/>
              <a:gd name="T21" fmla="*/ 38 h 109"/>
              <a:gd name="T22" fmla="*/ 6 w 134"/>
              <a:gd name="T23" fmla="*/ 39 h 109"/>
              <a:gd name="T24" fmla="*/ 28 w 134"/>
              <a:gd name="T25" fmla="*/ 66 h 109"/>
              <a:gd name="T26" fmla="*/ 20 w 134"/>
              <a:gd name="T27" fmla="*/ 67 h 109"/>
              <a:gd name="T28" fmla="*/ 15 w 134"/>
              <a:gd name="T29" fmla="*/ 66 h 109"/>
              <a:gd name="T30" fmla="*/ 41 w 134"/>
              <a:gd name="T31" fmla="*/ 85 h 109"/>
              <a:gd name="T32" fmla="*/ 7 w 134"/>
              <a:gd name="T33" fmla="*/ 97 h 109"/>
              <a:gd name="T34" fmla="*/ 0 w 134"/>
              <a:gd name="T35" fmla="*/ 96 h 109"/>
              <a:gd name="T36" fmla="*/ 42 w 134"/>
              <a:gd name="T37" fmla="*/ 109 h 109"/>
              <a:gd name="T38" fmla="*/ 120 w 134"/>
              <a:gd name="T39" fmla="*/ 31 h 109"/>
              <a:gd name="T40" fmla="*/ 120 w 134"/>
              <a:gd name="T41" fmla="*/ 27 h 109"/>
              <a:gd name="T42" fmla="*/ 134 w 134"/>
              <a:gd name="T43"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09">
                <a:moveTo>
                  <a:pt x="134" y="13"/>
                </a:moveTo>
                <a:cubicBezTo>
                  <a:pt x="129" y="15"/>
                  <a:pt x="124" y="17"/>
                  <a:pt x="118" y="17"/>
                </a:cubicBezTo>
                <a:cubicBezTo>
                  <a:pt x="124" y="14"/>
                  <a:pt x="128" y="9"/>
                  <a:pt x="130" y="2"/>
                </a:cubicBezTo>
                <a:cubicBezTo>
                  <a:pt x="125" y="5"/>
                  <a:pt x="119" y="8"/>
                  <a:pt x="113" y="9"/>
                </a:cubicBezTo>
                <a:cubicBezTo>
                  <a:pt x="108" y="3"/>
                  <a:pt x="101" y="0"/>
                  <a:pt x="93" y="0"/>
                </a:cubicBezTo>
                <a:cubicBezTo>
                  <a:pt x="78" y="0"/>
                  <a:pt x="65" y="12"/>
                  <a:pt x="65" y="28"/>
                </a:cubicBezTo>
                <a:cubicBezTo>
                  <a:pt x="65" y="30"/>
                  <a:pt x="66" y="32"/>
                  <a:pt x="66" y="34"/>
                </a:cubicBezTo>
                <a:cubicBezTo>
                  <a:pt x="43" y="33"/>
                  <a:pt x="23" y="22"/>
                  <a:pt x="10" y="5"/>
                </a:cubicBezTo>
                <a:cubicBezTo>
                  <a:pt x="7" y="9"/>
                  <a:pt x="6" y="14"/>
                  <a:pt x="6" y="19"/>
                </a:cubicBezTo>
                <a:cubicBezTo>
                  <a:pt x="6" y="28"/>
                  <a:pt x="11" y="37"/>
                  <a:pt x="18" y="42"/>
                </a:cubicBezTo>
                <a:cubicBezTo>
                  <a:pt x="14" y="42"/>
                  <a:pt x="9" y="40"/>
                  <a:pt x="6" y="38"/>
                </a:cubicBezTo>
                <a:cubicBezTo>
                  <a:pt x="6" y="38"/>
                  <a:pt x="6" y="39"/>
                  <a:pt x="6" y="39"/>
                </a:cubicBezTo>
                <a:cubicBezTo>
                  <a:pt x="6" y="52"/>
                  <a:pt x="15" y="63"/>
                  <a:pt x="28" y="66"/>
                </a:cubicBezTo>
                <a:cubicBezTo>
                  <a:pt x="25" y="66"/>
                  <a:pt x="23" y="67"/>
                  <a:pt x="20" y="67"/>
                </a:cubicBezTo>
                <a:cubicBezTo>
                  <a:pt x="19" y="67"/>
                  <a:pt x="17" y="66"/>
                  <a:pt x="15" y="66"/>
                </a:cubicBezTo>
                <a:cubicBezTo>
                  <a:pt x="19" y="77"/>
                  <a:pt x="29" y="85"/>
                  <a:pt x="41" y="85"/>
                </a:cubicBezTo>
                <a:cubicBezTo>
                  <a:pt x="31" y="92"/>
                  <a:pt x="20" y="97"/>
                  <a:pt x="7" y="97"/>
                </a:cubicBezTo>
                <a:cubicBezTo>
                  <a:pt x="5" y="97"/>
                  <a:pt x="2" y="97"/>
                  <a:pt x="0" y="96"/>
                </a:cubicBezTo>
                <a:cubicBezTo>
                  <a:pt x="12" y="104"/>
                  <a:pt x="27" y="109"/>
                  <a:pt x="42" y="109"/>
                </a:cubicBezTo>
                <a:cubicBezTo>
                  <a:pt x="93" y="109"/>
                  <a:pt x="120" y="67"/>
                  <a:pt x="120" y="31"/>
                </a:cubicBezTo>
                <a:cubicBezTo>
                  <a:pt x="120" y="30"/>
                  <a:pt x="120" y="28"/>
                  <a:pt x="120" y="27"/>
                </a:cubicBezTo>
                <a:cubicBezTo>
                  <a:pt x="126" y="23"/>
                  <a:pt x="130" y="18"/>
                  <a:pt x="134" y="13"/>
                </a:cubicBez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182" name="Freeform 141"/>
          <p:cNvSpPr>
            <a:spLocks noEditPoints="1"/>
          </p:cNvSpPr>
          <p:nvPr/>
        </p:nvSpPr>
        <p:spPr bwMode="auto">
          <a:xfrm>
            <a:off x="9299274" y="4135609"/>
            <a:ext cx="311227" cy="293610"/>
          </a:xfrm>
          <a:custGeom>
            <a:avLst/>
            <a:gdLst>
              <a:gd name="T0" fmla="*/ 93 w 212"/>
              <a:gd name="T1" fmla="*/ 107 h 200"/>
              <a:gd name="T2" fmla="*/ 119 w 212"/>
              <a:gd name="T3" fmla="*/ 107 h 200"/>
              <a:gd name="T4" fmla="*/ 119 w 212"/>
              <a:gd name="T5" fmla="*/ 54 h 200"/>
              <a:gd name="T6" fmla="*/ 158 w 212"/>
              <a:gd name="T7" fmla="*/ 54 h 200"/>
              <a:gd name="T8" fmla="*/ 106 w 212"/>
              <a:gd name="T9" fmla="*/ 0 h 200"/>
              <a:gd name="T10" fmla="*/ 52 w 212"/>
              <a:gd name="T11" fmla="*/ 54 h 200"/>
              <a:gd name="T12" fmla="*/ 93 w 212"/>
              <a:gd name="T13" fmla="*/ 54 h 200"/>
              <a:gd name="T14" fmla="*/ 93 w 212"/>
              <a:gd name="T15" fmla="*/ 107 h 200"/>
              <a:gd name="T16" fmla="*/ 132 w 212"/>
              <a:gd name="T17" fmla="*/ 77 h 200"/>
              <a:gd name="T18" fmla="*/ 132 w 212"/>
              <a:gd name="T19" fmla="*/ 97 h 200"/>
              <a:gd name="T20" fmla="*/ 192 w 212"/>
              <a:gd name="T21" fmla="*/ 120 h 200"/>
              <a:gd name="T22" fmla="*/ 106 w 212"/>
              <a:gd name="T23" fmla="*/ 152 h 200"/>
              <a:gd name="T24" fmla="*/ 18 w 212"/>
              <a:gd name="T25" fmla="*/ 120 h 200"/>
              <a:gd name="T26" fmla="*/ 78 w 212"/>
              <a:gd name="T27" fmla="*/ 97 h 200"/>
              <a:gd name="T28" fmla="*/ 78 w 212"/>
              <a:gd name="T29" fmla="*/ 77 h 200"/>
              <a:gd name="T30" fmla="*/ 0 w 212"/>
              <a:gd name="T31" fmla="*/ 107 h 200"/>
              <a:gd name="T32" fmla="*/ 0 w 212"/>
              <a:gd name="T33" fmla="*/ 160 h 200"/>
              <a:gd name="T34" fmla="*/ 106 w 212"/>
              <a:gd name="T35" fmla="*/ 200 h 200"/>
              <a:gd name="T36" fmla="*/ 212 w 212"/>
              <a:gd name="T37" fmla="*/ 160 h 200"/>
              <a:gd name="T38" fmla="*/ 212 w 212"/>
              <a:gd name="T39" fmla="*/ 107 h 200"/>
              <a:gd name="T40" fmla="*/ 132 w 212"/>
              <a:gd name="T41" fmla="*/ 7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00">
                <a:moveTo>
                  <a:pt x="93" y="107"/>
                </a:moveTo>
                <a:lnTo>
                  <a:pt x="119" y="107"/>
                </a:lnTo>
                <a:lnTo>
                  <a:pt x="119" y="54"/>
                </a:lnTo>
                <a:lnTo>
                  <a:pt x="158" y="54"/>
                </a:lnTo>
                <a:lnTo>
                  <a:pt x="106" y="0"/>
                </a:lnTo>
                <a:lnTo>
                  <a:pt x="52" y="54"/>
                </a:lnTo>
                <a:lnTo>
                  <a:pt x="93" y="54"/>
                </a:lnTo>
                <a:lnTo>
                  <a:pt x="93" y="107"/>
                </a:lnTo>
                <a:close/>
                <a:moveTo>
                  <a:pt x="132" y="77"/>
                </a:moveTo>
                <a:lnTo>
                  <a:pt x="132" y="97"/>
                </a:lnTo>
                <a:lnTo>
                  <a:pt x="192" y="120"/>
                </a:lnTo>
                <a:lnTo>
                  <a:pt x="106" y="152"/>
                </a:lnTo>
                <a:lnTo>
                  <a:pt x="18" y="120"/>
                </a:lnTo>
                <a:lnTo>
                  <a:pt x="78" y="97"/>
                </a:lnTo>
                <a:lnTo>
                  <a:pt x="78" y="77"/>
                </a:lnTo>
                <a:lnTo>
                  <a:pt x="0" y="107"/>
                </a:lnTo>
                <a:lnTo>
                  <a:pt x="0" y="160"/>
                </a:lnTo>
                <a:lnTo>
                  <a:pt x="106" y="200"/>
                </a:lnTo>
                <a:lnTo>
                  <a:pt x="212" y="160"/>
                </a:lnTo>
                <a:lnTo>
                  <a:pt x="212" y="107"/>
                </a:lnTo>
                <a:lnTo>
                  <a:pt x="132" y="77"/>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83" name="Freeform 142"/>
          <p:cNvSpPr>
            <a:spLocks noEditPoints="1"/>
          </p:cNvSpPr>
          <p:nvPr/>
        </p:nvSpPr>
        <p:spPr bwMode="auto">
          <a:xfrm>
            <a:off x="9284594" y="4452708"/>
            <a:ext cx="237824" cy="180570"/>
          </a:xfrm>
          <a:custGeom>
            <a:avLst/>
            <a:gdLst>
              <a:gd name="T0" fmla="*/ 37 w 99"/>
              <a:gd name="T1" fmla="*/ 16 h 75"/>
              <a:gd name="T2" fmla="*/ 53 w 99"/>
              <a:gd name="T3" fmla="*/ 31 h 75"/>
              <a:gd name="T4" fmla="*/ 68 w 99"/>
              <a:gd name="T5" fmla="*/ 16 h 75"/>
              <a:gd name="T6" fmla="*/ 53 w 99"/>
              <a:gd name="T7" fmla="*/ 0 h 75"/>
              <a:gd name="T8" fmla="*/ 37 w 99"/>
              <a:gd name="T9" fmla="*/ 16 h 75"/>
              <a:gd name="T10" fmla="*/ 0 w 99"/>
              <a:gd name="T11" fmla="*/ 16 h 75"/>
              <a:gd name="T12" fmla="*/ 16 w 99"/>
              <a:gd name="T13" fmla="*/ 31 h 75"/>
              <a:gd name="T14" fmla="*/ 31 w 99"/>
              <a:gd name="T15" fmla="*/ 16 h 75"/>
              <a:gd name="T16" fmla="*/ 16 w 99"/>
              <a:gd name="T17" fmla="*/ 0 h 75"/>
              <a:gd name="T18" fmla="*/ 0 w 99"/>
              <a:gd name="T19" fmla="*/ 16 h 75"/>
              <a:gd name="T20" fmla="*/ 74 w 99"/>
              <a:gd name="T21" fmla="*/ 47 h 75"/>
              <a:gd name="T22" fmla="*/ 74 w 99"/>
              <a:gd name="T23" fmla="*/ 37 h 75"/>
              <a:gd name="T24" fmla="*/ 68 w 99"/>
              <a:gd name="T25" fmla="*/ 31 h 75"/>
              <a:gd name="T26" fmla="*/ 53 w 99"/>
              <a:gd name="T27" fmla="*/ 31 h 75"/>
              <a:gd name="T28" fmla="*/ 16 w 99"/>
              <a:gd name="T29" fmla="*/ 31 h 75"/>
              <a:gd name="T30" fmla="*/ 6 w 99"/>
              <a:gd name="T31" fmla="*/ 31 h 75"/>
              <a:gd name="T32" fmla="*/ 0 w 99"/>
              <a:gd name="T33" fmla="*/ 37 h 75"/>
              <a:gd name="T34" fmla="*/ 0 w 99"/>
              <a:gd name="T35" fmla="*/ 68 h 75"/>
              <a:gd name="T36" fmla="*/ 6 w 99"/>
              <a:gd name="T37" fmla="*/ 75 h 75"/>
              <a:gd name="T38" fmla="*/ 68 w 99"/>
              <a:gd name="T39" fmla="*/ 75 h 75"/>
              <a:gd name="T40" fmla="*/ 74 w 99"/>
              <a:gd name="T41" fmla="*/ 68 h 75"/>
              <a:gd name="T42" fmla="*/ 74 w 99"/>
              <a:gd name="T43" fmla="*/ 59 h 75"/>
              <a:gd name="T44" fmla="*/ 99 w 99"/>
              <a:gd name="T45" fmla="*/ 75 h 75"/>
              <a:gd name="T46" fmla="*/ 99 w 99"/>
              <a:gd name="T47" fmla="*/ 31 h 75"/>
              <a:gd name="T48" fmla="*/ 74 w 99"/>
              <a:gd name="T49" fmla="*/ 47 h 75"/>
              <a:gd name="T50" fmla="*/ 62 w 99"/>
              <a:gd name="T51" fmla="*/ 62 h 75"/>
              <a:gd name="T52" fmla="*/ 13 w 99"/>
              <a:gd name="T53" fmla="*/ 62 h 75"/>
              <a:gd name="T54" fmla="*/ 13 w 99"/>
              <a:gd name="T55" fmla="*/ 44 h 75"/>
              <a:gd name="T56" fmla="*/ 62 w 99"/>
              <a:gd name="T57" fmla="*/ 44 h 75"/>
              <a:gd name="T58" fmla="*/ 62 w 99"/>
              <a:gd name="T59"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75">
                <a:moveTo>
                  <a:pt x="37" y="16"/>
                </a:moveTo>
                <a:cubicBezTo>
                  <a:pt x="37" y="24"/>
                  <a:pt x="44" y="31"/>
                  <a:pt x="53" y="31"/>
                </a:cubicBezTo>
                <a:cubicBezTo>
                  <a:pt x="61" y="31"/>
                  <a:pt x="68" y="24"/>
                  <a:pt x="68" y="16"/>
                </a:cubicBezTo>
                <a:cubicBezTo>
                  <a:pt x="68" y="7"/>
                  <a:pt x="61" y="0"/>
                  <a:pt x="53" y="0"/>
                </a:cubicBezTo>
                <a:cubicBezTo>
                  <a:pt x="44" y="0"/>
                  <a:pt x="37" y="7"/>
                  <a:pt x="37" y="16"/>
                </a:cubicBezTo>
                <a:close/>
                <a:moveTo>
                  <a:pt x="0" y="16"/>
                </a:moveTo>
                <a:cubicBezTo>
                  <a:pt x="0" y="24"/>
                  <a:pt x="7" y="31"/>
                  <a:pt x="16" y="31"/>
                </a:cubicBezTo>
                <a:cubicBezTo>
                  <a:pt x="24" y="31"/>
                  <a:pt x="31" y="24"/>
                  <a:pt x="31" y="16"/>
                </a:cubicBezTo>
                <a:cubicBezTo>
                  <a:pt x="31" y="7"/>
                  <a:pt x="24" y="0"/>
                  <a:pt x="16" y="0"/>
                </a:cubicBezTo>
                <a:cubicBezTo>
                  <a:pt x="7" y="0"/>
                  <a:pt x="0" y="7"/>
                  <a:pt x="0" y="16"/>
                </a:cubicBezTo>
                <a:close/>
                <a:moveTo>
                  <a:pt x="74" y="47"/>
                </a:moveTo>
                <a:cubicBezTo>
                  <a:pt x="74" y="37"/>
                  <a:pt x="74" y="37"/>
                  <a:pt x="74" y="37"/>
                </a:cubicBezTo>
                <a:cubicBezTo>
                  <a:pt x="74" y="34"/>
                  <a:pt x="72" y="31"/>
                  <a:pt x="68" y="31"/>
                </a:cubicBezTo>
                <a:cubicBezTo>
                  <a:pt x="53" y="31"/>
                  <a:pt x="53" y="31"/>
                  <a:pt x="53" y="31"/>
                </a:cubicBezTo>
                <a:cubicBezTo>
                  <a:pt x="16" y="31"/>
                  <a:pt x="16" y="31"/>
                  <a:pt x="16" y="31"/>
                </a:cubicBezTo>
                <a:cubicBezTo>
                  <a:pt x="6" y="31"/>
                  <a:pt x="6" y="31"/>
                  <a:pt x="6" y="31"/>
                </a:cubicBezTo>
                <a:cubicBezTo>
                  <a:pt x="3" y="31"/>
                  <a:pt x="0" y="34"/>
                  <a:pt x="0" y="37"/>
                </a:cubicBezTo>
                <a:cubicBezTo>
                  <a:pt x="0" y="68"/>
                  <a:pt x="0" y="68"/>
                  <a:pt x="0" y="68"/>
                </a:cubicBezTo>
                <a:cubicBezTo>
                  <a:pt x="0" y="72"/>
                  <a:pt x="3" y="75"/>
                  <a:pt x="6" y="75"/>
                </a:cubicBezTo>
                <a:cubicBezTo>
                  <a:pt x="68" y="75"/>
                  <a:pt x="68" y="75"/>
                  <a:pt x="68" y="75"/>
                </a:cubicBezTo>
                <a:cubicBezTo>
                  <a:pt x="72" y="75"/>
                  <a:pt x="74" y="72"/>
                  <a:pt x="74" y="68"/>
                </a:cubicBezTo>
                <a:cubicBezTo>
                  <a:pt x="74" y="59"/>
                  <a:pt x="74" y="59"/>
                  <a:pt x="74" y="59"/>
                </a:cubicBezTo>
                <a:cubicBezTo>
                  <a:pt x="99" y="75"/>
                  <a:pt x="99" y="75"/>
                  <a:pt x="99" y="75"/>
                </a:cubicBezTo>
                <a:cubicBezTo>
                  <a:pt x="99" y="31"/>
                  <a:pt x="99" y="31"/>
                  <a:pt x="99" y="31"/>
                </a:cubicBezTo>
                <a:lnTo>
                  <a:pt x="74" y="47"/>
                </a:lnTo>
                <a:close/>
                <a:moveTo>
                  <a:pt x="62" y="62"/>
                </a:moveTo>
                <a:cubicBezTo>
                  <a:pt x="13" y="62"/>
                  <a:pt x="13" y="62"/>
                  <a:pt x="13" y="62"/>
                </a:cubicBezTo>
                <a:cubicBezTo>
                  <a:pt x="13" y="44"/>
                  <a:pt x="13" y="44"/>
                  <a:pt x="13" y="44"/>
                </a:cubicBezTo>
                <a:cubicBezTo>
                  <a:pt x="62" y="44"/>
                  <a:pt x="62" y="44"/>
                  <a:pt x="62" y="44"/>
                </a:cubicBezTo>
                <a:lnTo>
                  <a:pt x="62" y="62"/>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84" name="Freeform 143"/>
          <p:cNvSpPr>
            <a:spLocks noEditPoints="1"/>
          </p:cNvSpPr>
          <p:nvPr/>
        </p:nvSpPr>
        <p:spPr bwMode="auto">
          <a:xfrm>
            <a:off x="9228808" y="3866956"/>
            <a:ext cx="252505" cy="255441"/>
          </a:xfrm>
          <a:custGeom>
            <a:avLst/>
            <a:gdLst>
              <a:gd name="T0" fmla="*/ 53 w 105"/>
              <a:gd name="T1" fmla="*/ 0 h 106"/>
              <a:gd name="T2" fmla="*/ 0 w 105"/>
              <a:gd name="T3" fmla="*/ 53 h 106"/>
              <a:gd name="T4" fmla="*/ 53 w 105"/>
              <a:gd name="T5" fmla="*/ 106 h 106"/>
              <a:gd name="T6" fmla="*/ 105 w 105"/>
              <a:gd name="T7" fmla="*/ 53 h 106"/>
              <a:gd name="T8" fmla="*/ 53 w 105"/>
              <a:gd name="T9" fmla="*/ 0 h 106"/>
              <a:gd name="T10" fmla="*/ 84 w 105"/>
              <a:gd name="T11" fmla="*/ 45 h 106"/>
              <a:gd name="T12" fmla="*/ 55 w 105"/>
              <a:gd name="T13" fmla="*/ 85 h 106"/>
              <a:gd name="T14" fmla="*/ 41 w 105"/>
              <a:gd name="T15" fmla="*/ 80 h 106"/>
              <a:gd name="T16" fmla="*/ 31 w 105"/>
              <a:gd name="T17" fmla="*/ 48 h 106"/>
              <a:gd name="T18" fmla="*/ 24 w 105"/>
              <a:gd name="T19" fmla="*/ 50 h 106"/>
              <a:gd name="T20" fmla="*/ 21 w 105"/>
              <a:gd name="T21" fmla="*/ 47 h 106"/>
              <a:gd name="T22" fmla="*/ 40 w 105"/>
              <a:gd name="T23" fmla="*/ 33 h 106"/>
              <a:gd name="T24" fmla="*/ 51 w 105"/>
              <a:gd name="T25" fmla="*/ 54 h 106"/>
              <a:gd name="T26" fmla="*/ 56 w 105"/>
              <a:gd name="T27" fmla="*/ 67 h 106"/>
              <a:gd name="T28" fmla="*/ 64 w 105"/>
              <a:gd name="T29" fmla="*/ 55 h 106"/>
              <a:gd name="T30" fmla="*/ 57 w 105"/>
              <a:gd name="T31" fmla="*/ 47 h 106"/>
              <a:gd name="T32" fmla="*/ 84 w 105"/>
              <a:gd name="T33"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06">
                <a:moveTo>
                  <a:pt x="53" y="0"/>
                </a:moveTo>
                <a:cubicBezTo>
                  <a:pt x="23" y="0"/>
                  <a:pt x="0" y="24"/>
                  <a:pt x="0" y="53"/>
                </a:cubicBezTo>
                <a:cubicBezTo>
                  <a:pt x="0" y="82"/>
                  <a:pt x="23" y="106"/>
                  <a:pt x="53" y="106"/>
                </a:cubicBezTo>
                <a:cubicBezTo>
                  <a:pt x="82" y="106"/>
                  <a:pt x="105" y="82"/>
                  <a:pt x="105" y="53"/>
                </a:cubicBezTo>
                <a:cubicBezTo>
                  <a:pt x="105" y="24"/>
                  <a:pt x="82" y="0"/>
                  <a:pt x="53" y="0"/>
                </a:cubicBezTo>
                <a:close/>
                <a:moveTo>
                  <a:pt x="84" y="45"/>
                </a:moveTo>
                <a:cubicBezTo>
                  <a:pt x="80" y="65"/>
                  <a:pt x="61" y="82"/>
                  <a:pt x="55" y="85"/>
                </a:cubicBezTo>
                <a:cubicBezTo>
                  <a:pt x="49" y="89"/>
                  <a:pt x="43" y="84"/>
                  <a:pt x="41" y="80"/>
                </a:cubicBezTo>
                <a:cubicBezTo>
                  <a:pt x="39" y="75"/>
                  <a:pt x="33" y="50"/>
                  <a:pt x="31" y="48"/>
                </a:cubicBezTo>
                <a:cubicBezTo>
                  <a:pt x="29" y="46"/>
                  <a:pt x="24" y="50"/>
                  <a:pt x="24" y="50"/>
                </a:cubicBezTo>
                <a:cubicBezTo>
                  <a:pt x="21" y="47"/>
                  <a:pt x="21" y="47"/>
                  <a:pt x="21" y="47"/>
                </a:cubicBezTo>
                <a:cubicBezTo>
                  <a:pt x="21" y="47"/>
                  <a:pt x="32" y="34"/>
                  <a:pt x="40" y="33"/>
                </a:cubicBezTo>
                <a:cubicBezTo>
                  <a:pt x="49" y="31"/>
                  <a:pt x="49" y="46"/>
                  <a:pt x="51" y="54"/>
                </a:cubicBezTo>
                <a:cubicBezTo>
                  <a:pt x="53" y="62"/>
                  <a:pt x="54" y="67"/>
                  <a:pt x="56" y="67"/>
                </a:cubicBezTo>
                <a:cubicBezTo>
                  <a:pt x="58" y="67"/>
                  <a:pt x="61" y="62"/>
                  <a:pt x="64" y="55"/>
                </a:cubicBezTo>
                <a:cubicBezTo>
                  <a:pt x="68" y="49"/>
                  <a:pt x="64" y="43"/>
                  <a:pt x="57" y="47"/>
                </a:cubicBezTo>
                <a:cubicBezTo>
                  <a:pt x="60" y="30"/>
                  <a:pt x="87" y="26"/>
                  <a:pt x="84" y="45"/>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85" name="Freeform 144"/>
          <p:cNvSpPr>
            <a:spLocks noEditPoints="1"/>
          </p:cNvSpPr>
          <p:nvPr/>
        </p:nvSpPr>
        <p:spPr bwMode="auto">
          <a:xfrm>
            <a:off x="9149533" y="3642344"/>
            <a:ext cx="245165" cy="208464"/>
          </a:xfrm>
          <a:custGeom>
            <a:avLst/>
            <a:gdLst>
              <a:gd name="T0" fmla="*/ 84 w 102"/>
              <a:gd name="T1" fmla="*/ 82 h 87"/>
              <a:gd name="T2" fmla="*/ 81 w 102"/>
              <a:gd name="T3" fmla="*/ 81 h 87"/>
              <a:gd name="T4" fmla="*/ 81 w 102"/>
              <a:gd name="T5" fmla="*/ 74 h 87"/>
              <a:gd name="T6" fmla="*/ 93 w 102"/>
              <a:gd name="T7" fmla="*/ 44 h 87"/>
              <a:gd name="T8" fmla="*/ 81 w 102"/>
              <a:gd name="T9" fmla="*/ 13 h 87"/>
              <a:gd name="T10" fmla="*/ 81 w 102"/>
              <a:gd name="T11" fmla="*/ 6 h 87"/>
              <a:gd name="T12" fmla="*/ 87 w 102"/>
              <a:gd name="T13" fmla="*/ 6 h 87"/>
              <a:gd name="T14" fmla="*/ 102 w 102"/>
              <a:gd name="T15" fmla="*/ 44 h 87"/>
              <a:gd name="T16" fmla="*/ 87 w 102"/>
              <a:gd name="T17" fmla="*/ 81 h 87"/>
              <a:gd name="T18" fmla="*/ 84 w 102"/>
              <a:gd name="T19" fmla="*/ 82 h 87"/>
              <a:gd name="T20" fmla="*/ 68 w 102"/>
              <a:gd name="T21" fmla="*/ 74 h 87"/>
              <a:gd name="T22" fmla="*/ 65 w 102"/>
              <a:gd name="T23" fmla="*/ 72 h 87"/>
              <a:gd name="T24" fmla="*/ 65 w 102"/>
              <a:gd name="T25" fmla="*/ 66 h 87"/>
              <a:gd name="T26" fmla="*/ 65 w 102"/>
              <a:gd name="T27" fmla="*/ 21 h 87"/>
              <a:gd name="T28" fmla="*/ 65 w 102"/>
              <a:gd name="T29" fmla="*/ 15 h 87"/>
              <a:gd name="T30" fmla="*/ 71 w 102"/>
              <a:gd name="T31" fmla="*/ 15 h 87"/>
              <a:gd name="T32" fmla="*/ 83 w 102"/>
              <a:gd name="T33" fmla="*/ 44 h 87"/>
              <a:gd name="T34" fmla="*/ 71 w 102"/>
              <a:gd name="T35" fmla="*/ 72 h 87"/>
              <a:gd name="T36" fmla="*/ 68 w 102"/>
              <a:gd name="T37" fmla="*/ 74 h 87"/>
              <a:gd name="T38" fmla="*/ 52 w 102"/>
              <a:gd name="T39" fmla="*/ 65 h 87"/>
              <a:gd name="T40" fmla="*/ 49 w 102"/>
              <a:gd name="T41" fmla="*/ 64 h 87"/>
              <a:gd name="T42" fmla="*/ 49 w 102"/>
              <a:gd name="T43" fmla="*/ 57 h 87"/>
              <a:gd name="T44" fmla="*/ 49 w 102"/>
              <a:gd name="T45" fmla="*/ 30 h 87"/>
              <a:gd name="T46" fmla="*/ 49 w 102"/>
              <a:gd name="T47" fmla="*/ 23 h 87"/>
              <a:gd name="T48" fmla="*/ 55 w 102"/>
              <a:gd name="T49" fmla="*/ 23 h 87"/>
              <a:gd name="T50" fmla="*/ 55 w 102"/>
              <a:gd name="T51" fmla="*/ 64 h 87"/>
              <a:gd name="T52" fmla="*/ 52 w 102"/>
              <a:gd name="T53" fmla="*/ 65 h 87"/>
              <a:gd name="T54" fmla="*/ 38 w 102"/>
              <a:gd name="T55" fmla="*/ 3 h 87"/>
              <a:gd name="T56" fmla="*/ 42 w 102"/>
              <a:gd name="T57" fmla="*/ 5 h 87"/>
              <a:gd name="T58" fmla="*/ 42 w 102"/>
              <a:gd name="T59" fmla="*/ 82 h 87"/>
              <a:gd name="T60" fmla="*/ 38 w 102"/>
              <a:gd name="T61" fmla="*/ 84 h 87"/>
              <a:gd name="T62" fmla="*/ 15 w 102"/>
              <a:gd name="T63" fmla="*/ 62 h 87"/>
              <a:gd name="T64" fmla="*/ 0 w 102"/>
              <a:gd name="T65" fmla="*/ 62 h 87"/>
              <a:gd name="T66" fmla="*/ 0 w 102"/>
              <a:gd name="T67" fmla="*/ 25 h 87"/>
              <a:gd name="T68" fmla="*/ 15 w 102"/>
              <a:gd name="T69" fmla="*/ 25 h 87"/>
              <a:gd name="T70" fmla="*/ 38 w 102"/>
              <a:gd name="T7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7">
                <a:moveTo>
                  <a:pt x="84" y="82"/>
                </a:moveTo>
                <a:cubicBezTo>
                  <a:pt x="83" y="82"/>
                  <a:pt x="81" y="82"/>
                  <a:pt x="81" y="81"/>
                </a:cubicBezTo>
                <a:cubicBezTo>
                  <a:pt x="79" y="79"/>
                  <a:pt x="79" y="76"/>
                  <a:pt x="81" y="74"/>
                </a:cubicBezTo>
                <a:cubicBezTo>
                  <a:pt x="89" y="66"/>
                  <a:pt x="93" y="55"/>
                  <a:pt x="93" y="44"/>
                </a:cubicBezTo>
                <a:cubicBezTo>
                  <a:pt x="93" y="32"/>
                  <a:pt x="89" y="21"/>
                  <a:pt x="81" y="13"/>
                </a:cubicBezTo>
                <a:cubicBezTo>
                  <a:pt x="79" y="11"/>
                  <a:pt x="79" y="8"/>
                  <a:pt x="81" y="6"/>
                </a:cubicBezTo>
                <a:cubicBezTo>
                  <a:pt x="82" y="4"/>
                  <a:pt x="85" y="4"/>
                  <a:pt x="87" y="6"/>
                </a:cubicBezTo>
                <a:cubicBezTo>
                  <a:pt x="97" y="16"/>
                  <a:pt x="102" y="29"/>
                  <a:pt x="102" y="44"/>
                </a:cubicBezTo>
                <a:cubicBezTo>
                  <a:pt x="102" y="58"/>
                  <a:pt x="97" y="71"/>
                  <a:pt x="87" y="81"/>
                </a:cubicBezTo>
                <a:cubicBezTo>
                  <a:pt x="86" y="82"/>
                  <a:pt x="85" y="82"/>
                  <a:pt x="84" y="82"/>
                </a:cubicBezTo>
                <a:close/>
                <a:moveTo>
                  <a:pt x="68" y="74"/>
                </a:moveTo>
                <a:cubicBezTo>
                  <a:pt x="67" y="74"/>
                  <a:pt x="65" y="73"/>
                  <a:pt x="65" y="72"/>
                </a:cubicBezTo>
                <a:cubicBezTo>
                  <a:pt x="63" y="70"/>
                  <a:pt x="63" y="68"/>
                  <a:pt x="65" y="66"/>
                </a:cubicBezTo>
                <a:cubicBezTo>
                  <a:pt x="77" y="54"/>
                  <a:pt x="77" y="33"/>
                  <a:pt x="65" y="21"/>
                </a:cubicBezTo>
                <a:cubicBezTo>
                  <a:pt x="63" y="19"/>
                  <a:pt x="63" y="17"/>
                  <a:pt x="65" y="15"/>
                </a:cubicBezTo>
                <a:cubicBezTo>
                  <a:pt x="66" y="13"/>
                  <a:pt x="69" y="13"/>
                  <a:pt x="71" y="15"/>
                </a:cubicBezTo>
                <a:cubicBezTo>
                  <a:pt x="79" y="22"/>
                  <a:pt x="83" y="33"/>
                  <a:pt x="83" y="44"/>
                </a:cubicBezTo>
                <a:cubicBezTo>
                  <a:pt x="83" y="54"/>
                  <a:pt x="79" y="65"/>
                  <a:pt x="71" y="72"/>
                </a:cubicBezTo>
                <a:cubicBezTo>
                  <a:pt x="70" y="73"/>
                  <a:pt x="69" y="74"/>
                  <a:pt x="68" y="74"/>
                </a:cubicBezTo>
                <a:close/>
                <a:moveTo>
                  <a:pt x="52" y="65"/>
                </a:moveTo>
                <a:cubicBezTo>
                  <a:pt x="51" y="65"/>
                  <a:pt x="49" y="65"/>
                  <a:pt x="49" y="64"/>
                </a:cubicBezTo>
                <a:cubicBezTo>
                  <a:pt x="47" y="62"/>
                  <a:pt x="47" y="59"/>
                  <a:pt x="49" y="57"/>
                </a:cubicBezTo>
                <a:cubicBezTo>
                  <a:pt x="56" y="50"/>
                  <a:pt x="56" y="37"/>
                  <a:pt x="49" y="30"/>
                </a:cubicBezTo>
                <a:cubicBezTo>
                  <a:pt x="47" y="28"/>
                  <a:pt x="47" y="25"/>
                  <a:pt x="49" y="23"/>
                </a:cubicBezTo>
                <a:cubicBezTo>
                  <a:pt x="50" y="22"/>
                  <a:pt x="53" y="22"/>
                  <a:pt x="55" y="23"/>
                </a:cubicBezTo>
                <a:cubicBezTo>
                  <a:pt x="66" y="34"/>
                  <a:pt x="66" y="53"/>
                  <a:pt x="55" y="64"/>
                </a:cubicBezTo>
                <a:cubicBezTo>
                  <a:pt x="54" y="65"/>
                  <a:pt x="53" y="65"/>
                  <a:pt x="52" y="65"/>
                </a:cubicBezTo>
                <a:close/>
                <a:moveTo>
                  <a:pt x="38" y="3"/>
                </a:moveTo>
                <a:cubicBezTo>
                  <a:pt x="40" y="0"/>
                  <a:pt x="42" y="1"/>
                  <a:pt x="42" y="5"/>
                </a:cubicBezTo>
                <a:cubicBezTo>
                  <a:pt x="42" y="82"/>
                  <a:pt x="42" y="82"/>
                  <a:pt x="42" y="82"/>
                </a:cubicBezTo>
                <a:cubicBezTo>
                  <a:pt x="42" y="86"/>
                  <a:pt x="40" y="87"/>
                  <a:pt x="38" y="84"/>
                </a:cubicBezTo>
                <a:cubicBezTo>
                  <a:pt x="15" y="62"/>
                  <a:pt x="15" y="62"/>
                  <a:pt x="15" y="62"/>
                </a:cubicBezTo>
                <a:cubicBezTo>
                  <a:pt x="0" y="62"/>
                  <a:pt x="0" y="62"/>
                  <a:pt x="0" y="62"/>
                </a:cubicBezTo>
                <a:cubicBezTo>
                  <a:pt x="0" y="25"/>
                  <a:pt x="0" y="25"/>
                  <a:pt x="0" y="25"/>
                </a:cubicBezTo>
                <a:cubicBezTo>
                  <a:pt x="15" y="25"/>
                  <a:pt x="15" y="25"/>
                  <a:pt x="15" y="25"/>
                </a:cubicBezTo>
                <a:lnTo>
                  <a:pt x="38" y="3"/>
                </a:ln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186" name="Freeform 145"/>
          <p:cNvSpPr>
            <a:spLocks noEditPoints="1"/>
          </p:cNvSpPr>
          <p:nvPr/>
        </p:nvSpPr>
        <p:spPr bwMode="auto">
          <a:xfrm>
            <a:off x="8939601" y="3375158"/>
            <a:ext cx="277462" cy="245164"/>
          </a:xfrm>
          <a:custGeom>
            <a:avLst/>
            <a:gdLst>
              <a:gd name="T0" fmla="*/ 124 w 189"/>
              <a:gd name="T1" fmla="*/ 23 h 167"/>
              <a:gd name="T2" fmla="*/ 65 w 189"/>
              <a:gd name="T3" fmla="*/ 0 h 167"/>
              <a:gd name="T4" fmla="*/ 0 w 189"/>
              <a:gd name="T5" fmla="*/ 23 h 167"/>
              <a:gd name="T6" fmla="*/ 0 w 189"/>
              <a:gd name="T7" fmla="*/ 167 h 167"/>
              <a:gd name="T8" fmla="*/ 65 w 189"/>
              <a:gd name="T9" fmla="*/ 142 h 167"/>
              <a:gd name="T10" fmla="*/ 124 w 189"/>
              <a:gd name="T11" fmla="*/ 167 h 167"/>
              <a:gd name="T12" fmla="*/ 189 w 189"/>
              <a:gd name="T13" fmla="*/ 142 h 167"/>
              <a:gd name="T14" fmla="*/ 189 w 189"/>
              <a:gd name="T15" fmla="*/ 0 h 167"/>
              <a:gd name="T16" fmla="*/ 124 w 189"/>
              <a:gd name="T17" fmla="*/ 23 h 167"/>
              <a:gd name="T18" fmla="*/ 70 w 189"/>
              <a:gd name="T19" fmla="*/ 15 h 167"/>
              <a:gd name="T20" fmla="*/ 119 w 189"/>
              <a:gd name="T21" fmla="*/ 35 h 167"/>
              <a:gd name="T22" fmla="*/ 119 w 189"/>
              <a:gd name="T23" fmla="*/ 152 h 167"/>
              <a:gd name="T24" fmla="*/ 70 w 189"/>
              <a:gd name="T25" fmla="*/ 133 h 167"/>
              <a:gd name="T26" fmla="*/ 70 w 189"/>
              <a:gd name="T27" fmla="*/ 15 h 167"/>
              <a:gd name="T28" fmla="*/ 11 w 189"/>
              <a:gd name="T29" fmla="*/ 31 h 167"/>
              <a:gd name="T30" fmla="*/ 58 w 189"/>
              <a:gd name="T31" fmla="*/ 15 h 167"/>
              <a:gd name="T32" fmla="*/ 58 w 189"/>
              <a:gd name="T33" fmla="*/ 133 h 167"/>
              <a:gd name="T34" fmla="*/ 11 w 189"/>
              <a:gd name="T35" fmla="*/ 151 h 167"/>
              <a:gd name="T36" fmla="*/ 11 w 189"/>
              <a:gd name="T37" fmla="*/ 31 h 167"/>
              <a:gd name="T38" fmla="*/ 178 w 189"/>
              <a:gd name="T39" fmla="*/ 134 h 167"/>
              <a:gd name="T40" fmla="*/ 130 w 189"/>
              <a:gd name="T41" fmla="*/ 152 h 167"/>
              <a:gd name="T42" fmla="*/ 130 w 189"/>
              <a:gd name="T43" fmla="*/ 35 h 167"/>
              <a:gd name="T44" fmla="*/ 178 w 189"/>
              <a:gd name="T45" fmla="*/ 17 h 167"/>
              <a:gd name="T46" fmla="*/ 178 w 189"/>
              <a:gd name="T47"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67">
                <a:moveTo>
                  <a:pt x="124" y="23"/>
                </a:moveTo>
                <a:lnTo>
                  <a:pt x="65" y="0"/>
                </a:lnTo>
                <a:lnTo>
                  <a:pt x="0" y="23"/>
                </a:lnTo>
                <a:lnTo>
                  <a:pt x="0" y="167"/>
                </a:lnTo>
                <a:lnTo>
                  <a:pt x="65" y="142"/>
                </a:lnTo>
                <a:lnTo>
                  <a:pt x="124" y="167"/>
                </a:lnTo>
                <a:lnTo>
                  <a:pt x="189" y="142"/>
                </a:lnTo>
                <a:lnTo>
                  <a:pt x="189" y="0"/>
                </a:lnTo>
                <a:lnTo>
                  <a:pt x="124" y="23"/>
                </a:lnTo>
                <a:close/>
                <a:moveTo>
                  <a:pt x="70" y="15"/>
                </a:moveTo>
                <a:lnTo>
                  <a:pt x="119" y="35"/>
                </a:lnTo>
                <a:lnTo>
                  <a:pt x="119" y="152"/>
                </a:lnTo>
                <a:lnTo>
                  <a:pt x="70" y="133"/>
                </a:lnTo>
                <a:lnTo>
                  <a:pt x="70" y="15"/>
                </a:lnTo>
                <a:close/>
                <a:moveTo>
                  <a:pt x="11" y="31"/>
                </a:moveTo>
                <a:lnTo>
                  <a:pt x="58" y="15"/>
                </a:lnTo>
                <a:lnTo>
                  <a:pt x="58" y="133"/>
                </a:lnTo>
                <a:lnTo>
                  <a:pt x="11" y="151"/>
                </a:lnTo>
                <a:lnTo>
                  <a:pt x="11" y="31"/>
                </a:lnTo>
                <a:close/>
                <a:moveTo>
                  <a:pt x="178" y="134"/>
                </a:moveTo>
                <a:lnTo>
                  <a:pt x="130" y="152"/>
                </a:lnTo>
                <a:lnTo>
                  <a:pt x="130" y="35"/>
                </a:lnTo>
                <a:lnTo>
                  <a:pt x="178" y="17"/>
                </a:lnTo>
                <a:lnTo>
                  <a:pt x="178" y="134"/>
                </a:ln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187" name="Freeform 146"/>
          <p:cNvSpPr>
            <a:spLocks noEditPoints="1"/>
          </p:cNvSpPr>
          <p:nvPr/>
        </p:nvSpPr>
        <p:spPr bwMode="auto">
          <a:xfrm>
            <a:off x="9008600" y="2459094"/>
            <a:ext cx="303887" cy="306822"/>
          </a:xfrm>
          <a:custGeom>
            <a:avLst/>
            <a:gdLst>
              <a:gd name="T0" fmla="*/ 63 w 127"/>
              <a:gd name="T1" fmla="*/ 0 h 128"/>
              <a:gd name="T2" fmla="*/ 0 w 127"/>
              <a:gd name="T3" fmla="*/ 64 h 128"/>
              <a:gd name="T4" fmla="*/ 63 w 127"/>
              <a:gd name="T5" fmla="*/ 128 h 128"/>
              <a:gd name="T6" fmla="*/ 127 w 127"/>
              <a:gd name="T7" fmla="*/ 64 h 128"/>
              <a:gd name="T8" fmla="*/ 63 w 127"/>
              <a:gd name="T9" fmla="*/ 0 h 128"/>
              <a:gd name="T10" fmla="*/ 52 w 127"/>
              <a:gd name="T11" fmla="*/ 104 h 128"/>
              <a:gd name="T12" fmla="*/ 25 w 127"/>
              <a:gd name="T13" fmla="*/ 69 h 128"/>
              <a:gd name="T14" fmla="*/ 37 w 127"/>
              <a:gd name="T15" fmla="*/ 57 h 128"/>
              <a:gd name="T16" fmla="*/ 52 w 127"/>
              <a:gd name="T17" fmla="*/ 76 h 128"/>
              <a:gd name="T18" fmla="*/ 98 w 127"/>
              <a:gd name="T19" fmla="*/ 38 h 128"/>
              <a:gd name="T20" fmla="*/ 103 w 127"/>
              <a:gd name="T21" fmla="*/ 44 h 128"/>
              <a:gd name="T22" fmla="*/ 52 w 127"/>
              <a:gd name="T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8">
                <a:moveTo>
                  <a:pt x="63" y="0"/>
                </a:moveTo>
                <a:cubicBezTo>
                  <a:pt x="28" y="0"/>
                  <a:pt x="0" y="29"/>
                  <a:pt x="0" y="64"/>
                </a:cubicBezTo>
                <a:cubicBezTo>
                  <a:pt x="0" y="99"/>
                  <a:pt x="28" y="128"/>
                  <a:pt x="63" y="128"/>
                </a:cubicBezTo>
                <a:cubicBezTo>
                  <a:pt x="99" y="128"/>
                  <a:pt x="127" y="99"/>
                  <a:pt x="127" y="64"/>
                </a:cubicBezTo>
                <a:cubicBezTo>
                  <a:pt x="127" y="29"/>
                  <a:pt x="99" y="0"/>
                  <a:pt x="63" y="0"/>
                </a:cubicBezTo>
                <a:close/>
                <a:moveTo>
                  <a:pt x="52" y="104"/>
                </a:moveTo>
                <a:cubicBezTo>
                  <a:pt x="25" y="69"/>
                  <a:pt x="25" y="69"/>
                  <a:pt x="25" y="69"/>
                </a:cubicBezTo>
                <a:cubicBezTo>
                  <a:pt x="37" y="57"/>
                  <a:pt x="37" y="57"/>
                  <a:pt x="37" y="57"/>
                </a:cubicBezTo>
                <a:cubicBezTo>
                  <a:pt x="52" y="76"/>
                  <a:pt x="52" y="76"/>
                  <a:pt x="52" y="76"/>
                </a:cubicBezTo>
                <a:cubicBezTo>
                  <a:pt x="98" y="38"/>
                  <a:pt x="98" y="38"/>
                  <a:pt x="98" y="38"/>
                </a:cubicBezTo>
                <a:cubicBezTo>
                  <a:pt x="103" y="44"/>
                  <a:pt x="103" y="44"/>
                  <a:pt x="103" y="44"/>
                </a:cubicBezTo>
                <a:lnTo>
                  <a:pt x="52" y="104"/>
                </a:lnTo>
                <a:close/>
              </a:path>
            </a:pathLst>
          </a:custGeom>
          <a:solidFill>
            <a:schemeClr val="accent1">
              <a:lumMod val="75000"/>
            </a:schemeClr>
          </a:solidFill>
          <a:ln>
            <a:noFill/>
          </a:ln>
        </p:spPr>
        <p:txBody>
          <a:bodyPr vert="horz" wrap="square" lIns="68580" tIns="34290" rIns="68580" bIns="34290" numCol="1" anchor="t" anchorCtr="0" compatLnSpc="1"/>
          <a:lstStyle/>
          <a:p>
            <a:endParaRPr lang="id-ID" sz="1350">
              <a:cs typeface="+mn-ea"/>
              <a:sym typeface="+mn-lt"/>
            </a:endParaRPr>
          </a:p>
        </p:txBody>
      </p:sp>
      <p:sp>
        <p:nvSpPr>
          <p:cNvPr id="188" name="Freeform 147"/>
          <p:cNvSpPr>
            <a:spLocks noEditPoints="1"/>
          </p:cNvSpPr>
          <p:nvPr/>
        </p:nvSpPr>
        <p:spPr bwMode="auto">
          <a:xfrm>
            <a:off x="9893834" y="4608321"/>
            <a:ext cx="230484" cy="230484"/>
          </a:xfrm>
          <a:custGeom>
            <a:avLst/>
            <a:gdLst>
              <a:gd name="T0" fmla="*/ 0 w 157"/>
              <a:gd name="T1" fmla="*/ 74 h 157"/>
              <a:gd name="T2" fmla="*/ 0 w 157"/>
              <a:gd name="T3" fmla="*/ 23 h 157"/>
              <a:gd name="T4" fmla="*/ 64 w 157"/>
              <a:gd name="T5" fmla="*/ 13 h 157"/>
              <a:gd name="T6" fmla="*/ 64 w 157"/>
              <a:gd name="T7" fmla="*/ 74 h 157"/>
              <a:gd name="T8" fmla="*/ 0 w 157"/>
              <a:gd name="T9" fmla="*/ 74 h 157"/>
              <a:gd name="T10" fmla="*/ 73 w 157"/>
              <a:gd name="T11" fmla="*/ 12 h 157"/>
              <a:gd name="T12" fmla="*/ 157 w 157"/>
              <a:gd name="T13" fmla="*/ 0 h 157"/>
              <a:gd name="T14" fmla="*/ 157 w 157"/>
              <a:gd name="T15" fmla="*/ 74 h 157"/>
              <a:gd name="T16" fmla="*/ 73 w 157"/>
              <a:gd name="T17" fmla="*/ 74 h 157"/>
              <a:gd name="T18" fmla="*/ 73 w 157"/>
              <a:gd name="T19" fmla="*/ 12 h 157"/>
              <a:gd name="T20" fmla="*/ 157 w 157"/>
              <a:gd name="T21" fmla="*/ 84 h 157"/>
              <a:gd name="T22" fmla="*/ 157 w 157"/>
              <a:gd name="T23" fmla="*/ 157 h 157"/>
              <a:gd name="T24" fmla="*/ 73 w 157"/>
              <a:gd name="T25" fmla="*/ 146 h 157"/>
              <a:gd name="T26" fmla="*/ 73 w 157"/>
              <a:gd name="T27" fmla="*/ 84 h 157"/>
              <a:gd name="T28" fmla="*/ 157 w 157"/>
              <a:gd name="T29" fmla="*/ 84 h 157"/>
              <a:gd name="T30" fmla="*/ 64 w 157"/>
              <a:gd name="T31" fmla="*/ 144 h 157"/>
              <a:gd name="T32" fmla="*/ 0 w 157"/>
              <a:gd name="T33" fmla="*/ 136 h 157"/>
              <a:gd name="T34" fmla="*/ 0 w 157"/>
              <a:gd name="T35" fmla="*/ 84 h 157"/>
              <a:gd name="T36" fmla="*/ 64 w 157"/>
              <a:gd name="T37" fmla="*/ 84 h 157"/>
              <a:gd name="T38" fmla="*/ 64 w 157"/>
              <a:gd name="T39" fmla="*/ 14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57">
                <a:moveTo>
                  <a:pt x="0" y="74"/>
                </a:moveTo>
                <a:lnTo>
                  <a:pt x="0" y="23"/>
                </a:lnTo>
                <a:lnTo>
                  <a:pt x="64" y="13"/>
                </a:lnTo>
                <a:lnTo>
                  <a:pt x="64" y="74"/>
                </a:lnTo>
                <a:lnTo>
                  <a:pt x="0" y="74"/>
                </a:lnTo>
                <a:close/>
                <a:moveTo>
                  <a:pt x="73" y="12"/>
                </a:moveTo>
                <a:lnTo>
                  <a:pt x="157" y="0"/>
                </a:lnTo>
                <a:lnTo>
                  <a:pt x="157" y="74"/>
                </a:lnTo>
                <a:lnTo>
                  <a:pt x="73" y="74"/>
                </a:lnTo>
                <a:lnTo>
                  <a:pt x="73" y="12"/>
                </a:lnTo>
                <a:close/>
                <a:moveTo>
                  <a:pt x="157" y="84"/>
                </a:moveTo>
                <a:lnTo>
                  <a:pt x="157" y="157"/>
                </a:lnTo>
                <a:lnTo>
                  <a:pt x="73" y="146"/>
                </a:lnTo>
                <a:lnTo>
                  <a:pt x="73" y="84"/>
                </a:lnTo>
                <a:lnTo>
                  <a:pt x="157" y="84"/>
                </a:lnTo>
                <a:close/>
                <a:moveTo>
                  <a:pt x="64" y="144"/>
                </a:moveTo>
                <a:lnTo>
                  <a:pt x="0" y="136"/>
                </a:lnTo>
                <a:lnTo>
                  <a:pt x="0" y="84"/>
                </a:lnTo>
                <a:lnTo>
                  <a:pt x="64" y="84"/>
                </a:lnTo>
                <a:lnTo>
                  <a:pt x="64" y="144"/>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89" name="Freeform 148"/>
          <p:cNvSpPr>
            <a:spLocks noEditPoints="1"/>
          </p:cNvSpPr>
          <p:nvPr/>
        </p:nvSpPr>
        <p:spPr bwMode="auto">
          <a:xfrm>
            <a:off x="9641330" y="4558408"/>
            <a:ext cx="204059" cy="204059"/>
          </a:xfrm>
          <a:custGeom>
            <a:avLst/>
            <a:gdLst>
              <a:gd name="T0" fmla="*/ 11 w 85"/>
              <a:gd name="T1" fmla="*/ 42 h 85"/>
              <a:gd name="T2" fmla="*/ 29 w 85"/>
              <a:gd name="T3" fmla="*/ 70 h 85"/>
              <a:gd name="T4" fmla="*/ 14 w 85"/>
              <a:gd name="T5" fmla="*/ 30 h 85"/>
              <a:gd name="T6" fmla="*/ 11 w 85"/>
              <a:gd name="T7" fmla="*/ 42 h 85"/>
              <a:gd name="T8" fmla="*/ 64 w 85"/>
              <a:gd name="T9" fmla="*/ 41 h 85"/>
              <a:gd name="T10" fmla="*/ 62 w 85"/>
              <a:gd name="T11" fmla="*/ 32 h 85"/>
              <a:gd name="T12" fmla="*/ 59 w 85"/>
              <a:gd name="T13" fmla="*/ 25 h 85"/>
              <a:gd name="T14" fmla="*/ 64 w 85"/>
              <a:gd name="T15" fmla="*/ 20 h 85"/>
              <a:gd name="T16" fmla="*/ 64 w 85"/>
              <a:gd name="T17" fmla="*/ 20 h 85"/>
              <a:gd name="T18" fmla="*/ 43 w 85"/>
              <a:gd name="T19" fmla="*/ 11 h 85"/>
              <a:gd name="T20" fmla="*/ 16 w 85"/>
              <a:gd name="T21" fmla="*/ 25 h 85"/>
              <a:gd name="T22" fmla="*/ 18 w 85"/>
              <a:gd name="T23" fmla="*/ 25 h 85"/>
              <a:gd name="T24" fmla="*/ 27 w 85"/>
              <a:gd name="T25" fmla="*/ 25 h 85"/>
              <a:gd name="T26" fmla="*/ 27 w 85"/>
              <a:gd name="T27" fmla="*/ 28 h 85"/>
              <a:gd name="T28" fmla="*/ 23 w 85"/>
              <a:gd name="T29" fmla="*/ 28 h 85"/>
              <a:gd name="T30" fmla="*/ 35 w 85"/>
              <a:gd name="T31" fmla="*/ 61 h 85"/>
              <a:gd name="T32" fmla="*/ 42 w 85"/>
              <a:gd name="T33" fmla="*/ 41 h 85"/>
              <a:gd name="T34" fmla="*/ 37 w 85"/>
              <a:gd name="T35" fmla="*/ 28 h 85"/>
              <a:gd name="T36" fmla="*/ 34 w 85"/>
              <a:gd name="T37" fmla="*/ 28 h 85"/>
              <a:gd name="T38" fmla="*/ 34 w 85"/>
              <a:gd name="T39" fmla="*/ 25 h 85"/>
              <a:gd name="T40" fmla="*/ 42 w 85"/>
              <a:gd name="T41" fmla="*/ 25 h 85"/>
              <a:gd name="T42" fmla="*/ 51 w 85"/>
              <a:gd name="T43" fmla="*/ 25 h 85"/>
              <a:gd name="T44" fmla="*/ 51 w 85"/>
              <a:gd name="T45" fmla="*/ 28 h 85"/>
              <a:gd name="T46" fmla="*/ 47 w 85"/>
              <a:gd name="T47" fmla="*/ 28 h 85"/>
              <a:gd name="T48" fmla="*/ 59 w 85"/>
              <a:gd name="T49" fmla="*/ 61 h 85"/>
              <a:gd name="T50" fmla="*/ 62 w 85"/>
              <a:gd name="T51" fmla="*/ 51 h 85"/>
              <a:gd name="T52" fmla="*/ 64 w 85"/>
              <a:gd name="T53" fmla="*/ 41 h 85"/>
              <a:gd name="T54" fmla="*/ 43 w 85"/>
              <a:gd name="T55" fmla="*/ 45 h 85"/>
              <a:gd name="T56" fmla="*/ 34 w 85"/>
              <a:gd name="T57" fmla="*/ 72 h 85"/>
              <a:gd name="T58" fmla="*/ 43 w 85"/>
              <a:gd name="T59" fmla="*/ 73 h 85"/>
              <a:gd name="T60" fmla="*/ 53 w 85"/>
              <a:gd name="T61" fmla="*/ 72 h 85"/>
              <a:gd name="T62" fmla="*/ 53 w 85"/>
              <a:gd name="T63" fmla="*/ 71 h 85"/>
              <a:gd name="T64" fmla="*/ 43 w 85"/>
              <a:gd name="T65" fmla="*/ 45 h 85"/>
              <a:gd name="T66" fmla="*/ 71 w 85"/>
              <a:gd name="T67" fmla="*/ 28 h 85"/>
              <a:gd name="T68" fmla="*/ 71 w 85"/>
              <a:gd name="T69" fmla="*/ 31 h 85"/>
              <a:gd name="T70" fmla="*/ 69 w 85"/>
              <a:gd name="T71" fmla="*/ 42 h 85"/>
              <a:gd name="T72" fmla="*/ 59 w 85"/>
              <a:gd name="T73" fmla="*/ 69 h 85"/>
              <a:gd name="T74" fmla="*/ 75 w 85"/>
              <a:gd name="T75" fmla="*/ 42 h 85"/>
              <a:gd name="T76" fmla="*/ 71 w 85"/>
              <a:gd name="T77" fmla="*/ 28 h 85"/>
              <a:gd name="T78" fmla="*/ 43 w 85"/>
              <a:gd name="T79" fmla="*/ 0 h 85"/>
              <a:gd name="T80" fmla="*/ 0 w 85"/>
              <a:gd name="T81" fmla="*/ 42 h 85"/>
              <a:gd name="T82" fmla="*/ 43 w 85"/>
              <a:gd name="T83" fmla="*/ 85 h 85"/>
              <a:gd name="T84" fmla="*/ 85 w 85"/>
              <a:gd name="T85" fmla="*/ 42 h 85"/>
              <a:gd name="T86" fmla="*/ 43 w 85"/>
              <a:gd name="T87" fmla="*/ 0 h 85"/>
              <a:gd name="T88" fmla="*/ 43 w 85"/>
              <a:gd name="T89" fmla="*/ 79 h 85"/>
              <a:gd name="T90" fmla="*/ 6 w 85"/>
              <a:gd name="T91" fmla="*/ 42 h 85"/>
              <a:gd name="T92" fmla="*/ 43 w 85"/>
              <a:gd name="T93" fmla="*/ 5 h 85"/>
              <a:gd name="T94" fmla="*/ 80 w 85"/>
              <a:gd name="T95" fmla="*/ 42 h 85"/>
              <a:gd name="T96" fmla="*/ 43 w 85"/>
              <a:gd name="T97"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85">
                <a:moveTo>
                  <a:pt x="11" y="42"/>
                </a:moveTo>
                <a:cubicBezTo>
                  <a:pt x="11" y="55"/>
                  <a:pt x="18" y="65"/>
                  <a:pt x="29" y="70"/>
                </a:cubicBezTo>
                <a:cubicBezTo>
                  <a:pt x="14" y="30"/>
                  <a:pt x="14" y="30"/>
                  <a:pt x="14" y="30"/>
                </a:cubicBezTo>
                <a:cubicBezTo>
                  <a:pt x="12" y="34"/>
                  <a:pt x="11" y="38"/>
                  <a:pt x="11" y="42"/>
                </a:cubicBezTo>
                <a:close/>
                <a:moveTo>
                  <a:pt x="64" y="41"/>
                </a:moveTo>
                <a:cubicBezTo>
                  <a:pt x="64" y="37"/>
                  <a:pt x="63" y="34"/>
                  <a:pt x="62" y="32"/>
                </a:cubicBezTo>
                <a:cubicBezTo>
                  <a:pt x="60" y="30"/>
                  <a:pt x="59" y="28"/>
                  <a:pt x="59" y="25"/>
                </a:cubicBezTo>
                <a:cubicBezTo>
                  <a:pt x="59" y="22"/>
                  <a:pt x="61" y="20"/>
                  <a:pt x="64" y="20"/>
                </a:cubicBezTo>
                <a:cubicBezTo>
                  <a:pt x="64" y="20"/>
                  <a:pt x="64" y="20"/>
                  <a:pt x="64" y="20"/>
                </a:cubicBezTo>
                <a:cubicBezTo>
                  <a:pt x="59" y="15"/>
                  <a:pt x="51" y="11"/>
                  <a:pt x="43" y="11"/>
                </a:cubicBezTo>
                <a:cubicBezTo>
                  <a:pt x="32" y="11"/>
                  <a:pt x="22" y="17"/>
                  <a:pt x="16" y="25"/>
                </a:cubicBezTo>
                <a:cubicBezTo>
                  <a:pt x="17" y="25"/>
                  <a:pt x="18" y="25"/>
                  <a:pt x="18" y="25"/>
                </a:cubicBezTo>
                <a:cubicBezTo>
                  <a:pt x="22" y="25"/>
                  <a:pt x="27" y="25"/>
                  <a:pt x="27" y="25"/>
                </a:cubicBezTo>
                <a:cubicBezTo>
                  <a:pt x="29" y="25"/>
                  <a:pt x="29" y="27"/>
                  <a:pt x="27" y="28"/>
                </a:cubicBezTo>
                <a:cubicBezTo>
                  <a:pt x="27" y="28"/>
                  <a:pt x="25" y="28"/>
                  <a:pt x="23" y="28"/>
                </a:cubicBezTo>
                <a:cubicBezTo>
                  <a:pt x="35" y="61"/>
                  <a:pt x="35" y="61"/>
                  <a:pt x="35" y="61"/>
                </a:cubicBezTo>
                <a:cubicBezTo>
                  <a:pt x="42" y="41"/>
                  <a:pt x="42" y="41"/>
                  <a:pt x="42" y="41"/>
                </a:cubicBezTo>
                <a:cubicBezTo>
                  <a:pt x="37" y="28"/>
                  <a:pt x="37" y="28"/>
                  <a:pt x="37" y="28"/>
                </a:cubicBezTo>
                <a:cubicBezTo>
                  <a:pt x="35" y="28"/>
                  <a:pt x="34" y="28"/>
                  <a:pt x="34" y="28"/>
                </a:cubicBezTo>
                <a:cubicBezTo>
                  <a:pt x="32" y="27"/>
                  <a:pt x="32" y="25"/>
                  <a:pt x="34" y="25"/>
                </a:cubicBezTo>
                <a:cubicBezTo>
                  <a:pt x="34" y="25"/>
                  <a:pt x="39" y="25"/>
                  <a:pt x="42" y="25"/>
                </a:cubicBezTo>
                <a:cubicBezTo>
                  <a:pt x="46" y="25"/>
                  <a:pt x="51" y="25"/>
                  <a:pt x="51" y="25"/>
                </a:cubicBezTo>
                <a:cubicBezTo>
                  <a:pt x="52" y="25"/>
                  <a:pt x="53" y="27"/>
                  <a:pt x="51" y="28"/>
                </a:cubicBezTo>
                <a:cubicBezTo>
                  <a:pt x="51" y="28"/>
                  <a:pt x="49" y="28"/>
                  <a:pt x="47" y="28"/>
                </a:cubicBezTo>
                <a:cubicBezTo>
                  <a:pt x="59" y="61"/>
                  <a:pt x="59" y="61"/>
                  <a:pt x="59" y="61"/>
                </a:cubicBezTo>
                <a:cubicBezTo>
                  <a:pt x="62" y="51"/>
                  <a:pt x="62" y="51"/>
                  <a:pt x="62" y="51"/>
                </a:cubicBezTo>
                <a:cubicBezTo>
                  <a:pt x="63" y="47"/>
                  <a:pt x="64" y="43"/>
                  <a:pt x="64" y="41"/>
                </a:cubicBezTo>
                <a:close/>
                <a:moveTo>
                  <a:pt x="43" y="45"/>
                </a:moveTo>
                <a:cubicBezTo>
                  <a:pt x="34" y="72"/>
                  <a:pt x="34" y="72"/>
                  <a:pt x="34" y="72"/>
                </a:cubicBezTo>
                <a:cubicBezTo>
                  <a:pt x="37" y="73"/>
                  <a:pt x="40" y="73"/>
                  <a:pt x="43" y="73"/>
                </a:cubicBezTo>
                <a:cubicBezTo>
                  <a:pt x="47" y="73"/>
                  <a:pt x="50" y="73"/>
                  <a:pt x="53" y="72"/>
                </a:cubicBezTo>
                <a:cubicBezTo>
                  <a:pt x="53" y="71"/>
                  <a:pt x="53" y="71"/>
                  <a:pt x="53" y="71"/>
                </a:cubicBezTo>
                <a:lnTo>
                  <a:pt x="43" y="45"/>
                </a:lnTo>
                <a:close/>
                <a:moveTo>
                  <a:pt x="71" y="28"/>
                </a:moveTo>
                <a:cubicBezTo>
                  <a:pt x="71" y="29"/>
                  <a:pt x="71" y="30"/>
                  <a:pt x="71" y="31"/>
                </a:cubicBezTo>
                <a:cubicBezTo>
                  <a:pt x="71" y="34"/>
                  <a:pt x="70" y="37"/>
                  <a:pt x="69" y="42"/>
                </a:cubicBezTo>
                <a:cubicBezTo>
                  <a:pt x="59" y="69"/>
                  <a:pt x="59" y="69"/>
                  <a:pt x="59" y="69"/>
                </a:cubicBezTo>
                <a:cubicBezTo>
                  <a:pt x="68" y="64"/>
                  <a:pt x="75" y="54"/>
                  <a:pt x="75" y="42"/>
                </a:cubicBezTo>
                <a:cubicBezTo>
                  <a:pt x="75" y="37"/>
                  <a:pt x="73" y="32"/>
                  <a:pt x="71" y="28"/>
                </a:cubicBezTo>
                <a:close/>
                <a:moveTo>
                  <a:pt x="43" y="0"/>
                </a:moveTo>
                <a:cubicBezTo>
                  <a:pt x="19" y="0"/>
                  <a:pt x="0" y="19"/>
                  <a:pt x="0" y="42"/>
                </a:cubicBezTo>
                <a:cubicBezTo>
                  <a:pt x="0" y="66"/>
                  <a:pt x="19" y="85"/>
                  <a:pt x="43" y="85"/>
                </a:cubicBezTo>
                <a:cubicBezTo>
                  <a:pt x="66" y="85"/>
                  <a:pt x="85" y="66"/>
                  <a:pt x="85" y="42"/>
                </a:cubicBezTo>
                <a:cubicBezTo>
                  <a:pt x="85" y="19"/>
                  <a:pt x="66" y="0"/>
                  <a:pt x="43" y="0"/>
                </a:cubicBezTo>
                <a:close/>
                <a:moveTo>
                  <a:pt x="43" y="79"/>
                </a:moveTo>
                <a:cubicBezTo>
                  <a:pt x="22" y="79"/>
                  <a:pt x="6" y="63"/>
                  <a:pt x="6" y="42"/>
                </a:cubicBezTo>
                <a:cubicBezTo>
                  <a:pt x="6" y="22"/>
                  <a:pt x="22" y="5"/>
                  <a:pt x="43" y="5"/>
                </a:cubicBezTo>
                <a:cubicBezTo>
                  <a:pt x="63" y="5"/>
                  <a:pt x="80" y="22"/>
                  <a:pt x="80" y="42"/>
                </a:cubicBezTo>
                <a:cubicBezTo>
                  <a:pt x="80" y="63"/>
                  <a:pt x="63" y="79"/>
                  <a:pt x="43" y="79"/>
                </a:cubicBez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90" name="Freeform 149"/>
          <p:cNvSpPr/>
          <p:nvPr/>
        </p:nvSpPr>
        <p:spPr bwMode="auto">
          <a:xfrm>
            <a:off x="9893834" y="4932762"/>
            <a:ext cx="273057" cy="270121"/>
          </a:xfrm>
          <a:custGeom>
            <a:avLst/>
            <a:gdLst>
              <a:gd name="T0" fmla="*/ 110 w 114"/>
              <a:gd name="T1" fmla="*/ 90 h 113"/>
              <a:gd name="T2" fmla="*/ 60 w 114"/>
              <a:gd name="T3" fmla="*/ 47 h 113"/>
              <a:gd name="T4" fmla="*/ 64 w 114"/>
              <a:gd name="T5" fmla="*/ 32 h 113"/>
              <a:gd name="T6" fmla="*/ 32 w 114"/>
              <a:gd name="T7" fmla="*/ 0 h 113"/>
              <a:gd name="T8" fmla="*/ 23 w 114"/>
              <a:gd name="T9" fmla="*/ 1 h 113"/>
              <a:gd name="T10" fmla="*/ 41 w 114"/>
              <a:gd name="T11" fmla="*/ 20 h 113"/>
              <a:gd name="T12" fmla="*/ 41 w 114"/>
              <a:gd name="T13" fmla="*/ 30 h 113"/>
              <a:gd name="T14" fmla="*/ 30 w 114"/>
              <a:gd name="T15" fmla="*/ 41 h 113"/>
              <a:gd name="T16" fmla="*/ 20 w 114"/>
              <a:gd name="T17" fmla="*/ 41 h 113"/>
              <a:gd name="T18" fmla="*/ 1 w 114"/>
              <a:gd name="T19" fmla="*/ 23 h 113"/>
              <a:gd name="T20" fmla="*/ 0 w 114"/>
              <a:gd name="T21" fmla="*/ 32 h 113"/>
              <a:gd name="T22" fmla="*/ 32 w 114"/>
              <a:gd name="T23" fmla="*/ 63 h 113"/>
              <a:gd name="T24" fmla="*/ 47 w 114"/>
              <a:gd name="T25" fmla="*/ 60 h 113"/>
              <a:gd name="T26" fmla="*/ 90 w 114"/>
              <a:gd name="T27" fmla="*/ 110 h 113"/>
              <a:gd name="T28" fmla="*/ 100 w 114"/>
              <a:gd name="T29" fmla="*/ 111 h 113"/>
              <a:gd name="T30" fmla="*/ 111 w 114"/>
              <a:gd name="T31" fmla="*/ 100 h 113"/>
              <a:gd name="T32" fmla="*/ 110 w 114"/>
              <a:gd name="T33" fmla="*/ 9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110" y="90"/>
                </a:moveTo>
                <a:cubicBezTo>
                  <a:pt x="60" y="47"/>
                  <a:pt x="60" y="47"/>
                  <a:pt x="60" y="47"/>
                </a:cubicBezTo>
                <a:cubicBezTo>
                  <a:pt x="62" y="42"/>
                  <a:pt x="64" y="37"/>
                  <a:pt x="64" y="32"/>
                </a:cubicBezTo>
                <a:cubicBezTo>
                  <a:pt x="64" y="14"/>
                  <a:pt x="49" y="0"/>
                  <a:pt x="32" y="0"/>
                </a:cubicBezTo>
                <a:cubicBezTo>
                  <a:pt x="29" y="0"/>
                  <a:pt x="26" y="0"/>
                  <a:pt x="23" y="1"/>
                </a:cubicBezTo>
                <a:cubicBezTo>
                  <a:pt x="41" y="20"/>
                  <a:pt x="41" y="20"/>
                  <a:pt x="41" y="20"/>
                </a:cubicBezTo>
                <a:cubicBezTo>
                  <a:pt x="44" y="22"/>
                  <a:pt x="44" y="27"/>
                  <a:pt x="41" y="30"/>
                </a:cubicBezTo>
                <a:cubicBezTo>
                  <a:pt x="30" y="41"/>
                  <a:pt x="30" y="41"/>
                  <a:pt x="30" y="41"/>
                </a:cubicBezTo>
                <a:cubicBezTo>
                  <a:pt x="27" y="44"/>
                  <a:pt x="23" y="44"/>
                  <a:pt x="20" y="41"/>
                </a:cubicBezTo>
                <a:cubicBezTo>
                  <a:pt x="1" y="23"/>
                  <a:pt x="1" y="23"/>
                  <a:pt x="1" y="23"/>
                </a:cubicBezTo>
                <a:cubicBezTo>
                  <a:pt x="1" y="25"/>
                  <a:pt x="0" y="29"/>
                  <a:pt x="0" y="32"/>
                </a:cubicBezTo>
                <a:cubicBezTo>
                  <a:pt x="0" y="49"/>
                  <a:pt x="14" y="63"/>
                  <a:pt x="32" y="63"/>
                </a:cubicBezTo>
                <a:cubicBezTo>
                  <a:pt x="37" y="63"/>
                  <a:pt x="42" y="62"/>
                  <a:pt x="47" y="60"/>
                </a:cubicBezTo>
                <a:cubicBezTo>
                  <a:pt x="90" y="110"/>
                  <a:pt x="90" y="110"/>
                  <a:pt x="90" y="110"/>
                </a:cubicBezTo>
                <a:cubicBezTo>
                  <a:pt x="93" y="113"/>
                  <a:pt x="97" y="113"/>
                  <a:pt x="100" y="111"/>
                </a:cubicBezTo>
                <a:cubicBezTo>
                  <a:pt x="111" y="100"/>
                  <a:pt x="111" y="100"/>
                  <a:pt x="111" y="100"/>
                </a:cubicBezTo>
                <a:cubicBezTo>
                  <a:pt x="114" y="97"/>
                  <a:pt x="113" y="93"/>
                  <a:pt x="110" y="90"/>
                </a:cubicBez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191" name="Freeform 150"/>
          <p:cNvSpPr>
            <a:spLocks noEditPoints="1"/>
          </p:cNvSpPr>
          <p:nvPr/>
        </p:nvSpPr>
        <p:spPr bwMode="auto">
          <a:xfrm>
            <a:off x="9070259" y="4672916"/>
            <a:ext cx="268654" cy="412522"/>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92" name="Freeform 151"/>
          <p:cNvSpPr>
            <a:spLocks noEditPoints="1"/>
          </p:cNvSpPr>
          <p:nvPr/>
        </p:nvSpPr>
        <p:spPr bwMode="auto">
          <a:xfrm>
            <a:off x="9391761" y="4687596"/>
            <a:ext cx="229016" cy="261313"/>
          </a:xfrm>
          <a:custGeom>
            <a:avLst/>
            <a:gdLst>
              <a:gd name="T0" fmla="*/ 40 w 95"/>
              <a:gd name="T1" fmla="*/ 61 h 109"/>
              <a:gd name="T2" fmla="*/ 34 w 95"/>
              <a:gd name="T3" fmla="*/ 54 h 109"/>
              <a:gd name="T4" fmla="*/ 13 w 95"/>
              <a:gd name="T5" fmla="*/ 75 h 109"/>
              <a:gd name="T6" fmla="*/ 34 w 95"/>
              <a:gd name="T7" fmla="*/ 95 h 109"/>
              <a:gd name="T8" fmla="*/ 40 w 95"/>
              <a:gd name="T9" fmla="*/ 88 h 109"/>
              <a:gd name="T10" fmla="*/ 27 w 95"/>
              <a:gd name="T11" fmla="*/ 75 h 109"/>
              <a:gd name="T12" fmla="*/ 40 w 95"/>
              <a:gd name="T13" fmla="*/ 61 h 109"/>
              <a:gd name="T14" fmla="*/ 54 w 95"/>
              <a:gd name="T15" fmla="*/ 88 h 109"/>
              <a:gd name="T16" fmla="*/ 61 w 95"/>
              <a:gd name="T17" fmla="*/ 95 h 109"/>
              <a:gd name="T18" fmla="*/ 81 w 95"/>
              <a:gd name="T19" fmla="*/ 75 h 109"/>
              <a:gd name="T20" fmla="*/ 61 w 95"/>
              <a:gd name="T21" fmla="*/ 54 h 109"/>
              <a:gd name="T22" fmla="*/ 54 w 95"/>
              <a:gd name="T23" fmla="*/ 61 h 109"/>
              <a:gd name="T24" fmla="*/ 68 w 95"/>
              <a:gd name="T25" fmla="*/ 75 h 109"/>
              <a:gd name="T26" fmla="*/ 54 w 95"/>
              <a:gd name="T27" fmla="*/ 88 h 109"/>
              <a:gd name="T28" fmla="*/ 89 w 95"/>
              <a:gd name="T29" fmla="*/ 21 h 109"/>
              <a:gd name="T30" fmla="*/ 74 w 95"/>
              <a:gd name="T31" fmla="*/ 6 h 109"/>
              <a:gd name="T32" fmla="*/ 59 w 95"/>
              <a:gd name="T33" fmla="*/ 0 h 109"/>
              <a:gd name="T34" fmla="*/ 8 w 95"/>
              <a:gd name="T35" fmla="*/ 0 h 109"/>
              <a:gd name="T36" fmla="*/ 0 w 95"/>
              <a:gd name="T37" fmla="*/ 8 h 109"/>
              <a:gd name="T38" fmla="*/ 0 w 95"/>
              <a:gd name="T39" fmla="*/ 100 h 109"/>
              <a:gd name="T40" fmla="*/ 8 w 95"/>
              <a:gd name="T41" fmla="*/ 109 h 109"/>
              <a:gd name="T42" fmla="*/ 86 w 95"/>
              <a:gd name="T43" fmla="*/ 109 h 109"/>
              <a:gd name="T44" fmla="*/ 95 w 95"/>
              <a:gd name="T45" fmla="*/ 100 h 109"/>
              <a:gd name="T46" fmla="*/ 95 w 95"/>
              <a:gd name="T47" fmla="*/ 36 h 109"/>
              <a:gd name="T48" fmla="*/ 89 w 95"/>
              <a:gd name="T49" fmla="*/ 21 h 109"/>
              <a:gd name="T50" fmla="*/ 84 w 95"/>
              <a:gd name="T51" fmla="*/ 26 h 109"/>
              <a:gd name="T52" fmla="*/ 85 w 95"/>
              <a:gd name="T53" fmla="*/ 27 h 109"/>
              <a:gd name="T54" fmla="*/ 68 w 95"/>
              <a:gd name="T55" fmla="*/ 27 h 109"/>
              <a:gd name="T56" fmla="*/ 68 w 95"/>
              <a:gd name="T57" fmla="*/ 10 h 109"/>
              <a:gd name="T58" fmla="*/ 69 w 95"/>
              <a:gd name="T59" fmla="*/ 11 h 109"/>
              <a:gd name="T60" fmla="*/ 84 w 95"/>
              <a:gd name="T61" fmla="*/ 26 h 109"/>
              <a:gd name="T62" fmla="*/ 88 w 95"/>
              <a:gd name="T63" fmla="*/ 100 h 109"/>
              <a:gd name="T64" fmla="*/ 86 w 95"/>
              <a:gd name="T65" fmla="*/ 102 h 109"/>
              <a:gd name="T66" fmla="*/ 8 w 95"/>
              <a:gd name="T67" fmla="*/ 102 h 109"/>
              <a:gd name="T68" fmla="*/ 6 w 95"/>
              <a:gd name="T69" fmla="*/ 100 h 109"/>
              <a:gd name="T70" fmla="*/ 6 w 95"/>
              <a:gd name="T71" fmla="*/ 8 h 109"/>
              <a:gd name="T72" fmla="*/ 8 w 95"/>
              <a:gd name="T73" fmla="*/ 7 h 109"/>
              <a:gd name="T74" fmla="*/ 59 w 95"/>
              <a:gd name="T75" fmla="*/ 7 h 109"/>
              <a:gd name="T76" fmla="*/ 61 w 95"/>
              <a:gd name="T77" fmla="*/ 7 h 109"/>
              <a:gd name="T78" fmla="*/ 61 w 95"/>
              <a:gd name="T79" fmla="*/ 34 h 109"/>
              <a:gd name="T80" fmla="*/ 88 w 95"/>
              <a:gd name="T81" fmla="*/ 34 h 109"/>
              <a:gd name="T82" fmla="*/ 88 w 95"/>
              <a:gd name="T83" fmla="*/ 36 h 109"/>
              <a:gd name="T84" fmla="*/ 88 w 95"/>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09">
                <a:moveTo>
                  <a:pt x="40" y="61"/>
                </a:moveTo>
                <a:cubicBezTo>
                  <a:pt x="34" y="54"/>
                  <a:pt x="34" y="54"/>
                  <a:pt x="34" y="54"/>
                </a:cubicBezTo>
                <a:cubicBezTo>
                  <a:pt x="13" y="75"/>
                  <a:pt x="13" y="75"/>
                  <a:pt x="13" y="75"/>
                </a:cubicBezTo>
                <a:cubicBezTo>
                  <a:pt x="34" y="95"/>
                  <a:pt x="34" y="95"/>
                  <a:pt x="34" y="95"/>
                </a:cubicBezTo>
                <a:cubicBezTo>
                  <a:pt x="40" y="88"/>
                  <a:pt x="40" y="88"/>
                  <a:pt x="40" y="88"/>
                </a:cubicBezTo>
                <a:cubicBezTo>
                  <a:pt x="27" y="75"/>
                  <a:pt x="27" y="75"/>
                  <a:pt x="27" y="75"/>
                </a:cubicBezTo>
                <a:lnTo>
                  <a:pt x="40" y="61"/>
                </a:lnTo>
                <a:close/>
                <a:moveTo>
                  <a:pt x="54" y="88"/>
                </a:moveTo>
                <a:cubicBezTo>
                  <a:pt x="61" y="95"/>
                  <a:pt x="61" y="95"/>
                  <a:pt x="61" y="95"/>
                </a:cubicBezTo>
                <a:cubicBezTo>
                  <a:pt x="81" y="75"/>
                  <a:pt x="81" y="75"/>
                  <a:pt x="81" y="75"/>
                </a:cubicBezTo>
                <a:cubicBezTo>
                  <a:pt x="61" y="54"/>
                  <a:pt x="61" y="54"/>
                  <a:pt x="61" y="54"/>
                </a:cubicBezTo>
                <a:cubicBezTo>
                  <a:pt x="54" y="61"/>
                  <a:pt x="54" y="61"/>
                  <a:pt x="54" y="61"/>
                </a:cubicBezTo>
                <a:cubicBezTo>
                  <a:pt x="68" y="75"/>
                  <a:pt x="68" y="75"/>
                  <a:pt x="68" y="75"/>
                </a:cubicBezTo>
                <a:lnTo>
                  <a:pt x="54" y="88"/>
                </a:lnTo>
                <a:close/>
                <a:moveTo>
                  <a:pt x="89" y="21"/>
                </a:moveTo>
                <a:cubicBezTo>
                  <a:pt x="74" y="6"/>
                  <a:pt x="74" y="6"/>
                  <a:pt x="74" y="6"/>
                </a:cubicBezTo>
                <a:cubicBezTo>
                  <a:pt x="70" y="3"/>
                  <a:pt x="64" y="0"/>
                  <a:pt x="59" y="0"/>
                </a:cubicBezTo>
                <a:cubicBezTo>
                  <a:pt x="8" y="0"/>
                  <a:pt x="8" y="0"/>
                  <a:pt x="8" y="0"/>
                </a:cubicBezTo>
                <a:cubicBezTo>
                  <a:pt x="3" y="0"/>
                  <a:pt x="0" y="4"/>
                  <a:pt x="0" y="8"/>
                </a:cubicBezTo>
                <a:cubicBezTo>
                  <a:pt x="0" y="100"/>
                  <a:pt x="0" y="100"/>
                  <a:pt x="0" y="100"/>
                </a:cubicBezTo>
                <a:cubicBezTo>
                  <a:pt x="0" y="105"/>
                  <a:pt x="3" y="109"/>
                  <a:pt x="8" y="109"/>
                </a:cubicBezTo>
                <a:cubicBezTo>
                  <a:pt x="86" y="109"/>
                  <a:pt x="86" y="109"/>
                  <a:pt x="86" y="109"/>
                </a:cubicBezTo>
                <a:cubicBezTo>
                  <a:pt x="91" y="109"/>
                  <a:pt x="95" y="105"/>
                  <a:pt x="95" y="100"/>
                </a:cubicBezTo>
                <a:cubicBezTo>
                  <a:pt x="95" y="36"/>
                  <a:pt x="95" y="36"/>
                  <a:pt x="95" y="36"/>
                </a:cubicBezTo>
                <a:cubicBezTo>
                  <a:pt x="95" y="31"/>
                  <a:pt x="92" y="24"/>
                  <a:pt x="89" y="21"/>
                </a:cubicBezTo>
                <a:close/>
                <a:moveTo>
                  <a:pt x="84" y="26"/>
                </a:moveTo>
                <a:cubicBezTo>
                  <a:pt x="84" y="26"/>
                  <a:pt x="85" y="27"/>
                  <a:pt x="85" y="27"/>
                </a:cubicBezTo>
                <a:cubicBezTo>
                  <a:pt x="68" y="27"/>
                  <a:pt x="68" y="27"/>
                  <a:pt x="68" y="27"/>
                </a:cubicBezTo>
                <a:cubicBezTo>
                  <a:pt x="68" y="10"/>
                  <a:pt x="68" y="10"/>
                  <a:pt x="68" y="10"/>
                </a:cubicBezTo>
                <a:cubicBezTo>
                  <a:pt x="68" y="10"/>
                  <a:pt x="68" y="10"/>
                  <a:pt x="69" y="11"/>
                </a:cubicBezTo>
                <a:lnTo>
                  <a:pt x="84" y="26"/>
                </a:lnTo>
                <a:close/>
                <a:moveTo>
                  <a:pt x="88" y="100"/>
                </a:moveTo>
                <a:cubicBezTo>
                  <a:pt x="88" y="101"/>
                  <a:pt x="87" y="102"/>
                  <a:pt x="86" y="102"/>
                </a:cubicBezTo>
                <a:cubicBezTo>
                  <a:pt x="8" y="102"/>
                  <a:pt x="8" y="102"/>
                  <a:pt x="8" y="102"/>
                </a:cubicBezTo>
                <a:cubicBezTo>
                  <a:pt x="7" y="102"/>
                  <a:pt x="6" y="101"/>
                  <a:pt x="6" y="100"/>
                </a:cubicBezTo>
                <a:cubicBezTo>
                  <a:pt x="6" y="8"/>
                  <a:pt x="6" y="8"/>
                  <a:pt x="6" y="8"/>
                </a:cubicBezTo>
                <a:cubicBezTo>
                  <a:pt x="6" y="7"/>
                  <a:pt x="7" y="7"/>
                  <a:pt x="8" y="7"/>
                </a:cubicBezTo>
                <a:cubicBezTo>
                  <a:pt x="59" y="7"/>
                  <a:pt x="59" y="7"/>
                  <a:pt x="59" y="7"/>
                </a:cubicBezTo>
                <a:cubicBezTo>
                  <a:pt x="60" y="7"/>
                  <a:pt x="60" y="7"/>
                  <a:pt x="61" y="7"/>
                </a:cubicBezTo>
                <a:cubicBezTo>
                  <a:pt x="61" y="34"/>
                  <a:pt x="61" y="34"/>
                  <a:pt x="61" y="34"/>
                </a:cubicBezTo>
                <a:cubicBezTo>
                  <a:pt x="88" y="34"/>
                  <a:pt x="88" y="34"/>
                  <a:pt x="88" y="34"/>
                </a:cubicBezTo>
                <a:cubicBezTo>
                  <a:pt x="88" y="34"/>
                  <a:pt x="88" y="35"/>
                  <a:pt x="88" y="36"/>
                </a:cubicBezTo>
                <a:lnTo>
                  <a:pt x="88" y="100"/>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93" name="Freeform 152"/>
          <p:cNvSpPr>
            <a:spLocks noEditPoints="1"/>
          </p:cNvSpPr>
          <p:nvPr/>
        </p:nvSpPr>
        <p:spPr bwMode="auto">
          <a:xfrm>
            <a:off x="8971898" y="2175761"/>
            <a:ext cx="300951" cy="223144"/>
          </a:xfrm>
          <a:custGeom>
            <a:avLst/>
            <a:gdLst>
              <a:gd name="T0" fmla="*/ 101 w 125"/>
              <a:gd name="T1" fmla="*/ 0 h 93"/>
              <a:gd name="T2" fmla="*/ 23 w 125"/>
              <a:gd name="T3" fmla="*/ 0 h 93"/>
              <a:gd name="T4" fmla="*/ 0 w 125"/>
              <a:gd name="T5" fmla="*/ 23 h 93"/>
              <a:gd name="T6" fmla="*/ 0 w 125"/>
              <a:gd name="T7" fmla="*/ 70 h 93"/>
              <a:gd name="T8" fmla="*/ 23 w 125"/>
              <a:gd name="T9" fmla="*/ 93 h 93"/>
              <a:gd name="T10" fmla="*/ 101 w 125"/>
              <a:gd name="T11" fmla="*/ 93 h 93"/>
              <a:gd name="T12" fmla="*/ 125 w 125"/>
              <a:gd name="T13" fmla="*/ 70 h 93"/>
              <a:gd name="T14" fmla="*/ 125 w 125"/>
              <a:gd name="T15" fmla="*/ 23 h 93"/>
              <a:gd name="T16" fmla="*/ 101 w 125"/>
              <a:gd name="T17" fmla="*/ 0 h 93"/>
              <a:gd name="T18" fmla="*/ 47 w 125"/>
              <a:gd name="T19" fmla="*/ 78 h 93"/>
              <a:gd name="T20" fmla="*/ 47 w 125"/>
              <a:gd name="T21" fmla="*/ 15 h 93"/>
              <a:gd name="T22" fmla="*/ 86 w 125"/>
              <a:gd name="T23" fmla="*/ 46 h 93"/>
              <a:gd name="T24" fmla="*/ 47 w 125"/>
              <a:gd name="T25" fmla="*/ 7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93">
                <a:moveTo>
                  <a:pt x="101" y="0"/>
                </a:moveTo>
                <a:cubicBezTo>
                  <a:pt x="23" y="0"/>
                  <a:pt x="23" y="0"/>
                  <a:pt x="23" y="0"/>
                </a:cubicBezTo>
                <a:cubicBezTo>
                  <a:pt x="11" y="0"/>
                  <a:pt x="0" y="10"/>
                  <a:pt x="0" y="23"/>
                </a:cubicBezTo>
                <a:cubicBezTo>
                  <a:pt x="0" y="70"/>
                  <a:pt x="0" y="70"/>
                  <a:pt x="0" y="70"/>
                </a:cubicBezTo>
                <a:cubicBezTo>
                  <a:pt x="0" y="83"/>
                  <a:pt x="11" y="93"/>
                  <a:pt x="23" y="93"/>
                </a:cubicBezTo>
                <a:cubicBezTo>
                  <a:pt x="101" y="93"/>
                  <a:pt x="101" y="93"/>
                  <a:pt x="101" y="93"/>
                </a:cubicBezTo>
                <a:cubicBezTo>
                  <a:pt x="114" y="93"/>
                  <a:pt x="125" y="83"/>
                  <a:pt x="125" y="70"/>
                </a:cubicBezTo>
                <a:cubicBezTo>
                  <a:pt x="125" y="23"/>
                  <a:pt x="125" y="23"/>
                  <a:pt x="125" y="23"/>
                </a:cubicBezTo>
                <a:cubicBezTo>
                  <a:pt x="125" y="10"/>
                  <a:pt x="114" y="0"/>
                  <a:pt x="101" y="0"/>
                </a:cubicBezTo>
                <a:close/>
                <a:moveTo>
                  <a:pt x="47" y="78"/>
                </a:moveTo>
                <a:cubicBezTo>
                  <a:pt x="47" y="15"/>
                  <a:pt x="47" y="15"/>
                  <a:pt x="47" y="15"/>
                </a:cubicBezTo>
                <a:cubicBezTo>
                  <a:pt x="86" y="46"/>
                  <a:pt x="86" y="46"/>
                  <a:pt x="86" y="46"/>
                </a:cubicBezTo>
                <a:lnTo>
                  <a:pt x="47" y="78"/>
                </a:ln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194" name="Freeform 153"/>
          <p:cNvSpPr>
            <a:spLocks noEditPoints="1"/>
          </p:cNvSpPr>
          <p:nvPr/>
        </p:nvSpPr>
        <p:spPr bwMode="auto">
          <a:xfrm>
            <a:off x="8600482" y="3987336"/>
            <a:ext cx="155614" cy="158549"/>
          </a:xfrm>
          <a:custGeom>
            <a:avLst/>
            <a:gdLst>
              <a:gd name="T0" fmla="*/ 61 w 65"/>
              <a:gd name="T1" fmla="*/ 19 h 66"/>
              <a:gd name="T2" fmla="*/ 47 w 65"/>
              <a:gd name="T3" fmla="*/ 4 h 66"/>
              <a:gd name="T4" fmla="*/ 51 w 65"/>
              <a:gd name="T5" fmla="*/ 0 h 66"/>
              <a:gd name="T6" fmla="*/ 65 w 65"/>
              <a:gd name="T7" fmla="*/ 15 h 66"/>
              <a:gd name="T8" fmla="*/ 61 w 65"/>
              <a:gd name="T9" fmla="*/ 19 h 66"/>
              <a:gd name="T10" fmla="*/ 57 w 65"/>
              <a:gd name="T11" fmla="*/ 23 h 66"/>
              <a:gd name="T12" fmla="*/ 55 w 65"/>
              <a:gd name="T13" fmla="*/ 46 h 66"/>
              <a:gd name="T14" fmla="*/ 10 w 65"/>
              <a:gd name="T15" fmla="*/ 66 h 66"/>
              <a:gd name="T16" fmla="*/ 6 w 65"/>
              <a:gd name="T17" fmla="*/ 63 h 66"/>
              <a:gd name="T18" fmla="*/ 24 w 65"/>
              <a:gd name="T19" fmla="*/ 45 h 66"/>
              <a:gd name="T20" fmla="*/ 26 w 65"/>
              <a:gd name="T21" fmla="*/ 46 h 66"/>
              <a:gd name="T22" fmla="*/ 32 w 65"/>
              <a:gd name="T23" fmla="*/ 39 h 66"/>
              <a:gd name="T24" fmla="*/ 26 w 65"/>
              <a:gd name="T25" fmla="*/ 33 h 66"/>
              <a:gd name="T26" fmla="*/ 20 w 65"/>
              <a:gd name="T27" fmla="*/ 39 h 66"/>
              <a:gd name="T28" fmla="*/ 21 w 65"/>
              <a:gd name="T29" fmla="*/ 42 h 66"/>
              <a:gd name="T30" fmla="*/ 3 w 65"/>
              <a:gd name="T31" fmla="*/ 59 h 66"/>
              <a:gd name="T32" fmla="*/ 0 w 65"/>
              <a:gd name="T33" fmla="*/ 56 h 66"/>
              <a:gd name="T34" fmla="*/ 20 w 65"/>
              <a:gd name="T35" fmla="*/ 10 h 66"/>
              <a:gd name="T36" fmla="*/ 43 w 65"/>
              <a:gd name="T37" fmla="*/ 8 h 66"/>
              <a:gd name="T38" fmla="*/ 57 w 65"/>
              <a:gd name="T39"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6">
                <a:moveTo>
                  <a:pt x="61" y="19"/>
                </a:moveTo>
                <a:cubicBezTo>
                  <a:pt x="47" y="4"/>
                  <a:pt x="47" y="4"/>
                  <a:pt x="47" y="4"/>
                </a:cubicBezTo>
                <a:cubicBezTo>
                  <a:pt x="51" y="0"/>
                  <a:pt x="51" y="0"/>
                  <a:pt x="51" y="0"/>
                </a:cubicBezTo>
                <a:cubicBezTo>
                  <a:pt x="65" y="15"/>
                  <a:pt x="65" y="15"/>
                  <a:pt x="65" y="15"/>
                </a:cubicBezTo>
                <a:lnTo>
                  <a:pt x="61" y="19"/>
                </a:lnTo>
                <a:close/>
                <a:moveTo>
                  <a:pt x="57" y="23"/>
                </a:moveTo>
                <a:cubicBezTo>
                  <a:pt x="55" y="46"/>
                  <a:pt x="55" y="46"/>
                  <a:pt x="55" y="46"/>
                </a:cubicBezTo>
                <a:cubicBezTo>
                  <a:pt x="37" y="46"/>
                  <a:pt x="10" y="66"/>
                  <a:pt x="10" y="66"/>
                </a:cubicBezTo>
                <a:cubicBezTo>
                  <a:pt x="6" y="63"/>
                  <a:pt x="6" y="63"/>
                  <a:pt x="6" y="63"/>
                </a:cubicBezTo>
                <a:cubicBezTo>
                  <a:pt x="24" y="45"/>
                  <a:pt x="24" y="45"/>
                  <a:pt x="24" y="45"/>
                </a:cubicBezTo>
                <a:cubicBezTo>
                  <a:pt x="25" y="45"/>
                  <a:pt x="25" y="46"/>
                  <a:pt x="26" y="46"/>
                </a:cubicBezTo>
                <a:cubicBezTo>
                  <a:pt x="30" y="46"/>
                  <a:pt x="32" y="43"/>
                  <a:pt x="32" y="39"/>
                </a:cubicBezTo>
                <a:cubicBezTo>
                  <a:pt x="32" y="36"/>
                  <a:pt x="30" y="33"/>
                  <a:pt x="26" y="33"/>
                </a:cubicBezTo>
                <a:cubicBezTo>
                  <a:pt x="23" y="33"/>
                  <a:pt x="20" y="36"/>
                  <a:pt x="20" y="39"/>
                </a:cubicBezTo>
                <a:cubicBezTo>
                  <a:pt x="20" y="40"/>
                  <a:pt x="20" y="41"/>
                  <a:pt x="21" y="42"/>
                </a:cubicBezTo>
                <a:cubicBezTo>
                  <a:pt x="3" y="59"/>
                  <a:pt x="3" y="59"/>
                  <a:pt x="3" y="59"/>
                </a:cubicBezTo>
                <a:cubicBezTo>
                  <a:pt x="0" y="56"/>
                  <a:pt x="0" y="56"/>
                  <a:pt x="0" y="56"/>
                </a:cubicBezTo>
                <a:cubicBezTo>
                  <a:pt x="0" y="56"/>
                  <a:pt x="20" y="29"/>
                  <a:pt x="20" y="10"/>
                </a:cubicBezTo>
                <a:cubicBezTo>
                  <a:pt x="43" y="8"/>
                  <a:pt x="43" y="8"/>
                  <a:pt x="43" y="8"/>
                </a:cubicBezTo>
                <a:lnTo>
                  <a:pt x="57" y="23"/>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95" name="Freeform 154"/>
          <p:cNvSpPr/>
          <p:nvPr/>
        </p:nvSpPr>
        <p:spPr bwMode="auto">
          <a:xfrm>
            <a:off x="8894092" y="3758839"/>
            <a:ext cx="209932" cy="201122"/>
          </a:xfrm>
          <a:custGeom>
            <a:avLst/>
            <a:gdLst>
              <a:gd name="T0" fmla="*/ 55 w 88"/>
              <a:gd name="T1" fmla="*/ 59 h 84"/>
              <a:gd name="T2" fmla="*/ 53 w 88"/>
              <a:gd name="T3" fmla="*/ 53 h 84"/>
              <a:gd name="T4" fmla="*/ 61 w 88"/>
              <a:gd name="T5" fmla="*/ 38 h 84"/>
              <a:gd name="T6" fmla="*/ 63 w 88"/>
              <a:gd name="T7" fmla="*/ 26 h 84"/>
              <a:gd name="T8" fmla="*/ 44 w 88"/>
              <a:gd name="T9" fmla="*/ 0 h 84"/>
              <a:gd name="T10" fmla="*/ 25 w 88"/>
              <a:gd name="T11" fmla="*/ 26 h 84"/>
              <a:gd name="T12" fmla="*/ 28 w 88"/>
              <a:gd name="T13" fmla="*/ 38 h 84"/>
              <a:gd name="T14" fmla="*/ 36 w 88"/>
              <a:gd name="T15" fmla="*/ 53 h 84"/>
              <a:gd name="T16" fmla="*/ 33 w 88"/>
              <a:gd name="T17" fmla="*/ 59 h 84"/>
              <a:gd name="T18" fmla="*/ 0 w 88"/>
              <a:gd name="T19" fmla="*/ 84 h 84"/>
              <a:gd name="T20" fmla="*/ 44 w 88"/>
              <a:gd name="T21" fmla="*/ 84 h 84"/>
              <a:gd name="T22" fmla="*/ 88 w 88"/>
              <a:gd name="T23" fmla="*/ 84 h 84"/>
              <a:gd name="T24" fmla="*/ 55 w 88"/>
              <a:gd name="T2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4">
                <a:moveTo>
                  <a:pt x="55" y="59"/>
                </a:moveTo>
                <a:cubicBezTo>
                  <a:pt x="53" y="59"/>
                  <a:pt x="53" y="53"/>
                  <a:pt x="53" y="53"/>
                </a:cubicBezTo>
                <a:cubicBezTo>
                  <a:pt x="53" y="53"/>
                  <a:pt x="59" y="46"/>
                  <a:pt x="61" y="38"/>
                </a:cubicBezTo>
                <a:cubicBezTo>
                  <a:pt x="64" y="38"/>
                  <a:pt x="67" y="29"/>
                  <a:pt x="63" y="26"/>
                </a:cubicBezTo>
                <a:cubicBezTo>
                  <a:pt x="63" y="22"/>
                  <a:pt x="68" y="0"/>
                  <a:pt x="44" y="0"/>
                </a:cubicBezTo>
                <a:cubicBezTo>
                  <a:pt x="21" y="0"/>
                  <a:pt x="25" y="22"/>
                  <a:pt x="25" y="26"/>
                </a:cubicBezTo>
                <a:cubicBezTo>
                  <a:pt x="22" y="29"/>
                  <a:pt x="24" y="38"/>
                  <a:pt x="28" y="38"/>
                </a:cubicBezTo>
                <a:cubicBezTo>
                  <a:pt x="29" y="46"/>
                  <a:pt x="36" y="53"/>
                  <a:pt x="36" y="53"/>
                </a:cubicBezTo>
                <a:cubicBezTo>
                  <a:pt x="36" y="53"/>
                  <a:pt x="35" y="59"/>
                  <a:pt x="33" y="59"/>
                </a:cubicBezTo>
                <a:cubicBezTo>
                  <a:pt x="26" y="60"/>
                  <a:pt x="0" y="72"/>
                  <a:pt x="0" y="84"/>
                </a:cubicBezTo>
                <a:cubicBezTo>
                  <a:pt x="44" y="84"/>
                  <a:pt x="44" y="84"/>
                  <a:pt x="44" y="84"/>
                </a:cubicBezTo>
                <a:cubicBezTo>
                  <a:pt x="88" y="84"/>
                  <a:pt x="88" y="84"/>
                  <a:pt x="88" y="84"/>
                </a:cubicBezTo>
                <a:cubicBezTo>
                  <a:pt x="88" y="72"/>
                  <a:pt x="62" y="60"/>
                  <a:pt x="55" y="59"/>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96" name="Freeform 155"/>
          <p:cNvSpPr>
            <a:spLocks noEditPoints="1"/>
          </p:cNvSpPr>
          <p:nvPr/>
        </p:nvSpPr>
        <p:spPr bwMode="auto">
          <a:xfrm>
            <a:off x="8229065" y="4153225"/>
            <a:ext cx="196719" cy="196719"/>
          </a:xfrm>
          <a:custGeom>
            <a:avLst/>
            <a:gdLst>
              <a:gd name="T0" fmla="*/ 0 w 82"/>
              <a:gd name="T1" fmla="*/ 41 h 82"/>
              <a:gd name="T2" fmla="*/ 82 w 82"/>
              <a:gd name="T3" fmla="*/ 41 h 82"/>
              <a:gd name="T4" fmla="*/ 64 w 82"/>
              <a:gd name="T5" fmla="*/ 55 h 82"/>
              <a:gd name="T6" fmla="*/ 77 w 82"/>
              <a:gd name="T7" fmla="*/ 44 h 82"/>
              <a:gd name="T8" fmla="*/ 64 w 82"/>
              <a:gd name="T9" fmla="*/ 55 h 82"/>
              <a:gd name="T10" fmla="*/ 16 w 82"/>
              <a:gd name="T11" fmla="*/ 38 h 82"/>
              <a:gd name="T12" fmla="*/ 8 w 82"/>
              <a:gd name="T13" fmla="*/ 27 h 82"/>
              <a:gd name="T14" fmla="*/ 59 w 82"/>
              <a:gd name="T15" fmla="*/ 27 h 82"/>
              <a:gd name="T16" fmla="*/ 44 w 82"/>
              <a:gd name="T17" fmla="*/ 38 h 82"/>
              <a:gd name="T18" fmla="*/ 59 w 82"/>
              <a:gd name="T19" fmla="*/ 27 h 82"/>
              <a:gd name="T20" fmla="*/ 44 w 82"/>
              <a:gd name="T21" fmla="*/ 5 h 82"/>
              <a:gd name="T22" fmla="*/ 54 w 82"/>
              <a:gd name="T23" fmla="*/ 14 h 82"/>
              <a:gd name="T24" fmla="*/ 44 w 82"/>
              <a:gd name="T25" fmla="*/ 22 h 82"/>
              <a:gd name="T26" fmla="*/ 35 w 82"/>
              <a:gd name="T27" fmla="*/ 7 h 82"/>
              <a:gd name="T28" fmla="*/ 38 w 82"/>
              <a:gd name="T29" fmla="*/ 22 h 82"/>
              <a:gd name="T30" fmla="*/ 28 w 82"/>
              <a:gd name="T31" fmla="*/ 14 h 82"/>
              <a:gd name="T32" fmla="*/ 38 w 82"/>
              <a:gd name="T33" fmla="*/ 38 h 82"/>
              <a:gd name="T34" fmla="*/ 23 w 82"/>
              <a:gd name="T35" fmla="*/ 27 h 82"/>
              <a:gd name="T36" fmla="*/ 8 w 82"/>
              <a:gd name="T37" fmla="*/ 55 h 82"/>
              <a:gd name="T38" fmla="*/ 16 w 82"/>
              <a:gd name="T39" fmla="*/ 44 h 82"/>
              <a:gd name="T40" fmla="*/ 8 w 82"/>
              <a:gd name="T41" fmla="*/ 55 h 82"/>
              <a:gd name="T42" fmla="*/ 38 w 82"/>
              <a:gd name="T43" fmla="*/ 44 h 82"/>
              <a:gd name="T44" fmla="*/ 23 w 82"/>
              <a:gd name="T45" fmla="*/ 55 h 82"/>
              <a:gd name="T46" fmla="*/ 38 w 82"/>
              <a:gd name="T47" fmla="*/ 60 h 82"/>
              <a:gd name="T48" fmla="*/ 35 w 82"/>
              <a:gd name="T49" fmla="*/ 74 h 82"/>
              <a:gd name="T50" fmla="*/ 25 w 82"/>
              <a:gd name="T51" fmla="*/ 60 h 82"/>
              <a:gd name="T52" fmla="*/ 54 w 82"/>
              <a:gd name="T53" fmla="*/ 67 h 82"/>
              <a:gd name="T54" fmla="*/ 44 w 82"/>
              <a:gd name="T55" fmla="*/ 76 h 82"/>
              <a:gd name="T56" fmla="*/ 57 w 82"/>
              <a:gd name="T57" fmla="*/ 60 h 82"/>
              <a:gd name="T58" fmla="*/ 44 w 82"/>
              <a:gd name="T59" fmla="*/ 55 h 82"/>
              <a:gd name="T60" fmla="*/ 60 w 82"/>
              <a:gd name="T61" fmla="*/ 44 h 82"/>
              <a:gd name="T62" fmla="*/ 44 w 82"/>
              <a:gd name="T63" fmla="*/ 55 h 82"/>
              <a:gd name="T64" fmla="*/ 64 w 82"/>
              <a:gd name="T65" fmla="*/ 27 h 82"/>
              <a:gd name="T66" fmla="*/ 77 w 82"/>
              <a:gd name="T67" fmla="*/ 38 h 82"/>
              <a:gd name="T68" fmla="*/ 71 w 82"/>
              <a:gd name="T69" fmla="*/ 22 h 82"/>
              <a:gd name="T70" fmla="*/ 57 w 82"/>
              <a:gd name="T71" fmla="*/ 9 h 82"/>
              <a:gd name="T72" fmla="*/ 71 w 82"/>
              <a:gd name="T73" fmla="*/ 22 h 82"/>
              <a:gd name="T74" fmla="*/ 26 w 82"/>
              <a:gd name="T75" fmla="*/ 9 h 82"/>
              <a:gd name="T76" fmla="*/ 11 w 82"/>
              <a:gd name="T77" fmla="*/ 22 h 82"/>
              <a:gd name="T78" fmla="*/ 11 w 82"/>
              <a:gd name="T79" fmla="*/ 60 h 82"/>
              <a:gd name="T80" fmla="*/ 26 w 82"/>
              <a:gd name="T81" fmla="*/ 73 h 82"/>
              <a:gd name="T82" fmla="*/ 11 w 82"/>
              <a:gd name="T83" fmla="*/ 60 h 82"/>
              <a:gd name="T84" fmla="*/ 57 w 82"/>
              <a:gd name="T85" fmla="*/ 73 h 82"/>
              <a:gd name="T86" fmla="*/ 71 w 82"/>
              <a:gd name="T87"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18" y="0"/>
                  <a:pt x="0" y="18"/>
                  <a:pt x="0" y="41"/>
                </a:cubicBezTo>
                <a:cubicBezTo>
                  <a:pt x="0" y="64"/>
                  <a:pt x="18" y="82"/>
                  <a:pt x="41" y="82"/>
                </a:cubicBezTo>
                <a:cubicBezTo>
                  <a:pt x="64" y="82"/>
                  <a:pt x="82" y="64"/>
                  <a:pt x="82" y="41"/>
                </a:cubicBezTo>
                <a:cubicBezTo>
                  <a:pt x="82" y="18"/>
                  <a:pt x="64" y="0"/>
                  <a:pt x="41" y="0"/>
                </a:cubicBezTo>
                <a:close/>
                <a:moveTo>
                  <a:pt x="64" y="55"/>
                </a:moveTo>
                <a:cubicBezTo>
                  <a:pt x="65" y="51"/>
                  <a:pt x="66" y="47"/>
                  <a:pt x="66" y="44"/>
                </a:cubicBezTo>
                <a:cubicBezTo>
                  <a:pt x="77" y="44"/>
                  <a:pt x="77" y="44"/>
                  <a:pt x="77" y="44"/>
                </a:cubicBezTo>
                <a:cubicBezTo>
                  <a:pt x="76" y="47"/>
                  <a:pt x="76" y="51"/>
                  <a:pt x="74" y="55"/>
                </a:cubicBezTo>
                <a:lnTo>
                  <a:pt x="64" y="55"/>
                </a:lnTo>
                <a:close/>
                <a:moveTo>
                  <a:pt x="18" y="27"/>
                </a:moveTo>
                <a:cubicBezTo>
                  <a:pt x="17" y="31"/>
                  <a:pt x="17" y="34"/>
                  <a:pt x="16" y="38"/>
                </a:cubicBezTo>
                <a:cubicBezTo>
                  <a:pt x="6" y="38"/>
                  <a:pt x="6" y="38"/>
                  <a:pt x="6" y="38"/>
                </a:cubicBezTo>
                <a:cubicBezTo>
                  <a:pt x="6" y="34"/>
                  <a:pt x="7" y="31"/>
                  <a:pt x="8" y="27"/>
                </a:cubicBezTo>
                <a:lnTo>
                  <a:pt x="18" y="27"/>
                </a:lnTo>
                <a:close/>
                <a:moveTo>
                  <a:pt x="59" y="27"/>
                </a:moveTo>
                <a:cubicBezTo>
                  <a:pt x="60" y="31"/>
                  <a:pt x="60" y="34"/>
                  <a:pt x="60" y="38"/>
                </a:cubicBezTo>
                <a:cubicBezTo>
                  <a:pt x="44" y="38"/>
                  <a:pt x="44" y="38"/>
                  <a:pt x="44" y="38"/>
                </a:cubicBezTo>
                <a:cubicBezTo>
                  <a:pt x="44" y="27"/>
                  <a:pt x="44" y="27"/>
                  <a:pt x="44" y="27"/>
                </a:cubicBezTo>
                <a:lnTo>
                  <a:pt x="59" y="27"/>
                </a:lnTo>
                <a:close/>
                <a:moveTo>
                  <a:pt x="44" y="22"/>
                </a:moveTo>
                <a:cubicBezTo>
                  <a:pt x="44" y="5"/>
                  <a:pt x="44" y="5"/>
                  <a:pt x="44" y="5"/>
                </a:cubicBezTo>
                <a:cubicBezTo>
                  <a:pt x="45" y="6"/>
                  <a:pt x="46" y="6"/>
                  <a:pt x="48" y="7"/>
                </a:cubicBezTo>
                <a:cubicBezTo>
                  <a:pt x="50" y="9"/>
                  <a:pt x="52" y="11"/>
                  <a:pt x="54" y="14"/>
                </a:cubicBezTo>
                <a:cubicBezTo>
                  <a:pt x="55" y="17"/>
                  <a:pt x="56" y="19"/>
                  <a:pt x="57" y="22"/>
                </a:cubicBezTo>
                <a:cubicBezTo>
                  <a:pt x="44" y="22"/>
                  <a:pt x="44" y="22"/>
                  <a:pt x="44" y="22"/>
                </a:cubicBezTo>
                <a:close/>
                <a:moveTo>
                  <a:pt x="28" y="14"/>
                </a:moveTo>
                <a:cubicBezTo>
                  <a:pt x="30" y="11"/>
                  <a:pt x="32" y="9"/>
                  <a:pt x="35" y="7"/>
                </a:cubicBezTo>
                <a:cubicBezTo>
                  <a:pt x="36" y="6"/>
                  <a:pt x="37" y="6"/>
                  <a:pt x="38" y="5"/>
                </a:cubicBezTo>
                <a:cubicBezTo>
                  <a:pt x="38" y="22"/>
                  <a:pt x="38" y="22"/>
                  <a:pt x="38" y="22"/>
                </a:cubicBezTo>
                <a:cubicBezTo>
                  <a:pt x="25" y="22"/>
                  <a:pt x="25" y="22"/>
                  <a:pt x="25" y="22"/>
                </a:cubicBezTo>
                <a:cubicBezTo>
                  <a:pt x="26" y="19"/>
                  <a:pt x="27" y="17"/>
                  <a:pt x="28" y="14"/>
                </a:cubicBezTo>
                <a:close/>
                <a:moveTo>
                  <a:pt x="38" y="27"/>
                </a:moveTo>
                <a:cubicBezTo>
                  <a:pt x="38" y="38"/>
                  <a:pt x="38" y="38"/>
                  <a:pt x="38" y="38"/>
                </a:cubicBezTo>
                <a:cubicBezTo>
                  <a:pt x="22" y="38"/>
                  <a:pt x="22" y="38"/>
                  <a:pt x="22" y="38"/>
                </a:cubicBezTo>
                <a:cubicBezTo>
                  <a:pt x="22" y="34"/>
                  <a:pt x="23" y="31"/>
                  <a:pt x="23" y="27"/>
                </a:cubicBezTo>
                <a:lnTo>
                  <a:pt x="38" y="27"/>
                </a:lnTo>
                <a:close/>
                <a:moveTo>
                  <a:pt x="8" y="55"/>
                </a:moveTo>
                <a:cubicBezTo>
                  <a:pt x="7" y="51"/>
                  <a:pt x="6" y="47"/>
                  <a:pt x="6" y="44"/>
                </a:cubicBezTo>
                <a:cubicBezTo>
                  <a:pt x="16" y="44"/>
                  <a:pt x="16" y="44"/>
                  <a:pt x="16" y="44"/>
                </a:cubicBezTo>
                <a:cubicBezTo>
                  <a:pt x="17" y="47"/>
                  <a:pt x="17" y="51"/>
                  <a:pt x="18" y="55"/>
                </a:cubicBezTo>
                <a:lnTo>
                  <a:pt x="8" y="55"/>
                </a:lnTo>
                <a:close/>
                <a:moveTo>
                  <a:pt x="22" y="44"/>
                </a:moveTo>
                <a:cubicBezTo>
                  <a:pt x="38" y="44"/>
                  <a:pt x="38" y="44"/>
                  <a:pt x="38" y="44"/>
                </a:cubicBezTo>
                <a:cubicBezTo>
                  <a:pt x="38" y="55"/>
                  <a:pt x="38" y="55"/>
                  <a:pt x="38" y="55"/>
                </a:cubicBezTo>
                <a:cubicBezTo>
                  <a:pt x="23" y="55"/>
                  <a:pt x="23" y="55"/>
                  <a:pt x="23" y="55"/>
                </a:cubicBezTo>
                <a:cubicBezTo>
                  <a:pt x="23" y="51"/>
                  <a:pt x="22" y="47"/>
                  <a:pt x="22" y="44"/>
                </a:cubicBezTo>
                <a:close/>
                <a:moveTo>
                  <a:pt x="38" y="60"/>
                </a:moveTo>
                <a:cubicBezTo>
                  <a:pt x="38" y="76"/>
                  <a:pt x="38" y="76"/>
                  <a:pt x="38" y="76"/>
                </a:cubicBezTo>
                <a:cubicBezTo>
                  <a:pt x="37" y="76"/>
                  <a:pt x="36" y="75"/>
                  <a:pt x="35" y="74"/>
                </a:cubicBezTo>
                <a:cubicBezTo>
                  <a:pt x="32" y="73"/>
                  <a:pt x="30" y="70"/>
                  <a:pt x="28" y="67"/>
                </a:cubicBezTo>
                <a:cubicBezTo>
                  <a:pt x="27" y="65"/>
                  <a:pt x="26" y="63"/>
                  <a:pt x="25" y="60"/>
                </a:cubicBezTo>
                <a:cubicBezTo>
                  <a:pt x="38" y="60"/>
                  <a:pt x="38" y="60"/>
                  <a:pt x="38" y="60"/>
                </a:cubicBezTo>
                <a:close/>
                <a:moveTo>
                  <a:pt x="54" y="67"/>
                </a:moveTo>
                <a:cubicBezTo>
                  <a:pt x="52" y="70"/>
                  <a:pt x="50" y="73"/>
                  <a:pt x="48" y="74"/>
                </a:cubicBezTo>
                <a:cubicBezTo>
                  <a:pt x="46" y="75"/>
                  <a:pt x="45" y="76"/>
                  <a:pt x="44" y="76"/>
                </a:cubicBezTo>
                <a:cubicBezTo>
                  <a:pt x="44" y="60"/>
                  <a:pt x="44" y="60"/>
                  <a:pt x="44" y="60"/>
                </a:cubicBezTo>
                <a:cubicBezTo>
                  <a:pt x="57" y="60"/>
                  <a:pt x="57" y="60"/>
                  <a:pt x="57" y="60"/>
                </a:cubicBezTo>
                <a:cubicBezTo>
                  <a:pt x="56" y="63"/>
                  <a:pt x="55" y="65"/>
                  <a:pt x="54" y="67"/>
                </a:cubicBezTo>
                <a:close/>
                <a:moveTo>
                  <a:pt x="44" y="55"/>
                </a:moveTo>
                <a:cubicBezTo>
                  <a:pt x="44" y="44"/>
                  <a:pt x="44" y="44"/>
                  <a:pt x="44" y="44"/>
                </a:cubicBezTo>
                <a:cubicBezTo>
                  <a:pt x="60" y="44"/>
                  <a:pt x="60" y="44"/>
                  <a:pt x="60" y="44"/>
                </a:cubicBezTo>
                <a:cubicBezTo>
                  <a:pt x="60" y="47"/>
                  <a:pt x="60" y="51"/>
                  <a:pt x="59" y="55"/>
                </a:cubicBezTo>
                <a:lnTo>
                  <a:pt x="44" y="55"/>
                </a:lnTo>
                <a:close/>
                <a:moveTo>
                  <a:pt x="66" y="38"/>
                </a:moveTo>
                <a:cubicBezTo>
                  <a:pt x="66" y="34"/>
                  <a:pt x="65" y="31"/>
                  <a:pt x="64" y="27"/>
                </a:cubicBezTo>
                <a:cubicBezTo>
                  <a:pt x="74" y="27"/>
                  <a:pt x="74" y="27"/>
                  <a:pt x="74" y="27"/>
                </a:cubicBezTo>
                <a:cubicBezTo>
                  <a:pt x="76" y="31"/>
                  <a:pt x="76" y="34"/>
                  <a:pt x="77" y="38"/>
                </a:cubicBezTo>
                <a:lnTo>
                  <a:pt x="66" y="38"/>
                </a:lnTo>
                <a:close/>
                <a:moveTo>
                  <a:pt x="71" y="22"/>
                </a:moveTo>
                <a:cubicBezTo>
                  <a:pt x="63" y="22"/>
                  <a:pt x="63" y="22"/>
                  <a:pt x="63" y="22"/>
                </a:cubicBezTo>
                <a:cubicBezTo>
                  <a:pt x="61" y="17"/>
                  <a:pt x="59" y="12"/>
                  <a:pt x="57" y="9"/>
                </a:cubicBezTo>
                <a:cubicBezTo>
                  <a:pt x="60" y="10"/>
                  <a:pt x="63" y="13"/>
                  <a:pt x="66" y="16"/>
                </a:cubicBezTo>
                <a:cubicBezTo>
                  <a:pt x="68" y="17"/>
                  <a:pt x="70" y="19"/>
                  <a:pt x="71" y="22"/>
                </a:cubicBezTo>
                <a:close/>
                <a:moveTo>
                  <a:pt x="16" y="16"/>
                </a:moveTo>
                <a:cubicBezTo>
                  <a:pt x="19" y="13"/>
                  <a:pt x="22" y="10"/>
                  <a:pt x="26" y="9"/>
                </a:cubicBezTo>
                <a:cubicBezTo>
                  <a:pt x="23" y="12"/>
                  <a:pt x="21" y="17"/>
                  <a:pt x="19" y="22"/>
                </a:cubicBezTo>
                <a:cubicBezTo>
                  <a:pt x="11" y="22"/>
                  <a:pt x="11" y="22"/>
                  <a:pt x="11" y="22"/>
                </a:cubicBezTo>
                <a:cubicBezTo>
                  <a:pt x="12" y="19"/>
                  <a:pt x="14" y="17"/>
                  <a:pt x="16" y="16"/>
                </a:cubicBezTo>
                <a:close/>
                <a:moveTo>
                  <a:pt x="11" y="60"/>
                </a:moveTo>
                <a:cubicBezTo>
                  <a:pt x="19" y="60"/>
                  <a:pt x="19" y="60"/>
                  <a:pt x="19" y="60"/>
                </a:cubicBezTo>
                <a:cubicBezTo>
                  <a:pt x="21" y="65"/>
                  <a:pt x="23" y="69"/>
                  <a:pt x="26" y="73"/>
                </a:cubicBezTo>
                <a:cubicBezTo>
                  <a:pt x="22" y="71"/>
                  <a:pt x="19" y="69"/>
                  <a:pt x="16" y="66"/>
                </a:cubicBezTo>
                <a:cubicBezTo>
                  <a:pt x="14" y="64"/>
                  <a:pt x="12" y="62"/>
                  <a:pt x="11" y="60"/>
                </a:cubicBezTo>
                <a:close/>
                <a:moveTo>
                  <a:pt x="66" y="66"/>
                </a:moveTo>
                <a:cubicBezTo>
                  <a:pt x="63" y="69"/>
                  <a:pt x="60" y="71"/>
                  <a:pt x="57" y="73"/>
                </a:cubicBezTo>
                <a:cubicBezTo>
                  <a:pt x="59" y="69"/>
                  <a:pt x="61" y="65"/>
                  <a:pt x="63" y="60"/>
                </a:cubicBezTo>
                <a:cubicBezTo>
                  <a:pt x="71" y="60"/>
                  <a:pt x="71" y="60"/>
                  <a:pt x="71" y="60"/>
                </a:cubicBezTo>
                <a:cubicBezTo>
                  <a:pt x="70" y="62"/>
                  <a:pt x="68" y="64"/>
                  <a:pt x="66" y="66"/>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197" name="Freeform 156"/>
          <p:cNvSpPr>
            <a:spLocks noEditPoints="1"/>
          </p:cNvSpPr>
          <p:nvPr/>
        </p:nvSpPr>
        <p:spPr bwMode="auto">
          <a:xfrm>
            <a:off x="8814818" y="2915659"/>
            <a:ext cx="164422" cy="174697"/>
          </a:xfrm>
          <a:custGeom>
            <a:avLst/>
            <a:gdLst>
              <a:gd name="T0" fmla="*/ 62 w 69"/>
              <a:gd name="T1" fmla="*/ 0 h 73"/>
              <a:gd name="T2" fmla="*/ 7 w 69"/>
              <a:gd name="T3" fmla="*/ 0 h 73"/>
              <a:gd name="T4" fmla="*/ 0 w 69"/>
              <a:gd name="T5" fmla="*/ 7 h 73"/>
              <a:gd name="T6" fmla="*/ 0 w 69"/>
              <a:gd name="T7" fmla="*/ 66 h 73"/>
              <a:gd name="T8" fmla="*/ 7 w 69"/>
              <a:gd name="T9" fmla="*/ 73 h 73"/>
              <a:gd name="T10" fmla="*/ 62 w 69"/>
              <a:gd name="T11" fmla="*/ 73 h 73"/>
              <a:gd name="T12" fmla="*/ 69 w 69"/>
              <a:gd name="T13" fmla="*/ 66 h 73"/>
              <a:gd name="T14" fmla="*/ 69 w 69"/>
              <a:gd name="T15" fmla="*/ 7 h 73"/>
              <a:gd name="T16" fmla="*/ 62 w 69"/>
              <a:gd name="T17" fmla="*/ 0 h 73"/>
              <a:gd name="T18" fmla="*/ 60 w 69"/>
              <a:gd name="T19" fmla="*/ 64 h 73"/>
              <a:gd name="T20" fmla="*/ 10 w 69"/>
              <a:gd name="T21" fmla="*/ 64 h 73"/>
              <a:gd name="T22" fmla="*/ 10 w 69"/>
              <a:gd name="T23" fmla="*/ 9 h 73"/>
              <a:gd name="T24" fmla="*/ 60 w 69"/>
              <a:gd name="T25" fmla="*/ 9 h 73"/>
              <a:gd name="T26" fmla="*/ 60 w 69"/>
              <a:gd name="T27" fmla="*/ 64 h 73"/>
              <a:gd name="T28" fmla="*/ 19 w 69"/>
              <a:gd name="T29" fmla="*/ 32 h 73"/>
              <a:gd name="T30" fmla="*/ 51 w 69"/>
              <a:gd name="T31" fmla="*/ 32 h 73"/>
              <a:gd name="T32" fmla="*/ 51 w 69"/>
              <a:gd name="T33" fmla="*/ 37 h 73"/>
              <a:gd name="T34" fmla="*/ 19 w 69"/>
              <a:gd name="T35" fmla="*/ 37 h 73"/>
              <a:gd name="T36" fmla="*/ 19 w 69"/>
              <a:gd name="T37" fmla="*/ 32 h 73"/>
              <a:gd name="T38" fmla="*/ 19 w 69"/>
              <a:gd name="T39" fmla="*/ 41 h 73"/>
              <a:gd name="T40" fmla="*/ 51 w 69"/>
              <a:gd name="T41" fmla="*/ 41 h 73"/>
              <a:gd name="T42" fmla="*/ 51 w 69"/>
              <a:gd name="T43" fmla="*/ 46 h 73"/>
              <a:gd name="T44" fmla="*/ 19 w 69"/>
              <a:gd name="T45" fmla="*/ 46 h 73"/>
              <a:gd name="T46" fmla="*/ 19 w 69"/>
              <a:gd name="T47" fmla="*/ 41 h 73"/>
              <a:gd name="T48" fmla="*/ 19 w 69"/>
              <a:gd name="T49" fmla="*/ 50 h 73"/>
              <a:gd name="T50" fmla="*/ 51 w 69"/>
              <a:gd name="T51" fmla="*/ 50 h 73"/>
              <a:gd name="T52" fmla="*/ 51 w 69"/>
              <a:gd name="T53" fmla="*/ 55 h 73"/>
              <a:gd name="T54" fmla="*/ 19 w 69"/>
              <a:gd name="T55" fmla="*/ 55 h 73"/>
              <a:gd name="T56" fmla="*/ 19 w 69"/>
              <a:gd name="T57" fmla="*/ 50 h 73"/>
              <a:gd name="T58" fmla="*/ 19 w 69"/>
              <a:gd name="T59" fmla="*/ 23 h 73"/>
              <a:gd name="T60" fmla="*/ 51 w 69"/>
              <a:gd name="T61" fmla="*/ 23 h 73"/>
              <a:gd name="T62" fmla="*/ 51 w 69"/>
              <a:gd name="T63" fmla="*/ 27 h 73"/>
              <a:gd name="T64" fmla="*/ 19 w 69"/>
              <a:gd name="T65" fmla="*/ 27 h 73"/>
              <a:gd name="T66" fmla="*/ 19 w 69"/>
              <a:gd name="T6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73">
                <a:moveTo>
                  <a:pt x="62" y="0"/>
                </a:moveTo>
                <a:cubicBezTo>
                  <a:pt x="7" y="0"/>
                  <a:pt x="7" y="0"/>
                  <a:pt x="7" y="0"/>
                </a:cubicBezTo>
                <a:cubicBezTo>
                  <a:pt x="4" y="0"/>
                  <a:pt x="0" y="3"/>
                  <a:pt x="0" y="7"/>
                </a:cubicBezTo>
                <a:cubicBezTo>
                  <a:pt x="0" y="66"/>
                  <a:pt x="0" y="66"/>
                  <a:pt x="0" y="66"/>
                </a:cubicBezTo>
                <a:cubicBezTo>
                  <a:pt x="0" y="70"/>
                  <a:pt x="4" y="73"/>
                  <a:pt x="7" y="73"/>
                </a:cubicBezTo>
                <a:cubicBezTo>
                  <a:pt x="62" y="73"/>
                  <a:pt x="62" y="73"/>
                  <a:pt x="62" y="73"/>
                </a:cubicBezTo>
                <a:cubicBezTo>
                  <a:pt x="66" y="73"/>
                  <a:pt x="69" y="70"/>
                  <a:pt x="69" y="66"/>
                </a:cubicBezTo>
                <a:cubicBezTo>
                  <a:pt x="69" y="7"/>
                  <a:pt x="69" y="7"/>
                  <a:pt x="69" y="7"/>
                </a:cubicBezTo>
                <a:cubicBezTo>
                  <a:pt x="69" y="3"/>
                  <a:pt x="66" y="0"/>
                  <a:pt x="62" y="0"/>
                </a:cubicBezTo>
                <a:close/>
                <a:moveTo>
                  <a:pt x="60" y="64"/>
                </a:moveTo>
                <a:cubicBezTo>
                  <a:pt x="10" y="64"/>
                  <a:pt x="10" y="64"/>
                  <a:pt x="10" y="64"/>
                </a:cubicBezTo>
                <a:cubicBezTo>
                  <a:pt x="10" y="9"/>
                  <a:pt x="10" y="9"/>
                  <a:pt x="10" y="9"/>
                </a:cubicBezTo>
                <a:cubicBezTo>
                  <a:pt x="60" y="9"/>
                  <a:pt x="60" y="9"/>
                  <a:pt x="60" y="9"/>
                </a:cubicBezTo>
                <a:lnTo>
                  <a:pt x="60" y="64"/>
                </a:lnTo>
                <a:close/>
                <a:moveTo>
                  <a:pt x="19" y="32"/>
                </a:moveTo>
                <a:cubicBezTo>
                  <a:pt x="51" y="32"/>
                  <a:pt x="51" y="32"/>
                  <a:pt x="51" y="32"/>
                </a:cubicBezTo>
                <a:cubicBezTo>
                  <a:pt x="51" y="37"/>
                  <a:pt x="51" y="37"/>
                  <a:pt x="51" y="37"/>
                </a:cubicBezTo>
                <a:cubicBezTo>
                  <a:pt x="19" y="37"/>
                  <a:pt x="19" y="37"/>
                  <a:pt x="19" y="37"/>
                </a:cubicBezTo>
                <a:lnTo>
                  <a:pt x="19" y="32"/>
                </a:lnTo>
                <a:close/>
                <a:moveTo>
                  <a:pt x="19" y="41"/>
                </a:moveTo>
                <a:cubicBezTo>
                  <a:pt x="51" y="41"/>
                  <a:pt x="51" y="41"/>
                  <a:pt x="51" y="41"/>
                </a:cubicBezTo>
                <a:cubicBezTo>
                  <a:pt x="51" y="46"/>
                  <a:pt x="51" y="46"/>
                  <a:pt x="51" y="46"/>
                </a:cubicBezTo>
                <a:cubicBezTo>
                  <a:pt x="19" y="46"/>
                  <a:pt x="19" y="46"/>
                  <a:pt x="19" y="46"/>
                </a:cubicBezTo>
                <a:lnTo>
                  <a:pt x="19" y="41"/>
                </a:lnTo>
                <a:close/>
                <a:moveTo>
                  <a:pt x="19" y="50"/>
                </a:moveTo>
                <a:cubicBezTo>
                  <a:pt x="51" y="50"/>
                  <a:pt x="51" y="50"/>
                  <a:pt x="51" y="50"/>
                </a:cubicBezTo>
                <a:cubicBezTo>
                  <a:pt x="51" y="55"/>
                  <a:pt x="51" y="55"/>
                  <a:pt x="51" y="55"/>
                </a:cubicBezTo>
                <a:cubicBezTo>
                  <a:pt x="19" y="55"/>
                  <a:pt x="19" y="55"/>
                  <a:pt x="19" y="55"/>
                </a:cubicBezTo>
                <a:lnTo>
                  <a:pt x="19" y="50"/>
                </a:lnTo>
                <a:close/>
                <a:moveTo>
                  <a:pt x="19" y="23"/>
                </a:moveTo>
                <a:cubicBezTo>
                  <a:pt x="51" y="23"/>
                  <a:pt x="51" y="23"/>
                  <a:pt x="51" y="23"/>
                </a:cubicBezTo>
                <a:cubicBezTo>
                  <a:pt x="51" y="27"/>
                  <a:pt x="51" y="27"/>
                  <a:pt x="51" y="27"/>
                </a:cubicBezTo>
                <a:cubicBezTo>
                  <a:pt x="19" y="27"/>
                  <a:pt x="19" y="27"/>
                  <a:pt x="19" y="27"/>
                </a:cubicBezTo>
                <a:lnTo>
                  <a:pt x="19" y="23"/>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198" name="Freeform 157"/>
          <p:cNvSpPr>
            <a:spLocks noEditPoints="1"/>
          </p:cNvSpPr>
          <p:nvPr/>
        </p:nvSpPr>
        <p:spPr bwMode="auto">
          <a:xfrm>
            <a:off x="8948410" y="1868938"/>
            <a:ext cx="182039" cy="211399"/>
          </a:xfrm>
          <a:custGeom>
            <a:avLst/>
            <a:gdLst>
              <a:gd name="T0" fmla="*/ 54 w 76"/>
              <a:gd name="T1" fmla="*/ 0 h 88"/>
              <a:gd name="T2" fmla="*/ 14 w 76"/>
              <a:gd name="T3" fmla="*/ 28 h 88"/>
              <a:gd name="T4" fmla="*/ 17 w 76"/>
              <a:gd name="T5" fmla="*/ 65 h 88"/>
              <a:gd name="T6" fmla="*/ 49 w 76"/>
              <a:gd name="T7" fmla="*/ 27 h 88"/>
              <a:gd name="T8" fmla="*/ 33 w 76"/>
              <a:gd name="T9" fmla="*/ 74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1" y="23"/>
                  <a:pt x="30" y="12"/>
                  <a:pt x="14" y="28"/>
                </a:cubicBezTo>
                <a:cubicBezTo>
                  <a:pt x="0" y="42"/>
                  <a:pt x="5" y="59"/>
                  <a:pt x="17" y="65"/>
                </a:cubicBezTo>
                <a:cubicBezTo>
                  <a:pt x="28" y="59"/>
                  <a:pt x="40" y="46"/>
                  <a:pt x="49" y="27"/>
                </a:cubicBezTo>
                <a:cubicBezTo>
                  <a:pt x="49" y="27"/>
                  <a:pt x="57" y="51"/>
                  <a:pt x="33" y="74"/>
                </a:cubicBezTo>
                <a:cubicBezTo>
                  <a:pt x="45" y="88"/>
                  <a:pt x="64" y="79"/>
                  <a:pt x="70" y="57"/>
                </a:cubicBezTo>
                <a:cubicBezTo>
                  <a:pt x="76" y="33"/>
                  <a:pt x="60" y="9"/>
                  <a:pt x="54" y="0"/>
                </a:cubicBezTo>
                <a:close/>
                <a:moveTo>
                  <a:pt x="4" y="78"/>
                </a:moveTo>
                <a:cubicBezTo>
                  <a:pt x="4" y="78"/>
                  <a:pt x="5" y="83"/>
                  <a:pt x="10" y="83"/>
                </a:cubicBezTo>
                <a:cubicBezTo>
                  <a:pt x="15" y="83"/>
                  <a:pt x="36" y="71"/>
                  <a:pt x="47" y="41"/>
                </a:cubicBezTo>
                <a:cubicBezTo>
                  <a:pt x="30" y="70"/>
                  <a:pt x="6" y="78"/>
                  <a:pt x="4" y="78"/>
                </a:cubicBez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199" name="Freeform 158"/>
          <p:cNvSpPr>
            <a:spLocks noEditPoints="1"/>
          </p:cNvSpPr>
          <p:nvPr/>
        </p:nvSpPr>
        <p:spPr bwMode="auto">
          <a:xfrm>
            <a:off x="8713521" y="3241566"/>
            <a:ext cx="184974" cy="184974"/>
          </a:xfrm>
          <a:custGeom>
            <a:avLst/>
            <a:gdLst>
              <a:gd name="T0" fmla="*/ 53 w 77"/>
              <a:gd name="T1" fmla="*/ 30 h 77"/>
              <a:gd name="T2" fmla="*/ 25 w 77"/>
              <a:gd name="T3" fmla="*/ 2 h 77"/>
              <a:gd name="T4" fmla="*/ 38 w 77"/>
              <a:gd name="T5" fmla="*/ 0 h 77"/>
              <a:gd name="T6" fmla="*/ 53 w 77"/>
              <a:gd name="T7" fmla="*/ 3 h 77"/>
              <a:gd name="T8" fmla="*/ 53 w 77"/>
              <a:gd name="T9" fmla="*/ 30 h 77"/>
              <a:gd name="T10" fmla="*/ 58 w 77"/>
              <a:gd name="T11" fmla="*/ 53 h 77"/>
              <a:gd name="T12" fmla="*/ 58 w 77"/>
              <a:gd name="T13" fmla="*/ 5 h 77"/>
              <a:gd name="T14" fmla="*/ 77 w 77"/>
              <a:gd name="T15" fmla="*/ 39 h 77"/>
              <a:gd name="T16" fmla="*/ 74 w 77"/>
              <a:gd name="T17" fmla="*/ 53 h 77"/>
              <a:gd name="T18" fmla="*/ 58 w 77"/>
              <a:gd name="T19" fmla="*/ 53 h 77"/>
              <a:gd name="T20" fmla="*/ 24 w 77"/>
              <a:gd name="T21" fmla="*/ 58 h 77"/>
              <a:gd name="T22" fmla="*/ 72 w 77"/>
              <a:gd name="T23" fmla="*/ 58 h 77"/>
              <a:gd name="T24" fmla="*/ 38 w 77"/>
              <a:gd name="T25" fmla="*/ 77 h 77"/>
              <a:gd name="T26" fmla="*/ 24 w 77"/>
              <a:gd name="T27" fmla="*/ 74 h 77"/>
              <a:gd name="T28" fmla="*/ 24 w 77"/>
              <a:gd name="T29" fmla="*/ 58 h 77"/>
              <a:gd name="T30" fmla="*/ 32 w 77"/>
              <a:gd name="T31" fmla="*/ 17 h 77"/>
              <a:gd name="T32" fmla="*/ 1 w 77"/>
              <a:gd name="T33" fmla="*/ 48 h 77"/>
              <a:gd name="T34" fmla="*/ 0 w 77"/>
              <a:gd name="T35" fmla="*/ 39 h 77"/>
              <a:gd name="T36" fmla="*/ 20 w 77"/>
              <a:gd name="T37" fmla="*/ 5 h 77"/>
              <a:gd name="T38" fmla="*/ 32 w 77"/>
              <a:gd name="T39" fmla="*/ 17 h 77"/>
              <a:gd name="T40" fmla="*/ 19 w 77"/>
              <a:gd name="T41" fmla="*/ 38 h 77"/>
              <a:gd name="T42" fmla="*/ 19 w 77"/>
              <a:gd name="T43" fmla="*/ 72 h 77"/>
              <a:gd name="T44" fmla="*/ 3 w 77"/>
              <a:gd name="T45" fmla="*/ 54 h 77"/>
              <a:gd name="T46" fmla="*/ 19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5" y="2"/>
                  <a:pt x="25" y="2"/>
                  <a:pt x="25" y="2"/>
                </a:cubicBezTo>
                <a:cubicBezTo>
                  <a:pt x="29" y="1"/>
                  <a:pt x="34" y="0"/>
                  <a:pt x="38" y="0"/>
                </a:cubicBezTo>
                <a:cubicBezTo>
                  <a:pt x="43" y="0"/>
                  <a:pt x="48" y="1"/>
                  <a:pt x="53" y="3"/>
                </a:cubicBezTo>
                <a:lnTo>
                  <a:pt x="53" y="30"/>
                </a:lnTo>
                <a:close/>
                <a:moveTo>
                  <a:pt x="58" y="53"/>
                </a:moveTo>
                <a:cubicBezTo>
                  <a:pt x="58" y="5"/>
                  <a:pt x="58" y="5"/>
                  <a:pt x="58" y="5"/>
                </a:cubicBezTo>
                <a:cubicBezTo>
                  <a:pt x="69" y="12"/>
                  <a:pt x="77" y="24"/>
                  <a:pt x="77" y="39"/>
                </a:cubicBezTo>
                <a:cubicBezTo>
                  <a:pt x="77" y="44"/>
                  <a:pt x="76" y="49"/>
                  <a:pt x="74" y="53"/>
                </a:cubicBezTo>
                <a:lnTo>
                  <a:pt x="58" y="53"/>
                </a:lnTo>
                <a:close/>
                <a:moveTo>
                  <a:pt x="24" y="58"/>
                </a:moveTo>
                <a:cubicBezTo>
                  <a:pt x="72" y="58"/>
                  <a:pt x="72" y="58"/>
                  <a:pt x="72" y="58"/>
                </a:cubicBezTo>
                <a:cubicBezTo>
                  <a:pt x="65" y="69"/>
                  <a:pt x="53" y="77"/>
                  <a:pt x="38" y="77"/>
                </a:cubicBezTo>
                <a:cubicBezTo>
                  <a:pt x="33" y="77"/>
                  <a:pt x="28" y="76"/>
                  <a:pt x="24" y="74"/>
                </a:cubicBezTo>
                <a:lnTo>
                  <a:pt x="24" y="58"/>
                </a:lnTo>
                <a:close/>
                <a:moveTo>
                  <a:pt x="32" y="17"/>
                </a:moveTo>
                <a:cubicBezTo>
                  <a:pt x="1" y="48"/>
                  <a:pt x="1" y="48"/>
                  <a:pt x="1" y="48"/>
                </a:cubicBezTo>
                <a:cubicBezTo>
                  <a:pt x="0" y="45"/>
                  <a:pt x="0" y="42"/>
                  <a:pt x="0" y="39"/>
                </a:cubicBezTo>
                <a:cubicBezTo>
                  <a:pt x="0" y="24"/>
                  <a:pt x="8" y="12"/>
                  <a:pt x="20" y="5"/>
                </a:cubicBezTo>
                <a:lnTo>
                  <a:pt x="32" y="17"/>
                </a:lnTo>
                <a:close/>
                <a:moveTo>
                  <a:pt x="19" y="38"/>
                </a:moveTo>
                <a:cubicBezTo>
                  <a:pt x="19" y="72"/>
                  <a:pt x="19" y="72"/>
                  <a:pt x="19" y="72"/>
                </a:cubicBezTo>
                <a:cubicBezTo>
                  <a:pt x="12" y="68"/>
                  <a:pt x="6" y="62"/>
                  <a:pt x="3" y="54"/>
                </a:cubicBezTo>
                <a:lnTo>
                  <a:pt x="19" y="38"/>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200" name="Freeform 159"/>
          <p:cNvSpPr>
            <a:spLocks noEditPoints="1"/>
          </p:cNvSpPr>
          <p:nvPr/>
        </p:nvSpPr>
        <p:spPr bwMode="auto">
          <a:xfrm>
            <a:off x="8394955" y="3740704"/>
            <a:ext cx="171762" cy="148273"/>
          </a:xfrm>
          <a:custGeom>
            <a:avLst/>
            <a:gdLst>
              <a:gd name="T0" fmla="*/ 18 w 72"/>
              <a:gd name="T1" fmla="*/ 0 h 62"/>
              <a:gd name="T2" fmla="*/ 54 w 72"/>
              <a:gd name="T3" fmla="*/ 0 h 62"/>
              <a:gd name="T4" fmla="*/ 54 w 72"/>
              <a:gd name="T5" fmla="*/ 9 h 62"/>
              <a:gd name="T6" fmla="*/ 18 w 72"/>
              <a:gd name="T7" fmla="*/ 9 h 62"/>
              <a:gd name="T8" fmla="*/ 18 w 72"/>
              <a:gd name="T9" fmla="*/ 0 h 62"/>
              <a:gd name="T10" fmla="*/ 67 w 72"/>
              <a:gd name="T11" fmla="*/ 13 h 62"/>
              <a:gd name="T12" fmla="*/ 4 w 72"/>
              <a:gd name="T13" fmla="*/ 13 h 62"/>
              <a:gd name="T14" fmla="*/ 0 w 72"/>
              <a:gd name="T15" fmla="*/ 18 h 62"/>
              <a:gd name="T16" fmla="*/ 0 w 72"/>
              <a:gd name="T17" fmla="*/ 40 h 62"/>
              <a:gd name="T18" fmla="*/ 4 w 72"/>
              <a:gd name="T19" fmla="*/ 44 h 62"/>
              <a:gd name="T20" fmla="*/ 18 w 72"/>
              <a:gd name="T21" fmla="*/ 44 h 62"/>
              <a:gd name="T22" fmla="*/ 18 w 72"/>
              <a:gd name="T23" fmla="*/ 62 h 62"/>
              <a:gd name="T24" fmla="*/ 54 w 72"/>
              <a:gd name="T25" fmla="*/ 62 h 62"/>
              <a:gd name="T26" fmla="*/ 54 w 72"/>
              <a:gd name="T27" fmla="*/ 44 h 62"/>
              <a:gd name="T28" fmla="*/ 67 w 72"/>
              <a:gd name="T29" fmla="*/ 44 h 62"/>
              <a:gd name="T30" fmla="*/ 72 w 72"/>
              <a:gd name="T31" fmla="*/ 40 h 62"/>
              <a:gd name="T32" fmla="*/ 72 w 72"/>
              <a:gd name="T33" fmla="*/ 18 h 62"/>
              <a:gd name="T34" fmla="*/ 67 w 72"/>
              <a:gd name="T35" fmla="*/ 13 h 62"/>
              <a:gd name="T36" fmla="*/ 49 w 72"/>
              <a:gd name="T37" fmla="*/ 58 h 62"/>
              <a:gd name="T38" fmla="*/ 22 w 72"/>
              <a:gd name="T39" fmla="*/ 58 h 62"/>
              <a:gd name="T40" fmla="*/ 22 w 72"/>
              <a:gd name="T41" fmla="*/ 35 h 62"/>
              <a:gd name="T42" fmla="*/ 49 w 72"/>
              <a:gd name="T43" fmla="*/ 35 h 62"/>
              <a:gd name="T44" fmla="*/ 49 w 72"/>
              <a:gd name="T45" fmla="*/ 58 h 62"/>
              <a:gd name="T46" fmla="*/ 68 w 72"/>
              <a:gd name="T47" fmla="*/ 20 h 62"/>
              <a:gd name="T48" fmla="*/ 65 w 72"/>
              <a:gd name="T49" fmla="*/ 23 h 62"/>
              <a:gd name="T50" fmla="*/ 62 w 72"/>
              <a:gd name="T51" fmla="*/ 20 h 62"/>
              <a:gd name="T52" fmla="*/ 65 w 72"/>
              <a:gd name="T53" fmla="*/ 17 h 62"/>
              <a:gd name="T54" fmla="*/ 68 w 72"/>
              <a:gd name="T55"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62">
                <a:moveTo>
                  <a:pt x="18" y="0"/>
                </a:moveTo>
                <a:cubicBezTo>
                  <a:pt x="54" y="0"/>
                  <a:pt x="54" y="0"/>
                  <a:pt x="54" y="0"/>
                </a:cubicBezTo>
                <a:cubicBezTo>
                  <a:pt x="54" y="9"/>
                  <a:pt x="54" y="9"/>
                  <a:pt x="54" y="9"/>
                </a:cubicBezTo>
                <a:cubicBezTo>
                  <a:pt x="18" y="9"/>
                  <a:pt x="18" y="9"/>
                  <a:pt x="18" y="9"/>
                </a:cubicBezTo>
                <a:lnTo>
                  <a:pt x="18" y="0"/>
                </a:lnTo>
                <a:close/>
                <a:moveTo>
                  <a:pt x="67" y="13"/>
                </a:moveTo>
                <a:cubicBezTo>
                  <a:pt x="4" y="13"/>
                  <a:pt x="4" y="13"/>
                  <a:pt x="4" y="13"/>
                </a:cubicBezTo>
                <a:cubicBezTo>
                  <a:pt x="2" y="13"/>
                  <a:pt x="0" y="15"/>
                  <a:pt x="0" y="18"/>
                </a:cubicBezTo>
                <a:cubicBezTo>
                  <a:pt x="0" y="40"/>
                  <a:pt x="0" y="40"/>
                  <a:pt x="0" y="40"/>
                </a:cubicBezTo>
                <a:cubicBezTo>
                  <a:pt x="0" y="42"/>
                  <a:pt x="2" y="44"/>
                  <a:pt x="4" y="44"/>
                </a:cubicBezTo>
                <a:cubicBezTo>
                  <a:pt x="18" y="44"/>
                  <a:pt x="18" y="44"/>
                  <a:pt x="18" y="44"/>
                </a:cubicBezTo>
                <a:cubicBezTo>
                  <a:pt x="18" y="62"/>
                  <a:pt x="18" y="62"/>
                  <a:pt x="18" y="62"/>
                </a:cubicBezTo>
                <a:cubicBezTo>
                  <a:pt x="54" y="62"/>
                  <a:pt x="54" y="62"/>
                  <a:pt x="54" y="62"/>
                </a:cubicBezTo>
                <a:cubicBezTo>
                  <a:pt x="54" y="44"/>
                  <a:pt x="54" y="44"/>
                  <a:pt x="54" y="44"/>
                </a:cubicBezTo>
                <a:cubicBezTo>
                  <a:pt x="67" y="44"/>
                  <a:pt x="67" y="44"/>
                  <a:pt x="67" y="44"/>
                </a:cubicBezTo>
                <a:cubicBezTo>
                  <a:pt x="70" y="44"/>
                  <a:pt x="72" y="42"/>
                  <a:pt x="72" y="40"/>
                </a:cubicBezTo>
                <a:cubicBezTo>
                  <a:pt x="72" y="18"/>
                  <a:pt x="72" y="18"/>
                  <a:pt x="72" y="18"/>
                </a:cubicBezTo>
                <a:cubicBezTo>
                  <a:pt x="72" y="15"/>
                  <a:pt x="70" y="13"/>
                  <a:pt x="67" y="13"/>
                </a:cubicBezTo>
                <a:close/>
                <a:moveTo>
                  <a:pt x="49" y="58"/>
                </a:moveTo>
                <a:cubicBezTo>
                  <a:pt x="22" y="58"/>
                  <a:pt x="22" y="58"/>
                  <a:pt x="22" y="58"/>
                </a:cubicBezTo>
                <a:cubicBezTo>
                  <a:pt x="22" y="35"/>
                  <a:pt x="22" y="35"/>
                  <a:pt x="22" y="35"/>
                </a:cubicBezTo>
                <a:cubicBezTo>
                  <a:pt x="49" y="35"/>
                  <a:pt x="49" y="35"/>
                  <a:pt x="49" y="35"/>
                </a:cubicBezTo>
                <a:lnTo>
                  <a:pt x="49" y="58"/>
                </a:lnTo>
                <a:close/>
                <a:moveTo>
                  <a:pt x="68" y="20"/>
                </a:moveTo>
                <a:cubicBezTo>
                  <a:pt x="68" y="22"/>
                  <a:pt x="67" y="23"/>
                  <a:pt x="65" y="23"/>
                </a:cubicBezTo>
                <a:cubicBezTo>
                  <a:pt x="63" y="23"/>
                  <a:pt x="62" y="22"/>
                  <a:pt x="62" y="20"/>
                </a:cubicBezTo>
                <a:cubicBezTo>
                  <a:pt x="62" y="18"/>
                  <a:pt x="63" y="17"/>
                  <a:pt x="65" y="17"/>
                </a:cubicBezTo>
                <a:cubicBezTo>
                  <a:pt x="67" y="17"/>
                  <a:pt x="68" y="18"/>
                  <a:pt x="68" y="20"/>
                </a:cubicBez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201" name="Freeform 160"/>
          <p:cNvSpPr>
            <a:spLocks noEditPoints="1"/>
          </p:cNvSpPr>
          <p:nvPr/>
        </p:nvSpPr>
        <p:spPr bwMode="auto">
          <a:xfrm>
            <a:off x="8657736" y="3598302"/>
            <a:ext cx="173230" cy="173230"/>
          </a:xfrm>
          <a:custGeom>
            <a:avLst/>
            <a:gdLst>
              <a:gd name="T0" fmla="*/ 13 w 72"/>
              <a:gd name="T1" fmla="*/ 36 h 72"/>
              <a:gd name="T2" fmla="*/ 13 w 72"/>
              <a:gd name="T3" fmla="*/ 33 h 72"/>
              <a:gd name="T4" fmla="*/ 1 w 72"/>
              <a:gd name="T5" fmla="*/ 29 h 72"/>
              <a:gd name="T6" fmla="*/ 0 w 72"/>
              <a:gd name="T7" fmla="*/ 36 h 72"/>
              <a:gd name="T8" fmla="*/ 11 w 72"/>
              <a:gd name="T9" fmla="*/ 62 h 72"/>
              <a:gd name="T10" fmla="*/ 19 w 72"/>
              <a:gd name="T11" fmla="*/ 51 h 72"/>
              <a:gd name="T12" fmla="*/ 13 w 72"/>
              <a:gd name="T13" fmla="*/ 36 h 72"/>
              <a:gd name="T14" fmla="*/ 58 w 72"/>
              <a:gd name="T15" fmla="*/ 36 h 72"/>
              <a:gd name="T16" fmla="*/ 52 w 72"/>
              <a:gd name="T17" fmla="*/ 51 h 72"/>
              <a:gd name="T18" fmla="*/ 60 w 72"/>
              <a:gd name="T19" fmla="*/ 62 h 72"/>
              <a:gd name="T20" fmla="*/ 72 w 72"/>
              <a:gd name="T21" fmla="*/ 36 h 72"/>
              <a:gd name="T22" fmla="*/ 71 w 72"/>
              <a:gd name="T23" fmla="*/ 29 h 72"/>
              <a:gd name="T24" fmla="*/ 58 w 72"/>
              <a:gd name="T25" fmla="*/ 33 h 72"/>
              <a:gd name="T26" fmla="*/ 58 w 72"/>
              <a:gd name="T27" fmla="*/ 36 h 72"/>
              <a:gd name="T28" fmla="*/ 40 w 72"/>
              <a:gd name="T29" fmla="*/ 14 h 72"/>
              <a:gd name="T30" fmla="*/ 55 w 72"/>
              <a:gd name="T31" fmla="*/ 25 h 72"/>
              <a:gd name="T32" fmla="*/ 68 w 72"/>
              <a:gd name="T33" fmla="*/ 21 h 72"/>
              <a:gd name="T34" fmla="*/ 40 w 72"/>
              <a:gd name="T35" fmla="*/ 0 h 72"/>
              <a:gd name="T36" fmla="*/ 40 w 72"/>
              <a:gd name="T37" fmla="*/ 14 h 72"/>
              <a:gd name="T38" fmla="*/ 16 w 72"/>
              <a:gd name="T39" fmla="*/ 25 h 72"/>
              <a:gd name="T40" fmla="*/ 31 w 72"/>
              <a:gd name="T41" fmla="*/ 14 h 72"/>
              <a:gd name="T42" fmla="*/ 31 w 72"/>
              <a:gd name="T43" fmla="*/ 0 h 72"/>
              <a:gd name="T44" fmla="*/ 3 w 72"/>
              <a:gd name="T45" fmla="*/ 21 h 72"/>
              <a:gd name="T46" fmla="*/ 16 w 72"/>
              <a:gd name="T47" fmla="*/ 25 h 72"/>
              <a:gd name="T48" fmla="*/ 45 w 72"/>
              <a:gd name="T49" fmla="*/ 56 h 72"/>
              <a:gd name="T50" fmla="*/ 36 w 72"/>
              <a:gd name="T51" fmla="*/ 58 h 72"/>
              <a:gd name="T52" fmla="*/ 26 w 72"/>
              <a:gd name="T53" fmla="*/ 56 h 72"/>
              <a:gd name="T54" fmla="*/ 18 w 72"/>
              <a:gd name="T55" fmla="*/ 67 h 72"/>
              <a:gd name="T56" fmla="*/ 36 w 72"/>
              <a:gd name="T57" fmla="*/ 72 h 72"/>
              <a:gd name="T58" fmla="*/ 53 w 72"/>
              <a:gd name="T59" fmla="*/ 67 h 72"/>
              <a:gd name="T60" fmla="*/ 45 w 72"/>
              <a:gd name="T6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2">
                <a:moveTo>
                  <a:pt x="13" y="36"/>
                </a:moveTo>
                <a:cubicBezTo>
                  <a:pt x="13" y="35"/>
                  <a:pt x="13" y="34"/>
                  <a:pt x="13" y="33"/>
                </a:cubicBezTo>
                <a:cubicBezTo>
                  <a:pt x="1" y="29"/>
                  <a:pt x="1" y="29"/>
                  <a:pt x="1" y="29"/>
                </a:cubicBezTo>
                <a:cubicBezTo>
                  <a:pt x="0" y="31"/>
                  <a:pt x="0" y="34"/>
                  <a:pt x="0" y="36"/>
                </a:cubicBezTo>
                <a:cubicBezTo>
                  <a:pt x="0" y="46"/>
                  <a:pt x="4" y="56"/>
                  <a:pt x="11" y="62"/>
                </a:cubicBezTo>
                <a:cubicBezTo>
                  <a:pt x="19" y="51"/>
                  <a:pt x="19" y="51"/>
                  <a:pt x="19" y="51"/>
                </a:cubicBezTo>
                <a:cubicBezTo>
                  <a:pt x="16" y="47"/>
                  <a:pt x="13" y="42"/>
                  <a:pt x="13" y="36"/>
                </a:cubicBezTo>
                <a:close/>
                <a:moveTo>
                  <a:pt x="58" y="36"/>
                </a:moveTo>
                <a:cubicBezTo>
                  <a:pt x="58" y="42"/>
                  <a:pt x="56" y="47"/>
                  <a:pt x="52" y="51"/>
                </a:cubicBezTo>
                <a:cubicBezTo>
                  <a:pt x="60" y="62"/>
                  <a:pt x="60" y="62"/>
                  <a:pt x="60" y="62"/>
                </a:cubicBezTo>
                <a:cubicBezTo>
                  <a:pt x="67" y="56"/>
                  <a:pt x="72" y="46"/>
                  <a:pt x="72" y="36"/>
                </a:cubicBezTo>
                <a:cubicBezTo>
                  <a:pt x="72" y="34"/>
                  <a:pt x="71" y="31"/>
                  <a:pt x="71" y="29"/>
                </a:cubicBezTo>
                <a:cubicBezTo>
                  <a:pt x="58" y="33"/>
                  <a:pt x="58" y="33"/>
                  <a:pt x="58" y="33"/>
                </a:cubicBezTo>
                <a:cubicBezTo>
                  <a:pt x="58" y="34"/>
                  <a:pt x="58" y="35"/>
                  <a:pt x="58" y="36"/>
                </a:cubicBezTo>
                <a:close/>
                <a:moveTo>
                  <a:pt x="40" y="14"/>
                </a:moveTo>
                <a:cubicBezTo>
                  <a:pt x="47" y="15"/>
                  <a:pt x="52" y="19"/>
                  <a:pt x="55" y="25"/>
                </a:cubicBezTo>
                <a:cubicBezTo>
                  <a:pt x="68" y="21"/>
                  <a:pt x="68" y="21"/>
                  <a:pt x="68" y="21"/>
                </a:cubicBezTo>
                <a:cubicBezTo>
                  <a:pt x="63" y="10"/>
                  <a:pt x="53" y="2"/>
                  <a:pt x="40" y="0"/>
                </a:cubicBezTo>
                <a:lnTo>
                  <a:pt x="40" y="14"/>
                </a:lnTo>
                <a:close/>
                <a:moveTo>
                  <a:pt x="16" y="25"/>
                </a:moveTo>
                <a:cubicBezTo>
                  <a:pt x="19" y="19"/>
                  <a:pt x="25" y="15"/>
                  <a:pt x="31" y="14"/>
                </a:cubicBezTo>
                <a:cubicBezTo>
                  <a:pt x="31" y="0"/>
                  <a:pt x="31" y="0"/>
                  <a:pt x="31" y="0"/>
                </a:cubicBezTo>
                <a:cubicBezTo>
                  <a:pt x="19" y="2"/>
                  <a:pt x="8" y="10"/>
                  <a:pt x="3" y="21"/>
                </a:cubicBezTo>
                <a:lnTo>
                  <a:pt x="16" y="25"/>
                </a:lnTo>
                <a:close/>
                <a:moveTo>
                  <a:pt x="45" y="56"/>
                </a:moveTo>
                <a:cubicBezTo>
                  <a:pt x="42" y="58"/>
                  <a:pt x="39" y="58"/>
                  <a:pt x="36" y="58"/>
                </a:cubicBezTo>
                <a:cubicBezTo>
                  <a:pt x="32" y="58"/>
                  <a:pt x="29" y="58"/>
                  <a:pt x="26" y="56"/>
                </a:cubicBezTo>
                <a:cubicBezTo>
                  <a:pt x="18" y="67"/>
                  <a:pt x="18" y="67"/>
                  <a:pt x="18" y="67"/>
                </a:cubicBezTo>
                <a:cubicBezTo>
                  <a:pt x="24" y="70"/>
                  <a:pt x="30" y="72"/>
                  <a:pt x="36" y="72"/>
                </a:cubicBezTo>
                <a:cubicBezTo>
                  <a:pt x="42" y="72"/>
                  <a:pt x="48" y="70"/>
                  <a:pt x="53" y="67"/>
                </a:cubicBezTo>
                <a:lnTo>
                  <a:pt x="45" y="56"/>
                </a:ln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202" name="Freeform 161"/>
          <p:cNvSpPr>
            <a:spLocks noEditPoints="1"/>
          </p:cNvSpPr>
          <p:nvPr/>
        </p:nvSpPr>
        <p:spPr bwMode="auto">
          <a:xfrm>
            <a:off x="9008600" y="1528350"/>
            <a:ext cx="165890" cy="165890"/>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35 w 69"/>
              <a:gd name="T11" fmla="*/ 62 h 69"/>
              <a:gd name="T12" fmla="*/ 7 w 69"/>
              <a:gd name="T13" fmla="*/ 35 h 69"/>
              <a:gd name="T14" fmla="*/ 35 w 69"/>
              <a:gd name="T15" fmla="*/ 7 h 69"/>
              <a:gd name="T16" fmla="*/ 62 w 69"/>
              <a:gd name="T17" fmla="*/ 35 h 69"/>
              <a:gd name="T18" fmla="*/ 35 w 69"/>
              <a:gd name="T19" fmla="*/ 62 h 69"/>
              <a:gd name="T20" fmla="*/ 22 w 69"/>
              <a:gd name="T21" fmla="*/ 24 h 69"/>
              <a:gd name="T22" fmla="*/ 37 w 69"/>
              <a:gd name="T23" fmla="*/ 35 h 69"/>
              <a:gd name="T24" fmla="*/ 22 w 69"/>
              <a:gd name="T25" fmla="*/ 45 h 69"/>
              <a:gd name="T26" fmla="*/ 22 w 69"/>
              <a:gd name="T27" fmla="*/ 24 h 69"/>
              <a:gd name="T28" fmla="*/ 39 w 69"/>
              <a:gd name="T29" fmla="*/ 24 h 69"/>
              <a:gd name="T30" fmla="*/ 54 w 69"/>
              <a:gd name="T31" fmla="*/ 35 h 69"/>
              <a:gd name="T32" fmla="*/ 39 w 69"/>
              <a:gd name="T33" fmla="*/ 45 h 69"/>
              <a:gd name="T34" fmla="*/ 39 w 69"/>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69">
                <a:moveTo>
                  <a:pt x="35" y="0"/>
                </a:moveTo>
                <a:cubicBezTo>
                  <a:pt x="16" y="0"/>
                  <a:pt x="0" y="16"/>
                  <a:pt x="0" y="35"/>
                </a:cubicBezTo>
                <a:cubicBezTo>
                  <a:pt x="0" y="53"/>
                  <a:pt x="16" y="69"/>
                  <a:pt x="35" y="69"/>
                </a:cubicBezTo>
                <a:cubicBezTo>
                  <a:pt x="53" y="69"/>
                  <a:pt x="69" y="53"/>
                  <a:pt x="69" y="35"/>
                </a:cubicBezTo>
                <a:cubicBezTo>
                  <a:pt x="69" y="16"/>
                  <a:pt x="53" y="0"/>
                  <a:pt x="35" y="0"/>
                </a:cubicBezTo>
                <a:close/>
                <a:moveTo>
                  <a:pt x="35" y="62"/>
                </a:moveTo>
                <a:cubicBezTo>
                  <a:pt x="19" y="62"/>
                  <a:pt x="7" y="50"/>
                  <a:pt x="7" y="35"/>
                </a:cubicBezTo>
                <a:cubicBezTo>
                  <a:pt x="7" y="19"/>
                  <a:pt x="19" y="7"/>
                  <a:pt x="35" y="7"/>
                </a:cubicBezTo>
                <a:cubicBezTo>
                  <a:pt x="50" y="7"/>
                  <a:pt x="62" y="19"/>
                  <a:pt x="62" y="35"/>
                </a:cubicBezTo>
                <a:cubicBezTo>
                  <a:pt x="62" y="50"/>
                  <a:pt x="50" y="62"/>
                  <a:pt x="35" y="62"/>
                </a:cubicBezTo>
                <a:close/>
                <a:moveTo>
                  <a:pt x="22" y="24"/>
                </a:moveTo>
                <a:cubicBezTo>
                  <a:pt x="37" y="35"/>
                  <a:pt x="37" y="35"/>
                  <a:pt x="37"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203" name="Freeform 162"/>
          <p:cNvSpPr/>
          <p:nvPr/>
        </p:nvSpPr>
        <p:spPr bwMode="auto">
          <a:xfrm>
            <a:off x="8456613" y="3033103"/>
            <a:ext cx="182039" cy="189378"/>
          </a:xfrm>
          <a:custGeom>
            <a:avLst/>
            <a:gdLst>
              <a:gd name="T0" fmla="*/ 59 w 124"/>
              <a:gd name="T1" fmla="*/ 129 h 129"/>
              <a:gd name="T2" fmla="*/ 59 w 124"/>
              <a:gd name="T3" fmla="*/ 70 h 129"/>
              <a:gd name="T4" fmla="*/ 0 w 124"/>
              <a:gd name="T5" fmla="*/ 129 h 129"/>
              <a:gd name="T6" fmla="*/ 0 w 124"/>
              <a:gd name="T7" fmla="*/ 0 h 129"/>
              <a:gd name="T8" fmla="*/ 59 w 124"/>
              <a:gd name="T9" fmla="*/ 58 h 129"/>
              <a:gd name="T10" fmla="*/ 59 w 124"/>
              <a:gd name="T11" fmla="*/ 0 h 129"/>
              <a:gd name="T12" fmla="*/ 124 w 124"/>
              <a:gd name="T13" fmla="*/ 65 h 129"/>
              <a:gd name="T14" fmla="*/ 59 w 124"/>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59" y="129"/>
                </a:moveTo>
                <a:lnTo>
                  <a:pt x="59" y="70"/>
                </a:lnTo>
                <a:lnTo>
                  <a:pt x="0" y="129"/>
                </a:lnTo>
                <a:lnTo>
                  <a:pt x="0" y="0"/>
                </a:lnTo>
                <a:lnTo>
                  <a:pt x="59" y="58"/>
                </a:lnTo>
                <a:lnTo>
                  <a:pt x="59" y="0"/>
                </a:lnTo>
                <a:lnTo>
                  <a:pt x="124" y="65"/>
                </a:lnTo>
                <a:lnTo>
                  <a:pt x="59" y="129"/>
                </a:ln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204" name="Freeform 163"/>
          <p:cNvSpPr>
            <a:spLocks noEditPoints="1"/>
          </p:cNvSpPr>
          <p:nvPr/>
        </p:nvSpPr>
        <p:spPr bwMode="auto">
          <a:xfrm>
            <a:off x="8631311" y="2371011"/>
            <a:ext cx="192315" cy="190847"/>
          </a:xfrm>
          <a:custGeom>
            <a:avLst/>
            <a:gdLst>
              <a:gd name="T0" fmla="*/ 0 w 131"/>
              <a:gd name="T1" fmla="*/ 130 h 130"/>
              <a:gd name="T2" fmla="*/ 66 w 131"/>
              <a:gd name="T3" fmla="*/ 130 h 130"/>
              <a:gd name="T4" fmla="*/ 66 w 131"/>
              <a:gd name="T5" fmla="*/ 0 h 130"/>
              <a:gd name="T6" fmla="*/ 0 w 131"/>
              <a:gd name="T7" fmla="*/ 0 h 130"/>
              <a:gd name="T8" fmla="*/ 0 w 131"/>
              <a:gd name="T9" fmla="*/ 130 h 130"/>
              <a:gd name="T10" fmla="*/ 41 w 131"/>
              <a:gd name="T11" fmla="*/ 16 h 130"/>
              <a:gd name="T12" fmla="*/ 58 w 131"/>
              <a:gd name="T13" fmla="*/ 16 h 130"/>
              <a:gd name="T14" fmla="*/ 58 w 131"/>
              <a:gd name="T15" fmla="*/ 32 h 130"/>
              <a:gd name="T16" fmla="*/ 41 w 131"/>
              <a:gd name="T17" fmla="*/ 32 h 130"/>
              <a:gd name="T18" fmla="*/ 41 w 131"/>
              <a:gd name="T19" fmla="*/ 16 h 130"/>
              <a:gd name="T20" fmla="*/ 41 w 131"/>
              <a:gd name="T21" fmla="*/ 49 h 130"/>
              <a:gd name="T22" fmla="*/ 58 w 131"/>
              <a:gd name="T23" fmla="*/ 49 h 130"/>
              <a:gd name="T24" fmla="*/ 58 w 131"/>
              <a:gd name="T25" fmla="*/ 65 h 130"/>
              <a:gd name="T26" fmla="*/ 41 w 131"/>
              <a:gd name="T27" fmla="*/ 65 h 130"/>
              <a:gd name="T28" fmla="*/ 41 w 131"/>
              <a:gd name="T29" fmla="*/ 49 h 130"/>
              <a:gd name="T30" fmla="*/ 41 w 131"/>
              <a:gd name="T31" fmla="*/ 81 h 130"/>
              <a:gd name="T32" fmla="*/ 58 w 131"/>
              <a:gd name="T33" fmla="*/ 81 h 130"/>
              <a:gd name="T34" fmla="*/ 58 w 131"/>
              <a:gd name="T35" fmla="*/ 98 h 130"/>
              <a:gd name="T36" fmla="*/ 41 w 131"/>
              <a:gd name="T37" fmla="*/ 98 h 130"/>
              <a:gd name="T38" fmla="*/ 41 w 131"/>
              <a:gd name="T39" fmla="*/ 81 h 130"/>
              <a:gd name="T40" fmla="*/ 9 w 131"/>
              <a:gd name="T41" fmla="*/ 16 h 130"/>
              <a:gd name="T42" fmla="*/ 25 w 131"/>
              <a:gd name="T43" fmla="*/ 16 h 130"/>
              <a:gd name="T44" fmla="*/ 25 w 131"/>
              <a:gd name="T45" fmla="*/ 32 h 130"/>
              <a:gd name="T46" fmla="*/ 9 w 131"/>
              <a:gd name="T47" fmla="*/ 32 h 130"/>
              <a:gd name="T48" fmla="*/ 9 w 131"/>
              <a:gd name="T49" fmla="*/ 16 h 130"/>
              <a:gd name="T50" fmla="*/ 9 w 131"/>
              <a:gd name="T51" fmla="*/ 49 h 130"/>
              <a:gd name="T52" fmla="*/ 25 w 131"/>
              <a:gd name="T53" fmla="*/ 49 h 130"/>
              <a:gd name="T54" fmla="*/ 25 w 131"/>
              <a:gd name="T55" fmla="*/ 65 h 130"/>
              <a:gd name="T56" fmla="*/ 9 w 131"/>
              <a:gd name="T57" fmla="*/ 65 h 130"/>
              <a:gd name="T58" fmla="*/ 9 w 131"/>
              <a:gd name="T59" fmla="*/ 49 h 130"/>
              <a:gd name="T60" fmla="*/ 9 w 131"/>
              <a:gd name="T61" fmla="*/ 81 h 130"/>
              <a:gd name="T62" fmla="*/ 25 w 131"/>
              <a:gd name="T63" fmla="*/ 81 h 130"/>
              <a:gd name="T64" fmla="*/ 25 w 131"/>
              <a:gd name="T65" fmla="*/ 98 h 130"/>
              <a:gd name="T66" fmla="*/ 9 w 131"/>
              <a:gd name="T67" fmla="*/ 98 h 130"/>
              <a:gd name="T68" fmla="*/ 9 w 131"/>
              <a:gd name="T69" fmla="*/ 81 h 130"/>
              <a:gd name="T70" fmla="*/ 74 w 131"/>
              <a:gd name="T71" fmla="*/ 41 h 130"/>
              <a:gd name="T72" fmla="*/ 131 w 131"/>
              <a:gd name="T73" fmla="*/ 41 h 130"/>
              <a:gd name="T74" fmla="*/ 131 w 131"/>
              <a:gd name="T75" fmla="*/ 49 h 130"/>
              <a:gd name="T76" fmla="*/ 74 w 131"/>
              <a:gd name="T77" fmla="*/ 49 h 130"/>
              <a:gd name="T78" fmla="*/ 74 w 131"/>
              <a:gd name="T79" fmla="*/ 41 h 130"/>
              <a:gd name="T80" fmla="*/ 74 w 131"/>
              <a:gd name="T81" fmla="*/ 130 h 130"/>
              <a:gd name="T82" fmla="*/ 90 w 131"/>
              <a:gd name="T83" fmla="*/ 130 h 130"/>
              <a:gd name="T84" fmla="*/ 90 w 131"/>
              <a:gd name="T85" fmla="*/ 98 h 130"/>
              <a:gd name="T86" fmla="*/ 115 w 131"/>
              <a:gd name="T87" fmla="*/ 98 h 130"/>
              <a:gd name="T88" fmla="*/ 115 w 131"/>
              <a:gd name="T89" fmla="*/ 130 h 130"/>
              <a:gd name="T90" fmla="*/ 131 w 131"/>
              <a:gd name="T91" fmla="*/ 130 h 130"/>
              <a:gd name="T92" fmla="*/ 131 w 131"/>
              <a:gd name="T93" fmla="*/ 57 h 130"/>
              <a:gd name="T94" fmla="*/ 74 w 131"/>
              <a:gd name="T95" fmla="*/ 57 h 130"/>
              <a:gd name="T96" fmla="*/ 74 w 131"/>
              <a:gd name="T9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0">
                <a:moveTo>
                  <a:pt x="0" y="130"/>
                </a:moveTo>
                <a:lnTo>
                  <a:pt x="66" y="130"/>
                </a:lnTo>
                <a:lnTo>
                  <a:pt x="66" y="0"/>
                </a:lnTo>
                <a:lnTo>
                  <a:pt x="0" y="0"/>
                </a:lnTo>
                <a:lnTo>
                  <a:pt x="0" y="130"/>
                </a:lnTo>
                <a:close/>
                <a:moveTo>
                  <a:pt x="41" y="16"/>
                </a:moveTo>
                <a:lnTo>
                  <a:pt x="58" y="16"/>
                </a:lnTo>
                <a:lnTo>
                  <a:pt x="58" y="32"/>
                </a:lnTo>
                <a:lnTo>
                  <a:pt x="41" y="32"/>
                </a:lnTo>
                <a:lnTo>
                  <a:pt x="41" y="16"/>
                </a:lnTo>
                <a:close/>
                <a:moveTo>
                  <a:pt x="41" y="49"/>
                </a:moveTo>
                <a:lnTo>
                  <a:pt x="58" y="49"/>
                </a:lnTo>
                <a:lnTo>
                  <a:pt x="58" y="65"/>
                </a:lnTo>
                <a:lnTo>
                  <a:pt x="41" y="65"/>
                </a:lnTo>
                <a:lnTo>
                  <a:pt x="41" y="49"/>
                </a:lnTo>
                <a:close/>
                <a:moveTo>
                  <a:pt x="41" y="81"/>
                </a:moveTo>
                <a:lnTo>
                  <a:pt x="58" y="81"/>
                </a:lnTo>
                <a:lnTo>
                  <a:pt x="58" y="98"/>
                </a:lnTo>
                <a:lnTo>
                  <a:pt x="41" y="98"/>
                </a:lnTo>
                <a:lnTo>
                  <a:pt x="41" y="81"/>
                </a:lnTo>
                <a:close/>
                <a:moveTo>
                  <a:pt x="9" y="16"/>
                </a:moveTo>
                <a:lnTo>
                  <a:pt x="25" y="16"/>
                </a:lnTo>
                <a:lnTo>
                  <a:pt x="25" y="32"/>
                </a:lnTo>
                <a:lnTo>
                  <a:pt x="9" y="32"/>
                </a:lnTo>
                <a:lnTo>
                  <a:pt x="9" y="16"/>
                </a:lnTo>
                <a:close/>
                <a:moveTo>
                  <a:pt x="9" y="49"/>
                </a:moveTo>
                <a:lnTo>
                  <a:pt x="25" y="49"/>
                </a:lnTo>
                <a:lnTo>
                  <a:pt x="25" y="65"/>
                </a:lnTo>
                <a:lnTo>
                  <a:pt x="9" y="65"/>
                </a:lnTo>
                <a:lnTo>
                  <a:pt x="9" y="49"/>
                </a:lnTo>
                <a:close/>
                <a:moveTo>
                  <a:pt x="9" y="81"/>
                </a:moveTo>
                <a:lnTo>
                  <a:pt x="25" y="81"/>
                </a:lnTo>
                <a:lnTo>
                  <a:pt x="25" y="98"/>
                </a:lnTo>
                <a:lnTo>
                  <a:pt x="9" y="98"/>
                </a:lnTo>
                <a:lnTo>
                  <a:pt x="9" y="81"/>
                </a:lnTo>
                <a:close/>
                <a:moveTo>
                  <a:pt x="74" y="41"/>
                </a:moveTo>
                <a:lnTo>
                  <a:pt x="131" y="41"/>
                </a:lnTo>
                <a:lnTo>
                  <a:pt x="131" y="49"/>
                </a:lnTo>
                <a:lnTo>
                  <a:pt x="74" y="49"/>
                </a:lnTo>
                <a:lnTo>
                  <a:pt x="74" y="41"/>
                </a:lnTo>
                <a:close/>
                <a:moveTo>
                  <a:pt x="74" y="130"/>
                </a:moveTo>
                <a:lnTo>
                  <a:pt x="90" y="130"/>
                </a:lnTo>
                <a:lnTo>
                  <a:pt x="90" y="98"/>
                </a:lnTo>
                <a:lnTo>
                  <a:pt x="115" y="98"/>
                </a:lnTo>
                <a:lnTo>
                  <a:pt x="115" y="130"/>
                </a:lnTo>
                <a:lnTo>
                  <a:pt x="131" y="130"/>
                </a:lnTo>
                <a:lnTo>
                  <a:pt x="131" y="57"/>
                </a:lnTo>
                <a:lnTo>
                  <a:pt x="74" y="57"/>
                </a:lnTo>
                <a:lnTo>
                  <a:pt x="74" y="130"/>
                </a:ln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205" name="Freeform 164"/>
          <p:cNvSpPr>
            <a:spLocks noEditPoints="1"/>
          </p:cNvSpPr>
          <p:nvPr/>
        </p:nvSpPr>
        <p:spPr bwMode="auto">
          <a:xfrm>
            <a:off x="8716458" y="2693983"/>
            <a:ext cx="110104" cy="115975"/>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9"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6"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206" name="Freeform 166"/>
          <p:cNvSpPr>
            <a:spLocks noEditPoints="1"/>
          </p:cNvSpPr>
          <p:nvPr/>
        </p:nvSpPr>
        <p:spPr bwMode="auto">
          <a:xfrm>
            <a:off x="8478634" y="3392775"/>
            <a:ext cx="80743" cy="155614"/>
          </a:xfrm>
          <a:custGeom>
            <a:avLst/>
            <a:gdLst>
              <a:gd name="T0" fmla="*/ 23 w 34"/>
              <a:gd name="T1" fmla="*/ 64 h 65"/>
              <a:gd name="T2" fmla="*/ 23 w 34"/>
              <a:gd name="T3" fmla="*/ 64 h 65"/>
              <a:gd name="T4" fmla="*/ 33 w 34"/>
              <a:gd name="T5" fmla="*/ 50 h 65"/>
              <a:gd name="T6" fmla="*/ 30 w 34"/>
              <a:gd name="T7" fmla="*/ 34 h 65"/>
              <a:gd name="T8" fmla="*/ 15 w 34"/>
              <a:gd name="T9" fmla="*/ 24 h 65"/>
              <a:gd name="T10" fmla="*/ 15 w 34"/>
              <a:gd name="T11" fmla="*/ 24 h 65"/>
              <a:gd name="T12" fmla="*/ 14 w 34"/>
              <a:gd name="T13" fmla="*/ 25 h 65"/>
              <a:gd name="T14" fmla="*/ 15 w 34"/>
              <a:gd name="T15" fmla="*/ 30 h 65"/>
              <a:gd name="T16" fmla="*/ 16 w 34"/>
              <a:gd name="T17" fmla="*/ 30 h 65"/>
              <a:gd name="T18" fmla="*/ 17 w 34"/>
              <a:gd name="T19" fmla="*/ 30 h 65"/>
              <a:gd name="T20" fmla="*/ 24 w 34"/>
              <a:gd name="T21" fmla="*/ 35 h 65"/>
              <a:gd name="T22" fmla="*/ 27 w 34"/>
              <a:gd name="T23" fmla="*/ 51 h 65"/>
              <a:gd name="T24" fmla="*/ 22 w 34"/>
              <a:gd name="T25" fmla="*/ 59 h 65"/>
              <a:gd name="T26" fmla="*/ 22 w 34"/>
              <a:gd name="T27" fmla="*/ 59 h 65"/>
              <a:gd name="T28" fmla="*/ 14 w 34"/>
              <a:gd name="T29" fmla="*/ 53 h 65"/>
              <a:gd name="T30" fmla="*/ 13 w 34"/>
              <a:gd name="T31" fmla="*/ 46 h 65"/>
              <a:gd name="T32" fmla="*/ 6 w 34"/>
              <a:gd name="T33" fmla="*/ 44 h 65"/>
              <a:gd name="T34" fmla="*/ 8 w 34"/>
              <a:gd name="T35" fmla="*/ 54 h 65"/>
              <a:gd name="T36" fmla="*/ 23 w 34"/>
              <a:gd name="T37" fmla="*/ 64 h 65"/>
              <a:gd name="T38" fmla="*/ 19 w 34"/>
              <a:gd name="T39" fmla="*/ 42 h 65"/>
              <a:gd name="T40" fmla="*/ 20 w 34"/>
              <a:gd name="T41" fmla="*/ 41 h 65"/>
              <a:gd name="T42" fmla="*/ 19 w 34"/>
              <a:gd name="T43" fmla="*/ 35 h 65"/>
              <a:gd name="T44" fmla="*/ 18 w 34"/>
              <a:gd name="T45" fmla="*/ 36 h 65"/>
              <a:gd name="T46" fmla="*/ 17 w 34"/>
              <a:gd name="T47" fmla="*/ 36 h 65"/>
              <a:gd name="T48" fmla="*/ 10 w 34"/>
              <a:gd name="T49" fmla="*/ 31 h 65"/>
              <a:gd name="T50" fmla="*/ 7 w 34"/>
              <a:gd name="T51" fmla="*/ 15 h 65"/>
              <a:gd name="T52" fmla="*/ 12 w 34"/>
              <a:gd name="T53" fmla="*/ 7 h 65"/>
              <a:gd name="T54" fmla="*/ 12 w 34"/>
              <a:gd name="T55" fmla="*/ 7 h 65"/>
              <a:gd name="T56" fmla="*/ 20 w 34"/>
              <a:gd name="T57" fmla="*/ 13 h 65"/>
              <a:gd name="T58" fmla="*/ 21 w 34"/>
              <a:gd name="T59" fmla="*/ 20 h 65"/>
              <a:gd name="T60" fmla="*/ 28 w 34"/>
              <a:gd name="T61" fmla="*/ 22 h 65"/>
              <a:gd name="T62" fmla="*/ 26 w 34"/>
              <a:gd name="T63" fmla="*/ 12 h 65"/>
              <a:gd name="T64" fmla="*/ 11 w 34"/>
              <a:gd name="T65" fmla="*/ 2 h 65"/>
              <a:gd name="T66" fmla="*/ 11 w 34"/>
              <a:gd name="T67" fmla="*/ 2 h 65"/>
              <a:gd name="T68" fmla="*/ 1 w 34"/>
              <a:gd name="T69" fmla="*/ 16 h 65"/>
              <a:gd name="T70" fmla="*/ 4 w 34"/>
              <a:gd name="T71" fmla="*/ 32 h 65"/>
              <a:gd name="T72" fmla="*/ 19 w 34"/>
              <a:gd name="T73"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65">
                <a:moveTo>
                  <a:pt x="23" y="64"/>
                </a:moveTo>
                <a:cubicBezTo>
                  <a:pt x="23" y="64"/>
                  <a:pt x="23" y="64"/>
                  <a:pt x="23" y="64"/>
                </a:cubicBezTo>
                <a:cubicBezTo>
                  <a:pt x="30" y="63"/>
                  <a:pt x="34" y="56"/>
                  <a:pt x="33" y="50"/>
                </a:cubicBezTo>
                <a:cubicBezTo>
                  <a:pt x="30" y="34"/>
                  <a:pt x="30" y="34"/>
                  <a:pt x="30" y="34"/>
                </a:cubicBezTo>
                <a:cubicBezTo>
                  <a:pt x="29" y="27"/>
                  <a:pt x="22" y="23"/>
                  <a:pt x="15" y="24"/>
                </a:cubicBezTo>
                <a:cubicBezTo>
                  <a:pt x="15" y="24"/>
                  <a:pt x="15" y="24"/>
                  <a:pt x="15" y="24"/>
                </a:cubicBezTo>
                <a:cubicBezTo>
                  <a:pt x="15" y="25"/>
                  <a:pt x="14" y="25"/>
                  <a:pt x="14" y="25"/>
                </a:cubicBezTo>
                <a:cubicBezTo>
                  <a:pt x="15" y="30"/>
                  <a:pt x="15" y="30"/>
                  <a:pt x="15" y="30"/>
                </a:cubicBezTo>
                <a:cubicBezTo>
                  <a:pt x="15" y="30"/>
                  <a:pt x="16" y="30"/>
                  <a:pt x="16" y="30"/>
                </a:cubicBezTo>
                <a:cubicBezTo>
                  <a:pt x="17" y="30"/>
                  <a:pt x="17" y="30"/>
                  <a:pt x="17" y="30"/>
                </a:cubicBezTo>
                <a:cubicBezTo>
                  <a:pt x="20" y="29"/>
                  <a:pt x="24" y="32"/>
                  <a:pt x="24" y="35"/>
                </a:cubicBezTo>
                <a:cubicBezTo>
                  <a:pt x="27" y="51"/>
                  <a:pt x="27" y="51"/>
                  <a:pt x="27" y="51"/>
                </a:cubicBezTo>
                <a:cubicBezTo>
                  <a:pt x="28" y="54"/>
                  <a:pt x="26" y="58"/>
                  <a:pt x="22" y="59"/>
                </a:cubicBezTo>
                <a:cubicBezTo>
                  <a:pt x="22" y="59"/>
                  <a:pt x="22" y="59"/>
                  <a:pt x="22" y="59"/>
                </a:cubicBezTo>
                <a:cubicBezTo>
                  <a:pt x="18" y="59"/>
                  <a:pt x="15" y="57"/>
                  <a:pt x="14" y="53"/>
                </a:cubicBezTo>
                <a:cubicBezTo>
                  <a:pt x="13" y="46"/>
                  <a:pt x="13" y="46"/>
                  <a:pt x="13" y="46"/>
                </a:cubicBezTo>
                <a:cubicBezTo>
                  <a:pt x="10" y="46"/>
                  <a:pt x="8" y="45"/>
                  <a:pt x="6" y="44"/>
                </a:cubicBezTo>
                <a:cubicBezTo>
                  <a:pt x="8" y="54"/>
                  <a:pt x="8" y="54"/>
                  <a:pt x="8" y="54"/>
                </a:cubicBezTo>
                <a:cubicBezTo>
                  <a:pt x="10" y="61"/>
                  <a:pt x="16" y="65"/>
                  <a:pt x="23" y="64"/>
                </a:cubicBezTo>
                <a:close/>
                <a:moveTo>
                  <a:pt x="19" y="42"/>
                </a:moveTo>
                <a:cubicBezTo>
                  <a:pt x="19" y="41"/>
                  <a:pt x="20" y="41"/>
                  <a:pt x="20" y="41"/>
                </a:cubicBezTo>
                <a:cubicBezTo>
                  <a:pt x="19" y="35"/>
                  <a:pt x="19" y="35"/>
                  <a:pt x="19" y="35"/>
                </a:cubicBezTo>
                <a:cubicBezTo>
                  <a:pt x="19" y="36"/>
                  <a:pt x="18" y="36"/>
                  <a:pt x="18" y="36"/>
                </a:cubicBezTo>
                <a:cubicBezTo>
                  <a:pt x="17" y="36"/>
                  <a:pt x="17" y="36"/>
                  <a:pt x="17" y="36"/>
                </a:cubicBezTo>
                <a:cubicBezTo>
                  <a:pt x="14" y="37"/>
                  <a:pt x="10" y="34"/>
                  <a:pt x="10" y="31"/>
                </a:cubicBezTo>
                <a:cubicBezTo>
                  <a:pt x="7" y="15"/>
                  <a:pt x="7" y="15"/>
                  <a:pt x="7" y="15"/>
                </a:cubicBezTo>
                <a:cubicBezTo>
                  <a:pt x="6" y="12"/>
                  <a:pt x="8" y="8"/>
                  <a:pt x="12" y="7"/>
                </a:cubicBezTo>
                <a:cubicBezTo>
                  <a:pt x="12" y="7"/>
                  <a:pt x="12" y="7"/>
                  <a:pt x="12" y="7"/>
                </a:cubicBezTo>
                <a:cubicBezTo>
                  <a:pt x="16" y="7"/>
                  <a:pt x="19" y="9"/>
                  <a:pt x="20" y="13"/>
                </a:cubicBezTo>
                <a:cubicBezTo>
                  <a:pt x="21" y="20"/>
                  <a:pt x="21" y="20"/>
                  <a:pt x="21" y="20"/>
                </a:cubicBezTo>
                <a:cubicBezTo>
                  <a:pt x="24" y="20"/>
                  <a:pt x="26" y="21"/>
                  <a:pt x="28" y="22"/>
                </a:cubicBezTo>
                <a:cubicBezTo>
                  <a:pt x="26" y="12"/>
                  <a:pt x="26" y="12"/>
                  <a:pt x="26" y="12"/>
                </a:cubicBezTo>
                <a:cubicBezTo>
                  <a:pt x="24" y="5"/>
                  <a:pt x="18" y="0"/>
                  <a:pt x="11" y="2"/>
                </a:cubicBezTo>
                <a:cubicBezTo>
                  <a:pt x="11" y="2"/>
                  <a:pt x="11" y="2"/>
                  <a:pt x="11" y="2"/>
                </a:cubicBezTo>
                <a:cubicBezTo>
                  <a:pt x="4" y="3"/>
                  <a:pt x="0" y="10"/>
                  <a:pt x="1" y="16"/>
                </a:cubicBezTo>
                <a:cubicBezTo>
                  <a:pt x="4" y="32"/>
                  <a:pt x="4" y="32"/>
                  <a:pt x="4" y="32"/>
                </a:cubicBezTo>
                <a:cubicBezTo>
                  <a:pt x="5" y="38"/>
                  <a:pt x="12" y="43"/>
                  <a:pt x="19" y="42"/>
                </a:cubicBez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207" name="Freeform 167"/>
          <p:cNvSpPr/>
          <p:nvPr/>
        </p:nvSpPr>
        <p:spPr bwMode="auto">
          <a:xfrm>
            <a:off x="8535888" y="1898299"/>
            <a:ext cx="220207" cy="220207"/>
          </a:xfrm>
          <a:custGeom>
            <a:avLst/>
            <a:gdLst>
              <a:gd name="T0" fmla="*/ 29 w 92"/>
              <a:gd name="T1" fmla="*/ 17 h 92"/>
              <a:gd name="T2" fmla="*/ 92 w 92"/>
              <a:gd name="T3" fmla="*/ 0 h 92"/>
              <a:gd name="T4" fmla="*/ 92 w 92"/>
              <a:gd name="T5" fmla="*/ 6 h 92"/>
              <a:gd name="T6" fmla="*/ 92 w 92"/>
              <a:gd name="T7" fmla="*/ 17 h 92"/>
              <a:gd name="T8" fmla="*/ 92 w 92"/>
              <a:gd name="T9" fmla="*/ 66 h 92"/>
              <a:gd name="T10" fmla="*/ 72 w 92"/>
              <a:gd name="T11" fmla="*/ 80 h 92"/>
              <a:gd name="T12" fmla="*/ 52 w 92"/>
              <a:gd name="T13" fmla="*/ 66 h 92"/>
              <a:gd name="T14" fmla="*/ 72 w 92"/>
              <a:gd name="T15" fmla="*/ 52 h 92"/>
              <a:gd name="T16" fmla="*/ 81 w 92"/>
              <a:gd name="T17" fmla="*/ 53 h 92"/>
              <a:gd name="T18" fmla="*/ 81 w 92"/>
              <a:gd name="T19" fmla="*/ 23 h 92"/>
              <a:gd name="T20" fmla="*/ 41 w 92"/>
              <a:gd name="T21" fmla="*/ 34 h 92"/>
              <a:gd name="T22" fmla="*/ 41 w 92"/>
              <a:gd name="T23" fmla="*/ 78 h 92"/>
              <a:gd name="T24" fmla="*/ 21 w 92"/>
              <a:gd name="T25" fmla="*/ 92 h 92"/>
              <a:gd name="T26" fmla="*/ 0 w 92"/>
              <a:gd name="T27" fmla="*/ 78 h 92"/>
              <a:gd name="T28" fmla="*/ 21 w 92"/>
              <a:gd name="T29" fmla="*/ 63 h 92"/>
              <a:gd name="T30" fmla="*/ 29 w 92"/>
              <a:gd name="T31" fmla="*/ 65 h 92"/>
              <a:gd name="T32" fmla="*/ 29 w 92"/>
              <a:gd name="T33" fmla="*/ 34 h 92"/>
              <a:gd name="T34" fmla="*/ 29 w 92"/>
              <a:gd name="T3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7"/>
                </a:moveTo>
                <a:cubicBezTo>
                  <a:pt x="92" y="0"/>
                  <a:pt x="92" y="0"/>
                  <a:pt x="92" y="0"/>
                </a:cubicBezTo>
                <a:cubicBezTo>
                  <a:pt x="92" y="6"/>
                  <a:pt x="92" y="6"/>
                  <a:pt x="92" y="6"/>
                </a:cubicBezTo>
                <a:cubicBezTo>
                  <a:pt x="92" y="17"/>
                  <a:pt x="92" y="17"/>
                  <a:pt x="92" y="17"/>
                </a:cubicBezTo>
                <a:cubicBezTo>
                  <a:pt x="92" y="66"/>
                  <a:pt x="92" y="66"/>
                  <a:pt x="92" y="66"/>
                </a:cubicBezTo>
                <a:cubicBezTo>
                  <a:pt x="92" y="74"/>
                  <a:pt x="83" y="80"/>
                  <a:pt x="72" y="80"/>
                </a:cubicBezTo>
                <a:cubicBezTo>
                  <a:pt x="61" y="80"/>
                  <a:pt x="52" y="74"/>
                  <a:pt x="52" y="66"/>
                </a:cubicBezTo>
                <a:cubicBezTo>
                  <a:pt x="52" y="58"/>
                  <a:pt x="61" y="52"/>
                  <a:pt x="72" y="52"/>
                </a:cubicBezTo>
                <a:cubicBezTo>
                  <a:pt x="75" y="52"/>
                  <a:pt x="78" y="52"/>
                  <a:pt x="81" y="53"/>
                </a:cubicBezTo>
                <a:cubicBezTo>
                  <a:pt x="81" y="23"/>
                  <a:pt x="81" y="23"/>
                  <a:pt x="81" y="23"/>
                </a:cubicBezTo>
                <a:cubicBezTo>
                  <a:pt x="41" y="34"/>
                  <a:pt x="41" y="34"/>
                  <a:pt x="41" y="34"/>
                </a:cubicBezTo>
                <a:cubicBezTo>
                  <a:pt x="41" y="78"/>
                  <a:pt x="41" y="78"/>
                  <a:pt x="41" y="78"/>
                </a:cubicBezTo>
                <a:cubicBezTo>
                  <a:pt x="41" y="86"/>
                  <a:pt x="32" y="92"/>
                  <a:pt x="21" y="92"/>
                </a:cubicBezTo>
                <a:cubicBezTo>
                  <a:pt x="9" y="92"/>
                  <a:pt x="0" y="86"/>
                  <a:pt x="0" y="78"/>
                </a:cubicBezTo>
                <a:cubicBezTo>
                  <a:pt x="0" y="70"/>
                  <a:pt x="9" y="63"/>
                  <a:pt x="21" y="63"/>
                </a:cubicBezTo>
                <a:cubicBezTo>
                  <a:pt x="24" y="63"/>
                  <a:pt x="27" y="64"/>
                  <a:pt x="29" y="65"/>
                </a:cubicBezTo>
                <a:cubicBezTo>
                  <a:pt x="29" y="34"/>
                  <a:pt x="29" y="34"/>
                  <a:pt x="29" y="34"/>
                </a:cubicBezTo>
                <a:lnTo>
                  <a:pt x="29" y="17"/>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208" name="Freeform 168"/>
          <p:cNvSpPr>
            <a:spLocks noEditPoints="1"/>
          </p:cNvSpPr>
          <p:nvPr/>
        </p:nvSpPr>
        <p:spPr bwMode="auto">
          <a:xfrm>
            <a:off x="8022070" y="3797957"/>
            <a:ext cx="170294" cy="151209"/>
          </a:xfrm>
          <a:custGeom>
            <a:avLst/>
            <a:gdLst>
              <a:gd name="T0" fmla="*/ 30 w 71"/>
              <a:gd name="T1" fmla="*/ 0 h 63"/>
              <a:gd name="T2" fmla="*/ 30 w 71"/>
              <a:gd name="T3" fmla="*/ 0 h 63"/>
              <a:gd name="T4" fmla="*/ 59 w 71"/>
              <a:gd name="T5" fmla="*/ 23 h 63"/>
              <a:gd name="T6" fmla="*/ 30 w 71"/>
              <a:gd name="T7" fmla="*/ 47 h 63"/>
              <a:gd name="T8" fmla="*/ 25 w 71"/>
              <a:gd name="T9" fmla="*/ 47 h 63"/>
              <a:gd name="T10" fmla="*/ 4 w 71"/>
              <a:gd name="T11" fmla="*/ 55 h 63"/>
              <a:gd name="T12" fmla="*/ 4 w 71"/>
              <a:gd name="T13" fmla="*/ 53 h 63"/>
              <a:gd name="T14" fmla="*/ 11 w 71"/>
              <a:gd name="T15" fmla="*/ 44 h 63"/>
              <a:gd name="T16" fmla="*/ 11 w 71"/>
              <a:gd name="T17" fmla="*/ 42 h 63"/>
              <a:gd name="T18" fmla="*/ 0 w 71"/>
              <a:gd name="T19" fmla="*/ 23 h 63"/>
              <a:gd name="T20" fmla="*/ 30 w 71"/>
              <a:gd name="T21" fmla="*/ 0 h 63"/>
              <a:gd name="T22" fmla="*/ 62 w 71"/>
              <a:gd name="T23" fmla="*/ 53 h 63"/>
              <a:gd name="T24" fmla="*/ 67 w 71"/>
              <a:gd name="T25" fmla="*/ 61 h 63"/>
              <a:gd name="T26" fmla="*/ 67 w 71"/>
              <a:gd name="T27" fmla="*/ 63 h 63"/>
              <a:gd name="T28" fmla="*/ 50 w 71"/>
              <a:gd name="T29" fmla="*/ 56 h 63"/>
              <a:gd name="T30" fmla="*/ 46 w 71"/>
              <a:gd name="T31" fmla="*/ 56 h 63"/>
              <a:gd name="T32" fmla="*/ 30 w 71"/>
              <a:gd name="T33" fmla="*/ 52 h 63"/>
              <a:gd name="T34" fmla="*/ 54 w 71"/>
              <a:gd name="T35" fmla="*/ 44 h 63"/>
              <a:gd name="T36" fmla="*/ 61 w 71"/>
              <a:gd name="T37" fmla="*/ 35 h 63"/>
              <a:gd name="T38" fmla="*/ 64 w 71"/>
              <a:gd name="T39" fmla="*/ 23 h 63"/>
              <a:gd name="T40" fmla="*/ 64 w 71"/>
              <a:gd name="T41" fmla="*/ 22 h 63"/>
              <a:gd name="T42" fmla="*/ 71 w 71"/>
              <a:gd name="T43" fmla="*/ 36 h 63"/>
              <a:gd name="T44" fmla="*/ 62 w 71"/>
              <a:gd name="T45" fmla="*/ 52 h 63"/>
              <a:gd name="T46" fmla="*/ 62 w 71"/>
              <a:gd name="T47"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3">
                <a:moveTo>
                  <a:pt x="30" y="0"/>
                </a:moveTo>
                <a:cubicBezTo>
                  <a:pt x="30" y="0"/>
                  <a:pt x="30" y="0"/>
                  <a:pt x="30" y="0"/>
                </a:cubicBezTo>
                <a:cubicBezTo>
                  <a:pt x="46" y="0"/>
                  <a:pt x="59" y="10"/>
                  <a:pt x="59" y="23"/>
                </a:cubicBezTo>
                <a:cubicBezTo>
                  <a:pt x="59" y="37"/>
                  <a:pt x="46" y="47"/>
                  <a:pt x="30" y="47"/>
                </a:cubicBezTo>
                <a:cubicBezTo>
                  <a:pt x="28" y="47"/>
                  <a:pt x="27" y="47"/>
                  <a:pt x="25" y="47"/>
                </a:cubicBezTo>
                <a:cubicBezTo>
                  <a:pt x="19" y="53"/>
                  <a:pt x="11" y="55"/>
                  <a:pt x="4" y="55"/>
                </a:cubicBezTo>
                <a:cubicBezTo>
                  <a:pt x="4" y="53"/>
                  <a:pt x="4" y="53"/>
                  <a:pt x="4" y="53"/>
                </a:cubicBezTo>
                <a:cubicBezTo>
                  <a:pt x="8" y="51"/>
                  <a:pt x="11" y="48"/>
                  <a:pt x="11" y="44"/>
                </a:cubicBezTo>
                <a:cubicBezTo>
                  <a:pt x="11" y="43"/>
                  <a:pt x="11" y="43"/>
                  <a:pt x="11" y="42"/>
                </a:cubicBezTo>
                <a:cubicBezTo>
                  <a:pt x="4" y="38"/>
                  <a:pt x="0" y="31"/>
                  <a:pt x="0" y="23"/>
                </a:cubicBezTo>
                <a:cubicBezTo>
                  <a:pt x="0" y="10"/>
                  <a:pt x="13" y="0"/>
                  <a:pt x="30" y="0"/>
                </a:cubicBezTo>
                <a:close/>
                <a:moveTo>
                  <a:pt x="62" y="53"/>
                </a:moveTo>
                <a:cubicBezTo>
                  <a:pt x="62" y="57"/>
                  <a:pt x="64" y="60"/>
                  <a:pt x="67" y="61"/>
                </a:cubicBezTo>
                <a:cubicBezTo>
                  <a:pt x="67" y="63"/>
                  <a:pt x="67" y="63"/>
                  <a:pt x="67" y="63"/>
                </a:cubicBezTo>
                <a:cubicBezTo>
                  <a:pt x="61" y="62"/>
                  <a:pt x="55" y="61"/>
                  <a:pt x="50" y="56"/>
                </a:cubicBezTo>
                <a:cubicBezTo>
                  <a:pt x="48" y="56"/>
                  <a:pt x="47" y="56"/>
                  <a:pt x="46" y="56"/>
                </a:cubicBezTo>
                <a:cubicBezTo>
                  <a:pt x="40" y="56"/>
                  <a:pt x="34" y="55"/>
                  <a:pt x="30" y="52"/>
                </a:cubicBezTo>
                <a:cubicBezTo>
                  <a:pt x="39" y="52"/>
                  <a:pt x="47" y="49"/>
                  <a:pt x="54" y="44"/>
                </a:cubicBezTo>
                <a:cubicBezTo>
                  <a:pt x="57" y="41"/>
                  <a:pt x="59" y="38"/>
                  <a:pt x="61" y="35"/>
                </a:cubicBezTo>
                <a:cubicBezTo>
                  <a:pt x="63" y="31"/>
                  <a:pt x="64" y="27"/>
                  <a:pt x="64" y="23"/>
                </a:cubicBezTo>
                <a:cubicBezTo>
                  <a:pt x="64" y="23"/>
                  <a:pt x="64" y="22"/>
                  <a:pt x="64" y="22"/>
                </a:cubicBezTo>
                <a:cubicBezTo>
                  <a:pt x="68" y="25"/>
                  <a:pt x="71" y="30"/>
                  <a:pt x="71" y="36"/>
                </a:cubicBezTo>
                <a:cubicBezTo>
                  <a:pt x="71" y="42"/>
                  <a:pt x="67" y="48"/>
                  <a:pt x="62" y="52"/>
                </a:cubicBezTo>
                <a:cubicBezTo>
                  <a:pt x="62" y="52"/>
                  <a:pt x="62" y="53"/>
                  <a:pt x="62" y="53"/>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209" name="Freeform 169"/>
          <p:cNvSpPr/>
          <p:nvPr/>
        </p:nvSpPr>
        <p:spPr bwMode="auto">
          <a:xfrm>
            <a:off x="8160067" y="3476455"/>
            <a:ext cx="155614" cy="155614"/>
          </a:xfrm>
          <a:custGeom>
            <a:avLst/>
            <a:gdLst>
              <a:gd name="T0" fmla="*/ 65 w 65"/>
              <a:gd name="T1" fmla="*/ 24 h 65"/>
              <a:gd name="T2" fmla="*/ 41 w 65"/>
              <a:gd name="T3" fmla="*/ 24 h 65"/>
              <a:gd name="T4" fmla="*/ 50 w 65"/>
              <a:gd name="T5" fmla="*/ 15 h 65"/>
              <a:gd name="T6" fmla="*/ 33 w 65"/>
              <a:gd name="T7" fmla="*/ 8 h 65"/>
              <a:gd name="T8" fmla="*/ 16 w 65"/>
              <a:gd name="T9" fmla="*/ 15 h 65"/>
              <a:gd name="T10" fmla="*/ 9 w 65"/>
              <a:gd name="T11" fmla="*/ 32 h 65"/>
              <a:gd name="T12" fmla="*/ 16 w 65"/>
              <a:gd name="T13" fmla="*/ 49 h 65"/>
              <a:gd name="T14" fmla="*/ 33 w 65"/>
              <a:gd name="T15" fmla="*/ 56 h 65"/>
              <a:gd name="T16" fmla="*/ 50 w 65"/>
              <a:gd name="T17" fmla="*/ 49 h 65"/>
              <a:gd name="T18" fmla="*/ 51 w 65"/>
              <a:gd name="T19" fmla="*/ 48 h 65"/>
              <a:gd name="T20" fmla="*/ 57 w 65"/>
              <a:gd name="T21" fmla="*/ 54 h 65"/>
              <a:gd name="T22" fmla="*/ 33 w 65"/>
              <a:gd name="T23" fmla="*/ 65 h 65"/>
              <a:gd name="T24" fmla="*/ 0 w 65"/>
              <a:gd name="T25" fmla="*/ 32 h 65"/>
              <a:gd name="T26" fmla="*/ 33 w 65"/>
              <a:gd name="T27" fmla="*/ 0 h 65"/>
              <a:gd name="T28" fmla="*/ 56 w 65"/>
              <a:gd name="T29" fmla="*/ 9 h 65"/>
              <a:gd name="T30" fmla="*/ 65 w 65"/>
              <a:gd name="T31" fmla="*/ 0 h 65"/>
              <a:gd name="T32" fmla="*/ 65 w 65"/>
              <a:gd name="T33"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5" y="24"/>
                </a:moveTo>
                <a:cubicBezTo>
                  <a:pt x="41" y="24"/>
                  <a:pt x="41" y="24"/>
                  <a:pt x="41" y="24"/>
                </a:cubicBezTo>
                <a:cubicBezTo>
                  <a:pt x="50" y="15"/>
                  <a:pt x="50" y="15"/>
                  <a:pt x="50" y="15"/>
                </a:cubicBezTo>
                <a:cubicBezTo>
                  <a:pt x="45" y="10"/>
                  <a:pt x="39" y="8"/>
                  <a:pt x="33" y="8"/>
                </a:cubicBezTo>
                <a:cubicBezTo>
                  <a:pt x="26" y="8"/>
                  <a:pt x="20" y="10"/>
                  <a:pt x="16" y="15"/>
                </a:cubicBezTo>
                <a:cubicBezTo>
                  <a:pt x="11" y="20"/>
                  <a:pt x="9" y="26"/>
                  <a:pt x="9" y="32"/>
                </a:cubicBezTo>
                <a:cubicBezTo>
                  <a:pt x="9" y="39"/>
                  <a:pt x="11" y="45"/>
                  <a:pt x="16" y="49"/>
                </a:cubicBezTo>
                <a:cubicBezTo>
                  <a:pt x="20" y="54"/>
                  <a:pt x="26" y="56"/>
                  <a:pt x="33" y="56"/>
                </a:cubicBezTo>
                <a:cubicBezTo>
                  <a:pt x="39" y="56"/>
                  <a:pt x="45" y="54"/>
                  <a:pt x="50" y="49"/>
                </a:cubicBezTo>
                <a:cubicBezTo>
                  <a:pt x="50" y="49"/>
                  <a:pt x="51" y="49"/>
                  <a:pt x="51" y="48"/>
                </a:cubicBezTo>
                <a:cubicBezTo>
                  <a:pt x="57" y="54"/>
                  <a:pt x="57" y="54"/>
                  <a:pt x="57" y="54"/>
                </a:cubicBezTo>
                <a:cubicBezTo>
                  <a:pt x="51" y="60"/>
                  <a:pt x="43" y="65"/>
                  <a:pt x="33" y="65"/>
                </a:cubicBezTo>
                <a:cubicBezTo>
                  <a:pt x="15" y="65"/>
                  <a:pt x="0" y="50"/>
                  <a:pt x="0" y="32"/>
                </a:cubicBezTo>
                <a:cubicBezTo>
                  <a:pt x="0" y="14"/>
                  <a:pt x="15" y="0"/>
                  <a:pt x="33" y="0"/>
                </a:cubicBezTo>
                <a:cubicBezTo>
                  <a:pt x="42" y="0"/>
                  <a:pt x="50" y="4"/>
                  <a:pt x="56" y="9"/>
                </a:cubicBezTo>
                <a:cubicBezTo>
                  <a:pt x="65" y="0"/>
                  <a:pt x="65" y="0"/>
                  <a:pt x="65" y="0"/>
                </a:cubicBezTo>
                <a:lnTo>
                  <a:pt x="65" y="24"/>
                </a:ln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210" name="Freeform 171"/>
          <p:cNvSpPr>
            <a:spLocks noEditPoints="1"/>
          </p:cNvSpPr>
          <p:nvPr/>
        </p:nvSpPr>
        <p:spPr bwMode="auto">
          <a:xfrm>
            <a:off x="8728202" y="1600285"/>
            <a:ext cx="129189" cy="127720"/>
          </a:xfrm>
          <a:custGeom>
            <a:avLst/>
            <a:gdLst>
              <a:gd name="T0" fmla="*/ 27 w 54"/>
              <a:gd name="T1" fmla="*/ 0 h 53"/>
              <a:gd name="T2" fmla="*/ 0 w 54"/>
              <a:gd name="T3" fmla="*/ 26 h 53"/>
              <a:gd name="T4" fmla="*/ 27 w 54"/>
              <a:gd name="T5" fmla="*/ 53 h 53"/>
              <a:gd name="T6" fmla="*/ 54 w 54"/>
              <a:gd name="T7" fmla="*/ 26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6 h 53"/>
              <a:gd name="T20" fmla="*/ 41 w 54"/>
              <a:gd name="T21" fmla="*/ 12 h 53"/>
              <a:gd name="T22" fmla="*/ 47 w 54"/>
              <a:gd name="T23" fmla="*/ 24 h 53"/>
              <a:gd name="T24" fmla="*/ 37 w 54"/>
              <a:gd name="T25" fmla="*/ 38 h 53"/>
              <a:gd name="T26" fmla="*/ 38 w 54"/>
              <a:gd name="T27" fmla="*/ 43 h 53"/>
              <a:gd name="T28" fmla="*/ 27 w 54"/>
              <a:gd name="T29" fmla="*/ 46 h 53"/>
              <a:gd name="T30" fmla="*/ 16 w 54"/>
              <a:gd name="T31" fmla="*/ 43 h 53"/>
              <a:gd name="T32" fmla="*/ 29 w 54"/>
              <a:gd name="T33" fmla="*/ 33 h 53"/>
              <a:gd name="T34" fmla="*/ 30 w 54"/>
              <a:gd name="T35" fmla="*/ 35 h 53"/>
              <a:gd name="T36" fmla="*/ 30 w 54"/>
              <a:gd name="T37" fmla="*/ 38 h 53"/>
              <a:gd name="T38" fmla="*/ 28 w 54"/>
              <a:gd name="T39" fmla="*/ 40 h 53"/>
              <a:gd name="T40" fmla="*/ 25 w 54"/>
              <a:gd name="T41" fmla="*/ 40 h 53"/>
              <a:gd name="T42" fmla="*/ 23 w 54"/>
              <a:gd name="T43" fmla="*/ 38 h 53"/>
              <a:gd name="T44" fmla="*/ 23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6"/>
                </a:cubicBezTo>
                <a:cubicBezTo>
                  <a:pt x="0" y="41"/>
                  <a:pt x="12" y="53"/>
                  <a:pt x="27" y="53"/>
                </a:cubicBezTo>
                <a:cubicBezTo>
                  <a:pt x="42" y="53"/>
                  <a:pt x="54" y="41"/>
                  <a:pt x="54" y="26"/>
                </a:cubicBezTo>
                <a:cubicBezTo>
                  <a:pt x="54" y="12"/>
                  <a:pt x="42" y="0"/>
                  <a:pt x="27" y="0"/>
                </a:cubicBezTo>
                <a:close/>
                <a:moveTo>
                  <a:pt x="16" y="43"/>
                </a:moveTo>
                <a:cubicBezTo>
                  <a:pt x="16" y="42"/>
                  <a:pt x="17" y="40"/>
                  <a:pt x="17" y="38"/>
                </a:cubicBezTo>
                <a:cubicBezTo>
                  <a:pt x="17" y="32"/>
                  <a:pt x="13" y="26"/>
                  <a:pt x="7" y="24"/>
                </a:cubicBezTo>
                <a:cubicBezTo>
                  <a:pt x="7" y="20"/>
                  <a:pt x="9" y="15"/>
                  <a:pt x="13" y="12"/>
                </a:cubicBezTo>
                <a:cubicBezTo>
                  <a:pt x="16" y="8"/>
                  <a:pt x="21" y="6"/>
                  <a:pt x="27" y="6"/>
                </a:cubicBezTo>
                <a:cubicBezTo>
                  <a:pt x="32" y="6"/>
                  <a:pt x="37" y="8"/>
                  <a:pt x="41" y="12"/>
                </a:cubicBezTo>
                <a:cubicBezTo>
                  <a:pt x="44" y="15"/>
                  <a:pt x="46" y="20"/>
                  <a:pt x="47" y="24"/>
                </a:cubicBezTo>
                <a:cubicBezTo>
                  <a:pt x="41" y="26"/>
                  <a:pt x="37" y="32"/>
                  <a:pt x="37" y="38"/>
                </a:cubicBezTo>
                <a:cubicBezTo>
                  <a:pt x="37" y="40"/>
                  <a:pt x="37" y="42"/>
                  <a:pt x="38" y="43"/>
                </a:cubicBezTo>
                <a:cubicBezTo>
                  <a:pt x="35" y="45"/>
                  <a:pt x="31" y="46"/>
                  <a:pt x="27" y="46"/>
                </a:cubicBezTo>
                <a:cubicBezTo>
                  <a:pt x="23" y="46"/>
                  <a:pt x="19" y="45"/>
                  <a:pt x="16" y="43"/>
                </a:cubicBezTo>
                <a:close/>
                <a:moveTo>
                  <a:pt x="29" y="33"/>
                </a:moveTo>
                <a:cubicBezTo>
                  <a:pt x="30" y="33"/>
                  <a:pt x="30" y="34"/>
                  <a:pt x="30" y="35"/>
                </a:cubicBezTo>
                <a:cubicBezTo>
                  <a:pt x="30" y="38"/>
                  <a:pt x="30" y="38"/>
                  <a:pt x="30" y="38"/>
                </a:cubicBezTo>
                <a:cubicBezTo>
                  <a:pt x="30" y="39"/>
                  <a:pt x="29" y="40"/>
                  <a:pt x="28" y="40"/>
                </a:cubicBezTo>
                <a:cubicBezTo>
                  <a:pt x="25" y="40"/>
                  <a:pt x="25" y="40"/>
                  <a:pt x="25" y="40"/>
                </a:cubicBezTo>
                <a:cubicBezTo>
                  <a:pt x="24" y="40"/>
                  <a:pt x="23" y="39"/>
                  <a:pt x="23" y="38"/>
                </a:cubicBezTo>
                <a:cubicBezTo>
                  <a:pt x="23" y="35"/>
                  <a:pt x="23" y="35"/>
                  <a:pt x="23" y="35"/>
                </a:cubicBezTo>
                <a:cubicBezTo>
                  <a:pt x="23" y="34"/>
                  <a:pt x="24" y="33"/>
                  <a:pt x="25" y="33"/>
                </a:cubicBezTo>
                <a:cubicBezTo>
                  <a:pt x="26" y="10"/>
                  <a:pt x="26" y="10"/>
                  <a:pt x="26" y="10"/>
                </a:cubicBezTo>
                <a:cubicBezTo>
                  <a:pt x="28" y="10"/>
                  <a:pt x="28" y="10"/>
                  <a:pt x="28" y="10"/>
                </a:cubicBezTo>
                <a:lnTo>
                  <a:pt x="29" y="33"/>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211" name="Freeform 174"/>
          <p:cNvSpPr>
            <a:spLocks noEditPoints="1"/>
          </p:cNvSpPr>
          <p:nvPr/>
        </p:nvSpPr>
        <p:spPr bwMode="auto">
          <a:xfrm>
            <a:off x="7816543" y="3336989"/>
            <a:ext cx="151209" cy="149742"/>
          </a:xfrm>
          <a:custGeom>
            <a:avLst/>
            <a:gdLst>
              <a:gd name="T0" fmla="*/ 32 w 63"/>
              <a:gd name="T1" fmla="*/ 62 h 62"/>
              <a:gd name="T2" fmla="*/ 0 w 63"/>
              <a:gd name="T3" fmla="*/ 31 h 62"/>
              <a:gd name="T4" fmla="*/ 32 w 63"/>
              <a:gd name="T5" fmla="*/ 0 h 62"/>
              <a:gd name="T6" fmla="*/ 63 w 63"/>
              <a:gd name="T7" fmla="*/ 31 h 62"/>
              <a:gd name="T8" fmla="*/ 32 w 63"/>
              <a:gd name="T9" fmla="*/ 62 h 62"/>
              <a:gd name="T10" fmla="*/ 58 w 63"/>
              <a:gd name="T11" fmla="*/ 36 h 62"/>
              <a:gd name="T12" fmla="*/ 41 w 63"/>
              <a:gd name="T13" fmla="*/ 34 h 62"/>
              <a:gd name="T14" fmla="*/ 46 w 63"/>
              <a:gd name="T15" fmla="*/ 53 h 62"/>
              <a:gd name="T16" fmla="*/ 58 w 63"/>
              <a:gd name="T17" fmla="*/ 36 h 62"/>
              <a:gd name="T18" fmla="*/ 42 w 63"/>
              <a:gd name="T19" fmla="*/ 56 h 62"/>
              <a:gd name="T20" fmla="*/ 36 w 63"/>
              <a:gd name="T21" fmla="*/ 36 h 62"/>
              <a:gd name="T22" fmla="*/ 36 w 63"/>
              <a:gd name="T23" fmla="*/ 36 h 62"/>
              <a:gd name="T24" fmla="*/ 15 w 63"/>
              <a:gd name="T25" fmla="*/ 52 h 62"/>
              <a:gd name="T26" fmla="*/ 32 w 63"/>
              <a:gd name="T27" fmla="*/ 58 h 62"/>
              <a:gd name="T28" fmla="*/ 42 w 63"/>
              <a:gd name="T29" fmla="*/ 56 h 62"/>
              <a:gd name="T30" fmla="*/ 12 w 63"/>
              <a:gd name="T31" fmla="*/ 49 h 62"/>
              <a:gd name="T32" fmla="*/ 33 w 63"/>
              <a:gd name="T33" fmla="*/ 32 h 62"/>
              <a:gd name="T34" fmla="*/ 34 w 63"/>
              <a:gd name="T35" fmla="*/ 31 h 62"/>
              <a:gd name="T36" fmla="*/ 32 w 63"/>
              <a:gd name="T37" fmla="*/ 27 h 62"/>
              <a:gd name="T38" fmla="*/ 5 w 63"/>
              <a:gd name="T39" fmla="*/ 31 h 62"/>
              <a:gd name="T40" fmla="*/ 5 w 63"/>
              <a:gd name="T41" fmla="*/ 31 h 62"/>
              <a:gd name="T42" fmla="*/ 12 w 63"/>
              <a:gd name="T43" fmla="*/ 49 h 62"/>
              <a:gd name="T44" fmla="*/ 5 w 63"/>
              <a:gd name="T45" fmla="*/ 26 h 62"/>
              <a:gd name="T46" fmla="*/ 30 w 63"/>
              <a:gd name="T47" fmla="*/ 23 h 62"/>
              <a:gd name="T48" fmla="*/ 20 w 63"/>
              <a:gd name="T49" fmla="*/ 7 h 62"/>
              <a:gd name="T50" fmla="*/ 5 w 63"/>
              <a:gd name="T51" fmla="*/ 26 h 62"/>
              <a:gd name="T52" fmla="*/ 25 w 63"/>
              <a:gd name="T53" fmla="*/ 6 h 62"/>
              <a:gd name="T54" fmla="*/ 35 w 63"/>
              <a:gd name="T55" fmla="*/ 21 h 62"/>
              <a:gd name="T56" fmla="*/ 49 w 63"/>
              <a:gd name="T57" fmla="*/ 12 h 62"/>
              <a:gd name="T58" fmla="*/ 32 w 63"/>
              <a:gd name="T59" fmla="*/ 5 h 62"/>
              <a:gd name="T60" fmla="*/ 25 w 63"/>
              <a:gd name="T61" fmla="*/ 6 h 62"/>
              <a:gd name="T62" fmla="*/ 52 w 63"/>
              <a:gd name="T63" fmla="*/ 15 h 62"/>
              <a:gd name="T64" fmla="*/ 37 w 63"/>
              <a:gd name="T65" fmla="*/ 25 h 62"/>
              <a:gd name="T66" fmla="*/ 39 w 63"/>
              <a:gd name="T67" fmla="*/ 29 h 62"/>
              <a:gd name="T68" fmla="*/ 40 w 63"/>
              <a:gd name="T69" fmla="*/ 30 h 62"/>
              <a:gd name="T70" fmla="*/ 58 w 63"/>
              <a:gd name="T71" fmla="*/ 31 h 62"/>
              <a:gd name="T72" fmla="*/ 52 w 63"/>
              <a:gd name="T73"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2">
                <a:moveTo>
                  <a:pt x="32" y="62"/>
                </a:moveTo>
                <a:cubicBezTo>
                  <a:pt x="14" y="62"/>
                  <a:pt x="0" y="49"/>
                  <a:pt x="0" y="31"/>
                </a:cubicBezTo>
                <a:cubicBezTo>
                  <a:pt x="0" y="14"/>
                  <a:pt x="14" y="0"/>
                  <a:pt x="32" y="0"/>
                </a:cubicBezTo>
                <a:cubicBezTo>
                  <a:pt x="49" y="0"/>
                  <a:pt x="63" y="14"/>
                  <a:pt x="63" y="31"/>
                </a:cubicBezTo>
                <a:cubicBezTo>
                  <a:pt x="63" y="49"/>
                  <a:pt x="49" y="62"/>
                  <a:pt x="32" y="62"/>
                </a:cubicBezTo>
                <a:close/>
                <a:moveTo>
                  <a:pt x="58" y="36"/>
                </a:moveTo>
                <a:cubicBezTo>
                  <a:pt x="57" y="35"/>
                  <a:pt x="50" y="33"/>
                  <a:pt x="41" y="34"/>
                </a:cubicBezTo>
                <a:cubicBezTo>
                  <a:pt x="45" y="44"/>
                  <a:pt x="46" y="52"/>
                  <a:pt x="46" y="53"/>
                </a:cubicBezTo>
                <a:cubicBezTo>
                  <a:pt x="52" y="49"/>
                  <a:pt x="57" y="43"/>
                  <a:pt x="58" y="36"/>
                </a:cubicBezTo>
                <a:close/>
                <a:moveTo>
                  <a:pt x="42" y="56"/>
                </a:moveTo>
                <a:cubicBezTo>
                  <a:pt x="41" y="54"/>
                  <a:pt x="40" y="45"/>
                  <a:pt x="36" y="36"/>
                </a:cubicBezTo>
                <a:cubicBezTo>
                  <a:pt x="36" y="36"/>
                  <a:pt x="36" y="36"/>
                  <a:pt x="36" y="36"/>
                </a:cubicBezTo>
                <a:cubicBezTo>
                  <a:pt x="21" y="41"/>
                  <a:pt x="16" y="51"/>
                  <a:pt x="15" y="52"/>
                </a:cubicBezTo>
                <a:cubicBezTo>
                  <a:pt x="20" y="56"/>
                  <a:pt x="25" y="58"/>
                  <a:pt x="32" y="58"/>
                </a:cubicBezTo>
                <a:cubicBezTo>
                  <a:pt x="35" y="58"/>
                  <a:pt x="39" y="57"/>
                  <a:pt x="42" y="56"/>
                </a:cubicBezTo>
                <a:close/>
                <a:moveTo>
                  <a:pt x="12" y="49"/>
                </a:moveTo>
                <a:cubicBezTo>
                  <a:pt x="12" y="48"/>
                  <a:pt x="20" y="36"/>
                  <a:pt x="33" y="32"/>
                </a:cubicBezTo>
                <a:cubicBezTo>
                  <a:pt x="34" y="32"/>
                  <a:pt x="34" y="31"/>
                  <a:pt x="34" y="31"/>
                </a:cubicBezTo>
                <a:cubicBezTo>
                  <a:pt x="34" y="30"/>
                  <a:pt x="33" y="28"/>
                  <a:pt x="32" y="27"/>
                </a:cubicBezTo>
                <a:cubicBezTo>
                  <a:pt x="19" y="31"/>
                  <a:pt x="6" y="31"/>
                  <a:pt x="5" y="31"/>
                </a:cubicBezTo>
                <a:cubicBezTo>
                  <a:pt x="5" y="31"/>
                  <a:pt x="5" y="31"/>
                  <a:pt x="5" y="31"/>
                </a:cubicBezTo>
                <a:cubicBezTo>
                  <a:pt x="5" y="38"/>
                  <a:pt x="8" y="44"/>
                  <a:pt x="12" y="49"/>
                </a:cubicBezTo>
                <a:close/>
                <a:moveTo>
                  <a:pt x="5" y="26"/>
                </a:moveTo>
                <a:cubicBezTo>
                  <a:pt x="7" y="26"/>
                  <a:pt x="18" y="26"/>
                  <a:pt x="30" y="23"/>
                </a:cubicBezTo>
                <a:cubicBezTo>
                  <a:pt x="26" y="15"/>
                  <a:pt x="21" y="8"/>
                  <a:pt x="20" y="7"/>
                </a:cubicBezTo>
                <a:cubicBezTo>
                  <a:pt x="13" y="11"/>
                  <a:pt x="7" y="18"/>
                  <a:pt x="5" y="26"/>
                </a:cubicBezTo>
                <a:close/>
                <a:moveTo>
                  <a:pt x="25" y="6"/>
                </a:moveTo>
                <a:cubicBezTo>
                  <a:pt x="26" y="7"/>
                  <a:pt x="31" y="13"/>
                  <a:pt x="35" y="21"/>
                </a:cubicBezTo>
                <a:cubicBezTo>
                  <a:pt x="45" y="18"/>
                  <a:pt x="49" y="12"/>
                  <a:pt x="49" y="12"/>
                </a:cubicBezTo>
                <a:cubicBezTo>
                  <a:pt x="44" y="7"/>
                  <a:pt x="38" y="5"/>
                  <a:pt x="32" y="5"/>
                </a:cubicBezTo>
                <a:cubicBezTo>
                  <a:pt x="29" y="5"/>
                  <a:pt x="27" y="5"/>
                  <a:pt x="25" y="6"/>
                </a:cubicBezTo>
                <a:close/>
                <a:moveTo>
                  <a:pt x="52" y="15"/>
                </a:moveTo>
                <a:cubicBezTo>
                  <a:pt x="52" y="15"/>
                  <a:pt x="47" y="21"/>
                  <a:pt x="37" y="25"/>
                </a:cubicBezTo>
                <a:cubicBezTo>
                  <a:pt x="38" y="26"/>
                  <a:pt x="38" y="28"/>
                  <a:pt x="39" y="29"/>
                </a:cubicBezTo>
                <a:cubicBezTo>
                  <a:pt x="39" y="29"/>
                  <a:pt x="39" y="30"/>
                  <a:pt x="40" y="30"/>
                </a:cubicBezTo>
                <a:cubicBezTo>
                  <a:pt x="48" y="29"/>
                  <a:pt x="57" y="31"/>
                  <a:pt x="58" y="31"/>
                </a:cubicBezTo>
                <a:cubicBezTo>
                  <a:pt x="58" y="25"/>
                  <a:pt x="56" y="19"/>
                  <a:pt x="52" y="15"/>
                </a:cubicBez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212" name="Freeform 175"/>
          <p:cNvSpPr>
            <a:spLocks noEditPoints="1"/>
          </p:cNvSpPr>
          <p:nvPr/>
        </p:nvSpPr>
        <p:spPr bwMode="auto">
          <a:xfrm>
            <a:off x="7768097" y="4134142"/>
            <a:ext cx="155614" cy="136528"/>
          </a:xfrm>
          <a:custGeom>
            <a:avLst/>
            <a:gdLst>
              <a:gd name="T0" fmla="*/ 65 w 65"/>
              <a:gd name="T1" fmla="*/ 19 h 57"/>
              <a:gd name="T2" fmla="*/ 47 w 65"/>
              <a:gd name="T3" fmla="*/ 0 h 57"/>
              <a:gd name="T4" fmla="*/ 32 w 65"/>
              <a:gd name="T5" fmla="*/ 6 h 57"/>
              <a:gd name="T6" fmla="*/ 18 w 65"/>
              <a:gd name="T7" fmla="*/ 0 h 57"/>
              <a:gd name="T8" fmla="*/ 0 w 65"/>
              <a:gd name="T9" fmla="*/ 19 h 57"/>
              <a:gd name="T10" fmla="*/ 6 w 65"/>
              <a:gd name="T11" fmla="*/ 33 h 57"/>
              <a:gd name="T12" fmla="*/ 6 w 65"/>
              <a:gd name="T13" fmla="*/ 33 h 57"/>
              <a:gd name="T14" fmla="*/ 26 w 65"/>
              <a:gd name="T15" fmla="*/ 53 h 57"/>
              <a:gd name="T16" fmla="*/ 32 w 65"/>
              <a:gd name="T17" fmla="*/ 57 h 57"/>
              <a:gd name="T18" fmla="*/ 39 w 65"/>
              <a:gd name="T19" fmla="*/ 53 h 57"/>
              <a:gd name="T20" fmla="*/ 59 w 65"/>
              <a:gd name="T21" fmla="*/ 33 h 57"/>
              <a:gd name="T22" fmla="*/ 59 w 65"/>
              <a:gd name="T23" fmla="*/ 33 h 57"/>
              <a:gd name="T24" fmla="*/ 65 w 65"/>
              <a:gd name="T25" fmla="*/ 19 h 57"/>
              <a:gd name="T26" fmla="*/ 54 w 65"/>
              <a:gd name="T27" fmla="*/ 27 h 57"/>
              <a:gd name="T28" fmla="*/ 33 w 65"/>
              <a:gd name="T29" fmla="*/ 47 h 57"/>
              <a:gd name="T30" fmla="*/ 32 w 65"/>
              <a:gd name="T31" fmla="*/ 48 h 57"/>
              <a:gd name="T32" fmla="*/ 32 w 65"/>
              <a:gd name="T33" fmla="*/ 47 h 57"/>
              <a:gd name="T34" fmla="*/ 11 w 65"/>
              <a:gd name="T35" fmla="*/ 27 h 57"/>
              <a:gd name="T36" fmla="*/ 8 w 65"/>
              <a:gd name="T37" fmla="*/ 19 h 57"/>
              <a:gd name="T38" fmla="*/ 18 w 65"/>
              <a:gd name="T39" fmla="*/ 8 h 57"/>
              <a:gd name="T40" fmla="*/ 26 w 65"/>
              <a:gd name="T41" fmla="*/ 11 h 57"/>
              <a:gd name="T42" fmla="*/ 32 w 65"/>
              <a:gd name="T43" fmla="*/ 18 h 57"/>
              <a:gd name="T44" fmla="*/ 39 w 65"/>
              <a:gd name="T45" fmla="*/ 11 h 57"/>
              <a:gd name="T46" fmla="*/ 47 w 65"/>
              <a:gd name="T47" fmla="*/ 8 h 57"/>
              <a:gd name="T48" fmla="*/ 57 w 65"/>
              <a:gd name="T49" fmla="*/ 19 h 57"/>
              <a:gd name="T50" fmla="*/ 54 w 65"/>
              <a:gd name="T51"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57">
                <a:moveTo>
                  <a:pt x="65" y="19"/>
                </a:moveTo>
                <a:cubicBezTo>
                  <a:pt x="65" y="8"/>
                  <a:pt x="57" y="0"/>
                  <a:pt x="47" y="0"/>
                </a:cubicBezTo>
                <a:cubicBezTo>
                  <a:pt x="41" y="0"/>
                  <a:pt x="36" y="2"/>
                  <a:pt x="32" y="6"/>
                </a:cubicBezTo>
                <a:cubicBezTo>
                  <a:pt x="29" y="2"/>
                  <a:pt x="24" y="0"/>
                  <a:pt x="18" y="0"/>
                </a:cubicBezTo>
                <a:cubicBezTo>
                  <a:pt x="8" y="0"/>
                  <a:pt x="0" y="8"/>
                  <a:pt x="0" y="19"/>
                </a:cubicBezTo>
                <a:cubicBezTo>
                  <a:pt x="0" y="24"/>
                  <a:pt x="2" y="29"/>
                  <a:pt x="6" y="33"/>
                </a:cubicBezTo>
                <a:cubicBezTo>
                  <a:pt x="6" y="33"/>
                  <a:pt x="6" y="33"/>
                  <a:pt x="6" y="33"/>
                </a:cubicBezTo>
                <a:cubicBezTo>
                  <a:pt x="26" y="53"/>
                  <a:pt x="26" y="53"/>
                  <a:pt x="26" y="53"/>
                </a:cubicBezTo>
                <a:cubicBezTo>
                  <a:pt x="28" y="55"/>
                  <a:pt x="30" y="57"/>
                  <a:pt x="32" y="57"/>
                </a:cubicBezTo>
                <a:cubicBezTo>
                  <a:pt x="35" y="57"/>
                  <a:pt x="37" y="55"/>
                  <a:pt x="39" y="53"/>
                </a:cubicBezTo>
                <a:cubicBezTo>
                  <a:pt x="59" y="33"/>
                  <a:pt x="59" y="33"/>
                  <a:pt x="59" y="33"/>
                </a:cubicBezTo>
                <a:cubicBezTo>
                  <a:pt x="59" y="33"/>
                  <a:pt x="59" y="33"/>
                  <a:pt x="59" y="33"/>
                </a:cubicBezTo>
                <a:cubicBezTo>
                  <a:pt x="63" y="29"/>
                  <a:pt x="65" y="24"/>
                  <a:pt x="65" y="19"/>
                </a:cubicBezTo>
                <a:close/>
                <a:moveTo>
                  <a:pt x="54" y="27"/>
                </a:moveTo>
                <a:cubicBezTo>
                  <a:pt x="33" y="47"/>
                  <a:pt x="33" y="47"/>
                  <a:pt x="33" y="47"/>
                </a:cubicBezTo>
                <a:cubicBezTo>
                  <a:pt x="33" y="47"/>
                  <a:pt x="33" y="48"/>
                  <a:pt x="32" y="48"/>
                </a:cubicBezTo>
                <a:cubicBezTo>
                  <a:pt x="32" y="48"/>
                  <a:pt x="32" y="47"/>
                  <a:pt x="32" y="47"/>
                </a:cubicBezTo>
                <a:cubicBezTo>
                  <a:pt x="11" y="27"/>
                  <a:pt x="11" y="27"/>
                  <a:pt x="11" y="27"/>
                </a:cubicBezTo>
                <a:cubicBezTo>
                  <a:pt x="9" y="24"/>
                  <a:pt x="8" y="22"/>
                  <a:pt x="8" y="19"/>
                </a:cubicBezTo>
                <a:cubicBezTo>
                  <a:pt x="8" y="13"/>
                  <a:pt x="13" y="8"/>
                  <a:pt x="18" y="8"/>
                </a:cubicBezTo>
                <a:cubicBezTo>
                  <a:pt x="22" y="8"/>
                  <a:pt x="24" y="9"/>
                  <a:pt x="26" y="11"/>
                </a:cubicBezTo>
                <a:cubicBezTo>
                  <a:pt x="32" y="18"/>
                  <a:pt x="32" y="18"/>
                  <a:pt x="32" y="18"/>
                </a:cubicBezTo>
                <a:cubicBezTo>
                  <a:pt x="39" y="11"/>
                  <a:pt x="39" y="11"/>
                  <a:pt x="39" y="11"/>
                </a:cubicBezTo>
                <a:cubicBezTo>
                  <a:pt x="41" y="9"/>
                  <a:pt x="43" y="8"/>
                  <a:pt x="47" y="8"/>
                </a:cubicBezTo>
                <a:cubicBezTo>
                  <a:pt x="52" y="8"/>
                  <a:pt x="57" y="13"/>
                  <a:pt x="57" y="19"/>
                </a:cubicBezTo>
                <a:cubicBezTo>
                  <a:pt x="57" y="22"/>
                  <a:pt x="56" y="24"/>
                  <a:pt x="54" y="27"/>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213" name="Freeform 177"/>
          <p:cNvSpPr>
            <a:spLocks noEditPoints="1"/>
          </p:cNvSpPr>
          <p:nvPr/>
        </p:nvSpPr>
        <p:spPr bwMode="auto">
          <a:xfrm>
            <a:off x="7994176" y="4445368"/>
            <a:ext cx="113040" cy="115975"/>
          </a:xfrm>
          <a:custGeom>
            <a:avLst/>
            <a:gdLst>
              <a:gd name="T0" fmla="*/ 43 w 47"/>
              <a:gd name="T1" fmla="*/ 29 h 48"/>
              <a:gd name="T2" fmla="*/ 47 w 47"/>
              <a:gd name="T3" fmla="*/ 16 h 48"/>
              <a:gd name="T4" fmla="*/ 42 w 47"/>
              <a:gd name="T5" fmla="*/ 8 h 48"/>
              <a:gd name="T6" fmla="*/ 37 w 47"/>
              <a:gd name="T7" fmla="*/ 9 h 48"/>
              <a:gd name="T8" fmla="*/ 28 w 47"/>
              <a:gd name="T9" fmla="*/ 0 h 48"/>
              <a:gd name="T10" fmla="*/ 19 w 47"/>
              <a:gd name="T11" fmla="*/ 0 h 48"/>
              <a:gd name="T12" fmla="*/ 18 w 47"/>
              <a:gd name="T13" fmla="*/ 5 h 48"/>
              <a:gd name="T14" fmla="*/ 5 w 47"/>
              <a:gd name="T15" fmla="*/ 8 h 48"/>
              <a:gd name="T16" fmla="*/ 0 w 47"/>
              <a:gd name="T17" fmla="*/ 16 h 48"/>
              <a:gd name="T18" fmla="*/ 4 w 47"/>
              <a:gd name="T19" fmla="*/ 20 h 48"/>
              <a:gd name="T20" fmla="*/ 0 w 47"/>
              <a:gd name="T21" fmla="*/ 32 h 48"/>
              <a:gd name="T22" fmla="*/ 5 w 47"/>
              <a:gd name="T23" fmla="*/ 40 h 48"/>
              <a:gd name="T24" fmla="*/ 10 w 47"/>
              <a:gd name="T25" fmla="*/ 39 h 48"/>
              <a:gd name="T26" fmla="*/ 19 w 47"/>
              <a:gd name="T27" fmla="*/ 48 h 48"/>
              <a:gd name="T28" fmla="*/ 28 w 47"/>
              <a:gd name="T29" fmla="*/ 48 h 48"/>
              <a:gd name="T30" fmla="*/ 29 w 47"/>
              <a:gd name="T31" fmla="*/ 44 h 48"/>
              <a:gd name="T32" fmla="*/ 42 w 47"/>
              <a:gd name="T33" fmla="*/ 40 h 48"/>
              <a:gd name="T34" fmla="*/ 47 w 47"/>
              <a:gd name="T35" fmla="*/ 32 h 48"/>
              <a:gd name="T36" fmla="*/ 43 w 47"/>
              <a:gd name="T37" fmla="*/ 29 h 48"/>
              <a:gd name="T38" fmla="*/ 23 w 47"/>
              <a:gd name="T39" fmla="*/ 34 h 48"/>
              <a:gd name="T40" fmla="*/ 14 w 47"/>
              <a:gd name="T41" fmla="*/ 24 h 48"/>
              <a:gd name="T42" fmla="*/ 23 w 47"/>
              <a:gd name="T43" fmla="*/ 14 h 48"/>
              <a:gd name="T44" fmla="*/ 33 w 47"/>
              <a:gd name="T45" fmla="*/ 24 h 48"/>
              <a:gd name="T46" fmla="*/ 23 w 47"/>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48">
                <a:moveTo>
                  <a:pt x="43" y="29"/>
                </a:moveTo>
                <a:cubicBezTo>
                  <a:pt x="41" y="24"/>
                  <a:pt x="42" y="19"/>
                  <a:pt x="47" y="16"/>
                </a:cubicBezTo>
                <a:cubicBezTo>
                  <a:pt x="42" y="8"/>
                  <a:pt x="42" y="8"/>
                  <a:pt x="42" y="8"/>
                </a:cubicBezTo>
                <a:cubicBezTo>
                  <a:pt x="41" y="9"/>
                  <a:pt x="39" y="9"/>
                  <a:pt x="37" y="9"/>
                </a:cubicBezTo>
                <a:cubicBezTo>
                  <a:pt x="32" y="9"/>
                  <a:pt x="28" y="5"/>
                  <a:pt x="28" y="0"/>
                </a:cubicBezTo>
                <a:cubicBezTo>
                  <a:pt x="19" y="0"/>
                  <a:pt x="19" y="0"/>
                  <a:pt x="19" y="0"/>
                </a:cubicBezTo>
                <a:cubicBezTo>
                  <a:pt x="19" y="2"/>
                  <a:pt x="18" y="3"/>
                  <a:pt x="18" y="5"/>
                </a:cubicBezTo>
                <a:cubicBezTo>
                  <a:pt x="15" y="9"/>
                  <a:pt x="9" y="11"/>
                  <a:pt x="5" y="8"/>
                </a:cubicBezTo>
                <a:cubicBezTo>
                  <a:pt x="0" y="16"/>
                  <a:pt x="0" y="16"/>
                  <a:pt x="0" y="16"/>
                </a:cubicBezTo>
                <a:cubicBezTo>
                  <a:pt x="2" y="17"/>
                  <a:pt x="3" y="18"/>
                  <a:pt x="4" y="20"/>
                </a:cubicBezTo>
                <a:cubicBezTo>
                  <a:pt x="6" y="24"/>
                  <a:pt x="5" y="30"/>
                  <a:pt x="0" y="32"/>
                </a:cubicBezTo>
                <a:cubicBezTo>
                  <a:pt x="5" y="40"/>
                  <a:pt x="5" y="40"/>
                  <a:pt x="5" y="40"/>
                </a:cubicBezTo>
                <a:cubicBezTo>
                  <a:pt x="6" y="40"/>
                  <a:pt x="8" y="39"/>
                  <a:pt x="10" y="39"/>
                </a:cubicBezTo>
                <a:cubicBezTo>
                  <a:pt x="15" y="39"/>
                  <a:pt x="19" y="43"/>
                  <a:pt x="19" y="48"/>
                </a:cubicBezTo>
                <a:cubicBezTo>
                  <a:pt x="28" y="48"/>
                  <a:pt x="28" y="48"/>
                  <a:pt x="28" y="48"/>
                </a:cubicBezTo>
                <a:cubicBezTo>
                  <a:pt x="28" y="47"/>
                  <a:pt x="29" y="45"/>
                  <a:pt x="29" y="44"/>
                </a:cubicBezTo>
                <a:cubicBezTo>
                  <a:pt x="32" y="39"/>
                  <a:pt x="38" y="38"/>
                  <a:pt x="42" y="40"/>
                </a:cubicBezTo>
                <a:cubicBezTo>
                  <a:pt x="47" y="32"/>
                  <a:pt x="47" y="32"/>
                  <a:pt x="47" y="32"/>
                </a:cubicBezTo>
                <a:cubicBezTo>
                  <a:pt x="45" y="31"/>
                  <a:pt x="44" y="30"/>
                  <a:pt x="43" y="29"/>
                </a:cubicBezTo>
                <a:close/>
                <a:moveTo>
                  <a:pt x="23" y="34"/>
                </a:moveTo>
                <a:cubicBezTo>
                  <a:pt x="18" y="34"/>
                  <a:pt x="14" y="30"/>
                  <a:pt x="14" y="24"/>
                </a:cubicBezTo>
                <a:cubicBezTo>
                  <a:pt x="14" y="19"/>
                  <a:pt x="18" y="14"/>
                  <a:pt x="23" y="14"/>
                </a:cubicBezTo>
                <a:cubicBezTo>
                  <a:pt x="29" y="14"/>
                  <a:pt x="33" y="19"/>
                  <a:pt x="33" y="24"/>
                </a:cubicBezTo>
                <a:cubicBezTo>
                  <a:pt x="33" y="30"/>
                  <a:pt x="29" y="34"/>
                  <a:pt x="23" y="34"/>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214" name="Freeform 178"/>
          <p:cNvSpPr>
            <a:spLocks noEditPoints="1"/>
          </p:cNvSpPr>
          <p:nvPr/>
        </p:nvSpPr>
        <p:spPr bwMode="auto">
          <a:xfrm>
            <a:off x="7365851" y="4411602"/>
            <a:ext cx="186443" cy="187911"/>
          </a:xfrm>
          <a:custGeom>
            <a:avLst/>
            <a:gdLst>
              <a:gd name="T0" fmla="*/ 67 w 127"/>
              <a:gd name="T1" fmla="*/ 0 h 128"/>
              <a:gd name="T2" fmla="*/ 55 w 127"/>
              <a:gd name="T3" fmla="*/ 13 h 128"/>
              <a:gd name="T4" fmla="*/ 67 w 127"/>
              <a:gd name="T5" fmla="*/ 25 h 128"/>
              <a:gd name="T6" fmla="*/ 39 w 127"/>
              <a:gd name="T7" fmla="*/ 56 h 128"/>
              <a:gd name="T8" fmla="*/ 11 w 127"/>
              <a:gd name="T9" fmla="*/ 56 h 128"/>
              <a:gd name="T10" fmla="*/ 32 w 127"/>
              <a:gd name="T11" fmla="*/ 79 h 128"/>
              <a:gd name="T12" fmla="*/ 0 w 127"/>
              <a:gd name="T13" fmla="*/ 123 h 128"/>
              <a:gd name="T14" fmla="*/ 0 w 127"/>
              <a:gd name="T15" fmla="*/ 128 h 128"/>
              <a:gd name="T16" fmla="*/ 5 w 127"/>
              <a:gd name="T17" fmla="*/ 128 h 128"/>
              <a:gd name="T18" fmla="*/ 49 w 127"/>
              <a:gd name="T19" fmla="*/ 93 h 128"/>
              <a:gd name="T20" fmla="*/ 72 w 127"/>
              <a:gd name="T21" fmla="*/ 116 h 128"/>
              <a:gd name="T22" fmla="*/ 72 w 127"/>
              <a:gd name="T23" fmla="*/ 88 h 128"/>
              <a:gd name="T24" fmla="*/ 103 w 127"/>
              <a:gd name="T25" fmla="*/ 61 h 128"/>
              <a:gd name="T26" fmla="*/ 114 w 127"/>
              <a:gd name="T27" fmla="*/ 72 h 128"/>
              <a:gd name="T28" fmla="*/ 127 w 127"/>
              <a:gd name="T29" fmla="*/ 61 h 128"/>
              <a:gd name="T30" fmla="*/ 67 w 127"/>
              <a:gd name="T31" fmla="*/ 0 h 128"/>
              <a:gd name="T32" fmla="*/ 55 w 127"/>
              <a:gd name="T33" fmla="*/ 69 h 128"/>
              <a:gd name="T34" fmla="*/ 47 w 127"/>
              <a:gd name="T35" fmla="*/ 61 h 128"/>
              <a:gd name="T36" fmla="*/ 75 w 127"/>
              <a:gd name="T37" fmla="*/ 33 h 128"/>
              <a:gd name="T38" fmla="*/ 83 w 127"/>
              <a:gd name="T39" fmla="*/ 41 h 128"/>
              <a:gd name="T40" fmla="*/ 55 w 127"/>
              <a:gd name="T41" fmla="*/ 6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8">
                <a:moveTo>
                  <a:pt x="67" y="0"/>
                </a:moveTo>
                <a:lnTo>
                  <a:pt x="55" y="13"/>
                </a:lnTo>
                <a:lnTo>
                  <a:pt x="67" y="25"/>
                </a:lnTo>
                <a:lnTo>
                  <a:pt x="39" y="56"/>
                </a:lnTo>
                <a:lnTo>
                  <a:pt x="11" y="56"/>
                </a:lnTo>
                <a:lnTo>
                  <a:pt x="32" y="79"/>
                </a:lnTo>
                <a:lnTo>
                  <a:pt x="0" y="123"/>
                </a:lnTo>
                <a:lnTo>
                  <a:pt x="0" y="128"/>
                </a:lnTo>
                <a:lnTo>
                  <a:pt x="5" y="128"/>
                </a:lnTo>
                <a:lnTo>
                  <a:pt x="49" y="93"/>
                </a:lnTo>
                <a:lnTo>
                  <a:pt x="72" y="116"/>
                </a:lnTo>
                <a:lnTo>
                  <a:pt x="72" y="88"/>
                </a:lnTo>
                <a:lnTo>
                  <a:pt x="103" y="61"/>
                </a:lnTo>
                <a:lnTo>
                  <a:pt x="114" y="72"/>
                </a:lnTo>
                <a:lnTo>
                  <a:pt x="127" y="61"/>
                </a:lnTo>
                <a:lnTo>
                  <a:pt x="67" y="0"/>
                </a:lnTo>
                <a:close/>
                <a:moveTo>
                  <a:pt x="55" y="69"/>
                </a:moveTo>
                <a:lnTo>
                  <a:pt x="47" y="61"/>
                </a:lnTo>
                <a:lnTo>
                  <a:pt x="75" y="33"/>
                </a:lnTo>
                <a:lnTo>
                  <a:pt x="83" y="41"/>
                </a:lnTo>
                <a:lnTo>
                  <a:pt x="55" y="69"/>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215" name="Freeform 179"/>
          <p:cNvSpPr>
            <a:spLocks noEditPoints="1"/>
          </p:cNvSpPr>
          <p:nvPr/>
        </p:nvSpPr>
        <p:spPr bwMode="auto">
          <a:xfrm>
            <a:off x="7351170" y="3982931"/>
            <a:ext cx="136529" cy="139465"/>
          </a:xfrm>
          <a:custGeom>
            <a:avLst/>
            <a:gdLst>
              <a:gd name="T0" fmla="*/ 57 w 57"/>
              <a:gd name="T1" fmla="*/ 29 h 58"/>
              <a:gd name="T2" fmla="*/ 28 w 57"/>
              <a:gd name="T3" fmla="*/ 58 h 58"/>
              <a:gd name="T4" fmla="*/ 0 w 57"/>
              <a:gd name="T5" fmla="*/ 29 h 58"/>
              <a:gd name="T6" fmla="*/ 28 w 57"/>
              <a:gd name="T7" fmla="*/ 0 h 58"/>
              <a:gd name="T8" fmla="*/ 57 w 57"/>
              <a:gd name="T9" fmla="*/ 29 h 58"/>
              <a:gd name="T10" fmla="*/ 5 w 57"/>
              <a:gd name="T11" fmla="*/ 29 h 58"/>
              <a:gd name="T12" fmla="*/ 28 w 57"/>
              <a:gd name="T13" fmla="*/ 52 h 58"/>
              <a:gd name="T14" fmla="*/ 52 w 57"/>
              <a:gd name="T15" fmla="*/ 29 h 58"/>
              <a:gd name="T16" fmla="*/ 28 w 57"/>
              <a:gd name="T17" fmla="*/ 6 h 58"/>
              <a:gd name="T18" fmla="*/ 5 w 57"/>
              <a:gd name="T19" fmla="*/ 29 h 58"/>
              <a:gd name="T20" fmla="*/ 31 w 57"/>
              <a:gd name="T21" fmla="*/ 12 h 58"/>
              <a:gd name="T22" fmla="*/ 45 w 57"/>
              <a:gd name="T23" fmla="*/ 26 h 58"/>
              <a:gd name="T24" fmla="*/ 45 w 57"/>
              <a:gd name="T25" fmla="*/ 31 h 58"/>
              <a:gd name="T26" fmla="*/ 40 w 57"/>
              <a:gd name="T27" fmla="*/ 31 h 58"/>
              <a:gd name="T28" fmla="*/ 32 w 57"/>
              <a:gd name="T29" fmla="*/ 23 h 58"/>
              <a:gd name="T30" fmla="*/ 32 w 57"/>
              <a:gd name="T31" fmla="*/ 43 h 58"/>
              <a:gd name="T32" fmla="*/ 28 w 57"/>
              <a:gd name="T33" fmla="*/ 47 h 58"/>
              <a:gd name="T34" fmla="*/ 25 w 57"/>
              <a:gd name="T35" fmla="*/ 43 h 58"/>
              <a:gd name="T36" fmla="*/ 25 w 57"/>
              <a:gd name="T37" fmla="*/ 23 h 58"/>
              <a:gd name="T38" fmla="*/ 17 w 57"/>
              <a:gd name="T39" fmla="*/ 31 h 58"/>
              <a:gd name="T40" fmla="*/ 12 w 57"/>
              <a:gd name="T41" fmla="*/ 31 h 58"/>
              <a:gd name="T42" fmla="*/ 11 w 57"/>
              <a:gd name="T43" fmla="*/ 29 h 58"/>
              <a:gd name="T44" fmla="*/ 12 w 57"/>
              <a:gd name="T45" fmla="*/ 26 h 58"/>
              <a:gd name="T46" fmla="*/ 26 w 57"/>
              <a:gd name="T47" fmla="*/ 12 h 58"/>
              <a:gd name="T48" fmla="*/ 31 w 5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58">
                <a:moveTo>
                  <a:pt x="57" y="29"/>
                </a:moveTo>
                <a:cubicBezTo>
                  <a:pt x="57" y="45"/>
                  <a:pt x="44" y="58"/>
                  <a:pt x="28" y="58"/>
                </a:cubicBezTo>
                <a:cubicBezTo>
                  <a:pt x="13" y="58"/>
                  <a:pt x="0" y="45"/>
                  <a:pt x="0" y="29"/>
                </a:cubicBezTo>
                <a:cubicBezTo>
                  <a:pt x="0" y="13"/>
                  <a:pt x="13" y="0"/>
                  <a:pt x="28" y="0"/>
                </a:cubicBezTo>
                <a:cubicBezTo>
                  <a:pt x="44" y="0"/>
                  <a:pt x="57" y="13"/>
                  <a:pt x="57" y="29"/>
                </a:cubicBezTo>
                <a:close/>
                <a:moveTo>
                  <a:pt x="5" y="29"/>
                </a:moveTo>
                <a:cubicBezTo>
                  <a:pt x="5" y="42"/>
                  <a:pt x="16" y="52"/>
                  <a:pt x="28" y="52"/>
                </a:cubicBezTo>
                <a:cubicBezTo>
                  <a:pt x="41" y="52"/>
                  <a:pt x="52" y="42"/>
                  <a:pt x="52" y="29"/>
                </a:cubicBezTo>
                <a:cubicBezTo>
                  <a:pt x="52" y="16"/>
                  <a:pt x="41" y="6"/>
                  <a:pt x="28" y="6"/>
                </a:cubicBezTo>
                <a:cubicBezTo>
                  <a:pt x="16" y="6"/>
                  <a:pt x="5" y="16"/>
                  <a:pt x="5" y="29"/>
                </a:cubicBezTo>
                <a:close/>
                <a:moveTo>
                  <a:pt x="31" y="12"/>
                </a:moveTo>
                <a:cubicBezTo>
                  <a:pt x="45" y="26"/>
                  <a:pt x="45" y="26"/>
                  <a:pt x="45" y="26"/>
                </a:cubicBezTo>
                <a:cubicBezTo>
                  <a:pt x="47" y="28"/>
                  <a:pt x="47" y="30"/>
                  <a:pt x="45" y="31"/>
                </a:cubicBezTo>
                <a:cubicBezTo>
                  <a:pt x="44" y="33"/>
                  <a:pt x="42" y="33"/>
                  <a:pt x="40" y="31"/>
                </a:cubicBezTo>
                <a:cubicBezTo>
                  <a:pt x="32" y="23"/>
                  <a:pt x="32" y="23"/>
                  <a:pt x="32" y="23"/>
                </a:cubicBezTo>
                <a:cubicBezTo>
                  <a:pt x="32" y="43"/>
                  <a:pt x="32" y="43"/>
                  <a:pt x="32" y="43"/>
                </a:cubicBezTo>
                <a:cubicBezTo>
                  <a:pt x="32" y="45"/>
                  <a:pt x="30" y="47"/>
                  <a:pt x="28" y="47"/>
                </a:cubicBezTo>
                <a:cubicBezTo>
                  <a:pt x="26" y="47"/>
                  <a:pt x="25" y="45"/>
                  <a:pt x="25" y="43"/>
                </a:cubicBezTo>
                <a:cubicBezTo>
                  <a:pt x="25" y="23"/>
                  <a:pt x="25" y="23"/>
                  <a:pt x="25" y="23"/>
                </a:cubicBezTo>
                <a:cubicBezTo>
                  <a:pt x="17" y="31"/>
                  <a:pt x="17" y="31"/>
                  <a:pt x="17" y="31"/>
                </a:cubicBezTo>
                <a:cubicBezTo>
                  <a:pt x="15" y="33"/>
                  <a:pt x="13" y="33"/>
                  <a:pt x="12" y="31"/>
                </a:cubicBezTo>
                <a:cubicBezTo>
                  <a:pt x="11" y="31"/>
                  <a:pt x="11" y="30"/>
                  <a:pt x="11" y="29"/>
                </a:cubicBezTo>
                <a:cubicBezTo>
                  <a:pt x="11" y="28"/>
                  <a:pt x="11" y="27"/>
                  <a:pt x="12" y="26"/>
                </a:cubicBezTo>
                <a:cubicBezTo>
                  <a:pt x="26" y="12"/>
                  <a:pt x="26" y="12"/>
                  <a:pt x="26" y="12"/>
                </a:cubicBezTo>
                <a:cubicBezTo>
                  <a:pt x="27" y="11"/>
                  <a:pt x="30" y="11"/>
                  <a:pt x="31" y="12"/>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216" name="Freeform 185"/>
          <p:cNvSpPr>
            <a:spLocks noEditPoints="1"/>
          </p:cNvSpPr>
          <p:nvPr/>
        </p:nvSpPr>
        <p:spPr bwMode="auto">
          <a:xfrm>
            <a:off x="7418701" y="3162291"/>
            <a:ext cx="215804" cy="120380"/>
          </a:xfrm>
          <a:custGeom>
            <a:avLst/>
            <a:gdLst>
              <a:gd name="T0" fmla="*/ 83 w 90"/>
              <a:gd name="T1" fmla="*/ 46 h 50"/>
              <a:gd name="T2" fmla="*/ 85 w 90"/>
              <a:gd name="T3" fmla="*/ 36 h 50"/>
              <a:gd name="T4" fmla="*/ 87 w 90"/>
              <a:gd name="T5" fmla="*/ 27 h 50"/>
              <a:gd name="T6" fmla="*/ 89 w 90"/>
              <a:gd name="T7" fmla="*/ 16 h 50"/>
              <a:gd name="T8" fmla="*/ 86 w 90"/>
              <a:gd name="T9" fmla="*/ 10 h 50"/>
              <a:gd name="T10" fmla="*/ 64 w 90"/>
              <a:gd name="T11" fmla="*/ 1 h 50"/>
              <a:gd name="T12" fmla="*/ 57 w 90"/>
              <a:gd name="T13" fmla="*/ 3 h 50"/>
              <a:gd name="T14" fmla="*/ 52 w 90"/>
              <a:gd name="T15" fmla="*/ 13 h 50"/>
              <a:gd name="T16" fmla="*/ 51 w 90"/>
              <a:gd name="T17" fmla="*/ 14 h 50"/>
              <a:gd name="T18" fmla="*/ 15 w 90"/>
              <a:gd name="T19" fmla="*/ 6 h 50"/>
              <a:gd name="T20" fmla="*/ 0 w 90"/>
              <a:gd name="T21" fmla="*/ 13 h 50"/>
              <a:gd name="T22" fmla="*/ 8 w 90"/>
              <a:gd name="T23" fmla="*/ 25 h 50"/>
              <a:gd name="T24" fmla="*/ 12 w 90"/>
              <a:gd name="T25" fmla="*/ 22 h 50"/>
              <a:gd name="T26" fmla="*/ 17 w 90"/>
              <a:gd name="T27" fmla="*/ 30 h 50"/>
              <a:gd name="T28" fmla="*/ 25 w 90"/>
              <a:gd name="T29" fmla="*/ 25 h 50"/>
              <a:gd name="T30" fmla="*/ 30 w 90"/>
              <a:gd name="T31" fmla="*/ 33 h 50"/>
              <a:gd name="T32" fmla="*/ 38 w 90"/>
              <a:gd name="T33" fmla="*/ 28 h 50"/>
              <a:gd name="T34" fmla="*/ 43 w 90"/>
              <a:gd name="T35" fmla="*/ 35 h 50"/>
              <a:gd name="T36" fmla="*/ 47 w 90"/>
              <a:gd name="T37" fmla="*/ 33 h 50"/>
              <a:gd name="T38" fmla="*/ 47 w 90"/>
              <a:gd name="T39" fmla="*/ 34 h 50"/>
              <a:gd name="T40" fmla="*/ 48 w 90"/>
              <a:gd name="T41" fmla="*/ 45 h 50"/>
              <a:gd name="T42" fmla="*/ 54 w 90"/>
              <a:gd name="T43" fmla="*/ 50 h 50"/>
              <a:gd name="T44" fmla="*/ 78 w 90"/>
              <a:gd name="T45" fmla="*/ 50 h 50"/>
              <a:gd name="T46" fmla="*/ 83 w 90"/>
              <a:gd name="T47" fmla="*/ 46 h 50"/>
              <a:gd name="T48" fmla="*/ 17 w 90"/>
              <a:gd name="T49" fmla="*/ 15 h 50"/>
              <a:gd name="T50" fmla="*/ 18 w 90"/>
              <a:gd name="T51" fmla="*/ 11 h 50"/>
              <a:gd name="T52" fmla="*/ 49 w 90"/>
              <a:gd name="T53" fmla="*/ 17 h 50"/>
              <a:gd name="T54" fmla="*/ 48 w 90"/>
              <a:gd name="T55" fmla="*/ 22 h 50"/>
              <a:gd name="T56" fmla="*/ 17 w 90"/>
              <a:gd name="T57" fmla="*/ 15 h 50"/>
              <a:gd name="T58" fmla="*/ 73 w 90"/>
              <a:gd name="T59" fmla="*/ 45 h 50"/>
              <a:gd name="T60" fmla="*/ 69 w 90"/>
              <a:gd name="T61" fmla="*/ 44 h 50"/>
              <a:gd name="T62" fmla="*/ 67 w 90"/>
              <a:gd name="T63" fmla="*/ 41 h 50"/>
              <a:gd name="T64" fmla="*/ 73 w 90"/>
              <a:gd name="T65" fmla="*/ 14 h 50"/>
              <a:gd name="T66" fmla="*/ 75 w 90"/>
              <a:gd name="T67" fmla="*/ 12 h 50"/>
              <a:gd name="T68" fmla="*/ 80 w 90"/>
              <a:gd name="T69" fmla="*/ 13 h 50"/>
              <a:gd name="T70" fmla="*/ 82 w 90"/>
              <a:gd name="T71" fmla="*/ 16 h 50"/>
              <a:gd name="T72" fmla="*/ 76 w 90"/>
              <a:gd name="T73" fmla="*/ 43 h 50"/>
              <a:gd name="T74" fmla="*/ 73 w 90"/>
              <a:gd name="T7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50">
                <a:moveTo>
                  <a:pt x="83" y="46"/>
                </a:moveTo>
                <a:cubicBezTo>
                  <a:pt x="85" y="36"/>
                  <a:pt x="85" y="36"/>
                  <a:pt x="85" y="36"/>
                </a:cubicBezTo>
                <a:cubicBezTo>
                  <a:pt x="86" y="33"/>
                  <a:pt x="87" y="29"/>
                  <a:pt x="87" y="27"/>
                </a:cubicBezTo>
                <a:cubicBezTo>
                  <a:pt x="89" y="16"/>
                  <a:pt x="89" y="16"/>
                  <a:pt x="89" y="16"/>
                </a:cubicBezTo>
                <a:cubicBezTo>
                  <a:pt x="90" y="14"/>
                  <a:pt x="88" y="11"/>
                  <a:pt x="86" y="10"/>
                </a:cubicBezTo>
                <a:cubicBezTo>
                  <a:pt x="64" y="1"/>
                  <a:pt x="64" y="1"/>
                  <a:pt x="64" y="1"/>
                </a:cubicBezTo>
                <a:cubicBezTo>
                  <a:pt x="62" y="0"/>
                  <a:pt x="59" y="1"/>
                  <a:pt x="57" y="3"/>
                </a:cubicBezTo>
                <a:cubicBezTo>
                  <a:pt x="52" y="13"/>
                  <a:pt x="52" y="13"/>
                  <a:pt x="52" y="13"/>
                </a:cubicBezTo>
                <a:cubicBezTo>
                  <a:pt x="51" y="13"/>
                  <a:pt x="51" y="13"/>
                  <a:pt x="51" y="14"/>
                </a:cubicBezTo>
                <a:cubicBezTo>
                  <a:pt x="15" y="6"/>
                  <a:pt x="15" y="6"/>
                  <a:pt x="15" y="6"/>
                </a:cubicBezTo>
                <a:cubicBezTo>
                  <a:pt x="0" y="13"/>
                  <a:pt x="0" y="13"/>
                  <a:pt x="0" y="13"/>
                </a:cubicBezTo>
                <a:cubicBezTo>
                  <a:pt x="8" y="25"/>
                  <a:pt x="8" y="25"/>
                  <a:pt x="8" y="25"/>
                </a:cubicBezTo>
                <a:cubicBezTo>
                  <a:pt x="12" y="22"/>
                  <a:pt x="12" y="22"/>
                  <a:pt x="12" y="22"/>
                </a:cubicBezTo>
                <a:cubicBezTo>
                  <a:pt x="17" y="30"/>
                  <a:pt x="17" y="30"/>
                  <a:pt x="17" y="30"/>
                </a:cubicBezTo>
                <a:cubicBezTo>
                  <a:pt x="25" y="25"/>
                  <a:pt x="25" y="25"/>
                  <a:pt x="25" y="25"/>
                </a:cubicBezTo>
                <a:cubicBezTo>
                  <a:pt x="30" y="33"/>
                  <a:pt x="30" y="33"/>
                  <a:pt x="30" y="33"/>
                </a:cubicBezTo>
                <a:cubicBezTo>
                  <a:pt x="38" y="28"/>
                  <a:pt x="38" y="28"/>
                  <a:pt x="38" y="28"/>
                </a:cubicBezTo>
                <a:cubicBezTo>
                  <a:pt x="43" y="35"/>
                  <a:pt x="43" y="35"/>
                  <a:pt x="43" y="35"/>
                </a:cubicBezTo>
                <a:cubicBezTo>
                  <a:pt x="47" y="33"/>
                  <a:pt x="47" y="33"/>
                  <a:pt x="47" y="33"/>
                </a:cubicBezTo>
                <a:cubicBezTo>
                  <a:pt x="47" y="33"/>
                  <a:pt x="47" y="34"/>
                  <a:pt x="47" y="34"/>
                </a:cubicBezTo>
                <a:cubicBezTo>
                  <a:pt x="48" y="45"/>
                  <a:pt x="48" y="45"/>
                  <a:pt x="48" y="45"/>
                </a:cubicBezTo>
                <a:cubicBezTo>
                  <a:pt x="49" y="48"/>
                  <a:pt x="51" y="50"/>
                  <a:pt x="54" y="50"/>
                </a:cubicBezTo>
                <a:cubicBezTo>
                  <a:pt x="78" y="50"/>
                  <a:pt x="78" y="50"/>
                  <a:pt x="78" y="50"/>
                </a:cubicBezTo>
                <a:cubicBezTo>
                  <a:pt x="80" y="50"/>
                  <a:pt x="83" y="48"/>
                  <a:pt x="83" y="46"/>
                </a:cubicBezTo>
                <a:close/>
                <a:moveTo>
                  <a:pt x="17" y="15"/>
                </a:moveTo>
                <a:cubicBezTo>
                  <a:pt x="18" y="11"/>
                  <a:pt x="18" y="11"/>
                  <a:pt x="18" y="11"/>
                </a:cubicBezTo>
                <a:cubicBezTo>
                  <a:pt x="49" y="17"/>
                  <a:pt x="49" y="17"/>
                  <a:pt x="49" y="17"/>
                </a:cubicBezTo>
                <a:cubicBezTo>
                  <a:pt x="48" y="22"/>
                  <a:pt x="48" y="22"/>
                  <a:pt x="48" y="22"/>
                </a:cubicBezTo>
                <a:lnTo>
                  <a:pt x="17" y="15"/>
                </a:lnTo>
                <a:close/>
                <a:moveTo>
                  <a:pt x="73" y="45"/>
                </a:moveTo>
                <a:cubicBezTo>
                  <a:pt x="69" y="44"/>
                  <a:pt x="69" y="44"/>
                  <a:pt x="69" y="44"/>
                </a:cubicBezTo>
                <a:cubicBezTo>
                  <a:pt x="67" y="44"/>
                  <a:pt x="67" y="42"/>
                  <a:pt x="67" y="41"/>
                </a:cubicBezTo>
                <a:cubicBezTo>
                  <a:pt x="73" y="14"/>
                  <a:pt x="73" y="14"/>
                  <a:pt x="73" y="14"/>
                </a:cubicBezTo>
                <a:cubicBezTo>
                  <a:pt x="73" y="13"/>
                  <a:pt x="74" y="12"/>
                  <a:pt x="75" y="12"/>
                </a:cubicBezTo>
                <a:cubicBezTo>
                  <a:pt x="80" y="13"/>
                  <a:pt x="80" y="13"/>
                  <a:pt x="80" y="13"/>
                </a:cubicBezTo>
                <a:cubicBezTo>
                  <a:pt x="81" y="13"/>
                  <a:pt x="82" y="15"/>
                  <a:pt x="82" y="16"/>
                </a:cubicBezTo>
                <a:cubicBezTo>
                  <a:pt x="76" y="43"/>
                  <a:pt x="76" y="43"/>
                  <a:pt x="76" y="43"/>
                </a:cubicBezTo>
                <a:cubicBezTo>
                  <a:pt x="76" y="44"/>
                  <a:pt x="74" y="45"/>
                  <a:pt x="73" y="45"/>
                </a:cubicBez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217" name="Freeform 186"/>
          <p:cNvSpPr>
            <a:spLocks noEditPoints="1"/>
          </p:cNvSpPr>
          <p:nvPr/>
        </p:nvSpPr>
        <p:spPr bwMode="auto">
          <a:xfrm>
            <a:off x="7972156" y="1343375"/>
            <a:ext cx="155614" cy="154145"/>
          </a:xfrm>
          <a:custGeom>
            <a:avLst/>
            <a:gdLst>
              <a:gd name="T0" fmla="*/ 0 w 65"/>
              <a:gd name="T1" fmla="*/ 32 h 64"/>
              <a:gd name="T2" fmla="*/ 65 w 65"/>
              <a:gd name="T3" fmla="*/ 32 h 64"/>
              <a:gd name="T4" fmla="*/ 51 w 65"/>
              <a:gd name="T5" fmla="*/ 42 h 64"/>
              <a:gd name="T6" fmla="*/ 60 w 65"/>
              <a:gd name="T7" fmla="*/ 34 h 64"/>
              <a:gd name="T8" fmla="*/ 51 w 65"/>
              <a:gd name="T9" fmla="*/ 42 h 64"/>
              <a:gd name="T10" fmla="*/ 13 w 65"/>
              <a:gd name="T11" fmla="*/ 30 h 64"/>
              <a:gd name="T12" fmla="*/ 7 w 65"/>
              <a:gd name="T13" fmla="*/ 21 h 64"/>
              <a:gd name="T14" fmla="*/ 46 w 65"/>
              <a:gd name="T15" fmla="*/ 21 h 64"/>
              <a:gd name="T16" fmla="*/ 35 w 65"/>
              <a:gd name="T17" fmla="*/ 30 h 64"/>
              <a:gd name="T18" fmla="*/ 46 w 65"/>
              <a:gd name="T19" fmla="*/ 21 h 64"/>
              <a:gd name="T20" fmla="*/ 35 w 65"/>
              <a:gd name="T21" fmla="*/ 4 h 64"/>
              <a:gd name="T22" fmla="*/ 42 w 65"/>
              <a:gd name="T23" fmla="*/ 11 h 64"/>
              <a:gd name="T24" fmla="*/ 35 w 65"/>
              <a:gd name="T25" fmla="*/ 17 h 64"/>
              <a:gd name="T26" fmla="*/ 27 w 65"/>
              <a:gd name="T27" fmla="*/ 6 h 64"/>
              <a:gd name="T28" fmla="*/ 30 w 65"/>
              <a:gd name="T29" fmla="*/ 17 h 64"/>
              <a:gd name="T30" fmla="*/ 23 w 65"/>
              <a:gd name="T31" fmla="*/ 11 h 64"/>
              <a:gd name="T32" fmla="*/ 30 w 65"/>
              <a:gd name="T33" fmla="*/ 30 h 64"/>
              <a:gd name="T34" fmla="*/ 19 w 65"/>
              <a:gd name="T35" fmla="*/ 21 h 64"/>
              <a:gd name="T36" fmla="*/ 7 w 65"/>
              <a:gd name="T37" fmla="*/ 42 h 64"/>
              <a:gd name="T38" fmla="*/ 13 w 65"/>
              <a:gd name="T39" fmla="*/ 34 h 64"/>
              <a:gd name="T40" fmla="*/ 7 w 65"/>
              <a:gd name="T41" fmla="*/ 42 h 64"/>
              <a:gd name="T42" fmla="*/ 30 w 65"/>
              <a:gd name="T43" fmla="*/ 34 h 64"/>
              <a:gd name="T44" fmla="*/ 19 w 65"/>
              <a:gd name="T45" fmla="*/ 42 h 64"/>
              <a:gd name="T46" fmla="*/ 30 w 65"/>
              <a:gd name="T47" fmla="*/ 47 h 64"/>
              <a:gd name="T48" fmla="*/ 27 w 65"/>
              <a:gd name="T49" fmla="*/ 58 h 64"/>
              <a:gd name="T50" fmla="*/ 20 w 65"/>
              <a:gd name="T51" fmla="*/ 47 h 64"/>
              <a:gd name="T52" fmla="*/ 42 w 65"/>
              <a:gd name="T53" fmla="*/ 52 h 64"/>
              <a:gd name="T54" fmla="*/ 35 w 65"/>
              <a:gd name="T55" fmla="*/ 59 h 64"/>
              <a:gd name="T56" fmla="*/ 45 w 65"/>
              <a:gd name="T57" fmla="*/ 47 h 64"/>
              <a:gd name="T58" fmla="*/ 35 w 65"/>
              <a:gd name="T59" fmla="*/ 42 h 64"/>
              <a:gd name="T60" fmla="*/ 47 w 65"/>
              <a:gd name="T61" fmla="*/ 34 h 64"/>
              <a:gd name="T62" fmla="*/ 35 w 65"/>
              <a:gd name="T63" fmla="*/ 42 h 64"/>
              <a:gd name="T64" fmla="*/ 51 w 65"/>
              <a:gd name="T65" fmla="*/ 21 h 64"/>
              <a:gd name="T66" fmla="*/ 60 w 65"/>
              <a:gd name="T67" fmla="*/ 30 h 64"/>
              <a:gd name="T68" fmla="*/ 56 w 65"/>
              <a:gd name="T69" fmla="*/ 17 h 64"/>
              <a:gd name="T70" fmla="*/ 44 w 65"/>
              <a:gd name="T71" fmla="*/ 7 h 64"/>
              <a:gd name="T72" fmla="*/ 56 w 65"/>
              <a:gd name="T73" fmla="*/ 17 h 64"/>
              <a:gd name="T74" fmla="*/ 20 w 65"/>
              <a:gd name="T75" fmla="*/ 7 h 64"/>
              <a:gd name="T76" fmla="*/ 9 w 65"/>
              <a:gd name="T77" fmla="*/ 17 h 64"/>
              <a:gd name="T78" fmla="*/ 9 w 65"/>
              <a:gd name="T79" fmla="*/ 47 h 64"/>
              <a:gd name="T80" fmla="*/ 20 w 65"/>
              <a:gd name="T81" fmla="*/ 57 h 64"/>
              <a:gd name="T82" fmla="*/ 9 w 65"/>
              <a:gd name="T83" fmla="*/ 47 h 64"/>
              <a:gd name="T84" fmla="*/ 44 w 65"/>
              <a:gd name="T85" fmla="*/ 57 h 64"/>
              <a:gd name="T86" fmla="*/ 56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32" y="0"/>
                </a:moveTo>
                <a:cubicBezTo>
                  <a:pt x="15" y="0"/>
                  <a:pt x="0" y="14"/>
                  <a:pt x="0" y="32"/>
                </a:cubicBezTo>
                <a:cubicBezTo>
                  <a:pt x="0" y="49"/>
                  <a:pt x="15" y="64"/>
                  <a:pt x="32" y="64"/>
                </a:cubicBezTo>
                <a:cubicBezTo>
                  <a:pt x="50" y="64"/>
                  <a:pt x="65" y="49"/>
                  <a:pt x="65" y="32"/>
                </a:cubicBezTo>
                <a:cubicBezTo>
                  <a:pt x="65" y="14"/>
                  <a:pt x="50" y="0"/>
                  <a:pt x="32" y="0"/>
                </a:cubicBezTo>
                <a:close/>
                <a:moveTo>
                  <a:pt x="51" y="42"/>
                </a:moveTo>
                <a:cubicBezTo>
                  <a:pt x="51" y="40"/>
                  <a:pt x="52" y="37"/>
                  <a:pt x="52" y="34"/>
                </a:cubicBezTo>
                <a:cubicBezTo>
                  <a:pt x="60" y="34"/>
                  <a:pt x="60" y="34"/>
                  <a:pt x="60" y="34"/>
                </a:cubicBezTo>
                <a:cubicBezTo>
                  <a:pt x="60" y="37"/>
                  <a:pt x="59" y="40"/>
                  <a:pt x="58" y="42"/>
                </a:cubicBezTo>
                <a:lnTo>
                  <a:pt x="51" y="42"/>
                </a:lnTo>
                <a:close/>
                <a:moveTo>
                  <a:pt x="14" y="21"/>
                </a:moveTo>
                <a:cubicBezTo>
                  <a:pt x="14" y="24"/>
                  <a:pt x="13" y="27"/>
                  <a:pt x="13" y="30"/>
                </a:cubicBezTo>
                <a:cubicBezTo>
                  <a:pt x="5" y="30"/>
                  <a:pt x="5" y="30"/>
                  <a:pt x="5" y="30"/>
                </a:cubicBezTo>
                <a:cubicBezTo>
                  <a:pt x="5" y="27"/>
                  <a:pt x="6" y="24"/>
                  <a:pt x="7" y="21"/>
                </a:cubicBezTo>
                <a:lnTo>
                  <a:pt x="14" y="21"/>
                </a:lnTo>
                <a:close/>
                <a:moveTo>
                  <a:pt x="46" y="21"/>
                </a:moveTo>
                <a:cubicBezTo>
                  <a:pt x="47" y="24"/>
                  <a:pt x="47" y="27"/>
                  <a:pt x="47" y="30"/>
                </a:cubicBezTo>
                <a:cubicBezTo>
                  <a:pt x="35" y="30"/>
                  <a:pt x="35" y="30"/>
                  <a:pt x="35" y="30"/>
                </a:cubicBezTo>
                <a:cubicBezTo>
                  <a:pt x="35" y="21"/>
                  <a:pt x="35" y="21"/>
                  <a:pt x="35" y="21"/>
                </a:cubicBezTo>
                <a:lnTo>
                  <a:pt x="46" y="21"/>
                </a:lnTo>
                <a:close/>
                <a:moveTo>
                  <a:pt x="35" y="17"/>
                </a:moveTo>
                <a:cubicBezTo>
                  <a:pt x="35" y="4"/>
                  <a:pt x="35" y="4"/>
                  <a:pt x="35" y="4"/>
                </a:cubicBezTo>
                <a:cubicBezTo>
                  <a:pt x="36" y="5"/>
                  <a:pt x="37" y="5"/>
                  <a:pt x="38" y="6"/>
                </a:cubicBezTo>
                <a:cubicBezTo>
                  <a:pt x="39" y="7"/>
                  <a:pt x="41" y="9"/>
                  <a:pt x="42" y="11"/>
                </a:cubicBezTo>
                <a:cubicBezTo>
                  <a:pt x="43" y="13"/>
                  <a:pt x="44" y="15"/>
                  <a:pt x="45" y="17"/>
                </a:cubicBezTo>
                <a:cubicBezTo>
                  <a:pt x="35" y="17"/>
                  <a:pt x="35" y="17"/>
                  <a:pt x="35" y="17"/>
                </a:cubicBezTo>
                <a:close/>
                <a:moveTo>
                  <a:pt x="23" y="11"/>
                </a:moveTo>
                <a:cubicBezTo>
                  <a:pt x="24" y="9"/>
                  <a:pt x="26" y="7"/>
                  <a:pt x="27" y="6"/>
                </a:cubicBezTo>
                <a:cubicBezTo>
                  <a:pt x="28" y="5"/>
                  <a:pt x="29" y="5"/>
                  <a:pt x="30" y="4"/>
                </a:cubicBezTo>
                <a:cubicBezTo>
                  <a:pt x="30" y="17"/>
                  <a:pt x="30" y="17"/>
                  <a:pt x="30" y="17"/>
                </a:cubicBezTo>
                <a:cubicBezTo>
                  <a:pt x="20" y="17"/>
                  <a:pt x="20" y="17"/>
                  <a:pt x="20" y="17"/>
                </a:cubicBezTo>
                <a:cubicBezTo>
                  <a:pt x="21" y="15"/>
                  <a:pt x="22" y="13"/>
                  <a:pt x="23" y="11"/>
                </a:cubicBezTo>
                <a:close/>
                <a:moveTo>
                  <a:pt x="30" y="21"/>
                </a:moveTo>
                <a:cubicBezTo>
                  <a:pt x="30" y="30"/>
                  <a:pt x="30" y="30"/>
                  <a:pt x="30" y="30"/>
                </a:cubicBezTo>
                <a:cubicBezTo>
                  <a:pt x="18" y="30"/>
                  <a:pt x="18" y="30"/>
                  <a:pt x="18" y="30"/>
                </a:cubicBezTo>
                <a:cubicBezTo>
                  <a:pt x="18" y="27"/>
                  <a:pt x="18" y="24"/>
                  <a:pt x="19" y="21"/>
                </a:cubicBezTo>
                <a:lnTo>
                  <a:pt x="30" y="21"/>
                </a:lnTo>
                <a:close/>
                <a:moveTo>
                  <a:pt x="7" y="42"/>
                </a:moveTo>
                <a:cubicBezTo>
                  <a:pt x="6" y="40"/>
                  <a:pt x="5" y="37"/>
                  <a:pt x="5" y="34"/>
                </a:cubicBezTo>
                <a:cubicBezTo>
                  <a:pt x="13" y="34"/>
                  <a:pt x="13" y="34"/>
                  <a:pt x="13" y="34"/>
                </a:cubicBezTo>
                <a:cubicBezTo>
                  <a:pt x="13" y="37"/>
                  <a:pt x="14" y="40"/>
                  <a:pt x="14" y="42"/>
                </a:cubicBezTo>
                <a:lnTo>
                  <a:pt x="7" y="42"/>
                </a:lnTo>
                <a:close/>
                <a:moveTo>
                  <a:pt x="18" y="34"/>
                </a:moveTo>
                <a:cubicBezTo>
                  <a:pt x="30" y="34"/>
                  <a:pt x="30" y="34"/>
                  <a:pt x="30" y="34"/>
                </a:cubicBezTo>
                <a:cubicBezTo>
                  <a:pt x="30" y="42"/>
                  <a:pt x="30" y="42"/>
                  <a:pt x="30" y="42"/>
                </a:cubicBezTo>
                <a:cubicBezTo>
                  <a:pt x="19" y="42"/>
                  <a:pt x="19" y="42"/>
                  <a:pt x="19" y="42"/>
                </a:cubicBezTo>
                <a:cubicBezTo>
                  <a:pt x="18" y="40"/>
                  <a:pt x="18" y="37"/>
                  <a:pt x="18" y="34"/>
                </a:cubicBezTo>
                <a:close/>
                <a:moveTo>
                  <a:pt x="30" y="47"/>
                </a:moveTo>
                <a:cubicBezTo>
                  <a:pt x="30" y="59"/>
                  <a:pt x="30" y="59"/>
                  <a:pt x="30" y="59"/>
                </a:cubicBezTo>
                <a:cubicBezTo>
                  <a:pt x="29" y="59"/>
                  <a:pt x="28" y="58"/>
                  <a:pt x="27" y="58"/>
                </a:cubicBezTo>
                <a:cubicBezTo>
                  <a:pt x="26" y="57"/>
                  <a:pt x="24" y="55"/>
                  <a:pt x="23" y="52"/>
                </a:cubicBezTo>
                <a:cubicBezTo>
                  <a:pt x="22" y="51"/>
                  <a:pt x="21" y="49"/>
                  <a:pt x="20" y="47"/>
                </a:cubicBezTo>
                <a:cubicBezTo>
                  <a:pt x="30" y="47"/>
                  <a:pt x="30" y="47"/>
                  <a:pt x="30" y="47"/>
                </a:cubicBezTo>
                <a:close/>
                <a:moveTo>
                  <a:pt x="42" y="52"/>
                </a:moveTo>
                <a:cubicBezTo>
                  <a:pt x="41" y="55"/>
                  <a:pt x="39" y="57"/>
                  <a:pt x="38" y="58"/>
                </a:cubicBezTo>
                <a:cubicBezTo>
                  <a:pt x="37" y="58"/>
                  <a:pt x="36" y="59"/>
                  <a:pt x="35" y="59"/>
                </a:cubicBezTo>
                <a:cubicBezTo>
                  <a:pt x="35" y="47"/>
                  <a:pt x="35" y="47"/>
                  <a:pt x="35" y="47"/>
                </a:cubicBezTo>
                <a:cubicBezTo>
                  <a:pt x="45" y="47"/>
                  <a:pt x="45" y="47"/>
                  <a:pt x="45" y="47"/>
                </a:cubicBezTo>
                <a:cubicBezTo>
                  <a:pt x="44" y="49"/>
                  <a:pt x="43" y="51"/>
                  <a:pt x="42" y="52"/>
                </a:cubicBezTo>
                <a:close/>
                <a:moveTo>
                  <a:pt x="35" y="42"/>
                </a:moveTo>
                <a:cubicBezTo>
                  <a:pt x="35" y="34"/>
                  <a:pt x="35" y="34"/>
                  <a:pt x="35" y="34"/>
                </a:cubicBezTo>
                <a:cubicBezTo>
                  <a:pt x="47" y="34"/>
                  <a:pt x="47" y="34"/>
                  <a:pt x="47" y="34"/>
                </a:cubicBezTo>
                <a:cubicBezTo>
                  <a:pt x="47" y="37"/>
                  <a:pt x="47" y="40"/>
                  <a:pt x="46" y="42"/>
                </a:cubicBezTo>
                <a:lnTo>
                  <a:pt x="35" y="42"/>
                </a:lnTo>
                <a:close/>
                <a:moveTo>
                  <a:pt x="52" y="30"/>
                </a:moveTo>
                <a:cubicBezTo>
                  <a:pt x="52" y="27"/>
                  <a:pt x="51" y="24"/>
                  <a:pt x="51" y="21"/>
                </a:cubicBezTo>
                <a:cubicBezTo>
                  <a:pt x="58" y="21"/>
                  <a:pt x="58" y="21"/>
                  <a:pt x="58" y="21"/>
                </a:cubicBezTo>
                <a:cubicBezTo>
                  <a:pt x="59" y="24"/>
                  <a:pt x="60" y="27"/>
                  <a:pt x="60" y="30"/>
                </a:cubicBezTo>
                <a:lnTo>
                  <a:pt x="52" y="30"/>
                </a:lnTo>
                <a:close/>
                <a:moveTo>
                  <a:pt x="56" y="17"/>
                </a:moveTo>
                <a:cubicBezTo>
                  <a:pt x="50" y="17"/>
                  <a:pt x="50" y="17"/>
                  <a:pt x="50" y="17"/>
                </a:cubicBezTo>
                <a:cubicBezTo>
                  <a:pt x="48" y="13"/>
                  <a:pt x="47" y="9"/>
                  <a:pt x="44" y="7"/>
                </a:cubicBezTo>
                <a:cubicBezTo>
                  <a:pt x="47" y="8"/>
                  <a:pt x="50" y="10"/>
                  <a:pt x="52" y="12"/>
                </a:cubicBezTo>
                <a:cubicBezTo>
                  <a:pt x="54" y="14"/>
                  <a:pt x="55" y="15"/>
                  <a:pt x="56" y="17"/>
                </a:cubicBezTo>
                <a:close/>
                <a:moveTo>
                  <a:pt x="13" y="12"/>
                </a:moveTo>
                <a:cubicBezTo>
                  <a:pt x="15" y="10"/>
                  <a:pt x="18" y="8"/>
                  <a:pt x="20" y="7"/>
                </a:cubicBezTo>
                <a:cubicBezTo>
                  <a:pt x="18" y="9"/>
                  <a:pt x="17" y="13"/>
                  <a:pt x="15" y="17"/>
                </a:cubicBezTo>
                <a:cubicBezTo>
                  <a:pt x="9" y="17"/>
                  <a:pt x="9" y="17"/>
                  <a:pt x="9" y="17"/>
                </a:cubicBezTo>
                <a:cubicBezTo>
                  <a:pt x="10" y="15"/>
                  <a:pt x="11" y="14"/>
                  <a:pt x="13" y="12"/>
                </a:cubicBezTo>
                <a:close/>
                <a:moveTo>
                  <a:pt x="9" y="47"/>
                </a:moveTo>
                <a:cubicBezTo>
                  <a:pt x="15" y="47"/>
                  <a:pt x="15" y="47"/>
                  <a:pt x="15" y="47"/>
                </a:cubicBezTo>
                <a:cubicBezTo>
                  <a:pt x="17" y="51"/>
                  <a:pt x="18" y="54"/>
                  <a:pt x="20" y="57"/>
                </a:cubicBezTo>
                <a:cubicBezTo>
                  <a:pt x="18" y="55"/>
                  <a:pt x="15" y="54"/>
                  <a:pt x="13" y="51"/>
                </a:cubicBezTo>
                <a:cubicBezTo>
                  <a:pt x="11" y="50"/>
                  <a:pt x="10" y="48"/>
                  <a:pt x="9" y="47"/>
                </a:cubicBezTo>
                <a:close/>
                <a:moveTo>
                  <a:pt x="52" y="51"/>
                </a:moveTo>
                <a:cubicBezTo>
                  <a:pt x="50" y="54"/>
                  <a:pt x="47" y="55"/>
                  <a:pt x="44" y="57"/>
                </a:cubicBezTo>
                <a:cubicBezTo>
                  <a:pt x="47" y="54"/>
                  <a:pt x="48" y="51"/>
                  <a:pt x="50" y="47"/>
                </a:cubicBezTo>
                <a:cubicBezTo>
                  <a:pt x="56" y="47"/>
                  <a:pt x="56" y="47"/>
                  <a:pt x="56" y="47"/>
                </a:cubicBezTo>
                <a:cubicBezTo>
                  <a:pt x="55" y="48"/>
                  <a:pt x="54" y="50"/>
                  <a:pt x="52" y="51"/>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218" name="Freeform 194"/>
          <p:cNvSpPr>
            <a:spLocks noEditPoints="1"/>
          </p:cNvSpPr>
          <p:nvPr/>
        </p:nvSpPr>
        <p:spPr bwMode="auto">
          <a:xfrm>
            <a:off x="8362658" y="4502622"/>
            <a:ext cx="143869" cy="146805"/>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5 h 61"/>
              <a:gd name="T12" fmla="*/ 5 w 60"/>
              <a:gd name="T13" fmla="*/ 31 h 61"/>
              <a:gd name="T14" fmla="*/ 30 w 60"/>
              <a:gd name="T15" fmla="*/ 6 h 61"/>
              <a:gd name="T16" fmla="*/ 55 w 60"/>
              <a:gd name="T17" fmla="*/ 31 h 61"/>
              <a:gd name="T18" fmla="*/ 30 w 60"/>
              <a:gd name="T19" fmla="*/ 55 h 61"/>
              <a:gd name="T20" fmla="*/ 26 w 60"/>
              <a:gd name="T21" fmla="*/ 15 h 61"/>
              <a:gd name="T22" fmla="*/ 34 w 60"/>
              <a:gd name="T23" fmla="*/ 15 h 61"/>
              <a:gd name="T24" fmla="*/ 34 w 60"/>
              <a:gd name="T25" fmla="*/ 23 h 61"/>
              <a:gd name="T26" fmla="*/ 26 w 60"/>
              <a:gd name="T27" fmla="*/ 23 h 61"/>
              <a:gd name="T28" fmla="*/ 26 w 60"/>
              <a:gd name="T29" fmla="*/ 15 h 61"/>
              <a:gd name="T30" fmla="*/ 38 w 60"/>
              <a:gd name="T31" fmla="*/ 46 h 61"/>
              <a:gd name="T32" fmla="*/ 22 w 60"/>
              <a:gd name="T33" fmla="*/ 46 h 61"/>
              <a:gd name="T34" fmla="*/ 22 w 60"/>
              <a:gd name="T35" fmla="*/ 42 h 61"/>
              <a:gd name="T36" fmla="*/ 26 w 60"/>
              <a:gd name="T37" fmla="*/ 42 h 61"/>
              <a:gd name="T38" fmla="*/ 26 w 60"/>
              <a:gd name="T39" fmla="*/ 31 h 61"/>
              <a:gd name="T40" fmla="*/ 22 w 60"/>
              <a:gd name="T41" fmla="*/ 31 h 61"/>
              <a:gd name="T42" fmla="*/ 22 w 60"/>
              <a:gd name="T43" fmla="*/ 27 h 61"/>
              <a:gd name="T44" fmla="*/ 34 w 60"/>
              <a:gd name="T45" fmla="*/ 27 h 61"/>
              <a:gd name="T46" fmla="*/ 34 w 60"/>
              <a:gd name="T47" fmla="*/ 42 h 61"/>
              <a:gd name="T48" fmla="*/ 38 w 60"/>
              <a:gd name="T49" fmla="*/ 42 h 61"/>
              <a:gd name="T50" fmla="*/ 38 w 60"/>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5"/>
                </a:moveTo>
                <a:cubicBezTo>
                  <a:pt x="16" y="55"/>
                  <a:pt x="5" y="44"/>
                  <a:pt x="5" y="31"/>
                </a:cubicBezTo>
                <a:cubicBezTo>
                  <a:pt x="5" y="17"/>
                  <a:pt x="16" y="6"/>
                  <a:pt x="30" y="6"/>
                </a:cubicBezTo>
                <a:cubicBezTo>
                  <a:pt x="44" y="6"/>
                  <a:pt x="55" y="17"/>
                  <a:pt x="55" y="31"/>
                </a:cubicBezTo>
                <a:cubicBezTo>
                  <a:pt x="55" y="44"/>
                  <a:pt x="44" y="55"/>
                  <a:pt x="30" y="55"/>
                </a:cubicBezTo>
                <a:close/>
                <a:moveTo>
                  <a:pt x="26" y="15"/>
                </a:moveTo>
                <a:cubicBezTo>
                  <a:pt x="34" y="15"/>
                  <a:pt x="34" y="15"/>
                  <a:pt x="34" y="15"/>
                </a:cubicBezTo>
                <a:cubicBezTo>
                  <a:pt x="34" y="23"/>
                  <a:pt x="34" y="23"/>
                  <a:pt x="34" y="23"/>
                </a:cubicBezTo>
                <a:cubicBezTo>
                  <a:pt x="26" y="23"/>
                  <a:pt x="26" y="23"/>
                  <a:pt x="26" y="23"/>
                </a:cubicBezTo>
                <a:lnTo>
                  <a:pt x="26" y="15"/>
                </a:lnTo>
                <a:close/>
                <a:moveTo>
                  <a:pt x="38" y="46"/>
                </a:moveTo>
                <a:cubicBezTo>
                  <a:pt x="22" y="46"/>
                  <a:pt x="22" y="46"/>
                  <a:pt x="22" y="46"/>
                </a:cubicBezTo>
                <a:cubicBezTo>
                  <a:pt x="22" y="42"/>
                  <a:pt x="22" y="42"/>
                  <a:pt x="22" y="42"/>
                </a:cubicBezTo>
                <a:cubicBezTo>
                  <a:pt x="26" y="42"/>
                  <a:pt x="26" y="42"/>
                  <a:pt x="26" y="42"/>
                </a:cubicBezTo>
                <a:cubicBezTo>
                  <a:pt x="26" y="31"/>
                  <a:pt x="26" y="31"/>
                  <a:pt x="26" y="31"/>
                </a:cubicBezTo>
                <a:cubicBezTo>
                  <a:pt x="22" y="31"/>
                  <a:pt x="22" y="31"/>
                  <a:pt x="22" y="31"/>
                </a:cubicBezTo>
                <a:cubicBezTo>
                  <a:pt x="22" y="27"/>
                  <a:pt x="22" y="27"/>
                  <a:pt x="22" y="27"/>
                </a:cubicBezTo>
                <a:cubicBezTo>
                  <a:pt x="34" y="27"/>
                  <a:pt x="34" y="27"/>
                  <a:pt x="34" y="27"/>
                </a:cubicBezTo>
                <a:cubicBezTo>
                  <a:pt x="34" y="42"/>
                  <a:pt x="34" y="42"/>
                  <a:pt x="34" y="42"/>
                </a:cubicBezTo>
                <a:cubicBezTo>
                  <a:pt x="38" y="42"/>
                  <a:pt x="38" y="42"/>
                  <a:pt x="38" y="42"/>
                </a:cubicBezTo>
                <a:lnTo>
                  <a:pt x="38" y="46"/>
                </a:ln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219" name="Freeform 196"/>
          <p:cNvSpPr>
            <a:spLocks noEditPoints="1"/>
          </p:cNvSpPr>
          <p:nvPr/>
        </p:nvSpPr>
        <p:spPr bwMode="auto">
          <a:xfrm>
            <a:off x="7514125" y="4822657"/>
            <a:ext cx="165890" cy="164422"/>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55 w 69"/>
              <a:gd name="T11" fmla="*/ 30 h 69"/>
              <a:gd name="T12" fmla="*/ 36 w 69"/>
              <a:gd name="T13" fmla="*/ 56 h 69"/>
              <a:gd name="T14" fmla="*/ 28 w 69"/>
              <a:gd name="T15" fmla="*/ 52 h 69"/>
              <a:gd name="T16" fmla="*/ 21 w 69"/>
              <a:gd name="T17" fmla="*/ 32 h 69"/>
              <a:gd name="T18" fmla="*/ 16 w 69"/>
              <a:gd name="T19" fmla="*/ 33 h 69"/>
              <a:gd name="T20" fmla="*/ 14 w 69"/>
              <a:gd name="T21" fmla="*/ 31 h 69"/>
              <a:gd name="T22" fmla="*/ 27 w 69"/>
              <a:gd name="T23" fmla="*/ 22 h 69"/>
              <a:gd name="T24" fmla="*/ 34 w 69"/>
              <a:gd name="T25" fmla="*/ 36 h 69"/>
              <a:gd name="T26" fmla="*/ 37 w 69"/>
              <a:gd name="T27" fmla="*/ 44 h 69"/>
              <a:gd name="T28" fmla="*/ 43 w 69"/>
              <a:gd name="T29" fmla="*/ 36 h 69"/>
              <a:gd name="T30" fmla="*/ 38 w 69"/>
              <a:gd name="T31" fmla="*/ 31 h 69"/>
              <a:gd name="T32" fmla="*/ 55 w 69"/>
              <a:gd name="T3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35" y="0"/>
                </a:moveTo>
                <a:cubicBezTo>
                  <a:pt x="16" y="0"/>
                  <a:pt x="0" y="16"/>
                  <a:pt x="0" y="35"/>
                </a:cubicBezTo>
                <a:cubicBezTo>
                  <a:pt x="0" y="54"/>
                  <a:pt x="16" y="69"/>
                  <a:pt x="35" y="69"/>
                </a:cubicBezTo>
                <a:cubicBezTo>
                  <a:pt x="54" y="69"/>
                  <a:pt x="69" y="54"/>
                  <a:pt x="69" y="35"/>
                </a:cubicBezTo>
                <a:cubicBezTo>
                  <a:pt x="69" y="16"/>
                  <a:pt x="54" y="0"/>
                  <a:pt x="35" y="0"/>
                </a:cubicBezTo>
                <a:close/>
                <a:moveTo>
                  <a:pt x="55" y="30"/>
                </a:moveTo>
                <a:cubicBezTo>
                  <a:pt x="53" y="43"/>
                  <a:pt x="40" y="54"/>
                  <a:pt x="36" y="56"/>
                </a:cubicBezTo>
                <a:cubicBezTo>
                  <a:pt x="32" y="58"/>
                  <a:pt x="29" y="55"/>
                  <a:pt x="28" y="52"/>
                </a:cubicBezTo>
                <a:cubicBezTo>
                  <a:pt x="26" y="49"/>
                  <a:pt x="22" y="33"/>
                  <a:pt x="21" y="32"/>
                </a:cubicBezTo>
                <a:cubicBezTo>
                  <a:pt x="19" y="30"/>
                  <a:pt x="16" y="33"/>
                  <a:pt x="16" y="33"/>
                </a:cubicBezTo>
                <a:cubicBezTo>
                  <a:pt x="14" y="31"/>
                  <a:pt x="14" y="31"/>
                  <a:pt x="14" y="31"/>
                </a:cubicBezTo>
                <a:cubicBezTo>
                  <a:pt x="14" y="31"/>
                  <a:pt x="21" y="23"/>
                  <a:pt x="27" y="22"/>
                </a:cubicBezTo>
                <a:cubicBezTo>
                  <a:pt x="32" y="21"/>
                  <a:pt x="32" y="30"/>
                  <a:pt x="34" y="36"/>
                </a:cubicBezTo>
                <a:cubicBezTo>
                  <a:pt x="35" y="41"/>
                  <a:pt x="36" y="44"/>
                  <a:pt x="37" y="44"/>
                </a:cubicBezTo>
                <a:cubicBezTo>
                  <a:pt x="38" y="44"/>
                  <a:pt x="40" y="41"/>
                  <a:pt x="43" y="36"/>
                </a:cubicBezTo>
                <a:cubicBezTo>
                  <a:pt x="45" y="32"/>
                  <a:pt x="42" y="28"/>
                  <a:pt x="38" y="31"/>
                </a:cubicBezTo>
                <a:cubicBezTo>
                  <a:pt x="40" y="20"/>
                  <a:pt x="57" y="17"/>
                  <a:pt x="55" y="30"/>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220" name="Freeform 206"/>
          <p:cNvSpPr>
            <a:spLocks noEditPoints="1"/>
          </p:cNvSpPr>
          <p:nvPr/>
        </p:nvSpPr>
        <p:spPr bwMode="auto">
          <a:xfrm>
            <a:off x="9849793" y="5205819"/>
            <a:ext cx="286271" cy="253972"/>
          </a:xfrm>
          <a:custGeom>
            <a:avLst/>
            <a:gdLst>
              <a:gd name="T0" fmla="*/ 50 w 119"/>
              <a:gd name="T1" fmla="*/ 0 h 106"/>
              <a:gd name="T2" fmla="*/ 50 w 119"/>
              <a:gd name="T3" fmla="*/ 0 h 106"/>
              <a:gd name="T4" fmla="*/ 99 w 119"/>
              <a:gd name="T5" fmla="*/ 40 h 106"/>
              <a:gd name="T6" fmla="*/ 50 w 119"/>
              <a:gd name="T7" fmla="*/ 81 h 106"/>
              <a:gd name="T8" fmla="*/ 42 w 119"/>
              <a:gd name="T9" fmla="*/ 80 h 106"/>
              <a:gd name="T10" fmla="*/ 7 w 119"/>
              <a:gd name="T11" fmla="*/ 93 h 106"/>
              <a:gd name="T12" fmla="*/ 7 w 119"/>
              <a:gd name="T13" fmla="*/ 90 h 106"/>
              <a:gd name="T14" fmla="*/ 19 w 119"/>
              <a:gd name="T15" fmla="*/ 74 h 106"/>
              <a:gd name="T16" fmla="*/ 18 w 119"/>
              <a:gd name="T17" fmla="*/ 72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6 h 106"/>
              <a:gd name="T32" fmla="*/ 50 w 119"/>
              <a:gd name="T33" fmla="*/ 88 h 106"/>
              <a:gd name="T34" fmla="*/ 90 w 119"/>
              <a:gd name="T35" fmla="*/ 75 h 106"/>
              <a:gd name="T36" fmla="*/ 103 w 119"/>
              <a:gd name="T37" fmla="*/ 60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3"/>
                  <a:pt x="77" y="81"/>
                  <a:pt x="50" y="81"/>
                </a:cubicBezTo>
                <a:cubicBezTo>
                  <a:pt x="47" y="81"/>
                  <a:pt x="44" y="80"/>
                  <a:pt x="42" y="80"/>
                </a:cubicBezTo>
                <a:cubicBezTo>
                  <a:pt x="31" y="91"/>
                  <a:pt x="19" y="93"/>
                  <a:pt x="7" y="93"/>
                </a:cubicBezTo>
                <a:cubicBezTo>
                  <a:pt x="7" y="90"/>
                  <a:pt x="7" y="90"/>
                  <a:pt x="7" y="90"/>
                </a:cubicBezTo>
                <a:cubicBezTo>
                  <a:pt x="13" y="87"/>
                  <a:pt x="19" y="81"/>
                  <a:pt x="19" y="74"/>
                </a:cubicBezTo>
                <a:cubicBezTo>
                  <a:pt x="19" y="73"/>
                  <a:pt x="19" y="72"/>
                  <a:pt x="18" y="72"/>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6"/>
                  <a:pt x="76" y="96"/>
                </a:cubicBezTo>
                <a:cubicBezTo>
                  <a:pt x="66" y="96"/>
                  <a:pt x="57" y="93"/>
                  <a:pt x="50" y="88"/>
                </a:cubicBezTo>
                <a:cubicBezTo>
                  <a:pt x="65" y="88"/>
                  <a:pt x="79" y="84"/>
                  <a:pt x="90" y="75"/>
                </a:cubicBezTo>
                <a:cubicBezTo>
                  <a:pt x="95" y="71"/>
                  <a:pt x="100" y="65"/>
                  <a:pt x="103" y="60"/>
                </a:cubicBezTo>
                <a:cubicBezTo>
                  <a:pt x="106" y="54"/>
                  <a:pt x="107" y="47"/>
                  <a:pt x="107" y="40"/>
                </a:cubicBezTo>
                <a:cubicBezTo>
                  <a:pt x="107" y="39"/>
                  <a:pt x="107" y="38"/>
                  <a:pt x="107" y="37"/>
                </a:cubicBezTo>
                <a:cubicBezTo>
                  <a:pt x="115" y="43"/>
                  <a:pt x="119" y="52"/>
                  <a:pt x="119" y="61"/>
                </a:cubicBezTo>
                <a:cubicBezTo>
                  <a:pt x="119" y="72"/>
                  <a:pt x="113" y="82"/>
                  <a:pt x="103" y="88"/>
                </a:cubicBezTo>
                <a:cubicBezTo>
                  <a:pt x="103" y="89"/>
                  <a:pt x="103" y="89"/>
                  <a:pt x="103" y="90"/>
                </a:cubicBez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21" name="Freeform 207"/>
          <p:cNvSpPr>
            <a:spLocks noEditPoints="1"/>
          </p:cNvSpPr>
          <p:nvPr/>
        </p:nvSpPr>
        <p:spPr bwMode="auto">
          <a:xfrm>
            <a:off x="9682435" y="4835870"/>
            <a:ext cx="167357" cy="168825"/>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29 w 70"/>
              <a:gd name="T11" fmla="*/ 57 h 70"/>
              <a:gd name="T12" fmla="*/ 14 w 70"/>
              <a:gd name="T13" fmla="*/ 38 h 70"/>
              <a:gd name="T14" fmla="*/ 21 w 70"/>
              <a:gd name="T15" fmla="*/ 31 h 70"/>
              <a:gd name="T16" fmla="*/ 29 w 70"/>
              <a:gd name="T17" fmla="*/ 41 h 70"/>
              <a:gd name="T18" fmla="*/ 54 w 70"/>
              <a:gd name="T19" fmla="*/ 21 h 70"/>
              <a:gd name="T20" fmla="*/ 57 w 70"/>
              <a:gd name="T21" fmla="*/ 24 h 70"/>
              <a:gd name="T22" fmla="*/ 29 w 70"/>
              <a:gd name="T23"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35" y="0"/>
                </a:moveTo>
                <a:cubicBezTo>
                  <a:pt x="16" y="0"/>
                  <a:pt x="0" y="16"/>
                  <a:pt x="0" y="35"/>
                </a:cubicBezTo>
                <a:cubicBezTo>
                  <a:pt x="0" y="54"/>
                  <a:pt x="16" y="70"/>
                  <a:pt x="35" y="70"/>
                </a:cubicBezTo>
                <a:cubicBezTo>
                  <a:pt x="54" y="70"/>
                  <a:pt x="70" y="54"/>
                  <a:pt x="70" y="35"/>
                </a:cubicBezTo>
                <a:cubicBezTo>
                  <a:pt x="70" y="16"/>
                  <a:pt x="54" y="0"/>
                  <a:pt x="35" y="0"/>
                </a:cubicBezTo>
                <a:close/>
                <a:moveTo>
                  <a:pt x="29" y="57"/>
                </a:moveTo>
                <a:cubicBezTo>
                  <a:pt x="14" y="38"/>
                  <a:pt x="14" y="38"/>
                  <a:pt x="14" y="38"/>
                </a:cubicBezTo>
                <a:cubicBezTo>
                  <a:pt x="21" y="31"/>
                  <a:pt x="21" y="31"/>
                  <a:pt x="21" y="31"/>
                </a:cubicBezTo>
                <a:cubicBezTo>
                  <a:pt x="29" y="41"/>
                  <a:pt x="29" y="41"/>
                  <a:pt x="29" y="41"/>
                </a:cubicBezTo>
                <a:cubicBezTo>
                  <a:pt x="54" y="21"/>
                  <a:pt x="54" y="21"/>
                  <a:pt x="54" y="21"/>
                </a:cubicBezTo>
                <a:cubicBezTo>
                  <a:pt x="57" y="24"/>
                  <a:pt x="57" y="24"/>
                  <a:pt x="57" y="24"/>
                </a:cubicBezTo>
                <a:lnTo>
                  <a:pt x="29" y="57"/>
                </a:lnTo>
                <a:close/>
              </a:path>
            </a:pathLst>
          </a:custGeom>
          <a:solidFill>
            <a:schemeClr val="accent4"/>
          </a:solidFill>
          <a:ln>
            <a:noFill/>
          </a:ln>
        </p:spPr>
        <p:txBody>
          <a:bodyPr vert="horz" wrap="square" lIns="68580" tIns="34290" rIns="68580" bIns="34290" numCol="1" anchor="t" anchorCtr="0" compatLnSpc="1"/>
          <a:lstStyle/>
          <a:p>
            <a:endParaRPr lang="id-ID" sz="1350">
              <a:cs typeface="+mn-ea"/>
              <a:sym typeface="+mn-lt"/>
            </a:endParaRPr>
          </a:p>
        </p:txBody>
      </p:sp>
      <p:sp>
        <p:nvSpPr>
          <p:cNvPr id="222" name="Freeform 208"/>
          <p:cNvSpPr>
            <a:spLocks noEditPoints="1"/>
          </p:cNvSpPr>
          <p:nvPr/>
        </p:nvSpPr>
        <p:spPr bwMode="auto">
          <a:xfrm>
            <a:off x="8869135" y="5114799"/>
            <a:ext cx="206996" cy="234889"/>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23" name="Freeform 209"/>
          <p:cNvSpPr/>
          <p:nvPr/>
        </p:nvSpPr>
        <p:spPr bwMode="auto">
          <a:xfrm>
            <a:off x="8612226" y="5357028"/>
            <a:ext cx="278929" cy="233420"/>
          </a:xfrm>
          <a:custGeom>
            <a:avLst/>
            <a:gdLst>
              <a:gd name="T0" fmla="*/ 57 w 116"/>
              <a:gd name="T1" fmla="*/ 1 h 97"/>
              <a:gd name="T2" fmla="*/ 48 w 116"/>
              <a:gd name="T3" fmla="*/ 8 h 97"/>
              <a:gd name="T4" fmla="*/ 55 w 116"/>
              <a:gd name="T5" fmla="*/ 18 h 97"/>
              <a:gd name="T6" fmla="*/ 85 w 116"/>
              <a:gd name="T7" fmla="*/ 22 h 97"/>
              <a:gd name="T8" fmla="*/ 5 w 116"/>
              <a:gd name="T9" fmla="*/ 81 h 97"/>
              <a:gd name="T10" fmla="*/ 3 w 116"/>
              <a:gd name="T11" fmla="*/ 93 h 97"/>
              <a:gd name="T12" fmla="*/ 8 w 116"/>
              <a:gd name="T13" fmla="*/ 96 h 97"/>
              <a:gd name="T14" fmla="*/ 15 w 116"/>
              <a:gd name="T15" fmla="*/ 95 h 97"/>
              <a:gd name="T16" fmla="*/ 95 w 116"/>
              <a:gd name="T17" fmla="*/ 36 h 97"/>
              <a:gd name="T18" fmla="*/ 90 w 116"/>
              <a:gd name="T19" fmla="*/ 66 h 97"/>
              <a:gd name="T20" fmla="*/ 97 w 116"/>
              <a:gd name="T21" fmla="*/ 76 h 97"/>
              <a:gd name="T22" fmla="*/ 107 w 116"/>
              <a:gd name="T23" fmla="*/ 69 h 97"/>
              <a:gd name="T24" fmla="*/ 116 w 116"/>
              <a:gd name="T25" fmla="*/ 10 h 97"/>
              <a:gd name="T26" fmla="*/ 57 w 116"/>
              <a:gd name="T27"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7">
                <a:moveTo>
                  <a:pt x="57" y="1"/>
                </a:moveTo>
                <a:cubicBezTo>
                  <a:pt x="53" y="0"/>
                  <a:pt x="48" y="3"/>
                  <a:pt x="48" y="8"/>
                </a:cubicBezTo>
                <a:cubicBezTo>
                  <a:pt x="47" y="13"/>
                  <a:pt x="50" y="17"/>
                  <a:pt x="55" y="18"/>
                </a:cubicBezTo>
                <a:cubicBezTo>
                  <a:pt x="85" y="22"/>
                  <a:pt x="85" y="22"/>
                  <a:pt x="85" y="22"/>
                </a:cubicBezTo>
                <a:cubicBezTo>
                  <a:pt x="5" y="81"/>
                  <a:pt x="5" y="81"/>
                  <a:pt x="5" y="81"/>
                </a:cubicBezTo>
                <a:cubicBezTo>
                  <a:pt x="1" y="84"/>
                  <a:pt x="0" y="89"/>
                  <a:pt x="3" y="93"/>
                </a:cubicBezTo>
                <a:cubicBezTo>
                  <a:pt x="4" y="95"/>
                  <a:pt x="6" y="96"/>
                  <a:pt x="8" y="96"/>
                </a:cubicBezTo>
                <a:cubicBezTo>
                  <a:pt x="10" y="97"/>
                  <a:pt x="13" y="96"/>
                  <a:pt x="15" y="95"/>
                </a:cubicBezTo>
                <a:cubicBezTo>
                  <a:pt x="95" y="36"/>
                  <a:pt x="95" y="36"/>
                  <a:pt x="95" y="36"/>
                </a:cubicBezTo>
                <a:cubicBezTo>
                  <a:pt x="90" y="66"/>
                  <a:pt x="90" y="66"/>
                  <a:pt x="90" y="66"/>
                </a:cubicBezTo>
                <a:cubicBezTo>
                  <a:pt x="90" y="71"/>
                  <a:pt x="93" y="75"/>
                  <a:pt x="97" y="76"/>
                </a:cubicBezTo>
                <a:cubicBezTo>
                  <a:pt x="102" y="76"/>
                  <a:pt x="106" y="73"/>
                  <a:pt x="107" y="69"/>
                </a:cubicBezTo>
                <a:cubicBezTo>
                  <a:pt x="116" y="10"/>
                  <a:pt x="116" y="10"/>
                  <a:pt x="116" y="10"/>
                </a:cubicBezTo>
                <a:lnTo>
                  <a:pt x="57" y="1"/>
                </a:ln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24" name="Freeform 210"/>
          <p:cNvSpPr>
            <a:spLocks noEditPoints="1"/>
          </p:cNvSpPr>
          <p:nvPr/>
        </p:nvSpPr>
        <p:spPr bwMode="auto">
          <a:xfrm>
            <a:off x="9234680" y="5013504"/>
            <a:ext cx="239293" cy="256909"/>
          </a:xfrm>
          <a:custGeom>
            <a:avLst/>
            <a:gdLst>
              <a:gd name="T0" fmla="*/ 90 w 100"/>
              <a:gd name="T1" fmla="*/ 0 h 107"/>
              <a:gd name="T2" fmla="*/ 10 w 100"/>
              <a:gd name="T3" fmla="*/ 0 h 107"/>
              <a:gd name="T4" fmla="*/ 0 w 100"/>
              <a:gd name="T5" fmla="*/ 10 h 107"/>
              <a:gd name="T6" fmla="*/ 0 w 100"/>
              <a:gd name="T7" fmla="*/ 97 h 107"/>
              <a:gd name="T8" fmla="*/ 10 w 100"/>
              <a:gd name="T9" fmla="*/ 107 h 107"/>
              <a:gd name="T10" fmla="*/ 90 w 100"/>
              <a:gd name="T11" fmla="*/ 107 h 107"/>
              <a:gd name="T12" fmla="*/ 100 w 100"/>
              <a:gd name="T13" fmla="*/ 97 h 107"/>
              <a:gd name="T14" fmla="*/ 100 w 100"/>
              <a:gd name="T15" fmla="*/ 10 h 107"/>
              <a:gd name="T16" fmla="*/ 90 w 100"/>
              <a:gd name="T17" fmla="*/ 0 h 107"/>
              <a:gd name="T18" fmla="*/ 86 w 100"/>
              <a:gd name="T19" fmla="*/ 93 h 107"/>
              <a:gd name="T20" fmla="*/ 13 w 100"/>
              <a:gd name="T21" fmla="*/ 93 h 107"/>
              <a:gd name="T22" fmla="*/ 13 w 100"/>
              <a:gd name="T23" fmla="*/ 13 h 107"/>
              <a:gd name="T24" fmla="*/ 86 w 100"/>
              <a:gd name="T25" fmla="*/ 13 h 107"/>
              <a:gd name="T26" fmla="*/ 86 w 100"/>
              <a:gd name="T27" fmla="*/ 93 h 107"/>
              <a:gd name="T28" fmla="*/ 26 w 100"/>
              <a:gd name="T29" fmla="*/ 47 h 107"/>
              <a:gd name="T30" fmla="*/ 73 w 100"/>
              <a:gd name="T31" fmla="*/ 47 h 107"/>
              <a:gd name="T32" fmla="*/ 73 w 100"/>
              <a:gd name="T33" fmla="*/ 53 h 107"/>
              <a:gd name="T34" fmla="*/ 26 w 100"/>
              <a:gd name="T35" fmla="*/ 53 h 107"/>
              <a:gd name="T36" fmla="*/ 26 w 100"/>
              <a:gd name="T37" fmla="*/ 47 h 107"/>
              <a:gd name="T38" fmla="*/ 26 w 100"/>
              <a:gd name="T39" fmla="*/ 60 h 107"/>
              <a:gd name="T40" fmla="*/ 73 w 100"/>
              <a:gd name="T41" fmla="*/ 60 h 107"/>
              <a:gd name="T42" fmla="*/ 73 w 100"/>
              <a:gd name="T43" fmla="*/ 67 h 107"/>
              <a:gd name="T44" fmla="*/ 26 w 100"/>
              <a:gd name="T45" fmla="*/ 67 h 107"/>
              <a:gd name="T46" fmla="*/ 26 w 100"/>
              <a:gd name="T47" fmla="*/ 60 h 107"/>
              <a:gd name="T48" fmla="*/ 26 w 100"/>
              <a:gd name="T49" fmla="*/ 73 h 107"/>
              <a:gd name="T50" fmla="*/ 73 w 100"/>
              <a:gd name="T51" fmla="*/ 73 h 107"/>
              <a:gd name="T52" fmla="*/ 73 w 100"/>
              <a:gd name="T53" fmla="*/ 80 h 107"/>
              <a:gd name="T54" fmla="*/ 26 w 100"/>
              <a:gd name="T55" fmla="*/ 80 h 107"/>
              <a:gd name="T56" fmla="*/ 26 w 100"/>
              <a:gd name="T57" fmla="*/ 73 h 107"/>
              <a:gd name="T58" fmla="*/ 26 w 100"/>
              <a:gd name="T59" fmla="*/ 33 h 107"/>
              <a:gd name="T60" fmla="*/ 73 w 100"/>
              <a:gd name="T61" fmla="*/ 33 h 107"/>
              <a:gd name="T62" fmla="*/ 73 w 100"/>
              <a:gd name="T63" fmla="*/ 40 h 107"/>
              <a:gd name="T64" fmla="*/ 26 w 100"/>
              <a:gd name="T65" fmla="*/ 40 h 107"/>
              <a:gd name="T66" fmla="*/ 26 w 100"/>
              <a:gd name="T67"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07">
                <a:moveTo>
                  <a:pt x="90" y="0"/>
                </a:moveTo>
                <a:cubicBezTo>
                  <a:pt x="10" y="0"/>
                  <a:pt x="10" y="0"/>
                  <a:pt x="10" y="0"/>
                </a:cubicBezTo>
                <a:cubicBezTo>
                  <a:pt x="4" y="0"/>
                  <a:pt x="0" y="5"/>
                  <a:pt x="0" y="10"/>
                </a:cubicBezTo>
                <a:cubicBezTo>
                  <a:pt x="0" y="97"/>
                  <a:pt x="0" y="97"/>
                  <a:pt x="0" y="97"/>
                </a:cubicBezTo>
                <a:cubicBezTo>
                  <a:pt x="0" y="102"/>
                  <a:pt x="4" y="107"/>
                  <a:pt x="10" y="107"/>
                </a:cubicBezTo>
                <a:cubicBezTo>
                  <a:pt x="90" y="107"/>
                  <a:pt x="90" y="107"/>
                  <a:pt x="90" y="107"/>
                </a:cubicBezTo>
                <a:cubicBezTo>
                  <a:pt x="95" y="107"/>
                  <a:pt x="100" y="102"/>
                  <a:pt x="100" y="97"/>
                </a:cubicBezTo>
                <a:cubicBezTo>
                  <a:pt x="100" y="10"/>
                  <a:pt x="100" y="10"/>
                  <a:pt x="100" y="10"/>
                </a:cubicBezTo>
                <a:cubicBezTo>
                  <a:pt x="100" y="5"/>
                  <a:pt x="95" y="0"/>
                  <a:pt x="90" y="0"/>
                </a:cubicBezTo>
                <a:close/>
                <a:moveTo>
                  <a:pt x="86" y="93"/>
                </a:moveTo>
                <a:cubicBezTo>
                  <a:pt x="13" y="93"/>
                  <a:pt x="13" y="93"/>
                  <a:pt x="13" y="93"/>
                </a:cubicBezTo>
                <a:cubicBezTo>
                  <a:pt x="13" y="13"/>
                  <a:pt x="13" y="13"/>
                  <a:pt x="13" y="13"/>
                </a:cubicBezTo>
                <a:cubicBezTo>
                  <a:pt x="86" y="13"/>
                  <a:pt x="86" y="13"/>
                  <a:pt x="86" y="13"/>
                </a:cubicBezTo>
                <a:lnTo>
                  <a:pt x="86" y="93"/>
                </a:lnTo>
                <a:close/>
                <a:moveTo>
                  <a:pt x="26" y="47"/>
                </a:moveTo>
                <a:cubicBezTo>
                  <a:pt x="73" y="47"/>
                  <a:pt x="73" y="47"/>
                  <a:pt x="73" y="47"/>
                </a:cubicBezTo>
                <a:cubicBezTo>
                  <a:pt x="73" y="53"/>
                  <a:pt x="73" y="53"/>
                  <a:pt x="73" y="53"/>
                </a:cubicBezTo>
                <a:cubicBezTo>
                  <a:pt x="26" y="53"/>
                  <a:pt x="26" y="53"/>
                  <a:pt x="26" y="53"/>
                </a:cubicBezTo>
                <a:lnTo>
                  <a:pt x="26" y="47"/>
                </a:lnTo>
                <a:close/>
                <a:moveTo>
                  <a:pt x="26" y="60"/>
                </a:moveTo>
                <a:cubicBezTo>
                  <a:pt x="73" y="60"/>
                  <a:pt x="73" y="60"/>
                  <a:pt x="73" y="60"/>
                </a:cubicBezTo>
                <a:cubicBezTo>
                  <a:pt x="73" y="67"/>
                  <a:pt x="73" y="67"/>
                  <a:pt x="73" y="67"/>
                </a:cubicBezTo>
                <a:cubicBezTo>
                  <a:pt x="26" y="67"/>
                  <a:pt x="26" y="67"/>
                  <a:pt x="26" y="67"/>
                </a:cubicBezTo>
                <a:lnTo>
                  <a:pt x="26" y="60"/>
                </a:lnTo>
                <a:close/>
                <a:moveTo>
                  <a:pt x="26" y="73"/>
                </a:moveTo>
                <a:cubicBezTo>
                  <a:pt x="73" y="73"/>
                  <a:pt x="73" y="73"/>
                  <a:pt x="73" y="73"/>
                </a:cubicBezTo>
                <a:cubicBezTo>
                  <a:pt x="73" y="80"/>
                  <a:pt x="73" y="80"/>
                  <a:pt x="73" y="80"/>
                </a:cubicBezTo>
                <a:cubicBezTo>
                  <a:pt x="26" y="80"/>
                  <a:pt x="26" y="80"/>
                  <a:pt x="26" y="80"/>
                </a:cubicBezTo>
                <a:lnTo>
                  <a:pt x="26" y="73"/>
                </a:lnTo>
                <a:close/>
                <a:moveTo>
                  <a:pt x="26" y="33"/>
                </a:moveTo>
                <a:cubicBezTo>
                  <a:pt x="73" y="33"/>
                  <a:pt x="73" y="33"/>
                  <a:pt x="73" y="33"/>
                </a:cubicBezTo>
                <a:cubicBezTo>
                  <a:pt x="73" y="40"/>
                  <a:pt x="73" y="40"/>
                  <a:pt x="73" y="40"/>
                </a:cubicBezTo>
                <a:cubicBezTo>
                  <a:pt x="26" y="40"/>
                  <a:pt x="26" y="40"/>
                  <a:pt x="26" y="40"/>
                </a:cubicBezTo>
                <a:lnTo>
                  <a:pt x="26" y="33"/>
                </a:ln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25" name="Freeform 211"/>
          <p:cNvSpPr/>
          <p:nvPr/>
        </p:nvSpPr>
        <p:spPr bwMode="auto">
          <a:xfrm>
            <a:off x="9535630" y="5045801"/>
            <a:ext cx="274526" cy="273057"/>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26" name="Freeform 212"/>
          <p:cNvSpPr/>
          <p:nvPr/>
        </p:nvSpPr>
        <p:spPr bwMode="auto">
          <a:xfrm>
            <a:off x="9553246" y="5383453"/>
            <a:ext cx="258377" cy="211399"/>
          </a:xfrm>
          <a:custGeom>
            <a:avLst/>
            <a:gdLst>
              <a:gd name="T0" fmla="*/ 108 w 108"/>
              <a:gd name="T1" fmla="*/ 11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1"/>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8"/>
                  <a:pt x="8" y="4"/>
                </a:cubicBezTo>
                <a:cubicBezTo>
                  <a:pt x="6" y="7"/>
                  <a:pt x="5" y="11"/>
                  <a:pt x="5" y="15"/>
                </a:cubicBezTo>
                <a:cubicBezTo>
                  <a:pt x="5" y="23"/>
                  <a:pt x="9" y="30"/>
                  <a:pt x="15" y="34"/>
                </a:cubicBezTo>
                <a:cubicBezTo>
                  <a:pt x="11" y="34"/>
                  <a:pt x="8" y="33"/>
                  <a:pt x="5" y="31"/>
                </a:cubicBezTo>
                <a:cubicBezTo>
                  <a:pt x="5" y="31"/>
                  <a:pt x="5" y="31"/>
                  <a:pt x="5" y="31"/>
                </a:cubicBezTo>
                <a:cubicBezTo>
                  <a:pt x="5" y="42"/>
                  <a:pt x="12" y="51"/>
                  <a:pt x="23" y="53"/>
                </a:cubicBezTo>
                <a:cubicBezTo>
                  <a:pt x="21" y="53"/>
                  <a:pt x="19" y="54"/>
                  <a:pt x="17" y="54"/>
                </a:cubicBezTo>
                <a:cubicBezTo>
                  <a:pt x="15" y="54"/>
                  <a:pt x="14" y="54"/>
                  <a:pt x="13" y="53"/>
                </a:cubicBezTo>
                <a:cubicBezTo>
                  <a:pt x="15" y="62"/>
                  <a:pt x="23" y="69"/>
                  <a:pt x="33" y="69"/>
                </a:cubicBezTo>
                <a:cubicBezTo>
                  <a:pt x="26" y="75"/>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1"/>
                </a:cubicBez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27" name="Freeform 213"/>
          <p:cNvSpPr/>
          <p:nvPr/>
        </p:nvSpPr>
        <p:spPr bwMode="auto">
          <a:xfrm>
            <a:off x="9936409" y="5515577"/>
            <a:ext cx="182039" cy="189378"/>
          </a:xfrm>
          <a:custGeom>
            <a:avLst/>
            <a:gdLst>
              <a:gd name="T0" fmla="*/ 66 w 124"/>
              <a:gd name="T1" fmla="*/ 0 h 129"/>
              <a:gd name="T2" fmla="*/ 66 w 124"/>
              <a:gd name="T3" fmla="*/ 59 h 129"/>
              <a:gd name="T4" fmla="*/ 124 w 124"/>
              <a:gd name="T5" fmla="*/ 0 h 129"/>
              <a:gd name="T6" fmla="*/ 124 w 124"/>
              <a:gd name="T7" fmla="*/ 129 h 129"/>
              <a:gd name="T8" fmla="*/ 66 w 124"/>
              <a:gd name="T9" fmla="*/ 70 h 129"/>
              <a:gd name="T10" fmla="*/ 66 w 124"/>
              <a:gd name="T11" fmla="*/ 129 h 129"/>
              <a:gd name="T12" fmla="*/ 0 w 124"/>
              <a:gd name="T13" fmla="*/ 64 h 129"/>
              <a:gd name="T14" fmla="*/ 66 w 124"/>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66" y="0"/>
                </a:moveTo>
                <a:lnTo>
                  <a:pt x="66" y="59"/>
                </a:lnTo>
                <a:lnTo>
                  <a:pt x="124" y="0"/>
                </a:lnTo>
                <a:lnTo>
                  <a:pt x="124" y="129"/>
                </a:lnTo>
                <a:lnTo>
                  <a:pt x="66" y="70"/>
                </a:lnTo>
                <a:lnTo>
                  <a:pt x="66" y="129"/>
                </a:lnTo>
                <a:lnTo>
                  <a:pt x="0" y="64"/>
                </a:lnTo>
                <a:lnTo>
                  <a:pt x="66" y="0"/>
                </a:ln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28" name="Freeform 214"/>
          <p:cNvSpPr>
            <a:spLocks noEditPoints="1"/>
          </p:cNvSpPr>
          <p:nvPr/>
        </p:nvSpPr>
        <p:spPr bwMode="auto">
          <a:xfrm>
            <a:off x="9607565" y="5553747"/>
            <a:ext cx="274526" cy="273057"/>
          </a:xfrm>
          <a:custGeom>
            <a:avLst/>
            <a:gdLst>
              <a:gd name="T0" fmla="*/ 0 w 114"/>
              <a:gd name="T1" fmla="*/ 83 h 114"/>
              <a:gd name="T2" fmla="*/ 10 w 114"/>
              <a:gd name="T3" fmla="*/ 93 h 114"/>
              <a:gd name="T4" fmla="*/ 30 w 114"/>
              <a:gd name="T5" fmla="*/ 73 h 114"/>
              <a:gd name="T6" fmla="*/ 41 w 114"/>
              <a:gd name="T7" fmla="*/ 84 h 114"/>
              <a:gd name="T8" fmla="*/ 21 w 114"/>
              <a:gd name="T9" fmla="*/ 104 h 114"/>
              <a:gd name="T10" fmla="*/ 31 w 114"/>
              <a:gd name="T11" fmla="*/ 114 h 114"/>
              <a:gd name="T12" fmla="*/ 51 w 114"/>
              <a:gd name="T13" fmla="*/ 94 h 114"/>
              <a:gd name="T14" fmla="*/ 64 w 114"/>
              <a:gd name="T15" fmla="*/ 107 h 114"/>
              <a:gd name="T16" fmla="*/ 74 w 114"/>
              <a:gd name="T17" fmla="*/ 97 h 114"/>
              <a:gd name="T18" fmla="*/ 17 w 114"/>
              <a:gd name="T19" fmla="*/ 40 h 114"/>
              <a:gd name="T20" fmla="*/ 7 w 114"/>
              <a:gd name="T21" fmla="*/ 50 h 114"/>
              <a:gd name="T22" fmla="*/ 20 w 114"/>
              <a:gd name="T23" fmla="*/ 63 h 114"/>
              <a:gd name="T24" fmla="*/ 0 w 114"/>
              <a:gd name="T25" fmla="*/ 83 h 114"/>
              <a:gd name="T26" fmla="*/ 84 w 114"/>
              <a:gd name="T27" fmla="*/ 30 h 114"/>
              <a:gd name="T28" fmla="*/ 26 w 114"/>
              <a:gd name="T29" fmla="*/ 39 h 114"/>
              <a:gd name="T30" fmla="*/ 75 w 114"/>
              <a:gd name="T31" fmla="*/ 88 h 114"/>
              <a:gd name="T32" fmla="*/ 84 w 114"/>
              <a:gd name="T33" fmla="*/ 30 h 114"/>
              <a:gd name="T34" fmla="*/ 93 w 114"/>
              <a:gd name="T35" fmla="*/ 35 h 114"/>
              <a:gd name="T36" fmla="*/ 79 w 114"/>
              <a:gd name="T37" fmla="*/ 21 h 114"/>
              <a:gd name="T38" fmla="*/ 100 w 114"/>
              <a:gd name="T39" fmla="*/ 0 h 114"/>
              <a:gd name="T40" fmla="*/ 114 w 114"/>
              <a:gd name="T41" fmla="*/ 14 h 114"/>
              <a:gd name="T42" fmla="*/ 93 w 114"/>
              <a:gd name="T43" fmla="*/ 3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4">
                <a:moveTo>
                  <a:pt x="0" y="83"/>
                </a:moveTo>
                <a:cubicBezTo>
                  <a:pt x="10" y="93"/>
                  <a:pt x="10" y="93"/>
                  <a:pt x="10" y="93"/>
                </a:cubicBezTo>
                <a:cubicBezTo>
                  <a:pt x="30" y="73"/>
                  <a:pt x="30" y="73"/>
                  <a:pt x="30" y="73"/>
                </a:cubicBezTo>
                <a:cubicBezTo>
                  <a:pt x="41" y="84"/>
                  <a:pt x="41" y="84"/>
                  <a:pt x="41" y="84"/>
                </a:cubicBezTo>
                <a:cubicBezTo>
                  <a:pt x="21" y="104"/>
                  <a:pt x="21" y="104"/>
                  <a:pt x="21" y="104"/>
                </a:cubicBezTo>
                <a:cubicBezTo>
                  <a:pt x="31" y="114"/>
                  <a:pt x="31" y="114"/>
                  <a:pt x="31" y="114"/>
                </a:cubicBezTo>
                <a:cubicBezTo>
                  <a:pt x="51" y="94"/>
                  <a:pt x="51" y="94"/>
                  <a:pt x="51" y="94"/>
                </a:cubicBezTo>
                <a:cubicBezTo>
                  <a:pt x="64" y="107"/>
                  <a:pt x="64" y="107"/>
                  <a:pt x="64" y="107"/>
                </a:cubicBezTo>
                <a:cubicBezTo>
                  <a:pt x="74" y="97"/>
                  <a:pt x="74" y="97"/>
                  <a:pt x="74" y="97"/>
                </a:cubicBezTo>
                <a:cubicBezTo>
                  <a:pt x="17" y="40"/>
                  <a:pt x="17" y="40"/>
                  <a:pt x="17" y="40"/>
                </a:cubicBezTo>
                <a:cubicBezTo>
                  <a:pt x="7" y="50"/>
                  <a:pt x="7" y="50"/>
                  <a:pt x="7" y="50"/>
                </a:cubicBezTo>
                <a:cubicBezTo>
                  <a:pt x="20" y="63"/>
                  <a:pt x="20" y="63"/>
                  <a:pt x="20" y="63"/>
                </a:cubicBezTo>
                <a:lnTo>
                  <a:pt x="0" y="83"/>
                </a:lnTo>
                <a:close/>
                <a:moveTo>
                  <a:pt x="84" y="30"/>
                </a:moveTo>
                <a:cubicBezTo>
                  <a:pt x="65" y="12"/>
                  <a:pt x="41" y="26"/>
                  <a:pt x="26" y="39"/>
                </a:cubicBezTo>
                <a:cubicBezTo>
                  <a:pt x="75" y="88"/>
                  <a:pt x="75" y="88"/>
                  <a:pt x="75" y="88"/>
                </a:cubicBezTo>
                <a:cubicBezTo>
                  <a:pt x="88" y="73"/>
                  <a:pt x="102" y="49"/>
                  <a:pt x="84" y="30"/>
                </a:cubicBezTo>
                <a:close/>
                <a:moveTo>
                  <a:pt x="93" y="35"/>
                </a:moveTo>
                <a:cubicBezTo>
                  <a:pt x="79" y="21"/>
                  <a:pt x="79" y="21"/>
                  <a:pt x="79" y="21"/>
                </a:cubicBezTo>
                <a:cubicBezTo>
                  <a:pt x="100" y="0"/>
                  <a:pt x="100" y="0"/>
                  <a:pt x="100" y="0"/>
                </a:cubicBezTo>
                <a:cubicBezTo>
                  <a:pt x="114" y="14"/>
                  <a:pt x="114" y="14"/>
                  <a:pt x="114" y="14"/>
                </a:cubicBezTo>
                <a:lnTo>
                  <a:pt x="93" y="35"/>
                </a:ln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29" name="Freeform 215"/>
          <p:cNvSpPr>
            <a:spLocks noEditPoints="1"/>
          </p:cNvSpPr>
          <p:nvPr/>
        </p:nvSpPr>
        <p:spPr bwMode="auto">
          <a:xfrm>
            <a:off x="8939601" y="5327666"/>
            <a:ext cx="274526" cy="268653"/>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30" name="Freeform 216"/>
          <p:cNvSpPr>
            <a:spLocks noEditPoints="1"/>
          </p:cNvSpPr>
          <p:nvPr/>
        </p:nvSpPr>
        <p:spPr bwMode="auto">
          <a:xfrm>
            <a:off x="9265509" y="5335008"/>
            <a:ext cx="251037" cy="252505"/>
          </a:xfrm>
          <a:custGeom>
            <a:avLst/>
            <a:gdLst>
              <a:gd name="T0" fmla="*/ 100 w 105"/>
              <a:gd name="T1" fmla="*/ 29 h 105"/>
              <a:gd name="T2" fmla="*/ 71 w 105"/>
              <a:gd name="T3" fmla="*/ 26 h 105"/>
              <a:gd name="T4" fmla="*/ 88 w 105"/>
              <a:gd name="T5" fmla="*/ 9 h 105"/>
              <a:gd name="T6" fmla="*/ 82 w 105"/>
              <a:gd name="T7" fmla="*/ 3 h 105"/>
              <a:gd name="T8" fmla="*/ 59 w 105"/>
              <a:gd name="T9" fmla="*/ 26 h 105"/>
              <a:gd name="T10" fmla="*/ 52 w 105"/>
              <a:gd name="T11" fmla="*/ 26 h 105"/>
              <a:gd name="T12" fmla="*/ 52 w 105"/>
              <a:gd name="T13" fmla="*/ 26 h 105"/>
              <a:gd name="T14" fmla="*/ 26 w 105"/>
              <a:gd name="T15" fmla="*/ 0 h 105"/>
              <a:gd name="T16" fmla="*/ 19 w 105"/>
              <a:gd name="T17" fmla="*/ 6 h 105"/>
              <a:gd name="T18" fmla="*/ 39 w 105"/>
              <a:gd name="T19" fmla="*/ 26 h 105"/>
              <a:gd name="T20" fmla="*/ 4 w 105"/>
              <a:gd name="T21" fmla="*/ 29 h 105"/>
              <a:gd name="T22" fmla="*/ 0 w 105"/>
              <a:gd name="T23" fmla="*/ 65 h 105"/>
              <a:gd name="T24" fmla="*/ 4 w 105"/>
              <a:gd name="T25" fmla="*/ 101 h 105"/>
              <a:gd name="T26" fmla="*/ 52 w 105"/>
              <a:gd name="T27" fmla="*/ 105 h 105"/>
              <a:gd name="T28" fmla="*/ 100 w 105"/>
              <a:gd name="T29" fmla="*/ 101 h 105"/>
              <a:gd name="T30" fmla="*/ 105 w 105"/>
              <a:gd name="T31" fmla="*/ 65 h 105"/>
              <a:gd name="T32" fmla="*/ 100 w 105"/>
              <a:gd name="T33" fmla="*/ 29 h 105"/>
              <a:gd name="T34" fmla="*/ 88 w 105"/>
              <a:gd name="T35" fmla="*/ 89 h 105"/>
              <a:gd name="T36" fmla="*/ 52 w 105"/>
              <a:gd name="T37" fmla="*/ 92 h 105"/>
              <a:gd name="T38" fmla="*/ 16 w 105"/>
              <a:gd name="T39" fmla="*/ 89 h 105"/>
              <a:gd name="T40" fmla="*/ 13 w 105"/>
              <a:gd name="T41" fmla="*/ 65 h 105"/>
              <a:gd name="T42" fmla="*/ 16 w 105"/>
              <a:gd name="T43" fmla="*/ 41 h 105"/>
              <a:gd name="T44" fmla="*/ 52 w 105"/>
              <a:gd name="T45" fmla="*/ 39 h 105"/>
              <a:gd name="T46" fmla="*/ 88 w 105"/>
              <a:gd name="T47" fmla="*/ 41 h 105"/>
              <a:gd name="T48" fmla="*/ 92 w 105"/>
              <a:gd name="T49" fmla="*/ 65 h 105"/>
              <a:gd name="T50" fmla="*/ 88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0" y="29"/>
                </a:moveTo>
                <a:cubicBezTo>
                  <a:pt x="91" y="28"/>
                  <a:pt x="82" y="27"/>
                  <a:pt x="71" y="26"/>
                </a:cubicBezTo>
                <a:cubicBezTo>
                  <a:pt x="88" y="9"/>
                  <a:pt x="88" y="9"/>
                  <a:pt x="88" y="9"/>
                </a:cubicBezTo>
                <a:cubicBezTo>
                  <a:pt x="82" y="3"/>
                  <a:pt x="82" y="3"/>
                  <a:pt x="82" y="3"/>
                </a:cubicBezTo>
                <a:cubicBezTo>
                  <a:pt x="59" y="26"/>
                  <a:pt x="59" y="26"/>
                  <a:pt x="59" y="26"/>
                </a:cubicBezTo>
                <a:cubicBezTo>
                  <a:pt x="57" y="26"/>
                  <a:pt x="54" y="26"/>
                  <a:pt x="52" y="26"/>
                </a:cubicBezTo>
                <a:cubicBezTo>
                  <a:pt x="52" y="26"/>
                  <a:pt x="52" y="26"/>
                  <a:pt x="52" y="26"/>
                </a:cubicBezTo>
                <a:cubicBezTo>
                  <a:pt x="26" y="0"/>
                  <a:pt x="26" y="0"/>
                  <a:pt x="26" y="0"/>
                </a:cubicBezTo>
                <a:cubicBezTo>
                  <a:pt x="19" y="6"/>
                  <a:pt x="19" y="6"/>
                  <a:pt x="19" y="6"/>
                </a:cubicBezTo>
                <a:cubicBezTo>
                  <a:pt x="39" y="26"/>
                  <a:pt x="39" y="26"/>
                  <a:pt x="39" y="26"/>
                </a:cubicBezTo>
                <a:cubicBezTo>
                  <a:pt x="27" y="27"/>
                  <a:pt x="15" y="28"/>
                  <a:pt x="4" y="29"/>
                </a:cubicBezTo>
                <a:cubicBezTo>
                  <a:pt x="1" y="40"/>
                  <a:pt x="0" y="52"/>
                  <a:pt x="0" y="65"/>
                </a:cubicBezTo>
                <a:cubicBezTo>
                  <a:pt x="0" y="78"/>
                  <a:pt x="1" y="90"/>
                  <a:pt x="4" y="101"/>
                </a:cubicBezTo>
                <a:cubicBezTo>
                  <a:pt x="19" y="104"/>
                  <a:pt x="35" y="105"/>
                  <a:pt x="52" y="105"/>
                </a:cubicBezTo>
                <a:cubicBezTo>
                  <a:pt x="69" y="105"/>
                  <a:pt x="86" y="104"/>
                  <a:pt x="100" y="101"/>
                </a:cubicBezTo>
                <a:cubicBezTo>
                  <a:pt x="103" y="90"/>
                  <a:pt x="105" y="78"/>
                  <a:pt x="105" y="65"/>
                </a:cubicBezTo>
                <a:cubicBezTo>
                  <a:pt x="105" y="52"/>
                  <a:pt x="103" y="40"/>
                  <a:pt x="100" y="29"/>
                </a:cubicBezTo>
                <a:close/>
                <a:moveTo>
                  <a:pt x="88" y="89"/>
                </a:moveTo>
                <a:cubicBezTo>
                  <a:pt x="77" y="91"/>
                  <a:pt x="65" y="92"/>
                  <a:pt x="52" y="92"/>
                </a:cubicBezTo>
                <a:cubicBezTo>
                  <a:pt x="39" y="92"/>
                  <a:pt x="27" y="91"/>
                  <a:pt x="16" y="89"/>
                </a:cubicBezTo>
                <a:cubicBezTo>
                  <a:pt x="14" y="82"/>
                  <a:pt x="13" y="74"/>
                  <a:pt x="13" y="65"/>
                </a:cubicBezTo>
                <a:cubicBezTo>
                  <a:pt x="13" y="57"/>
                  <a:pt x="14" y="49"/>
                  <a:pt x="16" y="41"/>
                </a:cubicBezTo>
                <a:cubicBezTo>
                  <a:pt x="27" y="40"/>
                  <a:pt x="39" y="39"/>
                  <a:pt x="52" y="39"/>
                </a:cubicBezTo>
                <a:cubicBezTo>
                  <a:pt x="65" y="39"/>
                  <a:pt x="77" y="40"/>
                  <a:pt x="88" y="41"/>
                </a:cubicBezTo>
                <a:cubicBezTo>
                  <a:pt x="90" y="49"/>
                  <a:pt x="92" y="57"/>
                  <a:pt x="92" y="65"/>
                </a:cubicBezTo>
                <a:cubicBezTo>
                  <a:pt x="92" y="74"/>
                  <a:pt x="90" y="82"/>
                  <a:pt x="88" y="89"/>
                </a:cubicBez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31" name="Freeform 217"/>
          <p:cNvSpPr/>
          <p:nvPr/>
        </p:nvSpPr>
        <p:spPr bwMode="auto">
          <a:xfrm>
            <a:off x="9228808" y="5637426"/>
            <a:ext cx="306823" cy="173230"/>
          </a:xfrm>
          <a:custGeom>
            <a:avLst/>
            <a:gdLst>
              <a:gd name="T0" fmla="*/ 128 w 128"/>
              <a:gd name="T1" fmla="*/ 50 h 72"/>
              <a:gd name="T2" fmla="*/ 112 w 128"/>
              <a:gd name="T3" fmla="*/ 29 h 72"/>
              <a:gd name="T4" fmla="*/ 82 w 128"/>
              <a:gd name="T5" fmla="*/ 0 h 72"/>
              <a:gd name="T6" fmla="*/ 58 w 128"/>
              <a:gd name="T7" fmla="*/ 11 h 72"/>
              <a:gd name="T8" fmla="*/ 45 w 128"/>
              <a:gd name="T9" fmla="*/ 4 h 72"/>
              <a:gd name="T10" fmla="*/ 29 w 128"/>
              <a:gd name="T11" fmla="*/ 21 h 72"/>
              <a:gd name="T12" fmla="*/ 29 w 128"/>
              <a:gd name="T13" fmla="*/ 23 h 72"/>
              <a:gd name="T14" fmla="*/ 24 w 128"/>
              <a:gd name="T15" fmla="*/ 23 h 72"/>
              <a:gd name="T16" fmla="*/ 0 w 128"/>
              <a:gd name="T17" fmla="*/ 47 h 72"/>
              <a:gd name="T18" fmla="*/ 24 w 128"/>
              <a:gd name="T19" fmla="*/ 72 h 72"/>
              <a:gd name="T20" fmla="*/ 106 w 128"/>
              <a:gd name="T21" fmla="*/ 72 h 72"/>
              <a:gd name="T22" fmla="*/ 106 w 128"/>
              <a:gd name="T23" fmla="*/ 72 h 72"/>
              <a:gd name="T24" fmla="*/ 128 w 128"/>
              <a:gd name="T25"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0"/>
                </a:moveTo>
                <a:cubicBezTo>
                  <a:pt x="128" y="39"/>
                  <a:pt x="121" y="31"/>
                  <a:pt x="112" y="29"/>
                </a:cubicBezTo>
                <a:cubicBezTo>
                  <a:pt x="111" y="12"/>
                  <a:pt x="98" y="0"/>
                  <a:pt x="82" y="0"/>
                </a:cubicBezTo>
                <a:cubicBezTo>
                  <a:pt x="72" y="0"/>
                  <a:pt x="64" y="4"/>
                  <a:pt x="58" y="11"/>
                </a:cubicBezTo>
                <a:cubicBezTo>
                  <a:pt x="55" y="7"/>
                  <a:pt x="51" y="4"/>
                  <a:pt x="45" y="4"/>
                </a:cubicBezTo>
                <a:cubicBezTo>
                  <a:pt x="36" y="4"/>
                  <a:pt x="29" y="12"/>
                  <a:pt x="29" y="21"/>
                </a:cubicBezTo>
                <a:cubicBezTo>
                  <a:pt x="29" y="22"/>
                  <a:pt x="29" y="23"/>
                  <a:pt x="29" y="23"/>
                </a:cubicBezTo>
                <a:cubicBezTo>
                  <a:pt x="27" y="23"/>
                  <a:pt x="26" y="23"/>
                  <a:pt x="24" y="23"/>
                </a:cubicBezTo>
                <a:cubicBezTo>
                  <a:pt x="11" y="23"/>
                  <a:pt x="0" y="34"/>
                  <a:pt x="0" y="47"/>
                </a:cubicBezTo>
                <a:cubicBezTo>
                  <a:pt x="0" y="61"/>
                  <a:pt x="11" y="72"/>
                  <a:pt x="24" y="72"/>
                </a:cubicBezTo>
                <a:cubicBezTo>
                  <a:pt x="106" y="72"/>
                  <a:pt x="106" y="72"/>
                  <a:pt x="106" y="72"/>
                </a:cubicBezTo>
                <a:cubicBezTo>
                  <a:pt x="106" y="72"/>
                  <a:pt x="106" y="72"/>
                  <a:pt x="106" y="72"/>
                </a:cubicBezTo>
                <a:cubicBezTo>
                  <a:pt x="118" y="71"/>
                  <a:pt x="128" y="62"/>
                  <a:pt x="128" y="50"/>
                </a:cubicBez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32" name="Freeform 218"/>
          <p:cNvSpPr>
            <a:spLocks noEditPoints="1"/>
          </p:cNvSpPr>
          <p:nvPr/>
        </p:nvSpPr>
        <p:spPr bwMode="auto">
          <a:xfrm>
            <a:off x="8944006" y="5637426"/>
            <a:ext cx="211399" cy="173230"/>
          </a:xfrm>
          <a:custGeom>
            <a:avLst/>
            <a:gdLst>
              <a:gd name="T0" fmla="*/ 0 w 88"/>
              <a:gd name="T1" fmla="*/ 0 h 72"/>
              <a:gd name="T2" fmla="*/ 0 w 88"/>
              <a:gd name="T3" fmla="*/ 72 h 72"/>
              <a:gd name="T4" fmla="*/ 88 w 88"/>
              <a:gd name="T5" fmla="*/ 72 h 72"/>
              <a:gd name="T6" fmla="*/ 88 w 88"/>
              <a:gd name="T7" fmla="*/ 0 h 72"/>
              <a:gd name="T8" fmla="*/ 0 w 88"/>
              <a:gd name="T9" fmla="*/ 0 h 72"/>
              <a:gd name="T10" fmla="*/ 83 w 88"/>
              <a:gd name="T11" fmla="*/ 66 h 72"/>
              <a:gd name="T12" fmla="*/ 5 w 88"/>
              <a:gd name="T13" fmla="*/ 66 h 72"/>
              <a:gd name="T14" fmla="*/ 5 w 88"/>
              <a:gd name="T15" fmla="*/ 5 h 72"/>
              <a:gd name="T16" fmla="*/ 83 w 88"/>
              <a:gd name="T17" fmla="*/ 5 h 72"/>
              <a:gd name="T18" fmla="*/ 83 w 88"/>
              <a:gd name="T19" fmla="*/ 66 h 72"/>
              <a:gd name="T20" fmla="*/ 61 w 88"/>
              <a:gd name="T21" fmla="*/ 19 h 72"/>
              <a:gd name="T22" fmla="*/ 69 w 88"/>
              <a:gd name="T23" fmla="*/ 27 h 72"/>
              <a:gd name="T24" fmla="*/ 77 w 88"/>
              <a:gd name="T25" fmla="*/ 19 h 72"/>
              <a:gd name="T26" fmla="*/ 69 w 88"/>
              <a:gd name="T27" fmla="*/ 11 h 72"/>
              <a:gd name="T28" fmla="*/ 61 w 88"/>
              <a:gd name="T29" fmla="*/ 19 h 72"/>
              <a:gd name="T30" fmla="*/ 77 w 88"/>
              <a:gd name="T31" fmla="*/ 60 h 72"/>
              <a:gd name="T32" fmla="*/ 11 w 88"/>
              <a:gd name="T33" fmla="*/ 60 h 72"/>
              <a:gd name="T34" fmla="*/ 27 w 88"/>
              <a:gd name="T35" fmla="*/ 16 h 72"/>
              <a:gd name="T36" fmla="*/ 50 w 88"/>
              <a:gd name="T37" fmla="*/ 44 h 72"/>
              <a:gd name="T38" fmla="*/ 61 w 88"/>
              <a:gd name="T39" fmla="*/ 36 h 72"/>
              <a:gd name="T40" fmla="*/ 77 w 88"/>
              <a:gd name="T4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72">
                <a:moveTo>
                  <a:pt x="0" y="0"/>
                </a:moveTo>
                <a:cubicBezTo>
                  <a:pt x="0" y="72"/>
                  <a:pt x="0" y="72"/>
                  <a:pt x="0" y="72"/>
                </a:cubicBezTo>
                <a:cubicBezTo>
                  <a:pt x="88" y="72"/>
                  <a:pt x="88" y="72"/>
                  <a:pt x="88" y="72"/>
                </a:cubicBezTo>
                <a:cubicBezTo>
                  <a:pt x="88" y="0"/>
                  <a:pt x="88" y="0"/>
                  <a:pt x="88" y="0"/>
                </a:cubicBezTo>
                <a:lnTo>
                  <a:pt x="0" y="0"/>
                </a:lnTo>
                <a:close/>
                <a:moveTo>
                  <a:pt x="83" y="66"/>
                </a:moveTo>
                <a:cubicBezTo>
                  <a:pt x="5" y="66"/>
                  <a:pt x="5" y="66"/>
                  <a:pt x="5" y="66"/>
                </a:cubicBezTo>
                <a:cubicBezTo>
                  <a:pt x="5" y="5"/>
                  <a:pt x="5" y="5"/>
                  <a:pt x="5" y="5"/>
                </a:cubicBezTo>
                <a:cubicBezTo>
                  <a:pt x="83" y="5"/>
                  <a:pt x="83" y="5"/>
                  <a:pt x="83" y="5"/>
                </a:cubicBezTo>
                <a:lnTo>
                  <a:pt x="83" y="66"/>
                </a:lnTo>
                <a:close/>
                <a:moveTo>
                  <a:pt x="61" y="19"/>
                </a:moveTo>
                <a:cubicBezTo>
                  <a:pt x="61" y="24"/>
                  <a:pt x="64" y="27"/>
                  <a:pt x="69" y="27"/>
                </a:cubicBezTo>
                <a:cubicBezTo>
                  <a:pt x="74" y="27"/>
                  <a:pt x="77" y="24"/>
                  <a:pt x="77" y="19"/>
                </a:cubicBezTo>
                <a:cubicBezTo>
                  <a:pt x="77" y="14"/>
                  <a:pt x="74" y="11"/>
                  <a:pt x="69" y="11"/>
                </a:cubicBezTo>
                <a:cubicBezTo>
                  <a:pt x="64" y="11"/>
                  <a:pt x="61" y="14"/>
                  <a:pt x="61" y="19"/>
                </a:cubicBezTo>
                <a:close/>
                <a:moveTo>
                  <a:pt x="77" y="60"/>
                </a:moveTo>
                <a:cubicBezTo>
                  <a:pt x="11" y="60"/>
                  <a:pt x="11" y="60"/>
                  <a:pt x="11" y="60"/>
                </a:cubicBezTo>
                <a:cubicBezTo>
                  <a:pt x="27" y="16"/>
                  <a:pt x="27" y="16"/>
                  <a:pt x="27" y="16"/>
                </a:cubicBezTo>
                <a:cubicBezTo>
                  <a:pt x="50" y="44"/>
                  <a:pt x="50" y="44"/>
                  <a:pt x="50" y="44"/>
                </a:cubicBezTo>
                <a:cubicBezTo>
                  <a:pt x="61" y="36"/>
                  <a:pt x="61" y="36"/>
                  <a:pt x="61" y="36"/>
                </a:cubicBezTo>
                <a:lnTo>
                  <a:pt x="77" y="60"/>
                </a:ln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33" name="Freeform 219"/>
          <p:cNvSpPr>
            <a:spLocks noEditPoints="1"/>
          </p:cNvSpPr>
          <p:nvPr/>
        </p:nvSpPr>
        <p:spPr bwMode="auto">
          <a:xfrm>
            <a:off x="8637183" y="5596320"/>
            <a:ext cx="204059" cy="206995"/>
          </a:xfrm>
          <a:custGeom>
            <a:avLst/>
            <a:gdLst>
              <a:gd name="T0" fmla="*/ 57 w 85"/>
              <a:gd name="T1" fmla="*/ 59 h 86"/>
              <a:gd name="T2" fmla="*/ 82 w 85"/>
              <a:gd name="T3" fmla="*/ 47 h 86"/>
              <a:gd name="T4" fmla="*/ 82 w 85"/>
              <a:gd name="T5" fmla="*/ 59 h 86"/>
              <a:gd name="T6" fmla="*/ 66 w 85"/>
              <a:gd name="T7" fmla="*/ 67 h 86"/>
              <a:gd name="T8" fmla="*/ 59 w 85"/>
              <a:gd name="T9" fmla="*/ 84 h 86"/>
              <a:gd name="T10" fmla="*/ 47 w 85"/>
              <a:gd name="T11" fmla="*/ 84 h 86"/>
              <a:gd name="T12" fmla="*/ 57 w 85"/>
              <a:gd name="T13" fmla="*/ 59 h 86"/>
              <a:gd name="T14" fmla="*/ 24 w 85"/>
              <a:gd name="T15" fmla="*/ 85 h 86"/>
              <a:gd name="T16" fmla="*/ 39 w 85"/>
              <a:gd name="T17" fmla="*/ 42 h 86"/>
              <a:gd name="T18" fmla="*/ 81 w 85"/>
              <a:gd name="T19" fmla="*/ 23 h 86"/>
              <a:gd name="T20" fmla="*/ 81 w 85"/>
              <a:gd name="T21" fmla="*/ 35 h 86"/>
              <a:gd name="T22" fmla="*/ 81 w 85"/>
              <a:gd name="T23" fmla="*/ 35 h 86"/>
              <a:gd name="T24" fmla="*/ 48 w 85"/>
              <a:gd name="T25" fmla="*/ 51 h 86"/>
              <a:gd name="T26" fmla="*/ 36 w 85"/>
              <a:gd name="T27" fmla="*/ 85 h 86"/>
              <a:gd name="T28" fmla="*/ 24 w 85"/>
              <a:gd name="T29" fmla="*/ 85 h 86"/>
              <a:gd name="T30" fmla="*/ 49 w 85"/>
              <a:gd name="T31" fmla="*/ 7 h 86"/>
              <a:gd name="T32" fmla="*/ 80 w 85"/>
              <a:gd name="T33" fmla="*/ 0 h 86"/>
              <a:gd name="T34" fmla="*/ 80 w 85"/>
              <a:gd name="T35" fmla="*/ 0 h 86"/>
              <a:gd name="T36" fmla="*/ 80 w 85"/>
              <a:gd name="T37" fmla="*/ 12 h 86"/>
              <a:gd name="T38" fmla="*/ 31 w 85"/>
              <a:gd name="T39" fmla="*/ 34 h 86"/>
              <a:gd name="T40" fmla="*/ 12 w 85"/>
              <a:gd name="T41" fmla="*/ 86 h 86"/>
              <a:gd name="T42" fmla="*/ 0 w 85"/>
              <a:gd name="T43" fmla="*/ 86 h 86"/>
              <a:gd name="T44" fmla="*/ 5 w 85"/>
              <a:gd name="T45" fmla="*/ 55 h 86"/>
              <a:gd name="T46" fmla="*/ 22 w 85"/>
              <a:gd name="T47" fmla="*/ 26 h 86"/>
              <a:gd name="T48" fmla="*/ 49 w 85"/>
              <a:gd name="T49" fmla="*/ 7 h 86"/>
              <a:gd name="T50" fmla="*/ 75 w 85"/>
              <a:gd name="T51" fmla="*/ 83 h 86"/>
              <a:gd name="T52" fmla="*/ 83 w 85"/>
              <a:gd name="T53" fmla="*/ 83 h 86"/>
              <a:gd name="T54" fmla="*/ 83 w 85"/>
              <a:gd name="T55" fmla="*/ 74 h 86"/>
              <a:gd name="T56" fmla="*/ 74 w 85"/>
              <a:gd name="T57" fmla="*/ 75 h 86"/>
              <a:gd name="T58" fmla="*/ 75 w 85"/>
              <a:gd name="T5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6">
                <a:moveTo>
                  <a:pt x="57" y="59"/>
                </a:moveTo>
                <a:cubicBezTo>
                  <a:pt x="64" y="51"/>
                  <a:pt x="73" y="48"/>
                  <a:pt x="82" y="47"/>
                </a:cubicBezTo>
                <a:cubicBezTo>
                  <a:pt x="82" y="59"/>
                  <a:pt x="82" y="59"/>
                  <a:pt x="82" y="59"/>
                </a:cubicBezTo>
                <a:cubicBezTo>
                  <a:pt x="76" y="59"/>
                  <a:pt x="70" y="62"/>
                  <a:pt x="66" y="67"/>
                </a:cubicBezTo>
                <a:cubicBezTo>
                  <a:pt x="61" y="71"/>
                  <a:pt x="59" y="78"/>
                  <a:pt x="59" y="84"/>
                </a:cubicBezTo>
                <a:cubicBezTo>
                  <a:pt x="47" y="84"/>
                  <a:pt x="47" y="84"/>
                  <a:pt x="47" y="84"/>
                </a:cubicBezTo>
                <a:cubicBezTo>
                  <a:pt x="47" y="75"/>
                  <a:pt x="50" y="66"/>
                  <a:pt x="57" y="59"/>
                </a:cubicBezTo>
                <a:close/>
                <a:moveTo>
                  <a:pt x="24" y="85"/>
                </a:moveTo>
                <a:cubicBezTo>
                  <a:pt x="23" y="69"/>
                  <a:pt x="29" y="54"/>
                  <a:pt x="39" y="42"/>
                </a:cubicBezTo>
                <a:cubicBezTo>
                  <a:pt x="50" y="31"/>
                  <a:pt x="65" y="24"/>
                  <a:pt x="81" y="23"/>
                </a:cubicBezTo>
                <a:cubicBezTo>
                  <a:pt x="81" y="35"/>
                  <a:pt x="81" y="35"/>
                  <a:pt x="81" y="35"/>
                </a:cubicBezTo>
                <a:cubicBezTo>
                  <a:pt x="81" y="35"/>
                  <a:pt x="81" y="35"/>
                  <a:pt x="81" y="35"/>
                </a:cubicBezTo>
                <a:cubicBezTo>
                  <a:pt x="69" y="36"/>
                  <a:pt x="57" y="41"/>
                  <a:pt x="48" y="51"/>
                </a:cubicBezTo>
                <a:cubicBezTo>
                  <a:pt x="40" y="60"/>
                  <a:pt x="35" y="72"/>
                  <a:pt x="36" y="85"/>
                </a:cubicBezTo>
                <a:lnTo>
                  <a:pt x="24" y="85"/>
                </a:lnTo>
                <a:close/>
                <a:moveTo>
                  <a:pt x="49" y="7"/>
                </a:moveTo>
                <a:cubicBezTo>
                  <a:pt x="59" y="3"/>
                  <a:pt x="69" y="0"/>
                  <a:pt x="80" y="0"/>
                </a:cubicBezTo>
                <a:cubicBezTo>
                  <a:pt x="80" y="0"/>
                  <a:pt x="80" y="0"/>
                  <a:pt x="80" y="0"/>
                </a:cubicBezTo>
                <a:cubicBezTo>
                  <a:pt x="80" y="12"/>
                  <a:pt x="80" y="12"/>
                  <a:pt x="80" y="12"/>
                </a:cubicBezTo>
                <a:cubicBezTo>
                  <a:pt x="61" y="12"/>
                  <a:pt x="44" y="20"/>
                  <a:pt x="31" y="34"/>
                </a:cubicBezTo>
                <a:cubicBezTo>
                  <a:pt x="18" y="48"/>
                  <a:pt x="11" y="67"/>
                  <a:pt x="12" y="86"/>
                </a:cubicBezTo>
                <a:cubicBezTo>
                  <a:pt x="0" y="86"/>
                  <a:pt x="0" y="86"/>
                  <a:pt x="0" y="86"/>
                </a:cubicBezTo>
                <a:cubicBezTo>
                  <a:pt x="0" y="75"/>
                  <a:pt x="1" y="65"/>
                  <a:pt x="5" y="55"/>
                </a:cubicBezTo>
                <a:cubicBezTo>
                  <a:pt x="9" y="44"/>
                  <a:pt x="14" y="35"/>
                  <a:pt x="22" y="26"/>
                </a:cubicBezTo>
                <a:cubicBezTo>
                  <a:pt x="30" y="18"/>
                  <a:pt x="39" y="12"/>
                  <a:pt x="49" y="7"/>
                </a:cubicBezTo>
                <a:close/>
                <a:moveTo>
                  <a:pt x="75" y="83"/>
                </a:moveTo>
                <a:cubicBezTo>
                  <a:pt x="77" y="85"/>
                  <a:pt x="81" y="85"/>
                  <a:pt x="83" y="83"/>
                </a:cubicBezTo>
                <a:cubicBezTo>
                  <a:pt x="85" y="80"/>
                  <a:pt x="85" y="77"/>
                  <a:pt x="83" y="74"/>
                </a:cubicBezTo>
                <a:cubicBezTo>
                  <a:pt x="80" y="72"/>
                  <a:pt x="77" y="72"/>
                  <a:pt x="74" y="75"/>
                </a:cubicBezTo>
                <a:cubicBezTo>
                  <a:pt x="72" y="77"/>
                  <a:pt x="72" y="81"/>
                  <a:pt x="75" y="83"/>
                </a:cubicBezTo>
                <a:close/>
              </a:path>
            </a:pathLst>
          </a:custGeom>
          <a:solidFill>
            <a:schemeClr val="tx2"/>
          </a:solidFill>
          <a:ln>
            <a:noFill/>
          </a:ln>
        </p:spPr>
        <p:txBody>
          <a:bodyPr vert="horz" wrap="square" lIns="68580" tIns="34290" rIns="68580" bIns="34290" numCol="1" anchor="t" anchorCtr="0" compatLnSpc="1"/>
          <a:lstStyle/>
          <a:p>
            <a:endParaRPr lang="id-ID" sz="1350">
              <a:cs typeface="+mn-ea"/>
              <a:sym typeface="+mn-lt"/>
            </a:endParaRPr>
          </a:p>
        </p:txBody>
      </p:sp>
      <p:sp>
        <p:nvSpPr>
          <p:cNvPr id="234" name="Freeform 227"/>
          <p:cNvSpPr>
            <a:spLocks noEditPoints="1"/>
          </p:cNvSpPr>
          <p:nvPr/>
        </p:nvSpPr>
        <p:spPr bwMode="auto">
          <a:xfrm>
            <a:off x="8036359" y="3018418"/>
            <a:ext cx="173230" cy="170294"/>
          </a:xfrm>
          <a:custGeom>
            <a:avLst/>
            <a:gdLst>
              <a:gd name="T0" fmla="*/ 14 w 72"/>
              <a:gd name="T1" fmla="*/ 35 h 71"/>
              <a:gd name="T2" fmla="*/ 14 w 72"/>
              <a:gd name="T3" fmla="*/ 33 h 71"/>
              <a:gd name="T4" fmla="*/ 1 w 72"/>
              <a:gd name="T5" fmla="*/ 29 h 71"/>
              <a:gd name="T6" fmla="*/ 0 w 72"/>
              <a:gd name="T7" fmla="*/ 35 h 71"/>
              <a:gd name="T8" fmla="*/ 11 w 72"/>
              <a:gd name="T9" fmla="*/ 62 h 71"/>
              <a:gd name="T10" fmla="*/ 19 w 72"/>
              <a:gd name="T11" fmla="*/ 51 h 71"/>
              <a:gd name="T12" fmla="*/ 14 w 72"/>
              <a:gd name="T13" fmla="*/ 35 h 71"/>
              <a:gd name="T14" fmla="*/ 58 w 72"/>
              <a:gd name="T15" fmla="*/ 35 h 71"/>
              <a:gd name="T16" fmla="*/ 53 w 72"/>
              <a:gd name="T17" fmla="*/ 51 h 71"/>
              <a:gd name="T18" fmla="*/ 61 w 72"/>
              <a:gd name="T19" fmla="*/ 62 h 71"/>
              <a:gd name="T20" fmla="*/ 72 w 72"/>
              <a:gd name="T21" fmla="*/ 35 h 71"/>
              <a:gd name="T22" fmla="*/ 71 w 72"/>
              <a:gd name="T23" fmla="*/ 29 h 71"/>
              <a:gd name="T24" fmla="*/ 58 w 72"/>
              <a:gd name="T25" fmla="*/ 33 h 71"/>
              <a:gd name="T26" fmla="*/ 58 w 72"/>
              <a:gd name="T27" fmla="*/ 35 h 71"/>
              <a:gd name="T28" fmla="*/ 40 w 72"/>
              <a:gd name="T29" fmla="*/ 13 h 71"/>
              <a:gd name="T30" fmla="*/ 56 w 72"/>
              <a:gd name="T31" fmla="*/ 24 h 71"/>
              <a:gd name="T32" fmla="*/ 68 w 72"/>
              <a:gd name="T33" fmla="*/ 20 h 71"/>
              <a:gd name="T34" fmla="*/ 40 w 72"/>
              <a:gd name="T35" fmla="*/ 0 h 71"/>
              <a:gd name="T36" fmla="*/ 40 w 72"/>
              <a:gd name="T37" fmla="*/ 13 h 71"/>
              <a:gd name="T38" fmla="*/ 16 w 72"/>
              <a:gd name="T39" fmla="*/ 24 h 71"/>
              <a:gd name="T40" fmla="*/ 31 w 72"/>
              <a:gd name="T41" fmla="*/ 13 h 71"/>
              <a:gd name="T42" fmla="*/ 31 w 72"/>
              <a:gd name="T43" fmla="*/ 0 h 71"/>
              <a:gd name="T44" fmla="*/ 3 w 72"/>
              <a:gd name="T45" fmla="*/ 20 h 71"/>
              <a:gd name="T46" fmla="*/ 16 w 72"/>
              <a:gd name="T47" fmla="*/ 24 h 71"/>
              <a:gd name="T48" fmla="*/ 45 w 72"/>
              <a:gd name="T49" fmla="*/ 56 h 71"/>
              <a:gd name="T50" fmla="*/ 36 w 72"/>
              <a:gd name="T51" fmla="*/ 58 h 71"/>
              <a:gd name="T52" fmla="*/ 27 w 72"/>
              <a:gd name="T53" fmla="*/ 56 h 71"/>
              <a:gd name="T54" fmla="*/ 19 w 72"/>
              <a:gd name="T55" fmla="*/ 67 h 71"/>
              <a:gd name="T56" fmla="*/ 36 w 72"/>
              <a:gd name="T57" fmla="*/ 71 h 71"/>
              <a:gd name="T58" fmla="*/ 53 w 72"/>
              <a:gd name="T59" fmla="*/ 67 h 71"/>
              <a:gd name="T60" fmla="*/ 45 w 72"/>
              <a:gd name="T61"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1">
                <a:moveTo>
                  <a:pt x="14" y="35"/>
                </a:moveTo>
                <a:cubicBezTo>
                  <a:pt x="14" y="35"/>
                  <a:pt x="14" y="34"/>
                  <a:pt x="14" y="33"/>
                </a:cubicBezTo>
                <a:cubicBezTo>
                  <a:pt x="1" y="29"/>
                  <a:pt x="1" y="29"/>
                  <a:pt x="1" y="29"/>
                </a:cubicBezTo>
                <a:cubicBezTo>
                  <a:pt x="0" y="31"/>
                  <a:pt x="0" y="33"/>
                  <a:pt x="0" y="35"/>
                </a:cubicBezTo>
                <a:cubicBezTo>
                  <a:pt x="0" y="46"/>
                  <a:pt x="4" y="55"/>
                  <a:pt x="11" y="62"/>
                </a:cubicBezTo>
                <a:cubicBezTo>
                  <a:pt x="19" y="51"/>
                  <a:pt x="19" y="51"/>
                  <a:pt x="19" y="51"/>
                </a:cubicBezTo>
                <a:cubicBezTo>
                  <a:pt x="16" y="47"/>
                  <a:pt x="14" y="41"/>
                  <a:pt x="14" y="35"/>
                </a:cubicBezTo>
                <a:close/>
                <a:moveTo>
                  <a:pt x="58" y="35"/>
                </a:moveTo>
                <a:cubicBezTo>
                  <a:pt x="58" y="41"/>
                  <a:pt x="56" y="47"/>
                  <a:pt x="53" y="51"/>
                </a:cubicBezTo>
                <a:cubicBezTo>
                  <a:pt x="61" y="62"/>
                  <a:pt x="61" y="62"/>
                  <a:pt x="61" y="62"/>
                </a:cubicBezTo>
                <a:cubicBezTo>
                  <a:pt x="68" y="55"/>
                  <a:pt x="72" y="46"/>
                  <a:pt x="72" y="35"/>
                </a:cubicBezTo>
                <a:cubicBezTo>
                  <a:pt x="72" y="33"/>
                  <a:pt x="72" y="31"/>
                  <a:pt x="71" y="29"/>
                </a:cubicBezTo>
                <a:cubicBezTo>
                  <a:pt x="58" y="33"/>
                  <a:pt x="58" y="33"/>
                  <a:pt x="58" y="33"/>
                </a:cubicBezTo>
                <a:cubicBezTo>
                  <a:pt x="58" y="34"/>
                  <a:pt x="58" y="35"/>
                  <a:pt x="58" y="35"/>
                </a:cubicBezTo>
                <a:close/>
                <a:moveTo>
                  <a:pt x="40" y="13"/>
                </a:moveTo>
                <a:cubicBezTo>
                  <a:pt x="47" y="15"/>
                  <a:pt x="52" y="19"/>
                  <a:pt x="56" y="24"/>
                </a:cubicBezTo>
                <a:cubicBezTo>
                  <a:pt x="68" y="20"/>
                  <a:pt x="68" y="20"/>
                  <a:pt x="68" y="20"/>
                </a:cubicBezTo>
                <a:cubicBezTo>
                  <a:pt x="63" y="9"/>
                  <a:pt x="53" y="1"/>
                  <a:pt x="40" y="0"/>
                </a:cubicBezTo>
                <a:lnTo>
                  <a:pt x="40" y="13"/>
                </a:lnTo>
                <a:close/>
                <a:moveTo>
                  <a:pt x="16" y="24"/>
                </a:moveTo>
                <a:cubicBezTo>
                  <a:pt x="20" y="19"/>
                  <a:pt x="25" y="15"/>
                  <a:pt x="31" y="13"/>
                </a:cubicBezTo>
                <a:cubicBezTo>
                  <a:pt x="31" y="0"/>
                  <a:pt x="31" y="0"/>
                  <a:pt x="31" y="0"/>
                </a:cubicBezTo>
                <a:cubicBezTo>
                  <a:pt x="19" y="1"/>
                  <a:pt x="9" y="9"/>
                  <a:pt x="3" y="20"/>
                </a:cubicBezTo>
                <a:lnTo>
                  <a:pt x="16" y="24"/>
                </a:lnTo>
                <a:close/>
                <a:moveTo>
                  <a:pt x="45" y="56"/>
                </a:moveTo>
                <a:cubicBezTo>
                  <a:pt x="42" y="57"/>
                  <a:pt x="39" y="58"/>
                  <a:pt x="36" y="58"/>
                </a:cubicBezTo>
                <a:cubicBezTo>
                  <a:pt x="33" y="58"/>
                  <a:pt x="30" y="57"/>
                  <a:pt x="27" y="56"/>
                </a:cubicBezTo>
                <a:cubicBezTo>
                  <a:pt x="19" y="67"/>
                  <a:pt x="19" y="67"/>
                  <a:pt x="19" y="67"/>
                </a:cubicBezTo>
                <a:cubicBezTo>
                  <a:pt x="24" y="70"/>
                  <a:pt x="30" y="71"/>
                  <a:pt x="36" y="71"/>
                </a:cubicBezTo>
                <a:cubicBezTo>
                  <a:pt x="42" y="71"/>
                  <a:pt x="48" y="70"/>
                  <a:pt x="53" y="67"/>
                </a:cubicBezTo>
                <a:lnTo>
                  <a:pt x="45" y="56"/>
                </a:lnTo>
                <a:close/>
              </a:path>
            </a:pathLst>
          </a:custGeom>
          <a:solidFill>
            <a:schemeClr val="accent2"/>
          </a:solidFill>
          <a:ln>
            <a:noFill/>
          </a:ln>
        </p:spPr>
        <p:txBody>
          <a:bodyPr vert="horz" wrap="square" lIns="68580" tIns="34290" rIns="68580" bIns="34290" numCol="1" anchor="t" anchorCtr="0" compatLnSpc="1"/>
          <a:lstStyle/>
          <a:p>
            <a:endParaRPr lang="id-ID" sz="1350">
              <a:cs typeface="+mn-ea"/>
              <a:sym typeface="+mn-lt"/>
            </a:endParaRPr>
          </a:p>
        </p:txBody>
      </p:sp>
      <p:sp>
        <p:nvSpPr>
          <p:cNvPr id="235" name="Freeform 229"/>
          <p:cNvSpPr>
            <a:spLocks noEditPoints="1"/>
          </p:cNvSpPr>
          <p:nvPr/>
        </p:nvSpPr>
        <p:spPr bwMode="auto">
          <a:xfrm>
            <a:off x="8506527" y="1289058"/>
            <a:ext cx="142401" cy="140933"/>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47 w 59"/>
              <a:gd name="T11" fmla="*/ 25 h 59"/>
              <a:gd name="T12" fmla="*/ 31 w 59"/>
              <a:gd name="T13" fmla="*/ 47 h 59"/>
              <a:gd name="T14" fmla="*/ 24 w 59"/>
              <a:gd name="T15" fmla="*/ 44 h 59"/>
              <a:gd name="T16" fmla="*/ 18 w 59"/>
              <a:gd name="T17" fmla="*/ 27 h 59"/>
              <a:gd name="T18" fmla="*/ 14 w 59"/>
              <a:gd name="T19" fmla="*/ 28 h 59"/>
              <a:gd name="T20" fmla="*/ 12 w 59"/>
              <a:gd name="T21" fmla="*/ 26 h 59"/>
              <a:gd name="T22" fmla="*/ 23 w 59"/>
              <a:gd name="T23" fmla="*/ 18 h 59"/>
              <a:gd name="T24" fmla="*/ 29 w 59"/>
              <a:gd name="T25" fmla="*/ 30 h 59"/>
              <a:gd name="T26" fmla="*/ 32 w 59"/>
              <a:gd name="T27" fmla="*/ 37 h 59"/>
              <a:gd name="T28" fmla="*/ 36 w 59"/>
              <a:gd name="T29" fmla="*/ 31 h 59"/>
              <a:gd name="T30" fmla="*/ 32 w 59"/>
              <a:gd name="T31" fmla="*/ 26 h 59"/>
              <a:gd name="T32" fmla="*/ 47 w 59"/>
              <a:gd name="T33" fmla="*/ 2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59">
                <a:moveTo>
                  <a:pt x="30" y="0"/>
                </a:moveTo>
                <a:cubicBezTo>
                  <a:pt x="14" y="0"/>
                  <a:pt x="0" y="13"/>
                  <a:pt x="0" y="29"/>
                </a:cubicBezTo>
                <a:cubicBezTo>
                  <a:pt x="0" y="45"/>
                  <a:pt x="14" y="59"/>
                  <a:pt x="30" y="59"/>
                </a:cubicBezTo>
                <a:cubicBezTo>
                  <a:pt x="46" y="59"/>
                  <a:pt x="59" y="45"/>
                  <a:pt x="59" y="29"/>
                </a:cubicBezTo>
                <a:cubicBezTo>
                  <a:pt x="59" y="13"/>
                  <a:pt x="46" y="0"/>
                  <a:pt x="30" y="0"/>
                </a:cubicBezTo>
                <a:close/>
                <a:moveTo>
                  <a:pt x="47" y="25"/>
                </a:moveTo>
                <a:cubicBezTo>
                  <a:pt x="45" y="36"/>
                  <a:pt x="34" y="45"/>
                  <a:pt x="31" y="47"/>
                </a:cubicBezTo>
                <a:cubicBezTo>
                  <a:pt x="28" y="49"/>
                  <a:pt x="25" y="46"/>
                  <a:pt x="24" y="44"/>
                </a:cubicBezTo>
                <a:cubicBezTo>
                  <a:pt x="22" y="42"/>
                  <a:pt x="19" y="28"/>
                  <a:pt x="18" y="27"/>
                </a:cubicBezTo>
                <a:cubicBezTo>
                  <a:pt x="17" y="25"/>
                  <a:pt x="14" y="28"/>
                  <a:pt x="14" y="28"/>
                </a:cubicBezTo>
                <a:cubicBezTo>
                  <a:pt x="12" y="26"/>
                  <a:pt x="12" y="26"/>
                  <a:pt x="12" y="26"/>
                </a:cubicBezTo>
                <a:cubicBezTo>
                  <a:pt x="12" y="26"/>
                  <a:pt x="18" y="19"/>
                  <a:pt x="23" y="18"/>
                </a:cubicBezTo>
                <a:cubicBezTo>
                  <a:pt x="28" y="17"/>
                  <a:pt x="28" y="25"/>
                  <a:pt x="29" y="30"/>
                </a:cubicBezTo>
                <a:cubicBezTo>
                  <a:pt x="30" y="34"/>
                  <a:pt x="31" y="37"/>
                  <a:pt x="32" y="37"/>
                </a:cubicBezTo>
                <a:cubicBezTo>
                  <a:pt x="33" y="37"/>
                  <a:pt x="34" y="34"/>
                  <a:pt x="36" y="31"/>
                </a:cubicBezTo>
                <a:cubicBezTo>
                  <a:pt x="39" y="27"/>
                  <a:pt x="36" y="23"/>
                  <a:pt x="32" y="26"/>
                </a:cubicBezTo>
                <a:cubicBezTo>
                  <a:pt x="34" y="16"/>
                  <a:pt x="49" y="14"/>
                  <a:pt x="47" y="25"/>
                </a:cubicBezTo>
                <a:close/>
              </a:path>
            </a:pathLst>
          </a:custGeom>
          <a:solidFill>
            <a:schemeClr val="accent5"/>
          </a:solidFill>
          <a:ln>
            <a:noFill/>
          </a:ln>
        </p:spPr>
        <p:txBody>
          <a:bodyPr vert="horz" wrap="square" lIns="68580" tIns="34290" rIns="68580" bIns="34290" numCol="1" anchor="t" anchorCtr="0" compatLnSpc="1"/>
          <a:lstStyle/>
          <a:p>
            <a:endParaRPr lang="id-ID" sz="1350">
              <a:cs typeface="+mn-ea"/>
              <a:sym typeface="+mn-lt"/>
            </a:endParaRPr>
          </a:p>
        </p:txBody>
      </p:sp>
      <p:sp>
        <p:nvSpPr>
          <p:cNvPr id="236" name="Isosceles Triangle 165"/>
          <p:cNvSpPr/>
          <p:nvPr/>
        </p:nvSpPr>
        <p:spPr>
          <a:xfrm rot="5400000">
            <a:off x="1583594" y="2451877"/>
            <a:ext cx="152399" cy="13137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cs typeface="+mn-ea"/>
              <a:sym typeface="+mn-lt"/>
            </a:endParaRPr>
          </a:p>
        </p:txBody>
      </p:sp>
      <p:sp>
        <p:nvSpPr>
          <p:cNvPr id="237" name="Isosceles Triangle 166"/>
          <p:cNvSpPr/>
          <p:nvPr/>
        </p:nvSpPr>
        <p:spPr>
          <a:xfrm rot="5400000">
            <a:off x="1032752" y="3670882"/>
            <a:ext cx="152399" cy="13137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cs typeface="+mn-ea"/>
              <a:sym typeface="+mn-lt"/>
            </a:endParaRPr>
          </a:p>
        </p:txBody>
      </p:sp>
      <p:sp>
        <p:nvSpPr>
          <p:cNvPr id="238" name="Isosceles Triangle 167"/>
          <p:cNvSpPr/>
          <p:nvPr/>
        </p:nvSpPr>
        <p:spPr>
          <a:xfrm rot="5400000">
            <a:off x="525135" y="4864682"/>
            <a:ext cx="152399" cy="13137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cs typeface="+mn-ea"/>
              <a:sym typeface="+mn-lt"/>
            </a:endParaRPr>
          </a:p>
        </p:txBody>
      </p:sp>
      <p:sp>
        <p:nvSpPr>
          <p:cNvPr id="239" name="Isosceles Triangle 168"/>
          <p:cNvSpPr/>
          <p:nvPr/>
        </p:nvSpPr>
        <p:spPr>
          <a:xfrm rot="5400000">
            <a:off x="8923219" y="4149194"/>
            <a:ext cx="152399" cy="131379"/>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cs typeface="+mn-ea"/>
              <a:sym typeface="+mn-lt"/>
            </a:endParaRPr>
          </a:p>
        </p:txBody>
      </p:sp>
      <p:sp>
        <p:nvSpPr>
          <p:cNvPr id="251" name="标题 1"/>
          <p:cNvSpPr txBox="1"/>
          <p:nvPr/>
        </p:nvSpPr>
        <p:spPr bwMode="auto">
          <a:xfrm>
            <a:off x="446088" y="765175"/>
            <a:ext cx="4214047"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smtClean="0">
                <a:solidFill>
                  <a:srgbClr val="00B0F0"/>
                </a:solidFill>
                <a:latin typeface="微软雅黑" panose="020B0503020204020204" pitchFamily="34" charset="-122"/>
                <a:ea typeface="微软雅黑" panose="020B0503020204020204" pitchFamily="34" charset="-122"/>
              </a:rPr>
              <a:t>基础设施运维人员构成</a:t>
            </a:r>
            <a:endParaRPr lang="zh-CN" altLang="en-US" sz="2800" dirty="0" smtClean="0">
              <a:solidFill>
                <a:srgbClr val="00B0F0"/>
              </a:solidFill>
              <a:latin typeface="微软雅黑" panose="020B0503020204020204" pitchFamily="34" charset="-122"/>
              <a:ea typeface="微软雅黑" panose="020B0503020204020204" pitchFamily="34" charset="-122"/>
            </a:endParaRPr>
          </a:p>
        </p:txBody>
      </p:sp>
      <p:sp>
        <p:nvSpPr>
          <p:cNvPr id="254" name="圆角矩形 253"/>
          <p:cNvSpPr/>
          <p:nvPr/>
        </p:nvSpPr>
        <p:spPr>
          <a:xfrm>
            <a:off x="2989835" y="2109744"/>
            <a:ext cx="4572000" cy="857250"/>
          </a:xfrm>
          <a:prstGeom prst="roundRect">
            <a:avLst/>
          </a:prstGeom>
          <a:solidFill>
            <a:srgbClr val="E686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pPr>
            <a:r>
              <a:rPr lang="zh-CN" altLang="en-US" sz="1400">
                <a:latin typeface="微软雅黑" panose="020B0503020204020204" pitchFamily="34" charset="-122"/>
                <a:ea typeface="微软雅黑" panose="020B0503020204020204" pitchFamily="34" charset="-122"/>
              </a:rPr>
              <a:t>精通数据中心基础设施性能、架构，熟悉运维管理工作，对行业的发展有较深入的了解。</a:t>
            </a:r>
            <a:endParaRPr lang="zh-CN" altLang="en-US" sz="1400" dirty="0">
              <a:latin typeface="微软雅黑" panose="020B0503020204020204" pitchFamily="34" charset="-122"/>
              <a:ea typeface="微软雅黑" panose="020B0503020204020204" pitchFamily="34" charset="-122"/>
            </a:endParaRPr>
          </a:p>
        </p:txBody>
      </p:sp>
      <p:sp>
        <p:nvSpPr>
          <p:cNvPr id="255" name="圆角矩形 254"/>
          <p:cNvSpPr/>
          <p:nvPr/>
        </p:nvSpPr>
        <p:spPr>
          <a:xfrm>
            <a:off x="3743197" y="3200154"/>
            <a:ext cx="4929953" cy="942796"/>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50000"/>
              </a:lnSpc>
            </a:pPr>
            <a:r>
              <a:rPr lang="zh-CN" altLang="en-US" sz="1400" dirty="0">
                <a:solidFill>
                  <a:srgbClr val="00B0F0"/>
                </a:solidFill>
                <a:latin typeface="微软雅黑" panose="020B0503020204020204" pitchFamily="34" charset="-122"/>
                <a:ea typeface="微软雅黑" panose="020B0503020204020204" pitchFamily="34" charset="-122"/>
              </a:rPr>
              <a:t>维护工作核心人员，精通数据中心基础设施的性能和系统，制定维护目标和维护计划，完成维护人员的管理、故障处理。</a:t>
            </a:r>
            <a:endParaRPr lang="zh-CN" altLang="en-US" sz="1400" dirty="0">
              <a:solidFill>
                <a:srgbClr val="00B0F0"/>
              </a:solidFill>
              <a:latin typeface="微软雅黑" panose="020B0503020204020204" pitchFamily="34" charset="-122"/>
              <a:ea typeface="微软雅黑" panose="020B0503020204020204" pitchFamily="34" charset="-122"/>
            </a:endParaRPr>
          </a:p>
        </p:txBody>
      </p:sp>
      <p:sp>
        <p:nvSpPr>
          <p:cNvPr id="256" name="矩形 4"/>
          <p:cNvSpPr>
            <a:spLocks noChangeArrowheads="1"/>
          </p:cNvSpPr>
          <p:nvPr/>
        </p:nvSpPr>
        <p:spPr bwMode="auto">
          <a:xfrm>
            <a:off x="4010892" y="4539322"/>
            <a:ext cx="4477300" cy="738664"/>
          </a:xfrm>
          <a:prstGeom prst="rect">
            <a:avLst/>
          </a:prstGeom>
          <a:solidFill>
            <a:schemeClr val="tx2">
              <a:lumMod val="60000"/>
              <a:lumOff val="40000"/>
            </a:schemeClr>
          </a:solid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熟悉数据</a:t>
            </a:r>
            <a:r>
              <a:rPr lang="zh-CN" altLang="en-US" sz="1400" dirty="0" smtClean="0">
                <a:solidFill>
                  <a:schemeClr val="bg1"/>
                </a:solidFill>
                <a:latin typeface="微软雅黑" panose="020B0503020204020204" pitchFamily="34" charset="-122"/>
                <a:ea typeface="微软雅黑" panose="020B0503020204020204" pitchFamily="34" charset="-122"/>
              </a:rPr>
              <a:t>中心设备</a:t>
            </a:r>
            <a:r>
              <a:rPr lang="zh-CN" altLang="en-US" sz="1400" dirty="0">
                <a:solidFill>
                  <a:schemeClr val="bg1"/>
                </a:solidFill>
                <a:latin typeface="微软雅黑" panose="020B0503020204020204" pitchFamily="34" charset="-122"/>
                <a:ea typeface="微软雅黑" panose="020B0503020204020204" pitchFamily="34" charset="-122"/>
              </a:rPr>
              <a:t>、</a:t>
            </a:r>
            <a:r>
              <a:rPr lang="zh-CN" altLang="en-US" sz="1400" dirty="0" smtClean="0">
                <a:solidFill>
                  <a:schemeClr val="bg1"/>
                </a:solidFill>
                <a:latin typeface="微软雅黑" panose="020B0503020204020204" pitchFamily="34" charset="-122"/>
                <a:ea typeface="微软雅黑" panose="020B0503020204020204" pitchFamily="34" charset="-122"/>
              </a:rPr>
              <a:t>熟悉</a:t>
            </a:r>
            <a:r>
              <a:rPr lang="zh-CN" altLang="en-US" sz="1400" dirty="0">
                <a:solidFill>
                  <a:schemeClr val="bg1"/>
                </a:solidFill>
                <a:latin typeface="微软雅黑" panose="020B0503020204020204" pitchFamily="34" charset="-122"/>
                <a:ea typeface="微软雅黑" panose="020B0503020204020204" pitchFamily="34" charset="-122"/>
              </a:rPr>
              <a:t>系统结构，主要进行日常巡检、完成日常维护作业计划，可进行一般故障的处理。</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250"/>
                                        <p:tgtEl>
                                          <p:spTgt spid="7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ipe(right)">
                                      <p:cBhvr>
                                        <p:cTn id="11" dur="500"/>
                                        <p:tgtEl>
                                          <p:spTgt spid="96"/>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wipe(right)">
                                      <p:cBhvr>
                                        <p:cTn id="14" dur="500"/>
                                        <p:tgtEl>
                                          <p:spTgt spid="97"/>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wipe(right)">
                                      <p:cBhvr>
                                        <p:cTn id="17" dur="500"/>
                                        <p:tgtEl>
                                          <p:spTgt spid="98"/>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wipe(right)">
                                      <p:cBhvr>
                                        <p:cTn id="20" dur="500"/>
                                        <p:tgtEl>
                                          <p:spTgt spid="99"/>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100"/>
                                        </p:tgtEl>
                                        <p:attrNameLst>
                                          <p:attrName>style.visibility</p:attrName>
                                        </p:attrNameLst>
                                      </p:cBhvr>
                                      <p:to>
                                        <p:strVal val="visible"/>
                                      </p:to>
                                    </p:set>
                                    <p:animEffect transition="in" filter="wipe(right)">
                                      <p:cBhvr>
                                        <p:cTn id="23" dur="500"/>
                                        <p:tgtEl>
                                          <p:spTgt spid="100"/>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1"/>
                                        </p:tgtEl>
                                        <p:attrNameLst>
                                          <p:attrName>style.visibility</p:attrName>
                                        </p:attrNameLst>
                                      </p:cBhvr>
                                      <p:to>
                                        <p:strVal val="visible"/>
                                      </p:to>
                                    </p:set>
                                    <p:animEffect transition="in" filter="wipe(right)">
                                      <p:cBhvr>
                                        <p:cTn id="26" dur="500"/>
                                        <p:tgtEl>
                                          <p:spTgt spid="101"/>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102"/>
                                        </p:tgtEl>
                                        <p:attrNameLst>
                                          <p:attrName>style.visibility</p:attrName>
                                        </p:attrNameLst>
                                      </p:cBhvr>
                                      <p:to>
                                        <p:strVal val="visible"/>
                                      </p:to>
                                    </p:set>
                                    <p:animEffect transition="in" filter="wipe(right)">
                                      <p:cBhvr>
                                        <p:cTn id="29" dur="500"/>
                                        <p:tgtEl>
                                          <p:spTgt spid="102"/>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103"/>
                                        </p:tgtEl>
                                        <p:attrNameLst>
                                          <p:attrName>style.visibility</p:attrName>
                                        </p:attrNameLst>
                                      </p:cBhvr>
                                      <p:to>
                                        <p:strVal val="visible"/>
                                      </p:to>
                                    </p:set>
                                    <p:animEffect transition="in" filter="wipe(right)">
                                      <p:cBhvr>
                                        <p:cTn id="32" dur="500"/>
                                        <p:tgtEl>
                                          <p:spTgt spid="103"/>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wipe(right)">
                                      <p:cBhvr>
                                        <p:cTn id="35" dur="500"/>
                                        <p:tgtEl>
                                          <p:spTgt spid="104"/>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105"/>
                                        </p:tgtEl>
                                        <p:attrNameLst>
                                          <p:attrName>style.visibility</p:attrName>
                                        </p:attrNameLst>
                                      </p:cBhvr>
                                      <p:to>
                                        <p:strVal val="visible"/>
                                      </p:to>
                                    </p:set>
                                    <p:animEffect transition="in" filter="wipe(right)">
                                      <p:cBhvr>
                                        <p:cTn id="38" dur="500"/>
                                        <p:tgtEl>
                                          <p:spTgt spid="105"/>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106"/>
                                        </p:tgtEl>
                                        <p:attrNameLst>
                                          <p:attrName>style.visibility</p:attrName>
                                        </p:attrNameLst>
                                      </p:cBhvr>
                                      <p:to>
                                        <p:strVal val="visible"/>
                                      </p:to>
                                    </p:set>
                                    <p:animEffect transition="in" filter="wipe(right)">
                                      <p:cBhvr>
                                        <p:cTn id="41" dur="500"/>
                                        <p:tgtEl>
                                          <p:spTgt spid="106"/>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107"/>
                                        </p:tgtEl>
                                        <p:attrNameLst>
                                          <p:attrName>style.visibility</p:attrName>
                                        </p:attrNameLst>
                                      </p:cBhvr>
                                      <p:to>
                                        <p:strVal val="visible"/>
                                      </p:to>
                                    </p:set>
                                    <p:animEffect transition="in" filter="wipe(right)">
                                      <p:cBhvr>
                                        <p:cTn id="44" dur="500"/>
                                        <p:tgtEl>
                                          <p:spTgt spid="107"/>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right)">
                                      <p:cBhvr>
                                        <p:cTn id="47" dur="500"/>
                                        <p:tgtEl>
                                          <p:spTgt spid="108"/>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09"/>
                                        </p:tgtEl>
                                        <p:attrNameLst>
                                          <p:attrName>style.visibility</p:attrName>
                                        </p:attrNameLst>
                                      </p:cBhvr>
                                      <p:to>
                                        <p:strVal val="visible"/>
                                      </p:to>
                                    </p:set>
                                    <p:animEffect transition="in" filter="wipe(right)">
                                      <p:cBhvr>
                                        <p:cTn id="50" dur="500"/>
                                        <p:tgtEl>
                                          <p:spTgt spid="109"/>
                                        </p:tgtEl>
                                      </p:cBhvr>
                                    </p:animEffect>
                                  </p:childTnLst>
                                </p:cTn>
                              </p:par>
                              <p:par>
                                <p:cTn id="51" presetID="22" presetClass="entr" presetSubtype="2" fill="hold" grpId="0" nodeType="withEffect">
                                  <p:stCondLst>
                                    <p:cond delay="0"/>
                                  </p:stCondLst>
                                  <p:childTnLst>
                                    <p:set>
                                      <p:cBhvr>
                                        <p:cTn id="52" dur="1" fill="hold">
                                          <p:stCondLst>
                                            <p:cond delay="0"/>
                                          </p:stCondLst>
                                        </p:cTn>
                                        <p:tgtEl>
                                          <p:spTgt spid="110"/>
                                        </p:tgtEl>
                                        <p:attrNameLst>
                                          <p:attrName>style.visibility</p:attrName>
                                        </p:attrNameLst>
                                      </p:cBhvr>
                                      <p:to>
                                        <p:strVal val="visible"/>
                                      </p:to>
                                    </p:set>
                                    <p:animEffect transition="in" filter="wipe(right)">
                                      <p:cBhvr>
                                        <p:cTn id="53" dur="500"/>
                                        <p:tgtEl>
                                          <p:spTgt spid="110"/>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11"/>
                                        </p:tgtEl>
                                        <p:attrNameLst>
                                          <p:attrName>style.visibility</p:attrName>
                                        </p:attrNameLst>
                                      </p:cBhvr>
                                      <p:to>
                                        <p:strVal val="visible"/>
                                      </p:to>
                                    </p:set>
                                    <p:animEffect transition="in" filter="wipe(right)">
                                      <p:cBhvr>
                                        <p:cTn id="56" dur="500"/>
                                        <p:tgtEl>
                                          <p:spTgt spid="111"/>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animEffect transition="in" filter="wipe(right)">
                                      <p:cBhvr>
                                        <p:cTn id="59" dur="500"/>
                                        <p:tgtEl>
                                          <p:spTgt spid="112"/>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113"/>
                                        </p:tgtEl>
                                        <p:attrNameLst>
                                          <p:attrName>style.visibility</p:attrName>
                                        </p:attrNameLst>
                                      </p:cBhvr>
                                      <p:to>
                                        <p:strVal val="visible"/>
                                      </p:to>
                                    </p:set>
                                    <p:animEffect transition="in" filter="wipe(right)">
                                      <p:cBhvr>
                                        <p:cTn id="62" dur="500"/>
                                        <p:tgtEl>
                                          <p:spTgt spid="113"/>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114"/>
                                        </p:tgtEl>
                                        <p:attrNameLst>
                                          <p:attrName>style.visibility</p:attrName>
                                        </p:attrNameLst>
                                      </p:cBhvr>
                                      <p:to>
                                        <p:strVal val="visible"/>
                                      </p:to>
                                    </p:set>
                                    <p:animEffect transition="in" filter="wipe(right)">
                                      <p:cBhvr>
                                        <p:cTn id="65" dur="500"/>
                                        <p:tgtEl>
                                          <p:spTgt spid="114"/>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115"/>
                                        </p:tgtEl>
                                        <p:attrNameLst>
                                          <p:attrName>style.visibility</p:attrName>
                                        </p:attrNameLst>
                                      </p:cBhvr>
                                      <p:to>
                                        <p:strVal val="visible"/>
                                      </p:to>
                                    </p:set>
                                    <p:animEffect transition="in" filter="wipe(right)">
                                      <p:cBhvr>
                                        <p:cTn id="68" dur="500"/>
                                        <p:tgtEl>
                                          <p:spTgt spid="115"/>
                                        </p:tgtEl>
                                      </p:cBhvr>
                                    </p:animEffect>
                                  </p:childTnLst>
                                </p:cTn>
                              </p:par>
                              <p:par>
                                <p:cTn id="69" presetID="22" presetClass="entr" presetSubtype="2"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animEffect transition="in" filter="wipe(right)">
                                      <p:cBhvr>
                                        <p:cTn id="71" dur="500"/>
                                        <p:tgtEl>
                                          <p:spTgt spid="116"/>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117"/>
                                        </p:tgtEl>
                                        <p:attrNameLst>
                                          <p:attrName>style.visibility</p:attrName>
                                        </p:attrNameLst>
                                      </p:cBhvr>
                                      <p:to>
                                        <p:strVal val="visible"/>
                                      </p:to>
                                    </p:set>
                                    <p:animEffect transition="in" filter="wipe(right)">
                                      <p:cBhvr>
                                        <p:cTn id="74" dur="500"/>
                                        <p:tgtEl>
                                          <p:spTgt spid="117"/>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118"/>
                                        </p:tgtEl>
                                        <p:attrNameLst>
                                          <p:attrName>style.visibility</p:attrName>
                                        </p:attrNameLst>
                                      </p:cBhvr>
                                      <p:to>
                                        <p:strVal val="visible"/>
                                      </p:to>
                                    </p:set>
                                    <p:animEffect transition="in" filter="wipe(right)">
                                      <p:cBhvr>
                                        <p:cTn id="77" dur="500"/>
                                        <p:tgtEl>
                                          <p:spTgt spid="118"/>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wipe(right)">
                                      <p:cBhvr>
                                        <p:cTn id="80" dur="500"/>
                                        <p:tgtEl>
                                          <p:spTgt spid="119"/>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120"/>
                                        </p:tgtEl>
                                        <p:attrNameLst>
                                          <p:attrName>style.visibility</p:attrName>
                                        </p:attrNameLst>
                                      </p:cBhvr>
                                      <p:to>
                                        <p:strVal val="visible"/>
                                      </p:to>
                                    </p:set>
                                    <p:animEffect transition="in" filter="wipe(right)">
                                      <p:cBhvr>
                                        <p:cTn id="83" dur="500"/>
                                        <p:tgtEl>
                                          <p:spTgt spid="120"/>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121"/>
                                        </p:tgtEl>
                                        <p:attrNameLst>
                                          <p:attrName>style.visibility</p:attrName>
                                        </p:attrNameLst>
                                      </p:cBhvr>
                                      <p:to>
                                        <p:strVal val="visible"/>
                                      </p:to>
                                    </p:set>
                                    <p:animEffect transition="in" filter="wipe(right)">
                                      <p:cBhvr>
                                        <p:cTn id="86" dur="500"/>
                                        <p:tgtEl>
                                          <p:spTgt spid="121"/>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122"/>
                                        </p:tgtEl>
                                        <p:attrNameLst>
                                          <p:attrName>style.visibility</p:attrName>
                                        </p:attrNameLst>
                                      </p:cBhvr>
                                      <p:to>
                                        <p:strVal val="visible"/>
                                      </p:to>
                                    </p:set>
                                    <p:animEffect transition="in" filter="wipe(right)">
                                      <p:cBhvr>
                                        <p:cTn id="89" dur="500"/>
                                        <p:tgtEl>
                                          <p:spTgt spid="122"/>
                                        </p:tgtEl>
                                      </p:cBhvr>
                                    </p:animEffect>
                                  </p:childTnLst>
                                </p:cTn>
                              </p:par>
                              <p:par>
                                <p:cTn id="90" presetID="22" presetClass="entr" presetSubtype="2" fill="hold" grpId="0" nodeType="with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wipe(right)">
                                      <p:cBhvr>
                                        <p:cTn id="92" dur="500"/>
                                        <p:tgtEl>
                                          <p:spTgt spid="123"/>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124"/>
                                        </p:tgtEl>
                                        <p:attrNameLst>
                                          <p:attrName>style.visibility</p:attrName>
                                        </p:attrNameLst>
                                      </p:cBhvr>
                                      <p:to>
                                        <p:strVal val="visible"/>
                                      </p:to>
                                    </p:set>
                                    <p:animEffect transition="in" filter="wipe(right)">
                                      <p:cBhvr>
                                        <p:cTn id="95" dur="500"/>
                                        <p:tgtEl>
                                          <p:spTgt spid="124"/>
                                        </p:tgtEl>
                                      </p:cBhvr>
                                    </p:animEffect>
                                  </p:childTnLst>
                                </p:cTn>
                              </p:par>
                              <p:par>
                                <p:cTn id="96" presetID="22" presetClass="entr" presetSubtype="2" fill="hold" grpId="0" nodeType="withEffect">
                                  <p:stCondLst>
                                    <p:cond delay="0"/>
                                  </p:stCondLst>
                                  <p:childTnLst>
                                    <p:set>
                                      <p:cBhvr>
                                        <p:cTn id="97" dur="1" fill="hold">
                                          <p:stCondLst>
                                            <p:cond delay="0"/>
                                          </p:stCondLst>
                                        </p:cTn>
                                        <p:tgtEl>
                                          <p:spTgt spid="125"/>
                                        </p:tgtEl>
                                        <p:attrNameLst>
                                          <p:attrName>style.visibility</p:attrName>
                                        </p:attrNameLst>
                                      </p:cBhvr>
                                      <p:to>
                                        <p:strVal val="visible"/>
                                      </p:to>
                                    </p:set>
                                    <p:animEffect transition="in" filter="wipe(right)">
                                      <p:cBhvr>
                                        <p:cTn id="98" dur="500"/>
                                        <p:tgtEl>
                                          <p:spTgt spid="125"/>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126"/>
                                        </p:tgtEl>
                                        <p:attrNameLst>
                                          <p:attrName>style.visibility</p:attrName>
                                        </p:attrNameLst>
                                      </p:cBhvr>
                                      <p:to>
                                        <p:strVal val="visible"/>
                                      </p:to>
                                    </p:set>
                                    <p:animEffect transition="in" filter="wipe(right)">
                                      <p:cBhvr>
                                        <p:cTn id="101" dur="500"/>
                                        <p:tgtEl>
                                          <p:spTgt spid="126"/>
                                        </p:tgtEl>
                                      </p:cBhvr>
                                    </p:animEffect>
                                  </p:childTnLst>
                                </p:cTn>
                              </p:par>
                              <p:par>
                                <p:cTn id="102" presetID="22" presetClass="entr" presetSubtype="2" fill="hold" grpId="0" nodeType="withEffect">
                                  <p:stCondLst>
                                    <p:cond delay="0"/>
                                  </p:stCondLst>
                                  <p:childTnLst>
                                    <p:set>
                                      <p:cBhvr>
                                        <p:cTn id="103" dur="1" fill="hold">
                                          <p:stCondLst>
                                            <p:cond delay="0"/>
                                          </p:stCondLst>
                                        </p:cTn>
                                        <p:tgtEl>
                                          <p:spTgt spid="127"/>
                                        </p:tgtEl>
                                        <p:attrNameLst>
                                          <p:attrName>style.visibility</p:attrName>
                                        </p:attrNameLst>
                                      </p:cBhvr>
                                      <p:to>
                                        <p:strVal val="visible"/>
                                      </p:to>
                                    </p:set>
                                    <p:animEffect transition="in" filter="wipe(right)">
                                      <p:cBhvr>
                                        <p:cTn id="104" dur="500"/>
                                        <p:tgtEl>
                                          <p:spTgt spid="127"/>
                                        </p:tgtEl>
                                      </p:cBhvr>
                                    </p:animEffect>
                                  </p:childTnLst>
                                </p:cTn>
                              </p:par>
                              <p:par>
                                <p:cTn id="105" presetID="22" presetClass="entr" presetSubtype="2" fill="hold" grpId="0" nodeType="withEffect">
                                  <p:stCondLst>
                                    <p:cond delay="0"/>
                                  </p:stCondLst>
                                  <p:childTnLst>
                                    <p:set>
                                      <p:cBhvr>
                                        <p:cTn id="106" dur="1" fill="hold">
                                          <p:stCondLst>
                                            <p:cond delay="0"/>
                                          </p:stCondLst>
                                        </p:cTn>
                                        <p:tgtEl>
                                          <p:spTgt spid="128"/>
                                        </p:tgtEl>
                                        <p:attrNameLst>
                                          <p:attrName>style.visibility</p:attrName>
                                        </p:attrNameLst>
                                      </p:cBhvr>
                                      <p:to>
                                        <p:strVal val="visible"/>
                                      </p:to>
                                    </p:set>
                                    <p:animEffect transition="in" filter="wipe(right)">
                                      <p:cBhvr>
                                        <p:cTn id="107" dur="500"/>
                                        <p:tgtEl>
                                          <p:spTgt spid="128"/>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129"/>
                                        </p:tgtEl>
                                        <p:attrNameLst>
                                          <p:attrName>style.visibility</p:attrName>
                                        </p:attrNameLst>
                                      </p:cBhvr>
                                      <p:to>
                                        <p:strVal val="visible"/>
                                      </p:to>
                                    </p:set>
                                    <p:animEffect transition="in" filter="wipe(right)">
                                      <p:cBhvr>
                                        <p:cTn id="110" dur="500"/>
                                        <p:tgtEl>
                                          <p:spTgt spid="129"/>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130"/>
                                        </p:tgtEl>
                                        <p:attrNameLst>
                                          <p:attrName>style.visibility</p:attrName>
                                        </p:attrNameLst>
                                      </p:cBhvr>
                                      <p:to>
                                        <p:strVal val="visible"/>
                                      </p:to>
                                    </p:set>
                                    <p:animEffect transition="in" filter="wipe(right)">
                                      <p:cBhvr>
                                        <p:cTn id="113" dur="500"/>
                                        <p:tgtEl>
                                          <p:spTgt spid="130"/>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131"/>
                                        </p:tgtEl>
                                        <p:attrNameLst>
                                          <p:attrName>style.visibility</p:attrName>
                                        </p:attrNameLst>
                                      </p:cBhvr>
                                      <p:to>
                                        <p:strVal val="visible"/>
                                      </p:to>
                                    </p:set>
                                    <p:animEffect transition="in" filter="wipe(right)">
                                      <p:cBhvr>
                                        <p:cTn id="116" dur="500"/>
                                        <p:tgtEl>
                                          <p:spTgt spid="131"/>
                                        </p:tgtEl>
                                      </p:cBhvr>
                                    </p:animEffect>
                                  </p:childTnLst>
                                </p:cTn>
                              </p:par>
                              <p:par>
                                <p:cTn id="117" presetID="22" presetClass="entr" presetSubtype="2" fill="hold" grpId="0" nodeType="withEffect">
                                  <p:stCondLst>
                                    <p:cond delay="0"/>
                                  </p:stCondLst>
                                  <p:childTnLst>
                                    <p:set>
                                      <p:cBhvr>
                                        <p:cTn id="118" dur="1" fill="hold">
                                          <p:stCondLst>
                                            <p:cond delay="0"/>
                                          </p:stCondLst>
                                        </p:cTn>
                                        <p:tgtEl>
                                          <p:spTgt spid="132"/>
                                        </p:tgtEl>
                                        <p:attrNameLst>
                                          <p:attrName>style.visibility</p:attrName>
                                        </p:attrNameLst>
                                      </p:cBhvr>
                                      <p:to>
                                        <p:strVal val="visible"/>
                                      </p:to>
                                    </p:set>
                                    <p:animEffect transition="in" filter="wipe(right)">
                                      <p:cBhvr>
                                        <p:cTn id="119" dur="500"/>
                                        <p:tgtEl>
                                          <p:spTgt spid="132"/>
                                        </p:tgtEl>
                                      </p:cBhvr>
                                    </p:animEffect>
                                  </p:childTnLst>
                                </p:cTn>
                              </p:par>
                              <p:par>
                                <p:cTn id="120" presetID="22" presetClass="entr" presetSubtype="2" fill="hold" grpId="0" nodeType="withEffect">
                                  <p:stCondLst>
                                    <p:cond delay="0"/>
                                  </p:stCondLst>
                                  <p:childTnLst>
                                    <p:set>
                                      <p:cBhvr>
                                        <p:cTn id="121" dur="1" fill="hold">
                                          <p:stCondLst>
                                            <p:cond delay="0"/>
                                          </p:stCondLst>
                                        </p:cTn>
                                        <p:tgtEl>
                                          <p:spTgt spid="133"/>
                                        </p:tgtEl>
                                        <p:attrNameLst>
                                          <p:attrName>style.visibility</p:attrName>
                                        </p:attrNameLst>
                                      </p:cBhvr>
                                      <p:to>
                                        <p:strVal val="visible"/>
                                      </p:to>
                                    </p:set>
                                    <p:animEffect transition="in" filter="wipe(right)">
                                      <p:cBhvr>
                                        <p:cTn id="122" dur="500"/>
                                        <p:tgtEl>
                                          <p:spTgt spid="133"/>
                                        </p:tgtEl>
                                      </p:cBhvr>
                                    </p:animEffect>
                                  </p:childTnLst>
                                </p:cTn>
                              </p:par>
                              <p:par>
                                <p:cTn id="123" presetID="22" presetClass="entr" presetSubtype="2" fill="hold" grpId="0" nodeType="withEffect">
                                  <p:stCondLst>
                                    <p:cond delay="0"/>
                                  </p:stCondLst>
                                  <p:childTnLst>
                                    <p:set>
                                      <p:cBhvr>
                                        <p:cTn id="124" dur="1" fill="hold">
                                          <p:stCondLst>
                                            <p:cond delay="0"/>
                                          </p:stCondLst>
                                        </p:cTn>
                                        <p:tgtEl>
                                          <p:spTgt spid="134"/>
                                        </p:tgtEl>
                                        <p:attrNameLst>
                                          <p:attrName>style.visibility</p:attrName>
                                        </p:attrNameLst>
                                      </p:cBhvr>
                                      <p:to>
                                        <p:strVal val="visible"/>
                                      </p:to>
                                    </p:set>
                                    <p:animEffect transition="in" filter="wipe(right)">
                                      <p:cBhvr>
                                        <p:cTn id="125" dur="500"/>
                                        <p:tgtEl>
                                          <p:spTgt spid="134"/>
                                        </p:tgtEl>
                                      </p:cBhvr>
                                    </p:animEffect>
                                  </p:childTnLst>
                                </p:cTn>
                              </p:par>
                              <p:par>
                                <p:cTn id="126" presetID="22" presetClass="entr" presetSubtype="2" fill="hold" grpId="0" nodeType="withEffect">
                                  <p:stCondLst>
                                    <p:cond delay="0"/>
                                  </p:stCondLst>
                                  <p:childTnLst>
                                    <p:set>
                                      <p:cBhvr>
                                        <p:cTn id="127" dur="1" fill="hold">
                                          <p:stCondLst>
                                            <p:cond delay="0"/>
                                          </p:stCondLst>
                                        </p:cTn>
                                        <p:tgtEl>
                                          <p:spTgt spid="135"/>
                                        </p:tgtEl>
                                        <p:attrNameLst>
                                          <p:attrName>style.visibility</p:attrName>
                                        </p:attrNameLst>
                                      </p:cBhvr>
                                      <p:to>
                                        <p:strVal val="visible"/>
                                      </p:to>
                                    </p:set>
                                    <p:animEffect transition="in" filter="wipe(right)">
                                      <p:cBhvr>
                                        <p:cTn id="128" dur="500"/>
                                        <p:tgtEl>
                                          <p:spTgt spid="135"/>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136"/>
                                        </p:tgtEl>
                                        <p:attrNameLst>
                                          <p:attrName>style.visibility</p:attrName>
                                        </p:attrNameLst>
                                      </p:cBhvr>
                                      <p:to>
                                        <p:strVal val="visible"/>
                                      </p:to>
                                    </p:set>
                                    <p:animEffect transition="in" filter="wipe(right)">
                                      <p:cBhvr>
                                        <p:cTn id="131" dur="500"/>
                                        <p:tgtEl>
                                          <p:spTgt spid="136"/>
                                        </p:tgtEl>
                                      </p:cBhvr>
                                    </p:animEffect>
                                  </p:childTnLst>
                                </p:cTn>
                              </p:par>
                              <p:par>
                                <p:cTn id="132" presetID="22" presetClass="entr" presetSubtype="2" fill="hold" grpId="0" nodeType="withEffect">
                                  <p:stCondLst>
                                    <p:cond delay="0"/>
                                  </p:stCondLst>
                                  <p:childTnLst>
                                    <p:set>
                                      <p:cBhvr>
                                        <p:cTn id="133" dur="1" fill="hold">
                                          <p:stCondLst>
                                            <p:cond delay="0"/>
                                          </p:stCondLst>
                                        </p:cTn>
                                        <p:tgtEl>
                                          <p:spTgt spid="137"/>
                                        </p:tgtEl>
                                        <p:attrNameLst>
                                          <p:attrName>style.visibility</p:attrName>
                                        </p:attrNameLst>
                                      </p:cBhvr>
                                      <p:to>
                                        <p:strVal val="visible"/>
                                      </p:to>
                                    </p:set>
                                    <p:animEffect transition="in" filter="wipe(right)">
                                      <p:cBhvr>
                                        <p:cTn id="134" dur="500"/>
                                        <p:tgtEl>
                                          <p:spTgt spid="137"/>
                                        </p:tgtEl>
                                      </p:cBhvr>
                                    </p:animEffect>
                                  </p:childTnLst>
                                </p:cTn>
                              </p:par>
                              <p:par>
                                <p:cTn id="135" presetID="22" presetClass="entr" presetSubtype="2" fill="hold" grpId="0" nodeType="withEffect">
                                  <p:stCondLst>
                                    <p:cond delay="0"/>
                                  </p:stCondLst>
                                  <p:childTnLst>
                                    <p:set>
                                      <p:cBhvr>
                                        <p:cTn id="136" dur="1" fill="hold">
                                          <p:stCondLst>
                                            <p:cond delay="0"/>
                                          </p:stCondLst>
                                        </p:cTn>
                                        <p:tgtEl>
                                          <p:spTgt spid="138"/>
                                        </p:tgtEl>
                                        <p:attrNameLst>
                                          <p:attrName>style.visibility</p:attrName>
                                        </p:attrNameLst>
                                      </p:cBhvr>
                                      <p:to>
                                        <p:strVal val="visible"/>
                                      </p:to>
                                    </p:set>
                                    <p:animEffect transition="in" filter="wipe(right)">
                                      <p:cBhvr>
                                        <p:cTn id="137" dur="500"/>
                                        <p:tgtEl>
                                          <p:spTgt spid="138"/>
                                        </p:tgtEl>
                                      </p:cBhvr>
                                    </p:animEffect>
                                  </p:childTnLst>
                                </p:cTn>
                              </p:par>
                              <p:par>
                                <p:cTn id="138" presetID="22" presetClass="entr" presetSubtype="2" fill="hold" grpId="0" nodeType="withEffect">
                                  <p:stCondLst>
                                    <p:cond delay="0"/>
                                  </p:stCondLst>
                                  <p:childTnLst>
                                    <p:set>
                                      <p:cBhvr>
                                        <p:cTn id="139" dur="1" fill="hold">
                                          <p:stCondLst>
                                            <p:cond delay="0"/>
                                          </p:stCondLst>
                                        </p:cTn>
                                        <p:tgtEl>
                                          <p:spTgt spid="139"/>
                                        </p:tgtEl>
                                        <p:attrNameLst>
                                          <p:attrName>style.visibility</p:attrName>
                                        </p:attrNameLst>
                                      </p:cBhvr>
                                      <p:to>
                                        <p:strVal val="visible"/>
                                      </p:to>
                                    </p:set>
                                    <p:animEffect transition="in" filter="wipe(right)">
                                      <p:cBhvr>
                                        <p:cTn id="140" dur="500"/>
                                        <p:tgtEl>
                                          <p:spTgt spid="139"/>
                                        </p:tgtEl>
                                      </p:cBhvr>
                                    </p:animEffect>
                                  </p:childTnLst>
                                </p:cTn>
                              </p:par>
                              <p:par>
                                <p:cTn id="141" presetID="22" presetClass="entr" presetSubtype="2" fill="hold" grpId="0" nodeType="withEffect">
                                  <p:stCondLst>
                                    <p:cond delay="0"/>
                                  </p:stCondLst>
                                  <p:childTnLst>
                                    <p:set>
                                      <p:cBhvr>
                                        <p:cTn id="142" dur="1" fill="hold">
                                          <p:stCondLst>
                                            <p:cond delay="0"/>
                                          </p:stCondLst>
                                        </p:cTn>
                                        <p:tgtEl>
                                          <p:spTgt spid="140"/>
                                        </p:tgtEl>
                                        <p:attrNameLst>
                                          <p:attrName>style.visibility</p:attrName>
                                        </p:attrNameLst>
                                      </p:cBhvr>
                                      <p:to>
                                        <p:strVal val="visible"/>
                                      </p:to>
                                    </p:set>
                                    <p:animEffect transition="in" filter="wipe(right)">
                                      <p:cBhvr>
                                        <p:cTn id="143" dur="500"/>
                                        <p:tgtEl>
                                          <p:spTgt spid="140"/>
                                        </p:tgtEl>
                                      </p:cBhvr>
                                    </p:animEffect>
                                  </p:childTnLst>
                                </p:cTn>
                              </p:par>
                              <p:par>
                                <p:cTn id="144" presetID="22" presetClass="entr" presetSubtype="2" fill="hold" grpId="0" nodeType="withEffect">
                                  <p:stCondLst>
                                    <p:cond delay="0"/>
                                  </p:stCondLst>
                                  <p:childTnLst>
                                    <p:set>
                                      <p:cBhvr>
                                        <p:cTn id="145" dur="1" fill="hold">
                                          <p:stCondLst>
                                            <p:cond delay="0"/>
                                          </p:stCondLst>
                                        </p:cTn>
                                        <p:tgtEl>
                                          <p:spTgt spid="141"/>
                                        </p:tgtEl>
                                        <p:attrNameLst>
                                          <p:attrName>style.visibility</p:attrName>
                                        </p:attrNameLst>
                                      </p:cBhvr>
                                      <p:to>
                                        <p:strVal val="visible"/>
                                      </p:to>
                                    </p:set>
                                    <p:animEffect transition="in" filter="wipe(right)">
                                      <p:cBhvr>
                                        <p:cTn id="146" dur="500"/>
                                        <p:tgtEl>
                                          <p:spTgt spid="141"/>
                                        </p:tgtEl>
                                      </p:cBhvr>
                                    </p:animEffect>
                                  </p:childTnLst>
                                </p:cTn>
                              </p:par>
                              <p:par>
                                <p:cTn id="147" presetID="22" presetClass="entr" presetSubtype="2" fill="hold" grpId="0" nodeType="withEffect">
                                  <p:stCondLst>
                                    <p:cond delay="0"/>
                                  </p:stCondLst>
                                  <p:childTnLst>
                                    <p:set>
                                      <p:cBhvr>
                                        <p:cTn id="148" dur="1" fill="hold">
                                          <p:stCondLst>
                                            <p:cond delay="0"/>
                                          </p:stCondLst>
                                        </p:cTn>
                                        <p:tgtEl>
                                          <p:spTgt spid="142"/>
                                        </p:tgtEl>
                                        <p:attrNameLst>
                                          <p:attrName>style.visibility</p:attrName>
                                        </p:attrNameLst>
                                      </p:cBhvr>
                                      <p:to>
                                        <p:strVal val="visible"/>
                                      </p:to>
                                    </p:set>
                                    <p:animEffect transition="in" filter="wipe(right)">
                                      <p:cBhvr>
                                        <p:cTn id="149" dur="500"/>
                                        <p:tgtEl>
                                          <p:spTgt spid="142"/>
                                        </p:tgtEl>
                                      </p:cBhvr>
                                    </p:animEffect>
                                  </p:childTnLst>
                                </p:cTn>
                              </p:par>
                              <p:par>
                                <p:cTn id="150" presetID="22" presetClass="entr" presetSubtype="2" fill="hold" grpId="0" nodeType="withEffect">
                                  <p:stCondLst>
                                    <p:cond delay="0"/>
                                  </p:stCondLst>
                                  <p:childTnLst>
                                    <p:set>
                                      <p:cBhvr>
                                        <p:cTn id="151" dur="1" fill="hold">
                                          <p:stCondLst>
                                            <p:cond delay="0"/>
                                          </p:stCondLst>
                                        </p:cTn>
                                        <p:tgtEl>
                                          <p:spTgt spid="143"/>
                                        </p:tgtEl>
                                        <p:attrNameLst>
                                          <p:attrName>style.visibility</p:attrName>
                                        </p:attrNameLst>
                                      </p:cBhvr>
                                      <p:to>
                                        <p:strVal val="visible"/>
                                      </p:to>
                                    </p:set>
                                    <p:animEffect transition="in" filter="wipe(right)">
                                      <p:cBhvr>
                                        <p:cTn id="152" dur="500"/>
                                        <p:tgtEl>
                                          <p:spTgt spid="143"/>
                                        </p:tgtEl>
                                      </p:cBhvr>
                                    </p:animEffect>
                                  </p:childTnLst>
                                </p:cTn>
                              </p:par>
                              <p:par>
                                <p:cTn id="153" presetID="22" presetClass="entr" presetSubtype="2" fill="hold" grpId="0" nodeType="withEffect">
                                  <p:stCondLst>
                                    <p:cond delay="0"/>
                                  </p:stCondLst>
                                  <p:childTnLst>
                                    <p:set>
                                      <p:cBhvr>
                                        <p:cTn id="154" dur="1" fill="hold">
                                          <p:stCondLst>
                                            <p:cond delay="0"/>
                                          </p:stCondLst>
                                        </p:cTn>
                                        <p:tgtEl>
                                          <p:spTgt spid="144"/>
                                        </p:tgtEl>
                                        <p:attrNameLst>
                                          <p:attrName>style.visibility</p:attrName>
                                        </p:attrNameLst>
                                      </p:cBhvr>
                                      <p:to>
                                        <p:strVal val="visible"/>
                                      </p:to>
                                    </p:set>
                                    <p:animEffect transition="in" filter="wipe(right)">
                                      <p:cBhvr>
                                        <p:cTn id="155" dur="500"/>
                                        <p:tgtEl>
                                          <p:spTgt spid="144"/>
                                        </p:tgtEl>
                                      </p:cBhvr>
                                    </p:animEffect>
                                  </p:childTnLst>
                                </p:cTn>
                              </p:par>
                              <p:par>
                                <p:cTn id="156" presetID="22" presetClass="entr" presetSubtype="2" fill="hold" grpId="0" nodeType="withEffect">
                                  <p:stCondLst>
                                    <p:cond delay="0"/>
                                  </p:stCondLst>
                                  <p:childTnLst>
                                    <p:set>
                                      <p:cBhvr>
                                        <p:cTn id="157" dur="1" fill="hold">
                                          <p:stCondLst>
                                            <p:cond delay="0"/>
                                          </p:stCondLst>
                                        </p:cTn>
                                        <p:tgtEl>
                                          <p:spTgt spid="145"/>
                                        </p:tgtEl>
                                        <p:attrNameLst>
                                          <p:attrName>style.visibility</p:attrName>
                                        </p:attrNameLst>
                                      </p:cBhvr>
                                      <p:to>
                                        <p:strVal val="visible"/>
                                      </p:to>
                                    </p:set>
                                    <p:animEffect transition="in" filter="wipe(right)">
                                      <p:cBhvr>
                                        <p:cTn id="158" dur="500"/>
                                        <p:tgtEl>
                                          <p:spTgt spid="145"/>
                                        </p:tgtEl>
                                      </p:cBhvr>
                                    </p:animEffect>
                                  </p:childTnLst>
                                </p:cTn>
                              </p:par>
                              <p:par>
                                <p:cTn id="159" presetID="22" presetClass="entr" presetSubtype="2" fill="hold" grpId="0" nodeType="withEffect">
                                  <p:stCondLst>
                                    <p:cond delay="0"/>
                                  </p:stCondLst>
                                  <p:childTnLst>
                                    <p:set>
                                      <p:cBhvr>
                                        <p:cTn id="160" dur="1" fill="hold">
                                          <p:stCondLst>
                                            <p:cond delay="0"/>
                                          </p:stCondLst>
                                        </p:cTn>
                                        <p:tgtEl>
                                          <p:spTgt spid="146"/>
                                        </p:tgtEl>
                                        <p:attrNameLst>
                                          <p:attrName>style.visibility</p:attrName>
                                        </p:attrNameLst>
                                      </p:cBhvr>
                                      <p:to>
                                        <p:strVal val="visible"/>
                                      </p:to>
                                    </p:set>
                                    <p:animEffect transition="in" filter="wipe(right)">
                                      <p:cBhvr>
                                        <p:cTn id="161" dur="500"/>
                                        <p:tgtEl>
                                          <p:spTgt spid="146"/>
                                        </p:tgtEl>
                                      </p:cBhvr>
                                    </p:animEffect>
                                  </p:childTnLst>
                                </p:cTn>
                              </p:par>
                              <p:par>
                                <p:cTn id="162" presetID="22" presetClass="entr" presetSubtype="2" fill="hold" grpId="0" nodeType="withEffect">
                                  <p:stCondLst>
                                    <p:cond delay="0"/>
                                  </p:stCondLst>
                                  <p:childTnLst>
                                    <p:set>
                                      <p:cBhvr>
                                        <p:cTn id="163" dur="1" fill="hold">
                                          <p:stCondLst>
                                            <p:cond delay="0"/>
                                          </p:stCondLst>
                                        </p:cTn>
                                        <p:tgtEl>
                                          <p:spTgt spid="147"/>
                                        </p:tgtEl>
                                        <p:attrNameLst>
                                          <p:attrName>style.visibility</p:attrName>
                                        </p:attrNameLst>
                                      </p:cBhvr>
                                      <p:to>
                                        <p:strVal val="visible"/>
                                      </p:to>
                                    </p:set>
                                    <p:animEffect transition="in" filter="wipe(right)">
                                      <p:cBhvr>
                                        <p:cTn id="164" dur="500"/>
                                        <p:tgtEl>
                                          <p:spTgt spid="147"/>
                                        </p:tgtEl>
                                      </p:cBhvr>
                                    </p:animEffect>
                                  </p:childTnLst>
                                </p:cTn>
                              </p:par>
                              <p:par>
                                <p:cTn id="165" presetID="22" presetClass="entr" presetSubtype="2" fill="hold" grpId="0" nodeType="withEffect">
                                  <p:stCondLst>
                                    <p:cond delay="0"/>
                                  </p:stCondLst>
                                  <p:childTnLst>
                                    <p:set>
                                      <p:cBhvr>
                                        <p:cTn id="166" dur="1" fill="hold">
                                          <p:stCondLst>
                                            <p:cond delay="0"/>
                                          </p:stCondLst>
                                        </p:cTn>
                                        <p:tgtEl>
                                          <p:spTgt spid="148"/>
                                        </p:tgtEl>
                                        <p:attrNameLst>
                                          <p:attrName>style.visibility</p:attrName>
                                        </p:attrNameLst>
                                      </p:cBhvr>
                                      <p:to>
                                        <p:strVal val="visible"/>
                                      </p:to>
                                    </p:set>
                                    <p:animEffect transition="in" filter="wipe(right)">
                                      <p:cBhvr>
                                        <p:cTn id="167" dur="500"/>
                                        <p:tgtEl>
                                          <p:spTgt spid="148"/>
                                        </p:tgtEl>
                                      </p:cBhvr>
                                    </p:animEffect>
                                  </p:childTnLst>
                                </p:cTn>
                              </p:par>
                              <p:par>
                                <p:cTn id="168" presetID="22" presetClass="entr" presetSubtype="2" fill="hold" grpId="0" nodeType="withEffect">
                                  <p:stCondLst>
                                    <p:cond delay="0"/>
                                  </p:stCondLst>
                                  <p:childTnLst>
                                    <p:set>
                                      <p:cBhvr>
                                        <p:cTn id="169" dur="1" fill="hold">
                                          <p:stCondLst>
                                            <p:cond delay="0"/>
                                          </p:stCondLst>
                                        </p:cTn>
                                        <p:tgtEl>
                                          <p:spTgt spid="149"/>
                                        </p:tgtEl>
                                        <p:attrNameLst>
                                          <p:attrName>style.visibility</p:attrName>
                                        </p:attrNameLst>
                                      </p:cBhvr>
                                      <p:to>
                                        <p:strVal val="visible"/>
                                      </p:to>
                                    </p:set>
                                    <p:animEffect transition="in" filter="wipe(right)">
                                      <p:cBhvr>
                                        <p:cTn id="170" dur="500"/>
                                        <p:tgtEl>
                                          <p:spTgt spid="149"/>
                                        </p:tgtEl>
                                      </p:cBhvr>
                                    </p:animEffect>
                                  </p:childTnLst>
                                </p:cTn>
                              </p:par>
                              <p:par>
                                <p:cTn id="171" presetID="22" presetClass="entr" presetSubtype="2" fill="hold" grpId="0" nodeType="withEffect">
                                  <p:stCondLst>
                                    <p:cond delay="0"/>
                                  </p:stCondLst>
                                  <p:childTnLst>
                                    <p:set>
                                      <p:cBhvr>
                                        <p:cTn id="172" dur="1" fill="hold">
                                          <p:stCondLst>
                                            <p:cond delay="0"/>
                                          </p:stCondLst>
                                        </p:cTn>
                                        <p:tgtEl>
                                          <p:spTgt spid="150"/>
                                        </p:tgtEl>
                                        <p:attrNameLst>
                                          <p:attrName>style.visibility</p:attrName>
                                        </p:attrNameLst>
                                      </p:cBhvr>
                                      <p:to>
                                        <p:strVal val="visible"/>
                                      </p:to>
                                    </p:set>
                                    <p:animEffect transition="in" filter="wipe(right)">
                                      <p:cBhvr>
                                        <p:cTn id="173" dur="500"/>
                                        <p:tgtEl>
                                          <p:spTgt spid="150"/>
                                        </p:tgtEl>
                                      </p:cBhvr>
                                    </p:animEffect>
                                  </p:childTnLst>
                                </p:cTn>
                              </p:par>
                              <p:par>
                                <p:cTn id="174" presetID="22" presetClass="entr" presetSubtype="2" fill="hold" grpId="0" nodeType="withEffect">
                                  <p:stCondLst>
                                    <p:cond delay="0"/>
                                  </p:stCondLst>
                                  <p:childTnLst>
                                    <p:set>
                                      <p:cBhvr>
                                        <p:cTn id="175" dur="1" fill="hold">
                                          <p:stCondLst>
                                            <p:cond delay="0"/>
                                          </p:stCondLst>
                                        </p:cTn>
                                        <p:tgtEl>
                                          <p:spTgt spid="151"/>
                                        </p:tgtEl>
                                        <p:attrNameLst>
                                          <p:attrName>style.visibility</p:attrName>
                                        </p:attrNameLst>
                                      </p:cBhvr>
                                      <p:to>
                                        <p:strVal val="visible"/>
                                      </p:to>
                                    </p:set>
                                    <p:animEffect transition="in" filter="wipe(right)">
                                      <p:cBhvr>
                                        <p:cTn id="176" dur="500"/>
                                        <p:tgtEl>
                                          <p:spTgt spid="151"/>
                                        </p:tgtEl>
                                      </p:cBhvr>
                                    </p:animEffect>
                                  </p:childTnLst>
                                </p:cTn>
                              </p:par>
                              <p:par>
                                <p:cTn id="177" presetID="22" presetClass="entr" presetSubtype="2" fill="hold" grpId="0" nodeType="withEffect">
                                  <p:stCondLst>
                                    <p:cond delay="0"/>
                                  </p:stCondLst>
                                  <p:childTnLst>
                                    <p:set>
                                      <p:cBhvr>
                                        <p:cTn id="178" dur="1" fill="hold">
                                          <p:stCondLst>
                                            <p:cond delay="0"/>
                                          </p:stCondLst>
                                        </p:cTn>
                                        <p:tgtEl>
                                          <p:spTgt spid="152"/>
                                        </p:tgtEl>
                                        <p:attrNameLst>
                                          <p:attrName>style.visibility</p:attrName>
                                        </p:attrNameLst>
                                      </p:cBhvr>
                                      <p:to>
                                        <p:strVal val="visible"/>
                                      </p:to>
                                    </p:set>
                                    <p:animEffect transition="in" filter="wipe(right)">
                                      <p:cBhvr>
                                        <p:cTn id="179" dur="500"/>
                                        <p:tgtEl>
                                          <p:spTgt spid="152"/>
                                        </p:tgtEl>
                                      </p:cBhvr>
                                    </p:animEffect>
                                  </p:childTnLst>
                                </p:cTn>
                              </p:par>
                              <p:par>
                                <p:cTn id="180" presetID="22" presetClass="entr" presetSubtype="2" fill="hold" grpId="0" nodeType="withEffect">
                                  <p:stCondLst>
                                    <p:cond delay="0"/>
                                  </p:stCondLst>
                                  <p:childTnLst>
                                    <p:set>
                                      <p:cBhvr>
                                        <p:cTn id="181" dur="1" fill="hold">
                                          <p:stCondLst>
                                            <p:cond delay="0"/>
                                          </p:stCondLst>
                                        </p:cTn>
                                        <p:tgtEl>
                                          <p:spTgt spid="153"/>
                                        </p:tgtEl>
                                        <p:attrNameLst>
                                          <p:attrName>style.visibility</p:attrName>
                                        </p:attrNameLst>
                                      </p:cBhvr>
                                      <p:to>
                                        <p:strVal val="visible"/>
                                      </p:to>
                                    </p:set>
                                    <p:animEffect transition="in" filter="wipe(right)">
                                      <p:cBhvr>
                                        <p:cTn id="182" dur="500"/>
                                        <p:tgtEl>
                                          <p:spTgt spid="153"/>
                                        </p:tgtEl>
                                      </p:cBhvr>
                                    </p:animEffect>
                                  </p:childTnLst>
                                </p:cTn>
                              </p:par>
                              <p:par>
                                <p:cTn id="183" presetID="22" presetClass="entr" presetSubtype="2" fill="hold" grpId="0" nodeType="withEffect">
                                  <p:stCondLst>
                                    <p:cond delay="0"/>
                                  </p:stCondLst>
                                  <p:childTnLst>
                                    <p:set>
                                      <p:cBhvr>
                                        <p:cTn id="184" dur="1" fill="hold">
                                          <p:stCondLst>
                                            <p:cond delay="0"/>
                                          </p:stCondLst>
                                        </p:cTn>
                                        <p:tgtEl>
                                          <p:spTgt spid="154"/>
                                        </p:tgtEl>
                                        <p:attrNameLst>
                                          <p:attrName>style.visibility</p:attrName>
                                        </p:attrNameLst>
                                      </p:cBhvr>
                                      <p:to>
                                        <p:strVal val="visible"/>
                                      </p:to>
                                    </p:set>
                                    <p:animEffect transition="in" filter="wipe(right)">
                                      <p:cBhvr>
                                        <p:cTn id="185" dur="500"/>
                                        <p:tgtEl>
                                          <p:spTgt spid="154"/>
                                        </p:tgtEl>
                                      </p:cBhvr>
                                    </p:animEffect>
                                  </p:childTnLst>
                                </p:cTn>
                              </p:par>
                              <p:par>
                                <p:cTn id="186" presetID="22" presetClass="entr" presetSubtype="2" fill="hold" grpId="0" nodeType="withEffect">
                                  <p:stCondLst>
                                    <p:cond delay="0"/>
                                  </p:stCondLst>
                                  <p:childTnLst>
                                    <p:set>
                                      <p:cBhvr>
                                        <p:cTn id="187" dur="1" fill="hold">
                                          <p:stCondLst>
                                            <p:cond delay="0"/>
                                          </p:stCondLst>
                                        </p:cTn>
                                        <p:tgtEl>
                                          <p:spTgt spid="155"/>
                                        </p:tgtEl>
                                        <p:attrNameLst>
                                          <p:attrName>style.visibility</p:attrName>
                                        </p:attrNameLst>
                                      </p:cBhvr>
                                      <p:to>
                                        <p:strVal val="visible"/>
                                      </p:to>
                                    </p:set>
                                    <p:animEffect transition="in" filter="wipe(right)">
                                      <p:cBhvr>
                                        <p:cTn id="188" dur="500"/>
                                        <p:tgtEl>
                                          <p:spTgt spid="155"/>
                                        </p:tgtEl>
                                      </p:cBhvr>
                                    </p:animEffect>
                                  </p:childTnLst>
                                </p:cTn>
                              </p:par>
                              <p:par>
                                <p:cTn id="189" presetID="22" presetClass="entr" presetSubtype="2" fill="hold" grpId="0" nodeType="withEffect">
                                  <p:stCondLst>
                                    <p:cond delay="0"/>
                                  </p:stCondLst>
                                  <p:childTnLst>
                                    <p:set>
                                      <p:cBhvr>
                                        <p:cTn id="190" dur="1" fill="hold">
                                          <p:stCondLst>
                                            <p:cond delay="0"/>
                                          </p:stCondLst>
                                        </p:cTn>
                                        <p:tgtEl>
                                          <p:spTgt spid="156"/>
                                        </p:tgtEl>
                                        <p:attrNameLst>
                                          <p:attrName>style.visibility</p:attrName>
                                        </p:attrNameLst>
                                      </p:cBhvr>
                                      <p:to>
                                        <p:strVal val="visible"/>
                                      </p:to>
                                    </p:set>
                                    <p:animEffect transition="in" filter="wipe(right)">
                                      <p:cBhvr>
                                        <p:cTn id="191" dur="500"/>
                                        <p:tgtEl>
                                          <p:spTgt spid="156"/>
                                        </p:tgtEl>
                                      </p:cBhvr>
                                    </p:animEffect>
                                  </p:childTnLst>
                                </p:cTn>
                              </p:par>
                              <p:par>
                                <p:cTn id="192" presetID="22" presetClass="entr" presetSubtype="2" fill="hold" grpId="0" nodeType="withEffect">
                                  <p:stCondLst>
                                    <p:cond delay="0"/>
                                  </p:stCondLst>
                                  <p:childTnLst>
                                    <p:set>
                                      <p:cBhvr>
                                        <p:cTn id="193" dur="1" fill="hold">
                                          <p:stCondLst>
                                            <p:cond delay="0"/>
                                          </p:stCondLst>
                                        </p:cTn>
                                        <p:tgtEl>
                                          <p:spTgt spid="157"/>
                                        </p:tgtEl>
                                        <p:attrNameLst>
                                          <p:attrName>style.visibility</p:attrName>
                                        </p:attrNameLst>
                                      </p:cBhvr>
                                      <p:to>
                                        <p:strVal val="visible"/>
                                      </p:to>
                                    </p:set>
                                    <p:animEffect transition="in" filter="wipe(right)">
                                      <p:cBhvr>
                                        <p:cTn id="194" dur="500"/>
                                        <p:tgtEl>
                                          <p:spTgt spid="157"/>
                                        </p:tgtEl>
                                      </p:cBhvr>
                                    </p:animEffect>
                                  </p:childTnLst>
                                </p:cTn>
                              </p:par>
                              <p:par>
                                <p:cTn id="195" presetID="22" presetClass="entr" presetSubtype="2" fill="hold" grpId="0" nodeType="withEffect">
                                  <p:stCondLst>
                                    <p:cond delay="0"/>
                                  </p:stCondLst>
                                  <p:childTnLst>
                                    <p:set>
                                      <p:cBhvr>
                                        <p:cTn id="196" dur="1" fill="hold">
                                          <p:stCondLst>
                                            <p:cond delay="0"/>
                                          </p:stCondLst>
                                        </p:cTn>
                                        <p:tgtEl>
                                          <p:spTgt spid="158"/>
                                        </p:tgtEl>
                                        <p:attrNameLst>
                                          <p:attrName>style.visibility</p:attrName>
                                        </p:attrNameLst>
                                      </p:cBhvr>
                                      <p:to>
                                        <p:strVal val="visible"/>
                                      </p:to>
                                    </p:set>
                                    <p:animEffect transition="in" filter="wipe(right)">
                                      <p:cBhvr>
                                        <p:cTn id="197" dur="500"/>
                                        <p:tgtEl>
                                          <p:spTgt spid="158"/>
                                        </p:tgtEl>
                                      </p:cBhvr>
                                    </p:animEffect>
                                  </p:childTnLst>
                                </p:cTn>
                              </p:par>
                              <p:par>
                                <p:cTn id="198" presetID="22" presetClass="entr" presetSubtype="2" fill="hold" grpId="0" nodeType="withEffect">
                                  <p:stCondLst>
                                    <p:cond delay="0"/>
                                  </p:stCondLst>
                                  <p:childTnLst>
                                    <p:set>
                                      <p:cBhvr>
                                        <p:cTn id="199" dur="1" fill="hold">
                                          <p:stCondLst>
                                            <p:cond delay="0"/>
                                          </p:stCondLst>
                                        </p:cTn>
                                        <p:tgtEl>
                                          <p:spTgt spid="159"/>
                                        </p:tgtEl>
                                        <p:attrNameLst>
                                          <p:attrName>style.visibility</p:attrName>
                                        </p:attrNameLst>
                                      </p:cBhvr>
                                      <p:to>
                                        <p:strVal val="visible"/>
                                      </p:to>
                                    </p:set>
                                    <p:animEffect transition="in" filter="wipe(right)">
                                      <p:cBhvr>
                                        <p:cTn id="200" dur="500"/>
                                        <p:tgtEl>
                                          <p:spTgt spid="159"/>
                                        </p:tgtEl>
                                      </p:cBhvr>
                                    </p:animEffect>
                                  </p:childTnLst>
                                </p:cTn>
                              </p:par>
                              <p:par>
                                <p:cTn id="201" presetID="22" presetClass="entr" presetSubtype="2" fill="hold" grpId="0" nodeType="withEffect">
                                  <p:stCondLst>
                                    <p:cond delay="0"/>
                                  </p:stCondLst>
                                  <p:childTnLst>
                                    <p:set>
                                      <p:cBhvr>
                                        <p:cTn id="202" dur="1" fill="hold">
                                          <p:stCondLst>
                                            <p:cond delay="0"/>
                                          </p:stCondLst>
                                        </p:cTn>
                                        <p:tgtEl>
                                          <p:spTgt spid="160"/>
                                        </p:tgtEl>
                                        <p:attrNameLst>
                                          <p:attrName>style.visibility</p:attrName>
                                        </p:attrNameLst>
                                      </p:cBhvr>
                                      <p:to>
                                        <p:strVal val="visible"/>
                                      </p:to>
                                    </p:set>
                                    <p:animEffect transition="in" filter="wipe(right)">
                                      <p:cBhvr>
                                        <p:cTn id="203" dur="500"/>
                                        <p:tgtEl>
                                          <p:spTgt spid="160"/>
                                        </p:tgtEl>
                                      </p:cBhvr>
                                    </p:animEffect>
                                  </p:childTnLst>
                                </p:cTn>
                              </p:par>
                              <p:par>
                                <p:cTn id="204" presetID="22" presetClass="entr" presetSubtype="2" fill="hold" grpId="0" nodeType="withEffect">
                                  <p:stCondLst>
                                    <p:cond delay="0"/>
                                  </p:stCondLst>
                                  <p:childTnLst>
                                    <p:set>
                                      <p:cBhvr>
                                        <p:cTn id="205" dur="1" fill="hold">
                                          <p:stCondLst>
                                            <p:cond delay="0"/>
                                          </p:stCondLst>
                                        </p:cTn>
                                        <p:tgtEl>
                                          <p:spTgt spid="161"/>
                                        </p:tgtEl>
                                        <p:attrNameLst>
                                          <p:attrName>style.visibility</p:attrName>
                                        </p:attrNameLst>
                                      </p:cBhvr>
                                      <p:to>
                                        <p:strVal val="visible"/>
                                      </p:to>
                                    </p:set>
                                    <p:animEffect transition="in" filter="wipe(right)">
                                      <p:cBhvr>
                                        <p:cTn id="206" dur="500"/>
                                        <p:tgtEl>
                                          <p:spTgt spid="161"/>
                                        </p:tgtEl>
                                      </p:cBhvr>
                                    </p:animEffect>
                                  </p:childTnLst>
                                </p:cTn>
                              </p:par>
                              <p:par>
                                <p:cTn id="207" presetID="22" presetClass="entr" presetSubtype="2" fill="hold" grpId="0" nodeType="withEffect">
                                  <p:stCondLst>
                                    <p:cond delay="0"/>
                                  </p:stCondLst>
                                  <p:childTnLst>
                                    <p:set>
                                      <p:cBhvr>
                                        <p:cTn id="208" dur="1" fill="hold">
                                          <p:stCondLst>
                                            <p:cond delay="0"/>
                                          </p:stCondLst>
                                        </p:cTn>
                                        <p:tgtEl>
                                          <p:spTgt spid="162"/>
                                        </p:tgtEl>
                                        <p:attrNameLst>
                                          <p:attrName>style.visibility</p:attrName>
                                        </p:attrNameLst>
                                      </p:cBhvr>
                                      <p:to>
                                        <p:strVal val="visible"/>
                                      </p:to>
                                    </p:set>
                                    <p:animEffect transition="in" filter="wipe(right)">
                                      <p:cBhvr>
                                        <p:cTn id="209" dur="500"/>
                                        <p:tgtEl>
                                          <p:spTgt spid="162"/>
                                        </p:tgtEl>
                                      </p:cBhvr>
                                    </p:animEffect>
                                  </p:childTnLst>
                                </p:cTn>
                              </p:par>
                              <p:par>
                                <p:cTn id="210" presetID="22" presetClass="entr" presetSubtype="2" fill="hold" grpId="0" nodeType="withEffect">
                                  <p:stCondLst>
                                    <p:cond delay="0"/>
                                  </p:stCondLst>
                                  <p:childTnLst>
                                    <p:set>
                                      <p:cBhvr>
                                        <p:cTn id="211" dur="1" fill="hold">
                                          <p:stCondLst>
                                            <p:cond delay="0"/>
                                          </p:stCondLst>
                                        </p:cTn>
                                        <p:tgtEl>
                                          <p:spTgt spid="163"/>
                                        </p:tgtEl>
                                        <p:attrNameLst>
                                          <p:attrName>style.visibility</p:attrName>
                                        </p:attrNameLst>
                                      </p:cBhvr>
                                      <p:to>
                                        <p:strVal val="visible"/>
                                      </p:to>
                                    </p:set>
                                    <p:animEffect transition="in" filter="wipe(right)">
                                      <p:cBhvr>
                                        <p:cTn id="212" dur="500"/>
                                        <p:tgtEl>
                                          <p:spTgt spid="163"/>
                                        </p:tgtEl>
                                      </p:cBhvr>
                                    </p:animEffect>
                                  </p:childTnLst>
                                </p:cTn>
                              </p:par>
                              <p:par>
                                <p:cTn id="213" presetID="22" presetClass="entr" presetSubtype="2" fill="hold" grpId="0" nodeType="withEffect">
                                  <p:stCondLst>
                                    <p:cond delay="0"/>
                                  </p:stCondLst>
                                  <p:childTnLst>
                                    <p:set>
                                      <p:cBhvr>
                                        <p:cTn id="214" dur="1" fill="hold">
                                          <p:stCondLst>
                                            <p:cond delay="0"/>
                                          </p:stCondLst>
                                        </p:cTn>
                                        <p:tgtEl>
                                          <p:spTgt spid="164"/>
                                        </p:tgtEl>
                                        <p:attrNameLst>
                                          <p:attrName>style.visibility</p:attrName>
                                        </p:attrNameLst>
                                      </p:cBhvr>
                                      <p:to>
                                        <p:strVal val="visible"/>
                                      </p:to>
                                    </p:set>
                                    <p:animEffect transition="in" filter="wipe(right)">
                                      <p:cBhvr>
                                        <p:cTn id="215" dur="500"/>
                                        <p:tgtEl>
                                          <p:spTgt spid="164"/>
                                        </p:tgtEl>
                                      </p:cBhvr>
                                    </p:animEffect>
                                  </p:childTnLst>
                                </p:cTn>
                              </p:par>
                              <p:par>
                                <p:cTn id="216" presetID="22" presetClass="entr" presetSubtype="2" fill="hold" grpId="0" nodeType="withEffect">
                                  <p:stCondLst>
                                    <p:cond delay="0"/>
                                  </p:stCondLst>
                                  <p:childTnLst>
                                    <p:set>
                                      <p:cBhvr>
                                        <p:cTn id="217" dur="1" fill="hold">
                                          <p:stCondLst>
                                            <p:cond delay="0"/>
                                          </p:stCondLst>
                                        </p:cTn>
                                        <p:tgtEl>
                                          <p:spTgt spid="165"/>
                                        </p:tgtEl>
                                        <p:attrNameLst>
                                          <p:attrName>style.visibility</p:attrName>
                                        </p:attrNameLst>
                                      </p:cBhvr>
                                      <p:to>
                                        <p:strVal val="visible"/>
                                      </p:to>
                                    </p:set>
                                    <p:animEffect transition="in" filter="wipe(right)">
                                      <p:cBhvr>
                                        <p:cTn id="218" dur="500"/>
                                        <p:tgtEl>
                                          <p:spTgt spid="165"/>
                                        </p:tgtEl>
                                      </p:cBhvr>
                                    </p:animEffect>
                                  </p:childTnLst>
                                </p:cTn>
                              </p:par>
                              <p:par>
                                <p:cTn id="219" presetID="22" presetClass="entr" presetSubtype="2" fill="hold" grpId="0" nodeType="withEffect">
                                  <p:stCondLst>
                                    <p:cond delay="0"/>
                                  </p:stCondLst>
                                  <p:childTnLst>
                                    <p:set>
                                      <p:cBhvr>
                                        <p:cTn id="220" dur="1" fill="hold">
                                          <p:stCondLst>
                                            <p:cond delay="0"/>
                                          </p:stCondLst>
                                        </p:cTn>
                                        <p:tgtEl>
                                          <p:spTgt spid="166"/>
                                        </p:tgtEl>
                                        <p:attrNameLst>
                                          <p:attrName>style.visibility</p:attrName>
                                        </p:attrNameLst>
                                      </p:cBhvr>
                                      <p:to>
                                        <p:strVal val="visible"/>
                                      </p:to>
                                    </p:set>
                                    <p:animEffect transition="in" filter="wipe(right)">
                                      <p:cBhvr>
                                        <p:cTn id="221" dur="500"/>
                                        <p:tgtEl>
                                          <p:spTgt spid="166"/>
                                        </p:tgtEl>
                                      </p:cBhvr>
                                    </p:animEffect>
                                  </p:childTnLst>
                                </p:cTn>
                              </p:par>
                              <p:par>
                                <p:cTn id="222" presetID="22" presetClass="entr" presetSubtype="2" fill="hold" grpId="0" nodeType="withEffect">
                                  <p:stCondLst>
                                    <p:cond delay="0"/>
                                  </p:stCondLst>
                                  <p:childTnLst>
                                    <p:set>
                                      <p:cBhvr>
                                        <p:cTn id="223" dur="1" fill="hold">
                                          <p:stCondLst>
                                            <p:cond delay="0"/>
                                          </p:stCondLst>
                                        </p:cTn>
                                        <p:tgtEl>
                                          <p:spTgt spid="167"/>
                                        </p:tgtEl>
                                        <p:attrNameLst>
                                          <p:attrName>style.visibility</p:attrName>
                                        </p:attrNameLst>
                                      </p:cBhvr>
                                      <p:to>
                                        <p:strVal val="visible"/>
                                      </p:to>
                                    </p:set>
                                    <p:animEffect transition="in" filter="wipe(right)">
                                      <p:cBhvr>
                                        <p:cTn id="224" dur="500"/>
                                        <p:tgtEl>
                                          <p:spTgt spid="167"/>
                                        </p:tgtEl>
                                      </p:cBhvr>
                                    </p:animEffect>
                                  </p:childTnLst>
                                </p:cTn>
                              </p:par>
                              <p:par>
                                <p:cTn id="225" presetID="22" presetClass="entr" presetSubtype="2" fill="hold" grpId="0" nodeType="withEffect">
                                  <p:stCondLst>
                                    <p:cond delay="0"/>
                                  </p:stCondLst>
                                  <p:childTnLst>
                                    <p:set>
                                      <p:cBhvr>
                                        <p:cTn id="226" dur="1" fill="hold">
                                          <p:stCondLst>
                                            <p:cond delay="0"/>
                                          </p:stCondLst>
                                        </p:cTn>
                                        <p:tgtEl>
                                          <p:spTgt spid="168"/>
                                        </p:tgtEl>
                                        <p:attrNameLst>
                                          <p:attrName>style.visibility</p:attrName>
                                        </p:attrNameLst>
                                      </p:cBhvr>
                                      <p:to>
                                        <p:strVal val="visible"/>
                                      </p:to>
                                    </p:set>
                                    <p:animEffect transition="in" filter="wipe(right)">
                                      <p:cBhvr>
                                        <p:cTn id="227" dur="500"/>
                                        <p:tgtEl>
                                          <p:spTgt spid="168"/>
                                        </p:tgtEl>
                                      </p:cBhvr>
                                    </p:animEffect>
                                  </p:childTnLst>
                                </p:cTn>
                              </p:par>
                              <p:par>
                                <p:cTn id="228" presetID="22" presetClass="entr" presetSubtype="2" fill="hold" grpId="0" nodeType="withEffect">
                                  <p:stCondLst>
                                    <p:cond delay="0"/>
                                  </p:stCondLst>
                                  <p:childTnLst>
                                    <p:set>
                                      <p:cBhvr>
                                        <p:cTn id="229" dur="1" fill="hold">
                                          <p:stCondLst>
                                            <p:cond delay="0"/>
                                          </p:stCondLst>
                                        </p:cTn>
                                        <p:tgtEl>
                                          <p:spTgt spid="169"/>
                                        </p:tgtEl>
                                        <p:attrNameLst>
                                          <p:attrName>style.visibility</p:attrName>
                                        </p:attrNameLst>
                                      </p:cBhvr>
                                      <p:to>
                                        <p:strVal val="visible"/>
                                      </p:to>
                                    </p:set>
                                    <p:animEffect transition="in" filter="wipe(right)">
                                      <p:cBhvr>
                                        <p:cTn id="230" dur="500"/>
                                        <p:tgtEl>
                                          <p:spTgt spid="169"/>
                                        </p:tgtEl>
                                      </p:cBhvr>
                                    </p:animEffect>
                                  </p:childTnLst>
                                </p:cTn>
                              </p:par>
                              <p:par>
                                <p:cTn id="231" presetID="22" presetClass="entr" presetSubtype="2" fill="hold" grpId="0" nodeType="withEffect">
                                  <p:stCondLst>
                                    <p:cond delay="0"/>
                                  </p:stCondLst>
                                  <p:childTnLst>
                                    <p:set>
                                      <p:cBhvr>
                                        <p:cTn id="232" dur="1" fill="hold">
                                          <p:stCondLst>
                                            <p:cond delay="0"/>
                                          </p:stCondLst>
                                        </p:cTn>
                                        <p:tgtEl>
                                          <p:spTgt spid="170"/>
                                        </p:tgtEl>
                                        <p:attrNameLst>
                                          <p:attrName>style.visibility</p:attrName>
                                        </p:attrNameLst>
                                      </p:cBhvr>
                                      <p:to>
                                        <p:strVal val="visible"/>
                                      </p:to>
                                    </p:set>
                                    <p:animEffect transition="in" filter="wipe(right)">
                                      <p:cBhvr>
                                        <p:cTn id="233" dur="500"/>
                                        <p:tgtEl>
                                          <p:spTgt spid="170"/>
                                        </p:tgtEl>
                                      </p:cBhvr>
                                    </p:animEffect>
                                  </p:childTnLst>
                                </p:cTn>
                              </p:par>
                              <p:par>
                                <p:cTn id="234" presetID="22" presetClass="entr" presetSubtype="2" fill="hold" grpId="0" nodeType="withEffect">
                                  <p:stCondLst>
                                    <p:cond delay="0"/>
                                  </p:stCondLst>
                                  <p:childTnLst>
                                    <p:set>
                                      <p:cBhvr>
                                        <p:cTn id="235" dur="1" fill="hold">
                                          <p:stCondLst>
                                            <p:cond delay="0"/>
                                          </p:stCondLst>
                                        </p:cTn>
                                        <p:tgtEl>
                                          <p:spTgt spid="171"/>
                                        </p:tgtEl>
                                        <p:attrNameLst>
                                          <p:attrName>style.visibility</p:attrName>
                                        </p:attrNameLst>
                                      </p:cBhvr>
                                      <p:to>
                                        <p:strVal val="visible"/>
                                      </p:to>
                                    </p:set>
                                    <p:animEffect transition="in" filter="wipe(right)">
                                      <p:cBhvr>
                                        <p:cTn id="236" dur="500"/>
                                        <p:tgtEl>
                                          <p:spTgt spid="171"/>
                                        </p:tgtEl>
                                      </p:cBhvr>
                                    </p:animEffect>
                                  </p:childTnLst>
                                </p:cTn>
                              </p:par>
                              <p:par>
                                <p:cTn id="237" presetID="22" presetClass="entr" presetSubtype="2" fill="hold" grpId="0" nodeType="withEffect">
                                  <p:stCondLst>
                                    <p:cond delay="0"/>
                                  </p:stCondLst>
                                  <p:childTnLst>
                                    <p:set>
                                      <p:cBhvr>
                                        <p:cTn id="238" dur="1" fill="hold">
                                          <p:stCondLst>
                                            <p:cond delay="0"/>
                                          </p:stCondLst>
                                        </p:cTn>
                                        <p:tgtEl>
                                          <p:spTgt spid="172"/>
                                        </p:tgtEl>
                                        <p:attrNameLst>
                                          <p:attrName>style.visibility</p:attrName>
                                        </p:attrNameLst>
                                      </p:cBhvr>
                                      <p:to>
                                        <p:strVal val="visible"/>
                                      </p:to>
                                    </p:set>
                                    <p:animEffect transition="in" filter="wipe(right)">
                                      <p:cBhvr>
                                        <p:cTn id="239" dur="500"/>
                                        <p:tgtEl>
                                          <p:spTgt spid="172"/>
                                        </p:tgtEl>
                                      </p:cBhvr>
                                    </p:animEffect>
                                  </p:childTnLst>
                                </p:cTn>
                              </p:par>
                              <p:par>
                                <p:cTn id="240" presetID="22" presetClass="entr" presetSubtype="2" fill="hold" grpId="0" nodeType="withEffect">
                                  <p:stCondLst>
                                    <p:cond delay="0"/>
                                  </p:stCondLst>
                                  <p:childTnLst>
                                    <p:set>
                                      <p:cBhvr>
                                        <p:cTn id="241" dur="1" fill="hold">
                                          <p:stCondLst>
                                            <p:cond delay="0"/>
                                          </p:stCondLst>
                                        </p:cTn>
                                        <p:tgtEl>
                                          <p:spTgt spid="173"/>
                                        </p:tgtEl>
                                        <p:attrNameLst>
                                          <p:attrName>style.visibility</p:attrName>
                                        </p:attrNameLst>
                                      </p:cBhvr>
                                      <p:to>
                                        <p:strVal val="visible"/>
                                      </p:to>
                                    </p:set>
                                    <p:animEffect transition="in" filter="wipe(right)">
                                      <p:cBhvr>
                                        <p:cTn id="242" dur="500"/>
                                        <p:tgtEl>
                                          <p:spTgt spid="173"/>
                                        </p:tgtEl>
                                      </p:cBhvr>
                                    </p:animEffect>
                                  </p:childTnLst>
                                </p:cTn>
                              </p:par>
                              <p:par>
                                <p:cTn id="243" presetID="22" presetClass="entr" presetSubtype="2" fill="hold" grpId="0" nodeType="withEffect">
                                  <p:stCondLst>
                                    <p:cond delay="0"/>
                                  </p:stCondLst>
                                  <p:childTnLst>
                                    <p:set>
                                      <p:cBhvr>
                                        <p:cTn id="244" dur="1" fill="hold">
                                          <p:stCondLst>
                                            <p:cond delay="0"/>
                                          </p:stCondLst>
                                        </p:cTn>
                                        <p:tgtEl>
                                          <p:spTgt spid="174"/>
                                        </p:tgtEl>
                                        <p:attrNameLst>
                                          <p:attrName>style.visibility</p:attrName>
                                        </p:attrNameLst>
                                      </p:cBhvr>
                                      <p:to>
                                        <p:strVal val="visible"/>
                                      </p:to>
                                    </p:set>
                                    <p:animEffect transition="in" filter="wipe(right)">
                                      <p:cBhvr>
                                        <p:cTn id="245" dur="500"/>
                                        <p:tgtEl>
                                          <p:spTgt spid="174"/>
                                        </p:tgtEl>
                                      </p:cBhvr>
                                    </p:animEffect>
                                  </p:childTnLst>
                                </p:cTn>
                              </p:par>
                              <p:par>
                                <p:cTn id="246" presetID="22" presetClass="entr" presetSubtype="2" fill="hold" grpId="0" nodeType="withEffect">
                                  <p:stCondLst>
                                    <p:cond delay="0"/>
                                  </p:stCondLst>
                                  <p:childTnLst>
                                    <p:set>
                                      <p:cBhvr>
                                        <p:cTn id="247" dur="1" fill="hold">
                                          <p:stCondLst>
                                            <p:cond delay="0"/>
                                          </p:stCondLst>
                                        </p:cTn>
                                        <p:tgtEl>
                                          <p:spTgt spid="175"/>
                                        </p:tgtEl>
                                        <p:attrNameLst>
                                          <p:attrName>style.visibility</p:attrName>
                                        </p:attrNameLst>
                                      </p:cBhvr>
                                      <p:to>
                                        <p:strVal val="visible"/>
                                      </p:to>
                                    </p:set>
                                    <p:animEffect transition="in" filter="wipe(right)">
                                      <p:cBhvr>
                                        <p:cTn id="248" dur="500"/>
                                        <p:tgtEl>
                                          <p:spTgt spid="175"/>
                                        </p:tgtEl>
                                      </p:cBhvr>
                                    </p:animEffect>
                                  </p:childTnLst>
                                </p:cTn>
                              </p:par>
                              <p:par>
                                <p:cTn id="249" presetID="22" presetClass="entr" presetSubtype="2" fill="hold" grpId="0" nodeType="withEffect">
                                  <p:stCondLst>
                                    <p:cond delay="0"/>
                                  </p:stCondLst>
                                  <p:childTnLst>
                                    <p:set>
                                      <p:cBhvr>
                                        <p:cTn id="250" dur="1" fill="hold">
                                          <p:stCondLst>
                                            <p:cond delay="0"/>
                                          </p:stCondLst>
                                        </p:cTn>
                                        <p:tgtEl>
                                          <p:spTgt spid="176"/>
                                        </p:tgtEl>
                                        <p:attrNameLst>
                                          <p:attrName>style.visibility</p:attrName>
                                        </p:attrNameLst>
                                      </p:cBhvr>
                                      <p:to>
                                        <p:strVal val="visible"/>
                                      </p:to>
                                    </p:set>
                                    <p:animEffect transition="in" filter="wipe(right)">
                                      <p:cBhvr>
                                        <p:cTn id="251" dur="500"/>
                                        <p:tgtEl>
                                          <p:spTgt spid="176"/>
                                        </p:tgtEl>
                                      </p:cBhvr>
                                    </p:animEffect>
                                  </p:childTnLst>
                                </p:cTn>
                              </p:par>
                              <p:par>
                                <p:cTn id="252" presetID="22" presetClass="entr" presetSubtype="2" fill="hold" grpId="0" nodeType="withEffect">
                                  <p:stCondLst>
                                    <p:cond delay="0"/>
                                  </p:stCondLst>
                                  <p:childTnLst>
                                    <p:set>
                                      <p:cBhvr>
                                        <p:cTn id="253" dur="1" fill="hold">
                                          <p:stCondLst>
                                            <p:cond delay="0"/>
                                          </p:stCondLst>
                                        </p:cTn>
                                        <p:tgtEl>
                                          <p:spTgt spid="177"/>
                                        </p:tgtEl>
                                        <p:attrNameLst>
                                          <p:attrName>style.visibility</p:attrName>
                                        </p:attrNameLst>
                                      </p:cBhvr>
                                      <p:to>
                                        <p:strVal val="visible"/>
                                      </p:to>
                                    </p:set>
                                    <p:animEffect transition="in" filter="wipe(right)">
                                      <p:cBhvr>
                                        <p:cTn id="254" dur="500"/>
                                        <p:tgtEl>
                                          <p:spTgt spid="177"/>
                                        </p:tgtEl>
                                      </p:cBhvr>
                                    </p:animEffect>
                                  </p:childTnLst>
                                </p:cTn>
                              </p:par>
                              <p:par>
                                <p:cTn id="255" presetID="22" presetClass="entr" presetSubtype="2" fill="hold" grpId="0" nodeType="withEffect">
                                  <p:stCondLst>
                                    <p:cond delay="0"/>
                                  </p:stCondLst>
                                  <p:childTnLst>
                                    <p:set>
                                      <p:cBhvr>
                                        <p:cTn id="256" dur="1" fill="hold">
                                          <p:stCondLst>
                                            <p:cond delay="0"/>
                                          </p:stCondLst>
                                        </p:cTn>
                                        <p:tgtEl>
                                          <p:spTgt spid="178"/>
                                        </p:tgtEl>
                                        <p:attrNameLst>
                                          <p:attrName>style.visibility</p:attrName>
                                        </p:attrNameLst>
                                      </p:cBhvr>
                                      <p:to>
                                        <p:strVal val="visible"/>
                                      </p:to>
                                    </p:set>
                                    <p:animEffect transition="in" filter="wipe(right)">
                                      <p:cBhvr>
                                        <p:cTn id="257" dur="500"/>
                                        <p:tgtEl>
                                          <p:spTgt spid="178"/>
                                        </p:tgtEl>
                                      </p:cBhvr>
                                    </p:animEffect>
                                  </p:childTnLst>
                                </p:cTn>
                              </p:par>
                              <p:par>
                                <p:cTn id="258" presetID="22" presetClass="entr" presetSubtype="2" fill="hold" grpId="0" nodeType="withEffect">
                                  <p:stCondLst>
                                    <p:cond delay="0"/>
                                  </p:stCondLst>
                                  <p:childTnLst>
                                    <p:set>
                                      <p:cBhvr>
                                        <p:cTn id="259" dur="1" fill="hold">
                                          <p:stCondLst>
                                            <p:cond delay="0"/>
                                          </p:stCondLst>
                                        </p:cTn>
                                        <p:tgtEl>
                                          <p:spTgt spid="179"/>
                                        </p:tgtEl>
                                        <p:attrNameLst>
                                          <p:attrName>style.visibility</p:attrName>
                                        </p:attrNameLst>
                                      </p:cBhvr>
                                      <p:to>
                                        <p:strVal val="visible"/>
                                      </p:to>
                                    </p:set>
                                    <p:animEffect transition="in" filter="wipe(right)">
                                      <p:cBhvr>
                                        <p:cTn id="260" dur="500"/>
                                        <p:tgtEl>
                                          <p:spTgt spid="179"/>
                                        </p:tgtEl>
                                      </p:cBhvr>
                                    </p:animEffect>
                                  </p:childTnLst>
                                </p:cTn>
                              </p:par>
                              <p:par>
                                <p:cTn id="261" presetID="22" presetClass="entr" presetSubtype="2" fill="hold" grpId="0" nodeType="withEffect">
                                  <p:stCondLst>
                                    <p:cond delay="0"/>
                                  </p:stCondLst>
                                  <p:childTnLst>
                                    <p:set>
                                      <p:cBhvr>
                                        <p:cTn id="262" dur="1" fill="hold">
                                          <p:stCondLst>
                                            <p:cond delay="0"/>
                                          </p:stCondLst>
                                        </p:cTn>
                                        <p:tgtEl>
                                          <p:spTgt spid="180"/>
                                        </p:tgtEl>
                                        <p:attrNameLst>
                                          <p:attrName>style.visibility</p:attrName>
                                        </p:attrNameLst>
                                      </p:cBhvr>
                                      <p:to>
                                        <p:strVal val="visible"/>
                                      </p:to>
                                    </p:set>
                                    <p:animEffect transition="in" filter="wipe(right)">
                                      <p:cBhvr>
                                        <p:cTn id="263" dur="500"/>
                                        <p:tgtEl>
                                          <p:spTgt spid="180"/>
                                        </p:tgtEl>
                                      </p:cBhvr>
                                    </p:animEffect>
                                  </p:childTnLst>
                                </p:cTn>
                              </p:par>
                              <p:par>
                                <p:cTn id="264" presetID="22" presetClass="entr" presetSubtype="2" fill="hold" grpId="0" nodeType="withEffect">
                                  <p:stCondLst>
                                    <p:cond delay="0"/>
                                  </p:stCondLst>
                                  <p:childTnLst>
                                    <p:set>
                                      <p:cBhvr>
                                        <p:cTn id="265" dur="1" fill="hold">
                                          <p:stCondLst>
                                            <p:cond delay="0"/>
                                          </p:stCondLst>
                                        </p:cTn>
                                        <p:tgtEl>
                                          <p:spTgt spid="181"/>
                                        </p:tgtEl>
                                        <p:attrNameLst>
                                          <p:attrName>style.visibility</p:attrName>
                                        </p:attrNameLst>
                                      </p:cBhvr>
                                      <p:to>
                                        <p:strVal val="visible"/>
                                      </p:to>
                                    </p:set>
                                    <p:animEffect transition="in" filter="wipe(right)">
                                      <p:cBhvr>
                                        <p:cTn id="266" dur="500"/>
                                        <p:tgtEl>
                                          <p:spTgt spid="181"/>
                                        </p:tgtEl>
                                      </p:cBhvr>
                                    </p:animEffect>
                                  </p:childTnLst>
                                </p:cTn>
                              </p:par>
                              <p:par>
                                <p:cTn id="267" presetID="22" presetClass="entr" presetSubtype="2" fill="hold" grpId="0" nodeType="withEffect">
                                  <p:stCondLst>
                                    <p:cond delay="0"/>
                                  </p:stCondLst>
                                  <p:childTnLst>
                                    <p:set>
                                      <p:cBhvr>
                                        <p:cTn id="268" dur="1" fill="hold">
                                          <p:stCondLst>
                                            <p:cond delay="0"/>
                                          </p:stCondLst>
                                        </p:cTn>
                                        <p:tgtEl>
                                          <p:spTgt spid="182"/>
                                        </p:tgtEl>
                                        <p:attrNameLst>
                                          <p:attrName>style.visibility</p:attrName>
                                        </p:attrNameLst>
                                      </p:cBhvr>
                                      <p:to>
                                        <p:strVal val="visible"/>
                                      </p:to>
                                    </p:set>
                                    <p:animEffect transition="in" filter="wipe(right)">
                                      <p:cBhvr>
                                        <p:cTn id="269" dur="500"/>
                                        <p:tgtEl>
                                          <p:spTgt spid="182"/>
                                        </p:tgtEl>
                                      </p:cBhvr>
                                    </p:animEffect>
                                  </p:childTnLst>
                                </p:cTn>
                              </p:par>
                              <p:par>
                                <p:cTn id="270" presetID="22" presetClass="entr" presetSubtype="2" fill="hold" grpId="0" nodeType="withEffect">
                                  <p:stCondLst>
                                    <p:cond delay="0"/>
                                  </p:stCondLst>
                                  <p:childTnLst>
                                    <p:set>
                                      <p:cBhvr>
                                        <p:cTn id="271" dur="1" fill="hold">
                                          <p:stCondLst>
                                            <p:cond delay="0"/>
                                          </p:stCondLst>
                                        </p:cTn>
                                        <p:tgtEl>
                                          <p:spTgt spid="183"/>
                                        </p:tgtEl>
                                        <p:attrNameLst>
                                          <p:attrName>style.visibility</p:attrName>
                                        </p:attrNameLst>
                                      </p:cBhvr>
                                      <p:to>
                                        <p:strVal val="visible"/>
                                      </p:to>
                                    </p:set>
                                    <p:animEffect transition="in" filter="wipe(right)">
                                      <p:cBhvr>
                                        <p:cTn id="272" dur="500"/>
                                        <p:tgtEl>
                                          <p:spTgt spid="183"/>
                                        </p:tgtEl>
                                      </p:cBhvr>
                                    </p:animEffect>
                                  </p:childTnLst>
                                </p:cTn>
                              </p:par>
                              <p:par>
                                <p:cTn id="273" presetID="22" presetClass="entr" presetSubtype="2" fill="hold" grpId="0" nodeType="withEffect">
                                  <p:stCondLst>
                                    <p:cond delay="0"/>
                                  </p:stCondLst>
                                  <p:childTnLst>
                                    <p:set>
                                      <p:cBhvr>
                                        <p:cTn id="274" dur="1" fill="hold">
                                          <p:stCondLst>
                                            <p:cond delay="0"/>
                                          </p:stCondLst>
                                        </p:cTn>
                                        <p:tgtEl>
                                          <p:spTgt spid="184"/>
                                        </p:tgtEl>
                                        <p:attrNameLst>
                                          <p:attrName>style.visibility</p:attrName>
                                        </p:attrNameLst>
                                      </p:cBhvr>
                                      <p:to>
                                        <p:strVal val="visible"/>
                                      </p:to>
                                    </p:set>
                                    <p:animEffect transition="in" filter="wipe(right)">
                                      <p:cBhvr>
                                        <p:cTn id="275" dur="500"/>
                                        <p:tgtEl>
                                          <p:spTgt spid="184"/>
                                        </p:tgtEl>
                                      </p:cBhvr>
                                    </p:animEffect>
                                  </p:childTnLst>
                                </p:cTn>
                              </p:par>
                              <p:par>
                                <p:cTn id="276" presetID="22" presetClass="entr" presetSubtype="2" fill="hold" grpId="0" nodeType="withEffect">
                                  <p:stCondLst>
                                    <p:cond delay="0"/>
                                  </p:stCondLst>
                                  <p:childTnLst>
                                    <p:set>
                                      <p:cBhvr>
                                        <p:cTn id="277" dur="1" fill="hold">
                                          <p:stCondLst>
                                            <p:cond delay="0"/>
                                          </p:stCondLst>
                                        </p:cTn>
                                        <p:tgtEl>
                                          <p:spTgt spid="185"/>
                                        </p:tgtEl>
                                        <p:attrNameLst>
                                          <p:attrName>style.visibility</p:attrName>
                                        </p:attrNameLst>
                                      </p:cBhvr>
                                      <p:to>
                                        <p:strVal val="visible"/>
                                      </p:to>
                                    </p:set>
                                    <p:animEffect transition="in" filter="wipe(right)">
                                      <p:cBhvr>
                                        <p:cTn id="278" dur="500"/>
                                        <p:tgtEl>
                                          <p:spTgt spid="185"/>
                                        </p:tgtEl>
                                      </p:cBhvr>
                                    </p:animEffect>
                                  </p:childTnLst>
                                </p:cTn>
                              </p:par>
                              <p:par>
                                <p:cTn id="279" presetID="22" presetClass="entr" presetSubtype="2" fill="hold" grpId="0" nodeType="withEffect">
                                  <p:stCondLst>
                                    <p:cond delay="0"/>
                                  </p:stCondLst>
                                  <p:childTnLst>
                                    <p:set>
                                      <p:cBhvr>
                                        <p:cTn id="280" dur="1" fill="hold">
                                          <p:stCondLst>
                                            <p:cond delay="0"/>
                                          </p:stCondLst>
                                        </p:cTn>
                                        <p:tgtEl>
                                          <p:spTgt spid="186"/>
                                        </p:tgtEl>
                                        <p:attrNameLst>
                                          <p:attrName>style.visibility</p:attrName>
                                        </p:attrNameLst>
                                      </p:cBhvr>
                                      <p:to>
                                        <p:strVal val="visible"/>
                                      </p:to>
                                    </p:set>
                                    <p:animEffect transition="in" filter="wipe(right)">
                                      <p:cBhvr>
                                        <p:cTn id="281" dur="500"/>
                                        <p:tgtEl>
                                          <p:spTgt spid="186"/>
                                        </p:tgtEl>
                                      </p:cBhvr>
                                    </p:animEffect>
                                  </p:childTnLst>
                                </p:cTn>
                              </p:par>
                              <p:par>
                                <p:cTn id="282" presetID="22" presetClass="entr" presetSubtype="2" fill="hold" grpId="0" nodeType="withEffect">
                                  <p:stCondLst>
                                    <p:cond delay="0"/>
                                  </p:stCondLst>
                                  <p:childTnLst>
                                    <p:set>
                                      <p:cBhvr>
                                        <p:cTn id="283" dur="1" fill="hold">
                                          <p:stCondLst>
                                            <p:cond delay="0"/>
                                          </p:stCondLst>
                                        </p:cTn>
                                        <p:tgtEl>
                                          <p:spTgt spid="187"/>
                                        </p:tgtEl>
                                        <p:attrNameLst>
                                          <p:attrName>style.visibility</p:attrName>
                                        </p:attrNameLst>
                                      </p:cBhvr>
                                      <p:to>
                                        <p:strVal val="visible"/>
                                      </p:to>
                                    </p:set>
                                    <p:animEffect transition="in" filter="wipe(right)">
                                      <p:cBhvr>
                                        <p:cTn id="284" dur="500"/>
                                        <p:tgtEl>
                                          <p:spTgt spid="187"/>
                                        </p:tgtEl>
                                      </p:cBhvr>
                                    </p:animEffect>
                                  </p:childTnLst>
                                </p:cTn>
                              </p:par>
                              <p:par>
                                <p:cTn id="285" presetID="22" presetClass="entr" presetSubtype="2" fill="hold" grpId="0" nodeType="withEffect">
                                  <p:stCondLst>
                                    <p:cond delay="0"/>
                                  </p:stCondLst>
                                  <p:childTnLst>
                                    <p:set>
                                      <p:cBhvr>
                                        <p:cTn id="286" dur="1" fill="hold">
                                          <p:stCondLst>
                                            <p:cond delay="0"/>
                                          </p:stCondLst>
                                        </p:cTn>
                                        <p:tgtEl>
                                          <p:spTgt spid="188"/>
                                        </p:tgtEl>
                                        <p:attrNameLst>
                                          <p:attrName>style.visibility</p:attrName>
                                        </p:attrNameLst>
                                      </p:cBhvr>
                                      <p:to>
                                        <p:strVal val="visible"/>
                                      </p:to>
                                    </p:set>
                                    <p:animEffect transition="in" filter="wipe(right)">
                                      <p:cBhvr>
                                        <p:cTn id="287" dur="500"/>
                                        <p:tgtEl>
                                          <p:spTgt spid="188"/>
                                        </p:tgtEl>
                                      </p:cBhvr>
                                    </p:animEffect>
                                  </p:childTnLst>
                                </p:cTn>
                              </p:par>
                              <p:par>
                                <p:cTn id="288" presetID="22" presetClass="entr" presetSubtype="2" fill="hold" grpId="0" nodeType="withEffect">
                                  <p:stCondLst>
                                    <p:cond delay="0"/>
                                  </p:stCondLst>
                                  <p:childTnLst>
                                    <p:set>
                                      <p:cBhvr>
                                        <p:cTn id="289" dur="1" fill="hold">
                                          <p:stCondLst>
                                            <p:cond delay="0"/>
                                          </p:stCondLst>
                                        </p:cTn>
                                        <p:tgtEl>
                                          <p:spTgt spid="189"/>
                                        </p:tgtEl>
                                        <p:attrNameLst>
                                          <p:attrName>style.visibility</p:attrName>
                                        </p:attrNameLst>
                                      </p:cBhvr>
                                      <p:to>
                                        <p:strVal val="visible"/>
                                      </p:to>
                                    </p:set>
                                    <p:animEffect transition="in" filter="wipe(right)">
                                      <p:cBhvr>
                                        <p:cTn id="290" dur="500"/>
                                        <p:tgtEl>
                                          <p:spTgt spid="189"/>
                                        </p:tgtEl>
                                      </p:cBhvr>
                                    </p:animEffect>
                                  </p:childTnLst>
                                </p:cTn>
                              </p:par>
                              <p:par>
                                <p:cTn id="291" presetID="22" presetClass="entr" presetSubtype="2" fill="hold" grpId="0" nodeType="withEffect">
                                  <p:stCondLst>
                                    <p:cond delay="0"/>
                                  </p:stCondLst>
                                  <p:childTnLst>
                                    <p:set>
                                      <p:cBhvr>
                                        <p:cTn id="292" dur="1" fill="hold">
                                          <p:stCondLst>
                                            <p:cond delay="0"/>
                                          </p:stCondLst>
                                        </p:cTn>
                                        <p:tgtEl>
                                          <p:spTgt spid="190"/>
                                        </p:tgtEl>
                                        <p:attrNameLst>
                                          <p:attrName>style.visibility</p:attrName>
                                        </p:attrNameLst>
                                      </p:cBhvr>
                                      <p:to>
                                        <p:strVal val="visible"/>
                                      </p:to>
                                    </p:set>
                                    <p:animEffect transition="in" filter="wipe(right)">
                                      <p:cBhvr>
                                        <p:cTn id="293" dur="500"/>
                                        <p:tgtEl>
                                          <p:spTgt spid="190"/>
                                        </p:tgtEl>
                                      </p:cBhvr>
                                    </p:animEffect>
                                  </p:childTnLst>
                                </p:cTn>
                              </p:par>
                              <p:par>
                                <p:cTn id="294" presetID="22" presetClass="entr" presetSubtype="2" fill="hold" grpId="0" nodeType="withEffect">
                                  <p:stCondLst>
                                    <p:cond delay="0"/>
                                  </p:stCondLst>
                                  <p:childTnLst>
                                    <p:set>
                                      <p:cBhvr>
                                        <p:cTn id="295" dur="1" fill="hold">
                                          <p:stCondLst>
                                            <p:cond delay="0"/>
                                          </p:stCondLst>
                                        </p:cTn>
                                        <p:tgtEl>
                                          <p:spTgt spid="191"/>
                                        </p:tgtEl>
                                        <p:attrNameLst>
                                          <p:attrName>style.visibility</p:attrName>
                                        </p:attrNameLst>
                                      </p:cBhvr>
                                      <p:to>
                                        <p:strVal val="visible"/>
                                      </p:to>
                                    </p:set>
                                    <p:animEffect transition="in" filter="wipe(right)">
                                      <p:cBhvr>
                                        <p:cTn id="296" dur="500"/>
                                        <p:tgtEl>
                                          <p:spTgt spid="191"/>
                                        </p:tgtEl>
                                      </p:cBhvr>
                                    </p:animEffect>
                                  </p:childTnLst>
                                </p:cTn>
                              </p:par>
                              <p:par>
                                <p:cTn id="297" presetID="22" presetClass="entr" presetSubtype="2" fill="hold" grpId="0" nodeType="withEffect">
                                  <p:stCondLst>
                                    <p:cond delay="0"/>
                                  </p:stCondLst>
                                  <p:childTnLst>
                                    <p:set>
                                      <p:cBhvr>
                                        <p:cTn id="298" dur="1" fill="hold">
                                          <p:stCondLst>
                                            <p:cond delay="0"/>
                                          </p:stCondLst>
                                        </p:cTn>
                                        <p:tgtEl>
                                          <p:spTgt spid="192"/>
                                        </p:tgtEl>
                                        <p:attrNameLst>
                                          <p:attrName>style.visibility</p:attrName>
                                        </p:attrNameLst>
                                      </p:cBhvr>
                                      <p:to>
                                        <p:strVal val="visible"/>
                                      </p:to>
                                    </p:set>
                                    <p:animEffect transition="in" filter="wipe(right)">
                                      <p:cBhvr>
                                        <p:cTn id="299" dur="500"/>
                                        <p:tgtEl>
                                          <p:spTgt spid="192"/>
                                        </p:tgtEl>
                                      </p:cBhvr>
                                    </p:animEffect>
                                  </p:childTnLst>
                                </p:cTn>
                              </p:par>
                              <p:par>
                                <p:cTn id="300" presetID="22" presetClass="entr" presetSubtype="2" fill="hold" grpId="0" nodeType="withEffect">
                                  <p:stCondLst>
                                    <p:cond delay="0"/>
                                  </p:stCondLst>
                                  <p:childTnLst>
                                    <p:set>
                                      <p:cBhvr>
                                        <p:cTn id="301" dur="1" fill="hold">
                                          <p:stCondLst>
                                            <p:cond delay="0"/>
                                          </p:stCondLst>
                                        </p:cTn>
                                        <p:tgtEl>
                                          <p:spTgt spid="193"/>
                                        </p:tgtEl>
                                        <p:attrNameLst>
                                          <p:attrName>style.visibility</p:attrName>
                                        </p:attrNameLst>
                                      </p:cBhvr>
                                      <p:to>
                                        <p:strVal val="visible"/>
                                      </p:to>
                                    </p:set>
                                    <p:animEffect transition="in" filter="wipe(right)">
                                      <p:cBhvr>
                                        <p:cTn id="302" dur="500"/>
                                        <p:tgtEl>
                                          <p:spTgt spid="193"/>
                                        </p:tgtEl>
                                      </p:cBhvr>
                                    </p:animEffect>
                                  </p:childTnLst>
                                </p:cTn>
                              </p:par>
                              <p:par>
                                <p:cTn id="303" presetID="22" presetClass="entr" presetSubtype="2" fill="hold" grpId="0" nodeType="withEffect">
                                  <p:stCondLst>
                                    <p:cond delay="0"/>
                                  </p:stCondLst>
                                  <p:childTnLst>
                                    <p:set>
                                      <p:cBhvr>
                                        <p:cTn id="304" dur="1" fill="hold">
                                          <p:stCondLst>
                                            <p:cond delay="0"/>
                                          </p:stCondLst>
                                        </p:cTn>
                                        <p:tgtEl>
                                          <p:spTgt spid="194"/>
                                        </p:tgtEl>
                                        <p:attrNameLst>
                                          <p:attrName>style.visibility</p:attrName>
                                        </p:attrNameLst>
                                      </p:cBhvr>
                                      <p:to>
                                        <p:strVal val="visible"/>
                                      </p:to>
                                    </p:set>
                                    <p:animEffect transition="in" filter="wipe(right)">
                                      <p:cBhvr>
                                        <p:cTn id="305" dur="500"/>
                                        <p:tgtEl>
                                          <p:spTgt spid="194"/>
                                        </p:tgtEl>
                                      </p:cBhvr>
                                    </p:animEffect>
                                  </p:childTnLst>
                                </p:cTn>
                              </p:par>
                              <p:par>
                                <p:cTn id="306" presetID="22" presetClass="entr" presetSubtype="2" fill="hold" grpId="0" nodeType="withEffect">
                                  <p:stCondLst>
                                    <p:cond delay="0"/>
                                  </p:stCondLst>
                                  <p:childTnLst>
                                    <p:set>
                                      <p:cBhvr>
                                        <p:cTn id="307" dur="1" fill="hold">
                                          <p:stCondLst>
                                            <p:cond delay="0"/>
                                          </p:stCondLst>
                                        </p:cTn>
                                        <p:tgtEl>
                                          <p:spTgt spid="195"/>
                                        </p:tgtEl>
                                        <p:attrNameLst>
                                          <p:attrName>style.visibility</p:attrName>
                                        </p:attrNameLst>
                                      </p:cBhvr>
                                      <p:to>
                                        <p:strVal val="visible"/>
                                      </p:to>
                                    </p:set>
                                    <p:animEffect transition="in" filter="wipe(right)">
                                      <p:cBhvr>
                                        <p:cTn id="308" dur="500"/>
                                        <p:tgtEl>
                                          <p:spTgt spid="195"/>
                                        </p:tgtEl>
                                      </p:cBhvr>
                                    </p:animEffect>
                                  </p:childTnLst>
                                </p:cTn>
                              </p:par>
                              <p:par>
                                <p:cTn id="309" presetID="22" presetClass="entr" presetSubtype="2" fill="hold" grpId="0" nodeType="withEffect">
                                  <p:stCondLst>
                                    <p:cond delay="0"/>
                                  </p:stCondLst>
                                  <p:childTnLst>
                                    <p:set>
                                      <p:cBhvr>
                                        <p:cTn id="310" dur="1" fill="hold">
                                          <p:stCondLst>
                                            <p:cond delay="0"/>
                                          </p:stCondLst>
                                        </p:cTn>
                                        <p:tgtEl>
                                          <p:spTgt spid="197"/>
                                        </p:tgtEl>
                                        <p:attrNameLst>
                                          <p:attrName>style.visibility</p:attrName>
                                        </p:attrNameLst>
                                      </p:cBhvr>
                                      <p:to>
                                        <p:strVal val="visible"/>
                                      </p:to>
                                    </p:set>
                                    <p:animEffect transition="in" filter="wipe(right)">
                                      <p:cBhvr>
                                        <p:cTn id="311" dur="500"/>
                                        <p:tgtEl>
                                          <p:spTgt spid="197"/>
                                        </p:tgtEl>
                                      </p:cBhvr>
                                    </p:animEffect>
                                  </p:childTnLst>
                                </p:cTn>
                              </p:par>
                              <p:par>
                                <p:cTn id="312" presetID="22" presetClass="entr" presetSubtype="2" fill="hold" grpId="0" nodeType="withEffect">
                                  <p:stCondLst>
                                    <p:cond delay="0"/>
                                  </p:stCondLst>
                                  <p:childTnLst>
                                    <p:set>
                                      <p:cBhvr>
                                        <p:cTn id="313" dur="1" fill="hold">
                                          <p:stCondLst>
                                            <p:cond delay="0"/>
                                          </p:stCondLst>
                                        </p:cTn>
                                        <p:tgtEl>
                                          <p:spTgt spid="198"/>
                                        </p:tgtEl>
                                        <p:attrNameLst>
                                          <p:attrName>style.visibility</p:attrName>
                                        </p:attrNameLst>
                                      </p:cBhvr>
                                      <p:to>
                                        <p:strVal val="visible"/>
                                      </p:to>
                                    </p:set>
                                    <p:animEffect transition="in" filter="wipe(right)">
                                      <p:cBhvr>
                                        <p:cTn id="314" dur="500"/>
                                        <p:tgtEl>
                                          <p:spTgt spid="198"/>
                                        </p:tgtEl>
                                      </p:cBhvr>
                                    </p:animEffect>
                                  </p:childTnLst>
                                </p:cTn>
                              </p:par>
                              <p:par>
                                <p:cTn id="315" presetID="22" presetClass="entr" presetSubtype="2" fill="hold" grpId="0" nodeType="withEffect">
                                  <p:stCondLst>
                                    <p:cond delay="0"/>
                                  </p:stCondLst>
                                  <p:childTnLst>
                                    <p:set>
                                      <p:cBhvr>
                                        <p:cTn id="316" dur="1" fill="hold">
                                          <p:stCondLst>
                                            <p:cond delay="0"/>
                                          </p:stCondLst>
                                        </p:cTn>
                                        <p:tgtEl>
                                          <p:spTgt spid="199"/>
                                        </p:tgtEl>
                                        <p:attrNameLst>
                                          <p:attrName>style.visibility</p:attrName>
                                        </p:attrNameLst>
                                      </p:cBhvr>
                                      <p:to>
                                        <p:strVal val="visible"/>
                                      </p:to>
                                    </p:set>
                                    <p:animEffect transition="in" filter="wipe(right)">
                                      <p:cBhvr>
                                        <p:cTn id="317" dur="500"/>
                                        <p:tgtEl>
                                          <p:spTgt spid="199"/>
                                        </p:tgtEl>
                                      </p:cBhvr>
                                    </p:animEffect>
                                  </p:childTnLst>
                                </p:cTn>
                              </p:par>
                              <p:par>
                                <p:cTn id="318" presetID="22" presetClass="entr" presetSubtype="2" fill="hold" grpId="0" nodeType="withEffect">
                                  <p:stCondLst>
                                    <p:cond delay="0"/>
                                  </p:stCondLst>
                                  <p:childTnLst>
                                    <p:set>
                                      <p:cBhvr>
                                        <p:cTn id="319" dur="1" fill="hold">
                                          <p:stCondLst>
                                            <p:cond delay="0"/>
                                          </p:stCondLst>
                                        </p:cTn>
                                        <p:tgtEl>
                                          <p:spTgt spid="201"/>
                                        </p:tgtEl>
                                        <p:attrNameLst>
                                          <p:attrName>style.visibility</p:attrName>
                                        </p:attrNameLst>
                                      </p:cBhvr>
                                      <p:to>
                                        <p:strVal val="visible"/>
                                      </p:to>
                                    </p:set>
                                    <p:animEffect transition="in" filter="wipe(right)">
                                      <p:cBhvr>
                                        <p:cTn id="320" dur="500"/>
                                        <p:tgtEl>
                                          <p:spTgt spid="201"/>
                                        </p:tgtEl>
                                      </p:cBhvr>
                                    </p:animEffect>
                                  </p:childTnLst>
                                </p:cTn>
                              </p:par>
                              <p:par>
                                <p:cTn id="321" presetID="22" presetClass="entr" presetSubtype="2" fill="hold" grpId="0" nodeType="withEffect">
                                  <p:stCondLst>
                                    <p:cond delay="0"/>
                                  </p:stCondLst>
                                  <p:childTnLst>
                                    <p:set>
                                      <p:cBhvr>
                                        <p:cTn id="322" dur="1" fill="hold">
                                          <p:stCondLst>
                                            <p:cond delay="0"/>
                                          </p:stCondLst>
                                        </p:cTn>
                                        <p:tgtEl>
                                          <p:spTgt spid="202"/>
                                        </p:tgtEl>
                                        <p:attrNameLst>
                                          <p:attrName>style.visibility</p:attrName>
                                        </p:attrNameLst>
                                      </p:cBhvr>
                                      <p:to>
                                        <p:strVal val="visible"/>
                                      </p:to>
                                    </p:set>
                                    <p:animEffect transition="in" filter="wipe(right)">
                                      <p:cBhvr>
                                        <p:cTn id="323" dur="500"/>
                                        <p:tgtEl>
                                          <p:spTgt spid="202"/>
                                        </p:tgtEl>
                                      </p:cBhvr>
                                    </p:animEffect>
                                  </p:childTnLst>
                                </p:cTn>
                              </p:par>
                              <p:par>
                                <p:cTn id="324" presetID="22" presetClass="entr" presetSubtype="2" fill="hold" grpId="0" nodeType="withEffect">
                                  <p:stCondLst>
                                    <p:cond delay="0"/>
                                  </p:stCondLst>
                                  <p:childTnLst>
                                    <p:set>
                                      <p:cBhvr>
                                        <p:cTn id="325" dur="1" fill="hold">
                                          <p:stCondLst>
                                            <p:cond delay="0"/>
                                          </p:stCondLst>
                                        </p:cTn>
                                        <p:tgtEl>
                                          <p:spTgt spid="204"/>
                                        </p:tgtEl>
                                        <p:attrNameLst>
                                          <p:attrName>style.visibility</p:attrName>
                                        </p:attrNameLst>
                                      </p:cBhvr>
                                      <p:to>
                                        <p:strVal val="visible"/>
                                      </p:to>
                                    </p:set>
                                    <p:animEffect transition="in" filter="wipe(right)">
                                      <p:cBhvr>
                                        <p:cTn id="326" dur="500"/>
                                        <p:tgtEl>
                                          <p:spTgt spid="204"/>
                                        </p:tgtEl>
                                      </p:cBhvr>
                                    </p:animEffect>
                                  </p:childTnLst>
                                </p:cTn>
                              </p:par>
                              <p:par>
                                <p:cTn id="327" presetID="22" presetClass="entr" presetSubtype="2" fill="hold" grpId="0" nodeType="withEffect">
                                  <p:stCondLst>
                                    <p:cond delay="0"/>
                                  </p:stCondLst>
                                  <p:childTnLst>
                                    <p:set>
                                      <p:cBhvr>
                                        <p:cTn id="328" dur="1" fill="hold">
                                          <p:stCondLst>
                                            <p:cond delay="0"/>
                                          </p:stCondLst>
                                        </p:cTn>
                                        <p:tgtEl>
                                          <p:spTgt spid="205"/>
                                        </p:tgtEl>
                                        <p:attrNameLst>
                                          <p:attrName>style.visibility</p:attrName>
                                        </p:attrNameLst>
                                      </p:cBhvr>
                                      <p:to>
                                        <p:strVal val="visible"/>
                                      </p:to>
                                    </p:set>
                                    <p:animEffect transition="in" filter="wipe(right)">
                                      <p:cBhvr>
                                        <p:cTn id="329" dur="500"/>
                                        <p:tgtEl>
                                          <p:spTgt spid="205"/>
                                        </p:tgtEl>
                                      </p:cBhvr>
                                    </p:animEffect>
                                  </p:childTnLst>
                                </p:cTn>
                              </p:par>
                              <p:par>
                                <p:cTn id="330" presetID="22" presetClass="entr" presetSubtype="2" fill="hold" grpId="0" nodeType="withEffect">
                                  <p:stCondLst>
                                    <p:cond delay="0"/>
                                  </p:stCondLst>
                                  <p:childTnLst>
                                    <p:set>
                                      <p:cBhvr>
                                        <p:cTn id="331" dur="1" fill="hold">
                                          <p:stCondLst>
                                            <p:cond delay="0"/>
                                          </p:stCondLst>
                                        </p:cTn>
                                        <p:tgtEl>
                                          <p:spTgt spid="207"/>
                                        </p:tgtEl>
                                        <p:attrNameLst>
                                          <p:attrName>style.visibility</p:attrName>
                                        </p:attrNameLst>
                                      </p:cBhvr>
                                      <p:to>
                                        <p:strVal val="visible"/>
                                      </p:to>
                                    </p:set>
                                    <p:animEffect transition="in" filter="wipe(right)">
                                      <p:cBhvr>
                                        <p:cTn id="332" dur="500"/>
                                        <p:tgtEl>
                                          <p:spTgt spid="207"/>
                                        </p:tgtEl>
                                      </p:cBhvr>
                                    </p:animEffect>
                                  </p:childTnLst>
                                </p:cTn>
                              </p:par>
                              <p:par>
                                <p:cTn id="333" presetID="22" presetClass="entr" presetSubtype="2" fill="hold" grpId="0" nodeType="withEffect">
                                  <p:stCondLst>
                                    <p:cond delay="0"/>
                                  </p:stCondLst>
                                  <p:childTnLst>
                                    <p:set>
                                      <p:cBhvr>
                                        <p:cTn id="334" dur="1" fill="hold">
                                          <p:stCondLst>
                                            <p:cond delay="0"/>
                                          </p:stCondLst>
                                        </p:cTn>
                                        <p:tgtEl>
                                          <p:spTgt spid="210"/>
                                        </p:tgtEl>
                                        <p:attrNameLst>
                                          <p:attrName>style.visibility</p:attrName>
                                        </p:attrNameLst>
                                      </p:cBhvr>
                                      <p:to>
                                        <p:strVal val="visible"/>
                                      </p:to>
                                    </p:set>
                                    <p:animEffect transition="in" filter="wipe(right)">
                                      <p:cBhvr>
                                        <p:cTn id="335" dur="500"/>
                                        <p:tgtEl>
                                          <p:spTgt spid="210"/>
                                        </p:tgtEl>
                                      </p:cBhvr>
                                    </p:animEffect>
                                  </p:childTnLst>
                                </p:cTn>
                              </p:par>
                              <p:par>
                                <p:cTn id="336" presetID="22" presetClass="entr" presetSubtype="2" fill="hold" grpId="0" nodeType="withEffect">
                                  <p:stCondLst>
                                    <p:cond delay="0"/>
                                  </p:stCondLst>
                                  <p:childTnLst>
                                    <p:set>
                                      <p:cBhvr>
                                        <p:cTn id="337" dur="1" fill="hold">
                                          <p:stCondLst>
                                            <p:cond delay="0"/>
                                          </p:stCondLst>
                                        </p:cTn>
                                        <p:tgtEl>
                                          <p:spTgt spid="220"/>
                                        </p:tgtEl>
                                        <p:attrNameLst>
                                          <p:attrName>style.visibility</p:attrName>
                                        </p:attrNameLst>
                                      </p:cBhvr>
                                      <p:to>
                                        <p:strVal val="visible"/>
                                      </p:to>
                                    </p:set>
                                    <p:animEffect transition="in" filter="wipe(right)">
                                      <p:cBhvr>
                                        <p:cTn id="338" dur="500"/>
                                        <p:tgtEl>
                                          <p:spTgt spid="220"/>
                                        </p:tgtEl>
                                      </p:cBhvr>
                                    </p:animEffect>
                                  </p:childTnLst>
                                </p:cTn>
                              </p:par>
                              <p:par>
                                <p:cTn id="339" presetID="22" presetClass="entr" presetSubtype="2" fill="hold" grpId="0" nodeType="withEffect">
                                  <p:stCondLst>
                                    <p:cond delay="0"/>
                                  </p:stCondLst>
                                  <p:childTnLst>
                                    <p:set>
                                      <p:cBhvr>
                                        <p:cTn id="340" dur="1" fill="hold">
                                          <p:stCondLst>
                                            <p:cond delay="0"/>
                                          </p:stCondLst>
                                        </p:cTn>
                                        <p:tgtEl>
                                          <p:spTgt spid="221"/>
                                        </p:tgtEl>
                                        <p:attrNameLst>
                                          <p:attrName>style.visibility</p:attrName>
                                        </p:attrNameLst>
                                      </p:cBhvr>
                                      <p:to>
                                        <p:strVal val="visible"/>
                                      </p:to>
                                    </p:set>
                                    <p:animEffect transition="in" filter="wipe(right)">
                                      <p:cBhvr>
                                        <p:cTn id="341" dur="500"/>
                                        <p:tgtEl>
                                          <p:spTgt spid="221"/>
                                        </p:tgtEl>
                                      </p:cBhvr>
                                    </p:animEffect>
                                  </p:childTnLst>
                                </p:cTn>
                              </p:par>
                              <p:par>
                                <p:cTn id="342" presetID="22" presetClass="entr" presetSubtype="2" fill="hold" grpId="0" nodeType="withEffect">
                                  <p:stCondLst>
                                    <p:cond delay="0"/>
                                  </p:stCondLst>
                                  <p:childTnLst>
                                    <p:set>
                                      <p:cBhvr>
                                        <p:cTn id="343" dur="1" fill="hold">
                                          <p:stCondLst>
                                            <p:cond delay="0"/>
                                          </p:stCondLst>
                                        </p:cTn>
                                        <p:tgtEl>
                                          <p:spTgt spid="222"/>
                                        </p:tgtEl>
                                        <p:attrNameLst>
                                          <p:attrName>style.visibility</p:attrName>
                                        </p:attrNameLst>
                                      </p:cBhvr>
                                      <p:to>
                                        <p:strVal val="visible"/>
                                      </p:to>
                                    </p:set>
                                    <p:animEffect transition="in" filter="wipe(right)">
                                      <p:cBhvr>
                                        <p:cTn id="344" dur="500"/>
                                        <p:tgtEl>
                                          <p:spTgt spid="222"/>
                                        </p:tgtEl>
                                      </p:cBhvr>
                                    </p:animEffect>
                                  </p:childTnLst>
                                </p:cTn>
                              </p:par>
                              <p:par>
                                <p:cTn id="345" presetID="22" presetClass="entr" presetSubtype="2" fill="hold" grpId="0" nodeType="withEffect">
                                  <p:stCondLst>
                                    <p:cond delay="0"/>
                                  </p:stCondLst>
                                  <p:childTnLst>
                                    <p:set>
                                      <p:cBhvr>
                                        <p:cTn id="346" dur="1" fill="hold">
                                          <p:stCondLst>
                                            <p:cond delay="0"/>
                                          </p:stCondLst>
                                        </p:cTn>
                                        <p:tgtEl>
                                          <p:spTgt spid="223"/>
                                        </p:tgtEl>
                                        <p:attrNameLst>
                                          <p:attrName>style.visibility</p:attrName>
                                        </p:attrNameLst>
                                      </p:cBhvr>
                                      <p:to>
                                        <p:strVal val="visible"/>
                                      </p:to>
                                    </p:set>
                                    <p:animEffect transition="in" filter="wipe(right)">
                                      <p:cBhvr>
                                        <p:cTn id="347" dur="500"/>
                                        <p:tgtEl>
                                          <p:spTgt spid="223"/>
                                        </p:tgtEl>
                                      </p:cBhvr>
                                    </p:animEffect>
                                  </p:childTnLst>
                                </p:cTn>
                              </p:par>
                              <p:par>
                                <p:cTn id="348" presetID="22" presetClass="entr" presetSubtype="2" fill="hold" grpId="0" nodeType="withEffect">
                                  <p:stCondLst>
                                    <p:cond delay="0"/>
                                  </p:stCondLst>
                                  <p:childTnLst>
                                    <p:set>
                                      <p:cBhvr>
                                        <p:cTn id="349" dur="1" fill="hold">
                                          <p:stCondLst>
                                            <p:cond delay="0"/>
                                          </p:stCondLst>
                                        </p:cTn>
                                        <p:tgtEl>
                                          <p:spTgt spid="224"/>
                                        </p:tgtEl>
                                        <p:attrNameLst>
                                          <p:attrName>style.visibility</p:attrName>
                                        </p:attrNameLst>
                                      </p:cBhvr>
                                      <p:to>
                                        <p:strVal val="visible"/>
                                      </p:to>
                                    </p:set>
                                    <p:animEffect transition="in" filter="wipe(right)">
                                      <p:cBhvr>
                                        <p:cTn id="350" dur="500"/>
                                        <p:tgtEl>
                                          <p:spTgt spid="224"/>
                                        </p:tgtEl>
                                      </p:cBhvr>
                                    </p:animEffect>
                                  </p:childTnLst>
                                </p:cTn>
                              </p:par>
                              <p:par>
                                <p:cTn id="351" presetID="22" presetClass="entr" presetSubtype="2" fill="hold" grpId="0" nodeType="withEffect">
                                  <p:stCondLst>
                                    <p:cond delay="0"/>
                                  </p:stCondLst>
                                  <p:childTnLst>
                                    <p:set>
                                      <p:cBhvr>
                                        <p:cTn id="352" dur="1" fill="hold">
                                          <p:stCondLst>
                                            <p:cond delay="0"/>
                                          </p:stCondLst>
                                        </p:cTn>
                                        <p:tgtEl>
                                          <p:spTgt spid="225"/>
                                        </p:tgtEl>
                                        <p:attrNameLst>
                                          <p:attrName>style.visibility</p:attrName>
                                        </p:attrNameLst>
                                      </p:cBhvr>
                                      <p:to>
                                        <p:strVal val="visible"/>
                                      </p:to>
                                    </p:set>
                                    <p:animEffect transition="in" filter="wipe(right)">
                                      <p:cBhvr>
                                        <p:cTn id="353" dur="500"/>
                                        <p:tgtEl>
                                          <p:spTgt spid="225"/>
                                        </p:tgtEl>
                                      </p:cBhvr>
                                    </p:animEffect>
                                  </p:childTnLst>
                                </p:cTn>
                              </p:par>
                              <p:par>
                                <p:cTn id="354" presetID="22" presetClass="entr" presetSubtype="2" fill="hold" grpId="0" nodeType="withEffect">
                                  <p:stCondLst>
                                    <p:cond delay="0"/>
                                  </p:stCondLst>
                                  <p:childTnLst>
                                    <p:set>
                                      <p:cBhvr>
                                        <p:cTn id="355" dur="1" fill="hold">
                                          <p:stCondLst>
                                            <p:cond delay="0"/>
                                          </p:stCondLst>
                                        </p:cTn>
                                        <p:tgtEl>
                                          <p:spTgt spid="226"/>
                                        </p:tgtEl>
                                        <p:attrNameLst>
                                          <p:attrName>style.visibility</p:attrName>
                                        </p:attrNameLst>
                                      </p:cBhvr>
                                      <p:to>
                                        <p:strVal val="visible"/>
                                      </p:to>
                                    </p:set>
                                    <p:animEffect transition="in" filter="wipe(right)">
                                      <p:cBhvr>
                                        <p:cTn id="356" dur="500"/>
                                        <p:tgtEl>
                                          <p:spTgt spid="226"/>
                                        </p:tgtEl>
                                      </p:cBhvr>
                                    </p:animEffect>
                                  </p:childTnLst>
                                </p:cTn>
                              </p:par>
                              <p:par>
                                <p:cTn id="357" presetID="22" presetClass="entr" presetSubtype="2" fill="hold" grpId="0" nodeType="withEffect">
                                  <p:stCondLst>
                                    <p:cond delay="0"/>
                                  </p:stCondLst>
                                  <p:childTnLst>
                                    <p:set>
                                      <p:cBhvr>
                                        <p:cTn id="358" dur="1" fill="hold">
                                          <p:stCondLst>
                                            <p:cond delay="0"/>
                                          </p:stCondLst>
                                        </p:cTn>
                                        <p:tgtEl>
                                          <p:spTgt spid="227"/>
                                        </p:tgtEl>
                                        <p:attrNameLst>
                                          <p:attrName>style.visibility</p:attrName>
                                        </p:attrNameLst>
                                      </p:cBhvr>
                                      <p:to>
                                        <p:strVal val="visible"/>
                                      </p:to>
                                    </p:set>
                                    <p:animEffect transition="in" filter="wipe(right)">
                                      <p:cBhvr>
                                        <p:cTn id="359" dur="500"/>
                                        <p:tgtEl>
                                          <p:spTgt spid="227"/>
                                        </p:tgtEl>
                                      </p:cBhvr>
                                    </p:animEffect>
                                  </p:childTnLst>
                                </p:cTn>
                              </p:par>
                              <p:par>
                                <p:cTn id="360" presetID="22" presetClass="entr" presetSubtype="2" fill="hold" grpId="0" nodeType="withEffect">
                                  <p:stCondLst>
                                    <p:cond delay="0"/>
                                  </p:stCondLst>
                                  <p:childTnLst>
                                    <p:set>
                                      <p:cBhvr>
                                        <p:cTn id="361" dur="1" fill="hold">
                                          <p:stCondLst>
                                            <p:cond delay="0"/>
                                          </p:stCondLst>
                                        </p:cTn>
                                        <p:tgtEl>
                                          <p:spTgt spid="228"/>
                                        </p:tgtEl>
                                        <p:attrNameLst>
                                          <p:attrName>style.visibility</p:attrName>
                                        </p:attrNameLst>
                                      </p:cBhvr>
                                      <p:to>
                                        <p:strVal val="visible"/>
                                      </p:to>
                                    </p:set>
                                    <p:animEffect transition="in" filter="wipe(right)">
                                      <p:cBhvr>
                                        <p:cTn id="362" dur="500"/>
                                        <p:tgtEl>
                                          <p:spTgt spid="228"/>
                                        </p:tgtEl>
                                      </p:cBhvr>
                                    </p:animEffect>
                                  </p:childTnLst>
                                </p:cTn>
                              </p:par>
                              <p:par>
                                <p:cTn id="363" presetID="22" presetClass="entr" presetSubtype="2" fill="hold" grpId="0" nodeType="withEffect">
                                  <p:stCondLst>
                                    <p:cond delay="0"/>
                                  </p:stCondLst>
                                  <p:childTnLst>
                                    <p:set>
                                      <p:cBhvr>
                                        <p:cTn id="364" dur="1" fill="hold">
                                          <p:stCondLst>
                                            <p:cond delay="0"/>
                                          </p:stCondLst>
                                        </p:cTn>
                                        <p:tgtEl>
                                          <p:spTgt spid="229"/>
                                        </p:tgtEl>
                                        <p:attrNameLst>
                                          <p:attrName>style.visibility</p:attrName>
                                        </p:attrNameLst>
                                      </p:cBhvr>
                                      <p:to>
                                        <p:strVal val="visible"/>
                                      </p:to>
                                    </p:set>
                                    <p:animEffect transition="in" filter="wipe(right)">
                                      <p:cBhvr>
                                        <p:cTn id="365" dur="500"/>
                                        <p:tgtEl>
                                          <p:spTgt spid="229"/>
                                        </p:tgtEl>
                                      </p:cBhvr>
                                    </p:animEffect>
                                  </p:childTnLst>
                                </p:cTn>
                              </p:par>
                              <p:par>
                                <p:cTn id="366" presetID="22" presetClass="entr" presetSubtype="2" fill="hold" grpId="0" nodeType="withEffect">
                                  <p:stCondLst>
                                    <p:cond delay="0"/>
                                  </p:stCondLst>
                                  <p:childTnLst>
                                    <p:set>
                                      <p:cBhvr>
                                        <p:cTn id="367" dur="1" fill="hold">
                                          <p:stCondLst>
                                            <p:cond delay="0"/>
                                          </p:stCondLst>
                                        </p:cTn>
                                        <p:tgtEl>
                                          <p:spTgt spid="230"/>
                                        </p:tgtEl>
                                        <p:attrNameLst>
                                          <p:attrName>style.visibility</p:attrName>
                                        </p:attrNameLst>
                                      </p:cBhvr>
                                      <p:to>
                                        <p:strVal val="visible"/>
                                      </p:to>
                                    </p:set>
                                    <p:animEffect transition="in" filter="wipe(right)">
                                      <p:cBhvr>
                                        <p:cTn id="368" dur="500"/>
                                        <p:tgtEl>
                                          <p:spTgt spid="230"/>
                                        </p:tgtEl>
                                      </p:cBhvr>
                                    </p:animEffect>
                                  </p:childTnLst>
                                </p:cTn>
                              </p:par>
                              <p:par>
                                <p:cTn id="369" presetID="22" presetClass="entr" presetSubtype="2" fill="hold" grpId="0" nodeType="withEffect">
                                  <p:stCondLst>
                                    <p:cond delay="0"/>
                                  </p:stCondLst>
                                  <p:childTnLst>
                                    <p:set>
                                      <p:cBhvr>
                                        <p:cTn id="370" dur="1" fill="hold">
                                          <p:stCondLst>
                                            <p:cond delay="0"/>
                                          </p:stCondLst>
                                        </p:cTn>
                                        <p:tgtEl>
                                          <p:spTgt spid="231"/>
                                        </p:tgtEl>
                                        <p:attrNameLst>
                                          <p:attrName>style.visibility</p:attrName>
                                        </p:attrNameLst>
                                      </p:cBhvr>
                                      <p:to>
                                        <p:strVal val="visible"/>
                                      </p:to>
                                    </p:set>
                                    <p:animEffect transition="in" filter="wipe(right)">
                                      <p:cBhvr>
                                        <p:cTn id="371" dur="500"/>
                                        <p:tgtEl>
                                          <p:spTgt spid="231"/>
                                        </p:tgtEl>
                                      </p:cBhvr>
                                    </p:animEffect>
                                  </p:childTnLst>
                                </p:cTn>
                              </p:par>
                              <p:par>
                                <p:cTn id="372" presetID="22" presetClass="entr" presetSubtype="2" fill="hold" grpId="0" nodeType="withEffect">
                                  <p:stCondLst>
                                    <p:cond delay="0"/>
                                  </p:stCondLst>
                                  <p:childTnLst>
                                    <p:set>
                                      <p:cBhvr>
                                        <p:cTn id="373" dur="1" fill="hold">
                                          <p:stCondLst>
                                            <p:cond delay="0"/>
                                          </p:stCondLst>
                                        </p:cTn>
                                        <p:tgtEl>
                                          <p:spTgt spid="232"/>
                                        </p:tgtEl>
                                        <p:attrNameLst>
                                          <p:attrName>style.visibility</p:attrName>
                                        </p:attrNameLst>
                                      </p:cBhvr>
                                      <p:to>
                                        <p:strVal val="visible"/>
                                      </p:to>
                                    </p:set>
                                    <p:animEffect transition="in" filter="wipe(right)">
                                      <p:cBhvr>
                                        <p:cTn id="374" dur="500"/>
                                        <p:tgtEl>
                                          <p:spTgt spid="232"/>
                                        </p:tgtEl>
                                      </p:cBhvr>
                                    </p:animEffect>
                                  </p:childTnLst>
                                </p:cTn>
                              </p:par>
                              <p:par>
                                <p:cTn id="375" presetID="22" presetClass="entr" presetSubtype="2" fill="hold" grpId="0" nodeType="withEffect">
                                  <p:stCondLst>
                                    <p:cond delay="0"/>
                                  </p:stCondLst>
                                  <p:childTnLst>
                                    <p:set>
                                      <p:cBhvr>
                                        <p:cTn id="376" dur="1" fill="hold">
                                          <p:stCondLst>
                                            <p:cond delay="0"/>
                                          </p:stCondLst>
                                        </p:cTn>
                                        <p:tgtEl>
                                          <p:spTgt spid="233"/>
                                        </p:tgtEl>
                                        <p:attrNameLst>
                                          <p:attrName>style.visibility</p:attrName>
                                        </p:attrNameLst>
                                      </p:cBhvr>
                                      <p:to>
                                        <p:strVal val="visible"/>
                                      </p:to>
                                    </p:set>
                                    <p:animEffect transition="in" filter="wipe(right)">
                                      <p:cBhvr>
                                        <p:cTn id="377" dur="500"/>
                                        <p:tgtEl>
                                          <p:spTgt spid="233"/>
                                        </p:tgtEl>
                                      </p:cBhvr>
                                    </p:animEffect>
                                  </p:childTnLst>
                                </p:cTn>
                              </p:par>
                              <p:par>
                                <p:cTn id="378" presetID="22" presetClass="entr" presetSubtype="2" fill="hold" grpId="0" nodeType="withEffect">
                                  <p:stCondLst>
                                    <p:cond delay="0"/>
                                  </p:stCondLst>
                                  <p:childTnLst>
                                    <p:set>
                                      <p:cBhvr>
                                        <p:cTn id="379" dur="1" fill="hold">
                                          <p:stCondLst>
                                            <p:cond delay="0"/>
                                          </p:stCondLst>
                                        </p:cTn>
                                        <p:tgtEl>
                                          <p:spTgt spid="236"/>
                                        </p:tgtEl>
                                        <p:attrNameLst>
                                          <p:attrName>style.visibility</p:attrName>
                                        </p:attrNameLst>
                                      </p:cBhvr>
                                      <p:to>
                                        <p:strVal val="visible"/>
                                      </p:to>
                                    </p:set>
                                    <p:animEffect transition="in" filter="wipe(right)">
                                      <p:cBhvr>
                                        <p:cTn id="380" dur="500"/>
                                        <p:tgtEl>
                                          <p:spTgt spid="236"/>
                                        </p:tgtEl>
                                      </p:cBhvr>
                                    </p:animEffect>
                                  </p:childTnLst>
                                </p:cTn>
                              </p:par>
                              <p:par>
                                <p:cTn id="381" presetID="2" presetClass="entr" presetSubtype="8" fill="hold" grpId="0" nodeType="withEffect">
                                  <p:stCondLst>
                                    <p:cond delay="500"/>
                                  </p:stCondLst>
                                  <p:childTnLst>
                                    <p:set>
                                      <p:cBhvr>
                                        <p:cTn id="382" dur="1" fill="hold">
                                          <p:stCondLst>
                                            <p:cond delay="0"/>
                                          </p:stCondLst>
                                        </p:cTn>
                                        <p:tgtEl>
                                          <p:spTgt spid="237"/>
                                        </p:tgtEl>
                                        <p:attrNameLst>
                                          <p:attrName>style.visibility</p:attrName>
                                        </p:attrNameLst>
                                      </p:cBhvr>
                                      <p:to>
                                        <p:strVal val="visible"/>
                                      </p:to>
                                    </p:set>
                                    <p:anim calcmode="lin" valueType="num">
                                      <p:cBhvr additive="base">
                                        <p:cTn id="383" dur="500" fill="hold"/>
                                        <p:tgtEl>
                                          <p:spTgt spid="237"/>
                                        </p:tgtEl>
                                        <p:attrNameLst>
                                          <p:attrName>ppt_x</p:attrName>
                                        </p:attrNameLst>
                                      </p:cBhvr>
                                      <p:tavLst>
                                        <p:tav tm="0">
                                          <p:val>
                                            <p:strVal val="0-#ppt_w/2"/>
                                          </p:val>
                                        </p:tav>
                                        <p:tav tm="100000">
                                          <p:val>
                                            <p:strVal val="#ppt_x"/>
                                          </p:val>
                                        </p:tav>
                                      </p:tavLst>
                                    </p:anim>
                                    <p:anim calcmode="lin" valueType="num">
                                      <p:cBhvr additive="base">
                                        <p:cTn id="384" dur="500" fill="hold"/>
                                        <p:tgtEl>
                                          <p:spTgt spid="237"/>
                                        </p:tgtEl>
                                        <p:attrNameLst>
                                          <p:attrName>ppt_y</p:attrName>
                                        </p:attrNameLst>
                                      </p:cBhvr>
                                      <p:tavLst>
                                        <p:tav tm="0">
                                          <p:val>
                                            <p:strVal val="#ppt_y"/>
                                          </p:val>
                                        </p:tav>
                                        <p:tav tm="100000">
                                          <p:val>
                                            <p:strVal val="#ppt_y"/>
                                          </p:val>
                                        </p:tav>
                                      </p:tavLst>
                                    </p:anim>
                                  </p:childTnLst>
                                </p:cTn>
                              </p:par>
                              <p:par>
                                <p:cTn id="385" presetID="2" presetClass="entr" presetSubtype="8" fill="hold" grpId="0" nodeType="withEffect">
                                  <p:stCondLst>
                                    <p:cond delay="1000"/>
                                  </p:stCondLst>
                                  <p:childTnLst>
                                    <p:set>
                                      <p:cBhvr>
                                        <p:cTn id="386" dur="1" fill="hold">
                                          <p:stCondLst>
                                            <p:cond delay="0"/>
                                          </p:stCondLst>
                                        </p:cTn>
                                        <p:tgtEl>
                                          <p:spTgt spid="238"/>
                                        </p:tgtEl>
                                        <p:attrNameLst>
                                          <p:attrName>style.visibility</p:attrName>
                                        </p:attrNameLst>
                                      </p:cBhvr>
                                      <p:to>
                                        <p:strVal val="visible"/>
                                      </p:to>
                                    </p:set>
                                    <p:anim calcmode="lin" valueType="num">
                                      <p:cBhvr additive="base">
                                        <p:cTn id="387" dur="500" fill="hold"/>
                                        <p:tgtEl>
                                          <p:spTgt spid="238"/>
                                        </p:tgtEl>
                                        <p:attrNameLst>
                                          <p:attrName>ppt_x</p:attrName>
                                        </p:attrNameLst>
                                      </p:cBhvr>
                                      <p:tavLst>
                                        <p:tav tm="0">
                                          <p:val>
                                            <p:strVal val="0-#ppt_w/2"/>
                                          </p:val>
                                        </p:tav>
                                        <p:tav tm="100000">
                                          <p:val>
                                            <p:strVal val="#ppt_x"/>
                                          </p:val>
                                        </p:tav>
                                      </p:tavLst>
                                    </p:anim>
                                    <p:anim calcmode="lin" valueType="num">
                                      <p:cBhvr additive="base">
                                        <p:cTn id="388" dur="500" fill="hold"/>
                                        <p:tgtEl>
                                          <p:spTgt spid="238"/>
                                        </p:tgtEl>
                                        <p:attrNameLst>
                                          <p:attrName>ppt_y</p:attrName>
                                        </p:attrNameLst>
                                      </p:cBhvr>
                                      <p:tavLst>
                                        <p:tav tm="0">
                                          <p:val>
                                            <p:strVal val="#ppt_y"/>
                                          </p:val>
                                        </p:tav>
                                        <p:tav tm="100000">
                                          <p:val>
                                            <p:strVal val="#ppt_y"/>
                                          </p:val>
                                        </p:tav>
                                      </p:tavLst>
                                    </p:anim>
                                  </p:childTnLst>
                                </p:cTn>
                              </p:par>
                              <p:par>
                                <p:cTn id="389" presetID="2" presetClass="entr" presetSubtype="8" fill="hold" grpId="0" nodeType="withEffect">
                                  <p:stCondLst>
                                    <p:cond delay="1500"/>
                                  </p:stCondLst>
                                  <p:childTnLst>
                                    <p:set>
                                      <p:cBhvr>
                                        <p:cTn id="390" dur="1" fill="hold">
                                          <p:stCondLst>
                                            <p:cond delay="0"/>
                                          </p:stCondLst>
                                        </p:cTn>
                                        <p:tgtEl>
                                          <p:spTgt spid="239"/>
                                        </p:tgtEl>
                                        <p:attrNameLst>
                                          <p:attrName>style.visibility</p:attrName>
                                        </p:attrNameLst>
                                      </p:cBhvr>
                                      <p:to>
                                        <p:strVal val="visible"/>
                                      </p:to>
                                    </p:set>
                                    <p:anim calcmode="lin" valueType="num">
                                      <p:cBhvr additive="base">
                                        <p:cTn id="391" dur="500" fill="hold"/>
                                        <p:tgtEl>
                                          <p:spTgt spid="239"/>
                                        </p:tgtEl>
                                        <p:attrNameLst>
                                          <p:attrName>ppt_x</p:attrName>
                                        </p:attrNameLst>
                                      </p:cBhvr>
                                      <p:tavLst>
                                        <p:tav tm="0">
                                          <p:val>
                                            <p:strVal val="0-#ppt_w/2"/>
                                          </p:val>
                                        </p:tav>
                                        <p:tav tm="100000">
                                          <p:val>
                                            <p:strVal val="#ppt_x"/>
                                          </p:val>
                                        </p:tav>
                                      </p:tavLst>
                                    </p:anim>
                                    <p:anim calcmode="lin" valueType="num">
                                      <p:cBhvr additive="base">
                                        <p:cTn id="392" dur="500" fill="hold"/>
                                        <p:tgtEl>
                                          <p:spTgt spid="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7" grpId="0" animBg="1"/>
      <p:bldP spid="198" grpId="0" animBg="1"/>
      <p:bldP spid="199" grpId="0" animBg="1"/>
      <p:bldP spid="201" grpId="0" animBg="1"/>
      <p:bldP spid="202" grpId="0" animBg="1"/>
      <p:bldP spid="204" grpId="0" animBg="1"/>
      <p:bldP spid="205" grpId="0" animBg="1"/>
      <p:bldP spid="207" grpId="0" animBg="1"/>
      <p:bldP spid="210"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6" grpId="0" animBg="1"/>
      <p:bldP spid="237" grpId="0" animBg="1"/>
      <p:bldP spid="238" grpId="0" animBg="1"/>
      <p:bldP spid="2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16200000" flipV="1">
            <a:off x="555085" y="2301281"/>
            <a:ext cx="3326473" cy="2931797"/>
          </a:xfrm>
          <a:prstGeom prst="triangle">
            <a:avLst>
              <a:gd name="adj" fmla="val 27321"/>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6200000" flipH="1" flipV="1">
            <a:off x="398595" y="4503604"/>
            <a:ext cx="1931640" cy="1665208"/>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6200000" flipH="1">
            <a:off x="1441200" y="2904929"/>
            <a:ext cx="1511638" cy="1303136"/>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6200000" flipH="1">
            <a:off x="247599" y="1572686"/>
            <a:ext cx="1160005" cy="1000004"/>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6200000" flipH="1">
            <a:off x="691643" y="500873"/>
            <a:ext cx="881342" cy="759777"/>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852382" y="5595106"/>
            <a:ext cx="628989" cy="542232"/>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flipH="1">
            <a:off x="1320310" y="7399925"/>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6200000" flipH="1" flipV="1">
            <a:off x="1488021" y="-668880"/>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6200000" flipH="1" flipV="1">
            <a:off x="-1151942" y="-844201"/>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987653" y="4475379"/>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629550" y="2428079"/>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82989" y="5273439"/>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题 1"/>
          <p:cNvSpPr txBox="1"/>
          <p:nvPr/>
        </p:nvSpPr>
        <p:spPr bwMode="auto">
          <a:xfrm>
            <a:off x="1495630" y="668746"/>
            <a:ext cx="4574582"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92D050"/>
                </a:solidFill>
                <a:latin typeface="微软雅黑" panose="020B0503020204020204" pitchFamily="34" charset="-122"/>
                <a:ea typeface="微软雅黑" panose="020B0503020204020204" pitchFamily="34" charset="-122"/>
              </a:rPr>
              <a:t>基础设施运维管理人员现状</a:t>
            </a:r>
            <a:endParaRPr lang="zh-CN" altLang="en-US" sz="2800" dirty="0" smtClean="0">
              <a:solidFill>
                <a:srgbClr val="92D050"/>
              </a:solidFill>
              <a:latin typeface="微软雅黑" panose="020B0503020204020204" pitchFamily="34" charset="-122"/>
              <a:ea typeface="微软雅黑" panose="020B0503020204020204" pitchFamily="34" charset="-122"/>
            </a:endParaRPr>
          </a:p>
        </p:txBody>
      </p:sp>
      <p:sp>
        <p:nvSpPr>
          <p:cNvPr id="24" name="左大括号 23"/>
          <p:cNvSpPr/>
          <p:nvPr/>
        </p:nvSpPr>
        <p:spPr>
          <a:xfrm>
            <a:off x="5635236" y="1614692"/>
            <a:ext cx="504825" cy="114776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5" name="左大括号 24"/>
          <p:cNvSpPr/>
          <p:nvPr/>
        </p:nvSpPr>
        <p:spPr>
          <a:xfrm>
            <a:off x="5685522" y="3043994"/>
            <a:ext cx="504825" cy="1223963"/>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6" name="左大括号 25"/>
          <p:cNvSpPr/>
          <p:nvPr/>
        </p:nvSpPr>
        <p:spPr>
          <a:xfrm>
            <a:off x="5685522" y="4600668"/>
            <a:ext cx="504825" cy="1223962"/>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27" name="TextBox 6"/>
          <p:cNvSpPr txBox="1">
            <a:spLocks noChangeArrowheads="1"/>
          </p:cNvSpPr>
          <p:nvPr/>
        </p:nvSpPr>
        <p:spPr bwMode="auto">
          <a:xfrm>
            <a:off x="3917374" y="2772749"/>
            <a:ext cx="118970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FF0000"/>
                </a:solidFill>
                <a:latin typeface="微软雅黑" panose="020B0503020204020204" pitchFamily="34" charset="-122"/>
                <a:ea typeface="微软雅黑" panose="020B0503020204020204" pitchFamily="34" charset="-122"/>
              </a:rPr>
              <a:t>运维专家</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28" name="TextBox 7"/>
          <p:cNvSpPr txBox="1">
            <a:spLocks noChangeArrowheads="1"/>
          </p:cNvSpPr>
          <p:nvPr/>
        </p:nvSpPr>
        <p:spPr bwMode="auto">
          <a:xfrm>
            <a:off x="3872705" y="4353630"/>
            <a:ext cx="166461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dirty="0">
                <a:solidFill>
                  <a:srgbClr val="C00000"/>
                </a:solidFill>
                <a:latin typeface="微软雅黑" panose="020B0503020204020204" pitchFamily="34" charset="-122"/>
                <a:ea typeface="微软雅黑" panose="020B0503020204020204" pitchFamily="34" charset="-122"/>
              </a:rPr>
              <a:t>运维管理人员</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29" name="TextBox 8"/>
          <p:cNvSpPr txBox="1">
            <a:spLocks noChangeArrowheads="1"/>
          </p:cNvSpPr>
          <p:nvPr/>
        </p:nvSpPr>
        <p:spPr bwMode="auto">
          <a:xfrm>
            <a:off x="3707028" y="5927188"/>
            <a:ext cx="15292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C000"/>
                </a:solidFill>
                <a:latin typeface="微软雅黑" panose="020B0503020204020204" pitchFamily="34" charset="-122"/>
                <a:ea typeface="微软雅黑" panose="020B0503020204020204" pitchFamily="34" charset="-122"/>
              </a:rPr>
              <a:t>现场</a:t>
            </a:r>
            <a:r>
              <a:rPr lang="zh-CN" altLang="en-US" sz="1600" b="1" dirty="0">
                <a:solidFill>
                  <a:srgbClr val="FFC000"/>
                </a:solidFill>
                <a:latin typeface="微软雅黑" panose="020B0503020204020204" pitchFamily="34" charset="-122"/>
                <a:ea typeface="微软雅黑" panose="020B0503020204020204" pitchFamily="34" charset="-122"/>
              </a:rPr>
              <a:t>值守</a:t>
            </a:r>
            <a:r>
              <a:rPr lang="zh-CN" altLang="en-US" b="1" dirty="0">
                <a:solidFill>
                  <a:srgbClr val="FFC000"/>
                </a:solidFill>
                <a:latin typeface="微软雅黑" panose="020B0503020204020204" pitchFamily="34" charset="-122"/>
                <a:ea typeface="微软雅黑" panose="020B0503020204020204" pitchFamily="34" charset="-122"/>
              </a:rPr>
              <a:t>人员</a:t>
            </a:r>
            <a:endParaRPr lang="zh-CN" altLang="en-US" b="1" dirty="0">
              <a:solidFill>
                <a:srgbClr val="FFC000"/>
              </a:solidFill>
              <a:latin typeface="微软雅黑" panose="020B0503020204020204" pitchFamily="34" charset="-122"/>
              <a:ea typeface="微软雅黑" panose="020B0503020204020204" pitchFamily="34" charset="-122"/>
            </a:endParaRPr>
          </a:p>
        </p:txBody>
      </p:sp>
      <p:sp>
        <p:nvSpPr>
          <p:cNvPr id="30" name="TextBox 10"/>
          <p:cNvSpPr txBox="1">
            <a:spLocks noChangeArrowheads="1"/>
          </p:cNvSpPr>
          <p:nvPr/>
        </p:nvSpPr>
        <p:spPr bwMode="auto">
          <a:xfrm>
            <a:off x="6486745" y="4427631"/>
            <a:ext cx="33829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chemeClr val="bg1">
                    <a:lumMod val="75000"/>
                  </a:schemeClr>
                </a:solidFill>
                <a:latin typeface="微软雅黑" panose="020B0503020204020204" pitchFamily="34" charset="-122"/>
                <a:ea typeface="微软雅黑" panose="020B0503020204020204" pitchFamily="34" charset="-122"/>
              </a:rPr>
              <a:t>技术</a:t>
            </a: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能力层次不齐；</a:t>
            </a:r>
            <a:endParaRPr lang="en-US" altLang="zh-CN" sz="16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600" dirty="0">
                <a:solidFill>
                  <a:schemeClr val="bg1">
                    <a:lumMod val="75000"/>
                  </a:schemeClr>
                </a:solidFill>
                <a:latin typeface="微软雅黑" panose="020B0503020204020204" pitchFamily="34" charset="-122"/>
                <a:ea typeface="微软雅黑" panose="020B0503020204020204" pitchFamily="34" charset="-122"/>
              </a:rPr>
              <a:t>人员流动性大；</a:t>
            </a:r>
            <a:endParaRPr lang="en-US" altLang="zh-CN" sz="16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600" dirty="0">
                <a:solidFill>
                  <a:schemeClr val="bg1">
                    <a:lumMod val="75000"/>
                  </a:schemeClr>
                </a:solidFill>
                <a:latin typeface="微软雅黑" panose="020B0503020204020204" pitchFamily="34" charset="-122"/>
                <a:ea typeface="微软雅黑" panose="020B0503020204020204" pitchFamily="34" charset="-122"/>
              </a:rPr>
              <a:t>相关从业经验少；</a:t>
            </a:r>
            <a:endParaRPr lang="en-US" altLang="zh-CN" sz="16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600" dirty="0">
                <a:solidFill>
                  <a:schemeClr val="bg1">
                    <a:lumMod val="75000"/>
                  </a:schemeClr>
                </a:solidFill>
                <a:latin typeface="微软雅黑" panose="020B0503020204020204" pitchFamily="34" charset="-122"/>
                <a:ea typeface="微软雅黑" panose="020B0503020204020204" pitchFamily="34" charset="-122"/>
              </a:rPr>
              <a:t>缺乏相关资质要求；</a:t>
            </a:r>
            <a:endParaRPr lang="en-US" altLang="zh-CN" sz="1600"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31" name="TextBox 11"/>
          <p:cNvSpPr txBox="1">
            <a:spLocks noChangeArrowheads="1"/>
          </p:cNvSpPr>
          <p:nvPr/>
        </p:nvSpPr>
        <p:spPr bwMode="auto">
          <a:xfrm>
            <a:off x="6486745" y="2988704"/>
            <a:ext cx="2921306"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chemeClr val="bg1">
                    <a:lumMod val="75000"/>
                  </a:schemeClr>
                </a:solidFill>
                <a:latin typeface="微软雅黑" panose="020B0503020204020204" pitchFamily="34" charset="-122"/>
                <a:ea typeface="微软雅黑" panose="020B0503020204020204" pitchFamily="34" charset="-122"/>
              </a:rPr>
              <a:t>高水平运维管理人员短缺；</a:t>
            </a:r>
            <a:endParaRPr lang="en-US" altLang="zh-CN" sz="16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600" dirty="0">
                <a:solidFill>
                  <a:schemeClr val="bg1">
                    <a:lumMod val="75000"/>
                  </a:schemeClr>
                </a:solidFill>
                <a:latin typeface="微软雅黑" panose="020B0503020204020204" pitchFamily="34" charset="-122"/>
                <a:ea typeface="微软雅黑" panose="020B0503020204020204" pitchFamily="34" charset="-122"/>
              </a:rPr>
              <a:t>人员流动性大；</a:t>
            </a:r>
            <a:endParaRPr lang="en-US" altLang="zh-CN" sz="16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相关资格要求没有统一标准。</a:t>
            </a:r>
            <a:endParaRPr lang="en-US" altLang="zh-CN" sz="1600" dirty="0">
              <a:solidFill>
                <a:schemeClr val="bg1">
                  <a:lumMod val="75000"/>
                </a:schemeClr>
              </a:solidFill>
              <a:latin typeface="微软雅黑" panose="020B0503020204020204" pitchFamily="34" charset="-122"/>
              <a:ea typeface="微软雅黑" panose="020B0503020204020204" pitchFamily="34" charset="-122"/>
            </a:endParaRPr>
          </a:p>
        </p:txBody>
      </p:sp>
      <p:pic>
        <p:nvPicPr>
          <p:cNvPr id="32" name="Picture 2" descr="c:\users\lmj\appdata\roaming\360se6\User Data\temp\news_4_1_2_21.jpg"/>
          <p:cNvPicPr>
            <a:picLocks noChangeAspect="1" noChangeArrowheads="1"/>
          </p:cNvPicPr>
          <p:nvPr/>
        </p:nvPicPr>
        <p:blipFill>
          <a:blip r:embed="rId1">
            <a:extLst>
              <a:ext uri="{28A0092B-C50C-407E-A947-70E740481C1C}">
                <a14:useLocalDpi xmlns:a14="http://schemas.microsoft.com/office/drawing/2010/main" val="0"/>
              </a:ext>
            </a:extLst>
          </a:blip>
          <a:srcRect r="37093"/>
          <a:stretch>
            <a:fillRect/>
          </a:stretch>
        </p:blipFill>
        <p:spPr bwMode="auto">
          <a:xfrm>
            <a:off x="3609404" y="3082272"/>
            <a:ext cx="1724482" cy="1312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 descr="c:\users\lmj\appdata\roaming\360se6\User Data\temp\35AJ7IEJC187.jpg"/>
          <p:cNvPicPr>
            <a:picLocks noChangeAspect="1" noChangeArrowheads="1"/>
          </p:cNvPicPr>
          <p:nvPr/>
        </p:nvPicPr>
        <p:blipFill>
          <a:blip r:embed="rId2">
            <a:extLst>
              <a:ext uri="{28A0092B-C50C-407E-A947-70E740481C1C}">
                <a14:useLocalDpi xmlns:a14="http://schemas.microsoft.com/office/drawing/2010/main" val="0"/>
              </a:ext>
            </a:extLst>
          </a:blip>
          <a:srcRect l="1845"/>
          <a:stretch>
            <a:fillRect/>
          </a:stretch>
        </p:blipFill>
        <p:spPr bwMode="auto">
          <a:xfrm>
            <a:off x="3533624" y="1528230"/>
            <a:ext cx="1800262" cy="125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6" descr="c:\users\lmj\appdata\roaming\360se6\User Data\temp\Img381708983.jpg"/>
          <p:cNvPicPr>
            <a:picLocks noChangeAspect="1" noChangeArrowheads="1"/>
          </p:cNvPicPr>
          <p:nvPr/>
        </p:nvPicPr>
        <p:blipFill>
          <a:blip r:embed="rId3">
            <a:extLst>
              <a:ext uri="{28A0092B-C50C-407E-A947-70E740481C1C}">
                <a14:useLocalDpi xmlns:a14="http://schemas.microsoft.com/office/drawing/2010/main" val="0"/>
              </a:ext>
            </a:extLst>
          </a:blip>
          <a:srcRect r="6171"/>
          <a:stretch>
            <a:fillRect/>
          </a:stretch>
        </p:blipFill>
        <p:spPr bwMode="auto">
          <a:xfrm>
            <a:off x="3614745" y="4695852"/>
            <a:ext cx="1767344" cy="1280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p:cNvSpPr txBox="1">
            <a:spLocks noChangeArrowheads="1"/>
          </p:cNvSpPr>
          <p:nvPr/>
        </p:nvSpPr>
        <p:spPr bwMode="auto">
          <a:xfrm>
            <a:off x="6486745" y="1492685"/>
            <a:ext cx="45799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具有</a:t>
            </a:r>
            <a:r>
              <a:rPr lang="zh-CN" altLang="en-US" sz="1600" dirty="0">
                <a:solidFill>
                  <a:schemeClr val="bg1">
                    <a:lumMod val="75000"/>
                  </a:schemeClr>
                </a:solidFill>
                <a:latin typeface="微软雅黑" panose="020B0503020204020204" pitchFamily="34" charset="-122"/>
                <a:ea typeface="微软雅黑" panose="020B0503020204020204" pitchFamily="34" charset="-122"/>
              </a:rPr>
              <a:t>丰富的运维管理和技术技术经验</a:t>
            </a: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a:t>
            </a:r>
            <a:endParaRPr lang="en-US" altLang="zh-CN" sz="1600" dirty="0" smtClean="0">
              <a:solidFill>
                <a:schemeClr val="bg1">
                  <a:lumMod val="75000"/>
                </a:scheme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600" dirty="0">
                <a:solidFill>
                  <a:schemeClr val="bg1">
                    <a:lumMod val="75000"/>
                  </a:schemeClr>
                </a:solidFill>
                <a:latin typeface="微软雅黑" panose="020B0503020204020204" pitchFamily="34" charset="-122"/>
                <a:ea typeface="微软雅黑" panose="020B0503020204020204" pitchFamily="34" charset="-122"/>
              </a:rPr>
              <a:t>分布</a:t>
            </a: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在不同的行业；</a:t>
            </a:r>
            <a:endParaRPr lang="en-US" altLang="zh-CN" sz="1600" dirty="0">
              <a:solidFill>
                <a:schemeClr val="bg1">
                  <a:lumMod val="75000"/>
                </a:scheme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在各自的专长领域有造诣</a:t>
            </a:r>
            <a:endParaRPr lang="en-US" altLang="zh-CN" sz="160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Content Placeholder 2"/>
          <p:cNvSpPr txBox="1"/>
          <p:nvPr/>
        </p:nvSpPr>
        <p:spPr>
          <a:xfrm>
            <a:off x="6241039" y="2245006"/>
            <a:ext cx="5148262" cy="3715119"/>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1" indent="-342900" eaLnBrk="1" hangingPunct="1">
              <a:spcBef>
                <a:spcPts val="1200"/>
              </a:spcBef>
              <a:buClr>
                <a:srgbClr val="C00000"/>
              </a:buClr>
              <a:buFont typeface="Wingdings" panose="05000000000000000000" pitchFamily="2" charset="2"/>
              <a:buChar char="p"/>
              <a:defRPr/>
            </a:pPr>
            <a:r>
              <a:rPr lang="zh-CN" altLang="en-US" sz="1500" b="1" dirty="0">
                <a:solidFill>
                  <a:schemeClr val="bg1">
                    <a:lumMod val="75000"/>
                  </a:schemeClr>
                </a:solidFill>
                <a:ea typeface="微软雅黑" panose="020B0503020204020204" pitchFamily="34" charset="-122"/>
              </a:rPr>
              <a:t>人员</a:t>
            </a:r>
            <a:r>
              <a:rPr lang="zh-CN" altLang="en-US" sz="1500" b="1" dirty="0" smtClean="0">
                <a:solidFill>
                  <a:schemeClr val="bg1">
                    <a:lumMod val="75000"/>
                  </a:schemeClr>
                </a:solidFill>
                <a:ea typeface="微软雅黑" panose="020B0503020204020204" pitchFamily="34" charset="-122"/>
              </a:rPr>
              <a:t>技能</a:t>
            </a:r>
            <a:endParaRPr lang="en-US" altLang="zh-CN" sz="1500" dirty="0">
              <a:solidFill>
                <a:schemeClr val="bg1">
                  <a:lumMod val="75000"/>
                </a:schemeClr>
              </a:solidFill>
              <a:ea typeface="微软雅黑" panose="020B0503020204020204" pitchFamily="34" charset="-122"/>
            </a:endParaRPr>
          </a:p>
          <a:p>
            <a:pPr marL="646430" lvl="1" eaLnBrk="1" hangingPunct="1">
              <a:spcBef>
                <a:spcPts val="600"/>
              </a:spcBef>
              <a:buFont typeface="Wingdings" panose="05000000000000000000" pitchFamily="2" charset="2"/>
              <a:buChar char="Ø"/>
              <a:defRPr/>
            </a:pPr>
            <a:r>
              <a:rPr lang="zh-CN" altLang="zh-CN" sz="1500" dirty="0" smtClean="0">
                <a:solidFill>
                  <a:schemeClr val="bg1">
                    <a:lumMod val="75000"/>
                  </a:schemeClr>
                </a:solidFill>
                <a:ea typeface="微软雅黑" panose="020B0503020204020204" pitchFamily="34" charset="-122"/>
              </a:rPr>
              <a:t>提供的</a:t>
            </a:r>
            <a:r>
              <a:rPr lang="zh-CN" altLang="zh-CN" sz="1500" dirty="0">
                <a:solidFill>
                  <a:schemeClr val="bg1">
                    <a:lumMod val="75000"/>
                  </a:schemeClr>
                </a:solidFill>
                <a:ea typeface="微软雅黑" panose="020B0503020204020204" pitchFamily="34" charset="-122"/>
              </a:rPr>
              <a:t>服务是</a:t>
            </a:r>
            <a:r>
              <a:rPr lang="zh-CN" altLang="en-US" sz="1500" dirty="0" smtClean="0">
                <a:solidFill>
                  <a:schemeClr val="bg1">
                    <a:lumMod val="75000"/>
                  </a:schemeClr>
                </a:solidFill>
                <a:ea typeface="微软雅黑" panose="020B0503020204020204" pitchFamily="34" charset="-122"/>
              </a:rPr>
              <a:t>标准且符合</a:t>
            </a:r>
            <a:r>
              <a:rPr lang="zh-CN" altLang="zh-CN" sz="1500" dirty="0" smtClean="0">
                <a:solidFill>
                  <a:schemeClr val="bg1">
                    <a:lumMod val="75000"/>
                  </a:schemeClr>
                </a:solidFill>
                <a:ea typeface="微软雅黑" panose="020B0503020204020204" pitchFamily="34" charset="-122"/>
              </a:rPr>
              <a:t>合同要求</a:t>
            </a:r>
            <a:endParaRPr lang="en-US" altLang="zh-CN" sz="1500" dirty="0" smtClean="0">
              <a:solidFill>
                <a:schemeClr val="bg1">
                  <a:lumMod val="75000"/>
                </a:schemeClr>
              </a:solidFill>
              <a:ea typeface="微软雅黑" panose="020B0503020204020204" pitchFamily="34" charset="-122"/>
            </a:endParaRPr>
          </a:p>
          <a:p>
            <a:pPr marL="646430" lvl="1" eaLnBrk="1" hangingPunct="1">
              <a:spcBef>
                <a:spcPts val="600"/>
              </a:spcBef>
              <a:buFont typeface="Wingdings" panose="05000000000000000000" pitchFamily="2" charset="2"/>
              <a:buChar char="Ø"/>
              <a:defRPr/>
            </a:pPr>
            <a:r>
              <a:rPr lang="zh-CN" altLang="en-US" sz="1500" dirty="0" smtClean="0">
                <a:solidFill>
                  <a:schemeClr val="bg1">
                    <a:lumMod val="75000"/>
                  </a:schemeClr>
                </a:solidFill>
                <a:ea typeface="微软雅黑" panose="020B0503020204020204" pitchFamily="34" charset="-122"/>
              </a:rPr>
              <a:t>工作执行的标准化</a:t>
            </a:r>
            <a:endParaRPr lang="en-US" altLang="zh-CN" sz="1500" dirty="0" smtClean="0">
              <a:solidFill>
                <a:schemeClr val="bg1">
                  <a:lumMod val="75000"/>
                </a:schemeClr>
              </a:solidFill>
              <a:ea typeface="微软雅黑" panose="020B0503020204020204" pitchFamily="34" charset="-122"/>
            </a:endParaRPr>
          </a:p>
          <a:p>
            <a:pPr marL="646430" lvl="1" eaLnBrk="1" hangingPunct="1">
              <a:spcBef>
                <a:spcPts val="600"/>
              </a:spcBef>
              <a:buFont typeface="Wingdings" panose="05000000000000000000" pitchFamily="2" charset="2"/>
              <a:buChar char="Ø"/>
              <a:defRPr/>
            </a:pPr>
            <a:r>
              <a:rPr lang="zh-CN" altLang="en-US" sz="1500" dirty="0" smtClean="0">
                <a:solidFill>
                  <a:schemeClr val="bg1">
                    <a:lumMod val="75000"/>
                  </a:schemeClr>
                </a:solidFill>
                <a:ea typeface="微软雅黑" panose="020B0503020204020204" pitchFamily="34" charset="-122"/>
              </a:rPr>
              <a:t>服务过程的可监控、可管理</a:t>
            </a:r>
            <a:endParaRPr lang="en-US" altLang="zh-CN" sz="1500" dirty="0">
              <a:solidFill>
                <a:schemeClr val="bg1">
                  <a:lumMod val="75000"/>
                </a:schemeClr>
              </a:solidFill>
              <a:ea typeface="微软雅黑" panose="020B0503020204020204" pitchFamily="34" charset="-122"/>
            </a:endParaRPr>
          </a:p>
          <a:p>
            <a:pPr marL="342900" lvl="1" indent="-342900" eaLnBrk="1" hangingPunct="1">
              <a:spcBef>
                <a:spcPts val="1200"/>
              </a:spcBef>
              <a:buClr>
                <a:srgbClr val="C00000"/>
              </a:buClr>
              <a:buFont typeface="Wingdings" panose="05000000000000000000" pitchFamily="2" charset="2"/>
              <a:buChar char="p"/>
              <a:defRPr/>
            </a:pPr>
            <a:r>
              <a:rPr lang="zh-CN" altLang="en-US" sz="1500" b="1" dirty="0">
                <a:solidFill>
                  <a:schemeClr val="bg1">
                    <a:lumMod val="75000"/>
                  </a:schemeClr>
                </a:solidFill>
                <a:ea typeface="微软雅黑" panose="020B0503020204020204" pitchFamily="34" charset="-122"/>
              </a:rPr>
              <a:t>人员分工</a:t>
            </a:r>
            <a:endParaRPr lang="en-US" altLang="zh-CN" sz="1500" b="1" dirty="0">
              <a:solidFill>
                <a:schemeClr val="bg1">
                  <a:lumMod val="75000"/>
                </a:schemeClr>
              </a:solidFill>
              <a:ea typeface="微软雅黑" panose="020B0503020204020204" pitchFamily="34" charset="-122"/>
            </a:endParaRPr>
          </a:p>
          <a:p>
            <a:pPr marL="646430" lvl="1" eaLnBrk="1" hangingPunct="1">
              <a:spcBef>
                <a:spcPts val="600"/>
              </a:spcBef>
              <a:buFont typeface="Wingdings" panose="05000000000000000000" pitchFamily="2" charset="2"/>
              <a:buChar char="Ø"/>
              <a:defRPr/>
            </a:pPr>
            <a:r>
              <a:rPr lang="zh-CN" altLang="en-US" sz="1500" dirty="0" smtClean="0">
                <a:solidFill>
                  <a:schemeClr val="bg1">
                    <a:lumMod val="75000"/>
                  </a:schemeClr>
                </a:solidFill>
                <a:ea typeface="微软雅黑" panose="020B0503020204020204" pitchFamily="34" charset="-122"/>
              </a:rPr>
              <a:t>合适的组织架构可提高维护效率</a:t>
            </a:r>
            <a:endParaRPr lang="en-US" altLang="zh-CN" sz="1500" dirty="0" smtClean="0">
              <a:solidFill>
                <a:schemeClr val="bg1">
                  <a:lumMod val="75000"/>
                </a:schemeClr>
              </a:solidFill>
              <a:ea typeface="微软雅黑" panose="020B0503020204020204" pitchFamily="34" charset="-122"/>
            </a:endParaRPr>
          </a:p>
          <a:p>
            <a:pPr marL="646430" lvl="1" eaLnBrk="1" hangingPunct="1">
              <a:spcBef>
                <a:spcPts val="600"/>
              </a:spcBef>
              <a:buFont typeface="Wingdings" panose="05000000000000000000" pitchFamily="2" charset="2"/>
              <a:buChar char="Ø"/>
              <a:defRPr/>
            </a:pPr>
            <a:r>
              <a:rPr lang="en-US" altLang="zh-CN" sz="1500" dirty="0" smtClean="0">
                <a:solidFill>
                  <a:schemeClr val="bg1">
                    <a:lumMod val="75000"/>
                  </a:schemeClr>
                </a:solidFill>
                <a:ea typeface="微软雅黑" panose="020B0503020204020204" pitchFamily="34" charset="-122"/>
              </a:rPr>
              <a:t> </a:t>
            </a:r>
            <a:r>
              <a:rPr lang="zh-CN" altLang="en-US" sz="1500" dirty="0" smtClean="0">
                <a:solidFill>
                  <a:schemeClr val="bg1">
                    <a:lumMod val="75000"/>
                  </a:schemeClr>
                </a:solidFill>
                <a:ea typeface="微软雅黑" panose="020B0503020204020204" pitchFamily="34" charset="-122"/>
              </a:rPr>
              <a:t>优化故障处理和紧急响应</a:t>
            </a:r>
            <a:endParaRPr lang="zh-CN" altLang="en-US" sz="1500" dirty="0" smtClean="0">
              <a:solidFill>
                <a:schemeClr val="bg1">
                  <a:lumMod val="75000"/>
                </a:schemeClr>
              </a:solidFill>
              <a:ea typeface="微软雅黑" panose="020B0503020204020204" pitchFamily="34" charset="-122"/>
            </a:endParaRPr>
          </a:p>
          <a:p>
            <a:pPr marL="646430" lvl="1" eaLnBrk="1" hangingPunct="1">
              <a:spcBef>
                <a:spcPts val="600"/>
              </a:spcBef>
              <a:buFont typeface="Wingdings" panose="05000000000000000000" pitchFamily="2" charset="2"/>
              <a:buChar char="Ø"/>
              <a:defRPr/>
            </a:pPr>
            <a:r>
              <a:rPr lang="en-US" altLang="zh-CN" sz="1500" dirty="0" smtClean="0">
                <a:solidFill>
                  <a:schemeClr val="bg1">
                    <a:lumMod val="75000"/>
                  </a:schemeClr>
                </a:solidFill>
                <a:ea typeface="微软雅黑" panose="020B0503020204020204" pitchFamily="34" charset="-122"/>
              </a:rPr>
              <a:t> </a:t>
            </a:r>
            <a:r>
              <a:rPr lang="zh-CN" altLang="en-US" sz="1500" dirty="0" smtClean="0">
                <a:solidFill>
                  <a:schemeClr val="bg1">
                    <a:lumMod val="75000"/>
                  </a:schemeClr>
                </a:solidFill>
                <a:ea typeface="微软雅黑" panose="020B0503020204020204" pitchFamily="34" charset="-122"/>
              </a:rPr>
              <a:t>优化维护操作</a:t>
            </a:r>
            <a:endParaRPr lang="zh-CN" altLang="en-US" sz="1500" dirty="0" smtClean="0">
              <a:solidFill>
                <a:schemeClr val="bg1">
                  <a:lumMod val="75000"/>
                </a:schemeClr>
              </a:solidFill>
              <a:ea typeface="微软雅黑" panose="020B0503020204020204" pitchFamily="34" charset="-122"/>
            </a:endParaRPr>
          </a:p>
          <a:p>
            <a:pPr eaLnBrk="1" hangingPunct="1">
              <a:spcBef>
                <a:spcPts val="1200"/>
              </a:spcBef>
              <a:buClr>
                <a:srgbClr val="C00000"/>
              </a:buClr>
              <a:buFont typeface="Wingdings" panose="05000000000000000000" pitchFamily="2" charset="2"/>
              <a:buChar char="p"/>
              <a:defRPr/>
            </a:pPr>
            <a:r>
              <a:rPr lang="en-US" altLang="zh-CN" sz="1500" b="1" dirty="0">
                <a:solidFill>
                  <a:schemeClr val="bg1">
                    <a:lumMod val="75000"/>
                  </a:schemeClr>
                </a:solidFill>
                <a:ea typeface="微软雅黑" panose="020B0503020204020204" pitchFamily="34" charset="-122"/>
              </a:rPr>
              <a:t>  </a:t>
            </a:r>
            <a:r>
              <a:rPr lang="zh-CN" altLang="en-US" sz="1500" b="1" dirty="0" smtClean="0">
                <a:solidFill>
                  <a:schemeClr val="bg1">
                    <a:lumMod val="75000"/>
                  </a:schemeClr>
                </a:solidFill>
                <a:ea typeface="微软雅黑" panose="020B0503020204020204" pitchFamily="34" charset="-122"/>
              </a:rPr>
              <a:t>人员管理</a:t>
            </a:r>
            <a:endParaRPr lang="en-US" altLang="zh-CN" sz="1500" b="1" dirty="0" smtClean="0">
              <a:solidFill>
                <a:schemeClr val="bg1">
                  <a:lumMod val="75000"/>
                </a:schemeClr>
              </a:solidFill>
              <a:ea typeface="微软雅黑" panose="020B0503020204020204" pitchFamily="34" charset="-122"/>
            </a:endParaRPr>
          </a:p>
          <a:p>
            <a:pPr marL="646430" lvl="1" eaLnBrk="1" hangingPunct="1">
              <a:spcBef>
                <a:spcPts val="600"/>
              </a:spcBef>
              <a:buFont typeface="Wingdings" panose="05000000000000000000" pitchFamily="2" charset="2"/>
              <a:buChar char="Ø"/>
              <a:defRPr/>
            </a:pPr>
            <a:r>
              <a:rPr lang="zh-CN" altLang="en-US" sz="1500" dirty="0">
                <a:solidFill>
                  <a:schemeClr val="bg1">
                    <a:lumMod val="75000"/>
                  </a:schemeClr>
                </a:solidFill>
                <a:ea typeface="微软雅黑" panose="020B0503020204020204" pitchFamily="34" charset="-122"/>
              </a:rPr>
              <a:t>过高的流失率是维护的风险；</a:t>
            </a:r>
            <a:endParaRPr lang="en-US" altLang="zh-CN" sz="1500" dirty="0">
              <a:solidFill>
                <a:schemeClr val="bg1">
                  <a:lumMod val="75000"/>
                </a:schemeClr>
              </a:solidFill>
              <a:ea typeface="微软雅黑" panose="020B0503020204020204" pitchFamily="34" charset="-122"/>
            </a:endParaRPr>
          </a:p>
          <a:p>
            <a:pPr marL="646430" lvl="1" eaLnBrk="1" hangingPunct="1">
              <a:spcBef>
                <a:spcPts val="600"/>
              </a:spcBef>
              <a:buFont typeface="Wingdings" panose="05000000000000000000" pitchFamily="2" charset="2"/>
              <a:buChar char="Ø"/>
              <a:defRPr/>
            </a:pPr>
            <a:r>
              <a:rPr lang="zh-CN" altLang="en-US" sz="1500" dirty="0">
                <a:solidFill>
                  <a:schemeClr val="bg1">
                    <a:lumMod val="75000"/>
                  </a:schemeClr>
                </a:solidFill>
                <a:ea typeface="微软雅黑" panose="020B0503020204020204" pitchFamily="34" charset="-122"/>
              </a:rPr>
              <a:t>完善的培训和良好的职业发展空间可增加员工粘性</a:t>
            </a:r>
            <a:r>
              <a:rPr lang="zh-CN" altLang="en-US" sz="1500" dirty="0" smtClean="0">
                <a:solidFill>
                  <a:schemeClr val="bg1">
                    <a:lumMod val="75000"/>
                  </a:schemeClr>
                </a:solidFill>
                <a:ea typeface="微软雅黑" panose="020B0503020204020204" pitchFamily="34" charset="-122"/>
              </a:rPr>
              <a:t>。</a:t>
            </a:r>
            <a:endParaRPr lang="zh-CN" altLang="en-US" sz="1500" dirty="0" smtClean="0">
              <a:solidFill>
                <a:schemeClr val="bg1">
                  <a:lumMod val="75000"/>
                </a:schemeClr>
              </a:solidFill>
              <a:ea typeface="微软雅黑" panose="020B0503020204020204" pitchFamily="34" charset="-122"/>
            </a:endParaRPr>
          </a:p>
        </p:txBody>
      </p:sp>
      <p:sp>
        <p:nvSpPr>
          <p:cNvPr id="2" name="Rectangle 6"/>
          <p:cNvSpPr/>
          <p:nvPr/>
        </p:nvSpPr>
        <p:spPr>
          <a:xfrm>
            <a:off x="0" y="5083938"/>
            <a:ext cx="12192000" cy="1774063"/>
          </a:xfrm>
          <a:custGeom>
            <a:avLst/>
            <a:gdLst>
              <a:gd name="connsiteX0" fmla="*/ 0 w 6216319"/>
              <a:gd name="connsiteY0" fmla="*/ 0 h 1302204"/>
              <a:gd name="connsiteX1" fmla="*/ 6216319 w 6216319"/>
              <a:gd name="connsiteY1" fmla="*/ 0 h 1302204"/>
              <a:gd name="connsiteX2" fmla="*/ 6216319 w 6216319"/>
              <a:gd name="connsiteY2" fmla="*/ 1302204 h 1302204"/>
              <a:gd name="connsiteX3" fmla="*/ 0 w 6216319"/>
              <a:gd name="connsiteY3" fmla="*/ 1302204 h 1302204"/>
              <a:gd name="connsiteX4" fmla="*/ 0 w 6216319"/>
              <a:gd name="connsiteY4" fmla="*/ 0 h 1302204"/>
              <a:gd name="connsiteX0-1" fmla="*/ 0 w 6216319"/>
              <a:gd name="connsiteY0-2" fmla="*/ 9364 h 1311568"/>
              <a:gd name="connsiteX1-3" fmla="*/ 339865 w 6216319"/>
              <a:gd name="connsiteY1-4" fmla="*/ 0 h 1311568"/>
              <a:gd name="connsiteX2-5" fmla="*/ 6216319 w 6216319"/>
              <a:gd name="connsiteY2-6" fmla="*/ 9364 h 1311568"/>
              <a:gd name="connsiteX3-7" fmla="*/ 6216319 w 6216319"/>
              <a:gd name="connsiteY3-8" fmla="*/ 1311568 h 1311568"/>
              <a:gd name="connsiteX4-9" fmla="*/ 0 w 6216319"/>
              <a:gd name="connsiteY4-10" fmla="*/ 1311568 h 1311568"/>
              <a:gd name="connsiteX5" fmla="*/ 0 w 6216319"/>
              <a:gd name="connsiteY5" fmla="*/ 9364 h 1311568"/>
              <a:gd name="connsiteX0-11" fmla="*/ 0 w 6216319"/>
              <a:gd name="connsiteY0-12" fmla="*/ 0 h 1302204"/>
              <a:gd name="connsiteX1-13" fmla="*/ 339865 w 6216319"/>
              <a:gd name="connsiteY1-14" fmla="*/ 184845 h 1302204"/>
              <a:gd name="connsiteX2-15" fmla="*/ 6216319 w 6216319"/>
              <a:gd name="connsiteY2-16" fmla="*/ 0 h 1302204"/>
              <a:gd name="connsiteX3-17" fmla="*/ 6216319 w 6216319"/>
              <a:gd name="connsiteY3-18" fmla="*/ 1302204 h 1302204"/>
              <a:gd name="connsiteX4-19" fmla="*/ 0 w 6216319"/>
              <a:gd name="connsiteY4-20" fmla="*/ 1302204 h 1302204"/>
              <a:gd name="connsiteX5-21" fmla="*/ 0 w 6216319"/>
              <a:gd name="connsiteY5-22" fmla="*/ 0 h 1302204"/>
              <a:gd name="connsiteX0-23" fmla="*/ 0 w 6216319"/>
              <a:gd name="connsiteY0-24" fmla="*/ 0 h 1302204"/>
              <a:gd name="connsiteX1-25" fmla="*/ 339865 w 6216319"/>
              <a:gd name="connsiteY1-26" fmla="*/ 184845 h 1302204"/>
              <a:gd name="connsiteX2-27" fmla="*/ 6216319 w 6216319"/>
              <a:gd name="connsiteY2-28" fmla="*/ 0 h 1302204"/>
              <a:gd name="connsiteX3-29" fmla="*/ 6216319 w 6216319"/>
              <a:gd name="connsiteY3-30" fmla="*/ 1302204 h 1302204"/>
              <a:gd name="connsiteX4-31" fmla="*/ 0 w 6216319"/>
              <a:gd name="connsiteY4-32" fmla="*/ 1302204 h 1302204"/>
              <a:gd name="connsiteX5-33" fmla="*/ 0 w 6216319"/>
              <a:gd name="connsiteY5-34" fmla="*/ 0 h 1302204"/>
              <a:gd name="connsiteX0-35" fmla="*/ 0 w 6216319"/>
              <a:gd name="connsiteY0-36" fmla="*/ 47249 h 1349453"/>
              <a:gd name="connsiteX1-37" fmla="*/ 339865 w 6216319"/>
              <a:gd name="connsiteY1-38" fmla="*/ 232094 h 1349453"/>
              <a:gd name="connsiteX2-39" fmla="*/ 2273862 w 6216319"/>
              <a:gd name="connsiteY2-40" fmla="*/ 280646 h 1349453"/>
              <a:gd name="connsiteX3-41" fmla="*/ 6216319 w 6216319"/>
              <a:gd name="connsiteY3-42" fmla="*/ 47249 h 1349453"/>
              <a:gd name="connsiteX4-43" fmla="*/ 6216319 w 6216319"/>
              <a:gd name="connsiteY4-44" fmla="*/ 1349453 h 1349453"/>
              <a:gd name="connsiteX5-45" fmla="*/ 0 w 6216319"/>
              <a:gd name="connsiteY5-46" fmla="*/ 1349453 h 1349453"/>
              <a:gd name="connsiteX6" fmla="*/ 0 w 6216319"/>
              <a:gd name="connsiteY6" fmla="*/ 47249 h 1349453"/>
              <a:gd name="connsiteX0-47" fmla="*/ 0 w 6216319"/>
              <a:gd name="connsiteY0-48" fmla="*/ 30623 h 1332827"/>
              <a:gd name="connsiteX1-49" fmla="*/ 339865 w 6216319"/>
              <a:gd name="connsiteY1-50" fmla="*/ 215468 h 1332827"/>
              <a:gd name="connsiteX2-51" fmla="*/ 2265770 w 6216319"/>
              <a:gd name="connsiteY2-52" fmla="*/ 539150 h 1332827"/>
              <a:gd name="connsiteX3-53" fmla="*/ 6216319 w 6216319"/>
              <a:gd name="connsiteY3-54" fmla="*/ 30623 h 1332827"/>
              <a:gd name="connsiteX4-55" fmla="*/ 6216319 w 6216319"/>
              <a:gd name="connsiteY4-56" fmla="*/ 1332827 h 1332827"/>
              <a:gd name="connsiteX5-57" fmla="*/ 0 w 6216319"/>
              <a:gd name="connsiteY5-58" fmla="*/ 1332827 h 1332827"/>
              <a:gd name="connsiteX6-59" fmla="*/ 0 w 6216319"/>
              <a:gd name="connsiteY6-60" fmla="*/ 30623 h 1332827"/>
              <a:gd name="connsiteX0-61" fmla="*/ 0 w 6216319"/>
              <a:gd name="connsiteY0-62" fmla="*/ 31024 h 1333228"/>
              <a:gd name="connsiteX1-63" fmla="*/ 339865 w 6216319"/>
              <a:gd name="connsiteY1-64" fmla="*/ 215869 h 1333228"/>
              <a:gd name="connsiteX2-65" fmla="*/ 2265770 w 6216319"/>
              <a:gd name="connsiteY2-66" fmla="*/ 539551 h 1333228"/>
              <a:gd name="connsiteX3-67" fmla="*/ 3269182 w 6216319"/>
              <a:gd name="connsiteY3-68" fmla="*/ 418171 h 1333228"/>
              <a:gd name="connsiteX4-69" fmla="*/ 6216319 w 6216319"/>
              <a:gd name="connsiteY4-70" fmla="*/ 31024 h 1333228"/>
              <a:gd name="connsiteX5-71" fmla="*/ 6216319 w 6216319"/>
              <a:gd name="connsiteY5-72" fmla="*/ 1333228 h 1333228"/>
              <a:gd name="connsiteX6-73" fmla="*/ 0 w 6216319"/>
              <a:gd name="connsiteY6-74" fmla="*/ 1333228 h 1333228"/>
              <a:gd name="connsiteX7" fmla="*/ 0 w 6216319"/>
              <a:gd name="connsiteY7" fmla="*/ 31024 h 1333228"/>
              <a:gd name="connsiteX0-75" fmla="*/ 0 w 6216319"/>
              <a:gd name="connsiteY0-76" fmla="*/ 26175 h 1328379"/>
              <a:gd name="connsiteX1-77" fmla="*/ 339865 w 6216319"/>
              <a:gd name="connsiteY1-78" fmla="*/ 211020 h 1328379"/>
              <a:gd name="connsiteX2-79" fmla="*/ 2265770 w 6216319"/>
              <a:gd name="connsiteY2-80" fmla="*/ 534702 h 1328379"/>
              <a:gd name="connsiteX3-81" fmla="*/ 3244906 w 6216319"/>
              <a:gd name="connsiteY3-82" fmla="*/ 518518 h 1328379"/>
              <a:gd name="connsiteX4-83" fmla="*/ 6216319 w 6216319"/>
              <a:gd name="connsiteY4-84" fmla="*/ 26175 h 1328379"/>
              <a:gd name="connsiteX5-85" fmla="*/ 6216319 w 6216319"/>
              <a:gd name="connsiteY5-86" fmla="*/ 1328379 h 1328379"/>
              <a:gd name="connsiteX6-87" fmla="*/ 0 w 6216319"/>
              <a:gd name="connsiteY6-88" fmla="*/ 1328379 h 1328379"/>
              <a:gd name="connsiteX7-89" fmla="*/ 0 w 6216319"/>
              <a:gd name="connsiteY7-90" fmla="*/ 26175 h 1328379"/>
              <a:gd name="connsiteX0-91" fmla="*/ 0 w 6216319"/>
              <a:gd name="connsiteY0-92" fmla="*/ 63128 h 1365332"/>
              <a:gd name="connsiteX1-93" fmla="*/ 339865 w 6216319"/>
              <a:gd name="connsiteY1-94" fmla="*/ 247973 h 1365332"/>
              <a:gd name="connsiteX2-95" fmla="*/ 2265770 w 6216319"/>
              <a:gd name="connsiteY2-96" fmla="*/ 571655 h 1365332"/>
              <a:gd name="connsiteX3-97" fmla="*/ 3244906 w 6216319"/>
              <a:gd name="connsiteY3-98" fmla="*/ 555471 h 1365332"/>
              <a:gd name="connsiteX4-99" fmla="*/ 4725749 w 6216319"/>
              <a:gd name="connsiteY4-100" fmla="*/ 239882 h 1365332"/>
              <a:gd name="connsiteX5-101" fmla="*/ 6216319 w 6216319"/>
              <a:gd name="connsiteY5-102" fmla="*/ 63128 h 1365332"/>
              <a:gd name="connsiteX6-103" fmla="*/ 6216319 w 6216319"/>
              <a:gd name="connsiteY6-104" fmla="*/ 1365332 h 1365332"/>
              <a:gd name="connsiteX7-105" fmla="*/ 0 w 6216319"/>
              <a:gd name="connsiteY7-106" fmla="*/ 1365332 h 1365332"/>
              <a:gd name="connsiteX8" fmla="*/ 0 w 6216319"/>
              <a:gd name="connsiteY8" fmla="*/ 63128 h 1365332"/>
              <a:gd name="connsiteX0-107" fmla="*/ 0 w 6216319"/>
              <a:gd name="connsiteY0-108" fmla="*/ 20810 h 1323014"/>
              <a:gd name="connsiteX1-109" fmla="*/ 339865 w 6216319"/>
              <a:gd name="connsiteY1-110" fmla="*/ 205655 h 1323014"/>
              <a:gd name="connsiteX2-111" fmla="*/ 2265770 w 6216319"/>
              <a:gd name="connsiteY2-112" fmla="*/ 529337 h 1323014"/>
              <a:gd name="connsiteX3-113" fmla="*/ 3244906 w 6216319"/>
              <a:gd name="connsiteY3-114" fmla="*/ 513153 h 1323014"/>
              <a:gd name="connsiteX4-115" fmla="*/ 4628644 w 6216319"/>
              <a:gd name="connsiteY4-116" fmla="*/ 1055320 h 1323014"/>
              <a:gd name="connsiteX5-117" fmla="*/ 6216319 w 6216319"/>
              <a:gd name="connsiteY5-118" fmla="*/ 20810 h 1323014"/>
              <a:gd name="connsiteX6-119" fmla="*/ 6216319 w 6216319"/>
              <a:gd name="connsiteY6-120" fmla="*/ 1323014 h 1323014"/>
              <a:gd name="connsiteX7-121" fmla="*/ 0 w 6216319"/>
              <a:gd name="connsiteY7-122" fmla="*/ 1323014 h 1323014"/>
              <a:gd name="connsiteX8-123" fmla="*/ 0 w 6216319"/>
              <a:gd name="connsiteY8-124" fmla="*/ 20810 h 1323014"/>
              <a:gd name="connsiteX0-125" fmla="*/ 0 w 6216319"/>
              <a:gd name="connsiteY0-126" fmla="*/ 32243 h 1334447"/>
              <a:gd name="connsiteX1-127" fmla="*/ 339865 w 6216319"/>
              <a:gd name="connsiteY1-128" fmla="*/ 217088 h 1334447"/>
              <a:gd name="connsiteX2-129" fmla="*/ 2265770 w 6216319"/>
              <a:gd name="connsiteY2-130" fmla="*/ 540770 h 1334447"/>
              <a:gd name="connsiteX3-131" fmla="*/ 3244906 w 6216319"/>
              <a:gd name="connsiteY3-132" fmla="*/ 524586 h 1334447"/>
              <a:gd name="connsiteX4-133" fmla="*/ 4628644 w 6216319"/>
              <a:gd name="connsiteY4-134" fmla="*/ 1066753 h 1334447"/>
              <a:gd name="connsiteX5-135" fmla="*/ 5526860 w 6216319"/>
              <a:gd name="connsiteY5-136" fmla="*/ 451758 h 1334447"/>
              <a:gd name="connsiteX6-137" fmla="*/ 6216319 w 6216319"/>
              <a:gd name="connsiteY6-138" fmla="*/ 32243 h 1334447"/>
              <a:gd name="connsiteX7-139" fmla="*/ 6216319 w 6216319"/>
              <a:gd name="connsiteY7-140" fmla="*/ 1334447 h 1334447"/>
              <a:gd name="connsiteX8-141" fmla="*/ 0 w 6216319"/>
              <a:gd name="connsiteY8-142" fmla="*/ 1334447 h 1334447"/>
              <a:gd name="connsiteX9" fmla="*/ 0 w 6216319"/>
              <a:gd name="connsiteY9" fmla="*/ 32243 h 1334447"/>
              <a:gd name="connsiteX0-143" fmla="*/ 0 w 6216319"/>
              <a:gd name="connsiteY0-144" fmla="*/ 12831 h 1315035"/>
              <a:gd name="connsiteX1-145" fmla="*/ 339865 w 6216319"/>
              <a:gd name="connsiteY1-146" fmla="*/ 197676 h 1315035"/>
              <a:gd name="connsiteX2-147" fmla="*/ 2265770 w 6216319"/>
              <a:gd name="connsiteY2-148" fmla="*/ 521358 h 1315035"/>
              <a:gd name="connsiteX3-149" fmla="*/ 3244906 w 6216319"/>
              <a:gd name="connsiteY3-150" fmla="*/ 505174 h 1315035"/>
              <a:gd name="connsiteX4-151" fmla="*/ 4628644 w 6216319"/>
              <a:gd name="connsiteY4-152" fmla="*/ 1047341 h 1315035"/>
              <a:gd name="connsiteX5-153" fmla="*/ 5356927 w 6216319"/>
              <a:gd name="connsiteY5-154" fmla="*/ 1201089 h 1315035"/>
              <a:gd name="connsiteX6-155" fmla="*/ 6216319 w 6216319"/>
              <a:gd name="connsiteY6-156" fmla="*/ 12831 h 1315035"/>
              <a:gd name="connsiteX7-157" fmla="*/ 6216319 w 6216319"/>
              <a:gd name="connsiteY7-158" fmla="*/ 1315035 h 1315035"/>
              <a:gd name="connsiteX8-159" fmla="*/ 0 w 6216319"/>
              <a:gd name="connsiteY8-160" fmla="*/ 1315035 h 1315035"/>
              <a:gd name="connsiteX9-161" fmla="*/ 0 w 6216319"/>
              <a:gd name="connsiteY9-162" fmla="*/ 12831 h 1315035"/>
              <a:gd name="connsiteX0-163" fmla="*/ 0 w 6498499"/>
              <a:gd name="connsiteY0-164" fmla="*/ 0 h 1302204"/>
              <a:gd name="connsiteX1-165" fmla="*/ 339865 w 6498499"/>
              <a:gd name="connsiteY1-166" fmla="*/ 184845 h 1302204"/>
              <a:gd name="connsiteX2-167" fmla="*/ 2265770 w 6498499"/>
              <a:gd name="connsiteY2-168" fmla="*/ 508527 h 1302204"/>
              <a:gd name="connsiteX3-169" fmla="*/ 3244906 w 6498499"/>
              <a:gd name="connsiteY3-170" fmla="*/ 492343 h 1302204"/>
              <a:gd name="connsiteX4-171" fmla="*/ 4628644 w 6498499"/>
              <a:gd name="connsiteY4-172" fmla="*/ 1034510 h 1302204"/>
              <a:gd name="connsiteX5-173" fmla="*/ 5356927 w 6498499"/>
              <a:gd name="connsiteY5-174" fmla="*/ 1188258 h 1302204"/>
              <a:gd name="connsiteX6-175" fmla="*/ 6216319 w 6498499"/>
              <a:gd name="connsiteY6-176" fmla="*/ 1302204 h 1302204"/>
              <a:gd name="connsiteX7-177" fmla="*/ 0 w 6498499"/>
              <a:gd name="connsiteY7-178" fmla="*/ 1302204 h 1302204"/>
              <a:gd name="connsiteX8-179" fmla="*/ 0 w 6498499"/>
              <a:gd name="connsiteY8-180" fmla="*/ 0 h 1302204"/>
              <a:gd name="connsiteX0-181" fmla="*/ 0 w 6216319"/>
              <a:gd name="connsiteY0-182" fmla="*/ 0 h 1302204"/>
              <a:gd name="connsiteX1-183" fmla="*/ 339865 w 6216319"/>
              <a:gd name="connsiteY1-184" fmla="*/ 184845 h 1302204"/>
              <a:gd name="connsiteX2-185" fmla="*/ 2265770 w 6216319"/>
              <a:gd name="connsiteY2-186" fmla="*/ 508527 h 1302204"/>
              <a:gd name="connsiteX3-187" fmla="*/ 3244906 w 6216319"/>
              <a:gd name="connsiteY3-188" fmla="*/ 492343 h 1302204"/>
              <a:gd name="connsiteX4-189" fmla="*/ 4628644 w 6216319"/>
              <a:gd name="connsiteY4-190" fmla="*/ 1034510 h 1302204"/>
              <a:gd name="connsiteX5-191" fmla="*/ 5356927 w 6216319"/>
              <a:gd name="connsiteY5-192" fmla="*/ 1188258 h 1302204"/>
              <a:gd name="connsiteX6-193" fmla="*/ 6216319 w 6216319"/>
              <a:gd name="connsiteY6-194" fmla="*/ 1302204 h 1302204"/>
              <a:gd name="connsiteX7-195" fmla="*/ 0 w 6216319"/>
              <a:gd name="connsiteY7-196" fmla="*/ 1302204 h 1302204"/>
              <a:gd name="connsiteX8-197" fmla="*/ 0 w 6216319"/>
              <a:gd name="connsiteY8-198" fmla="*/ 0 h 1302204"/>
              <a:gd name="connsiteX0-199" fmla="*/ 0 w 6216319"/>
              <a:gd name="connsiteY0-200" fmla="*/ 0 h 1302204"/>
              <a:gd name="connsiteX1-201" fmla="*/ 339865 w 6216319"/>
              <a:gd name="connsiteY1-202" fmla="*/ 184845 h 1302204"/>
              <a:gd name="connsiteX2-203" fmla="*/ 2265770 w 6216319"/>
              <a:gd name="connsiteY2-204" fmla="*/ 508527 h 1302204"/>
              <a:gd name="connsiteX3-205" fmla="*/ 3244906 w 6216319"/>
              <a:gd name="connsiteY3-206" fmla="*/ 492343 h 1302204"/>
              <a:gd name="connsiteX4-207" fmla="*/ 4628644 w 6216319"/>
              <a:gd name="connsiteY4-208" fmla="*/ 1034510 h 1302204"/>
              <a:gd name="connsiteX5-209" fmla="*/ 5356927 w 6216319"/>
              <a:gd name="connsiteY5-210" fmla="*/ 1188258 h 1302204"/>
              <a:gd name="connsiteX6-211" fmla="*/ 6216319 w 6216319"/>
              <a:gd name="connsiteY6-212" fmla="*/ 1302204 h 1302204"/>
              <a:gd name="connsiteX7-213" fmla="*/ 0 w 6216319"/>
              <a:gd name="connsiteY7-214" fmla="*/ 1302204 h 1302204"/>
              <a:gd name="connsiteX8-215" fmla="*/ 0 w 6216319"/>
              <a:gd name="connsiteY8-216" fmla="*/ 0 h 1302204"/>
              <a:gd name="connsiteX0-217" fmla="*/ 0 w 6216319"/>
              <a:gd name="connsiteY0-218" fmla="*/ 0 h 1302204"/>
              <a:gd name="connsiteX1-219" fmla="*/ 339865 w 6216319"/>
              <a:gd name="connsiteY1-220" fmla="*/ 184845 h 1302204"/>
              <a:gd name="connsiteX2-221" fmla="*/ 2265770 w 6216319"/>
              <a:gd name="connsiteY2-222" fmla="*/ 508527 h 1302204"/>
              <a:gd name="connsiteX3-223" fmla="*/ 3244906 w 6216319"/>
              <a:gd name="connsiteY3-224" fmla="*/ 492343 h 1302204"/>
              <a:gd name="connsiteX4-225" fmla="*/ 4628644 w 6216319"/>
              <a:gd name="connsiteY4-226" fmla="*/ 1034510 h 1302204"/>
              <a:gd name="connsiteX5-227" fmla="*/ 5356927 w 6216319"/>
              <a:gd name="connsiteY5-228" fmla="*/ 1188258 h 1302204"/>
              <a:gd name="connsiteX6-229" fmla="*/ 6216319 w 6216319"/>
              <a:gd name="connsiteY6-230" fmla="*/ 1302204 h 1302204"/>
              <a:gd name="connsiteX7-231" fmla="*/ 0 w 6216319"/>
              <a:gd name="connsiteY7-232" fmla="*/ 1302204 h 1302204"/>
              <a:gd name="connsiteX8-233" fmla="*/ 0 w 6216319"/>
              <a:gd name="connsiteY8-234" fmla="*/ 0 h 1302204"/>
              <a:gd name="connsiteX0-235" fmla="*/ 0 w 6216319"/>
              <a:gd name="connsiteY0-236" fmla="*/ 0 h 1302204"/>
              <a:gd name="connsiteX1-237" fmla="*/ 339865 w 6216319"/>
              <a:gd name="connsiteY1-238" fmla="*/ 184845 h 1302204"/>
              <a:gd name="connsiteX2-239" fmla="*/ 2265770 w 6216319"/>
              <a:gd name="connsiteY2-240" fmla="*/ 508527 h 1302204"/>
              <a:gd name="connsiteX3-241" fmla="*/ 3244906 w 6216319"/>
              <a:gd name="connsiteY3-242" fmla="*/ 492343 h 1302204"/>
              <a:gd name="connsiteX4-243" fmla="*/ 4628644 w 6216319"/>
              <a:gd name="connsiteY4-244" fmla="*/ 1034510 h 1302204"/>
              <a:gd name="connsiteX5-245" fmla="*/ 5356927 w 6216319"/>
              <a:gd name="connsiteY5-246" fmla="*/ 1188258 h 1302204"/>
              <a:gd name="connsiteX6-247" fmla="*/ 6216319 w 6216319"/>
              <a:gd name="connsiteY6-248" fmla="*/ 1302204 h 1302204"/>
              <a:gd name="connsiteX7-249" fmla="*/ 0 w 6216319"/>
              <a:gd name="connsiteY7-250" fmla="*/ 1302204 h 1302204"/>
              <a:gd name="connsiteX8-251" fmla="*/ 0 w 6216319"/>
              <a:gd name="connsiteY8-252" fmla="*/ 0 h 1302204"/>
              <a:gd name="connsiteX0-253" fmla="*/ 0 w 6216319"/>
              <a:gd name="connsiteY0-254" fmla="*/ 0 h 1302204"/>
              <a:gd name="connsiteX1-255" fmla="*/ 339865 w 6216319"/>
              <a:gd name="connsiteY1-256" fmla="*/ 184845 h 1302204"/>
              <a:gd name="connsiteX2-257" fmla="*/ 2265770 w 6216319"/>
              <a:gd name="connsiteY2-258" fmla="*/ 508527 h 1302204"/>
              <a:gd name="connsiteX3-259" fmla="*/ 3244906 w 6216319"/>
              <a:gd name="connsiteY3-260" fmla="*/ 492343 h 1302204"/>
              <a:gd name="connsiteX4-261" fmla="*/ 4628644 w 6216319"/>
              <a:gd name="connsiteY4-262" fmla="*/ 1034510 h 1302204"/>
              <a:gd name="connsiteX5-263" fmla="*/ 5356927 w 6216319"/>
              <a:gd name="connsiteY5-264" fmla="*/ 1188258 h 1302204"/>
              <a:gd name="connsiteX6-265" fmla="*/ 6216319 w 6216319"/>
              <a:gd name="connsiteY6-266" fmla="*/ 1302204 h 1302204"/>
              <a:gd name="connsiteX7-267" fmla="*/ 0 w 6216319"/>
              <a:gd name="connsiteY7-268" fmla="*/ 1302204 h 1302204"/>
              <a:gd name="connsiteX8-269" fmla="*/ 0 w 6216319"/>
              <a:gd name="connsiteY8-270" fmla="*/ 0 h 1302204"/>
              <a:gd name="connsiteX0-271" fmla="*/ 0 w 6216319"/>
              <a:gd name="connsiteY0-272" fmla="*/ 0 h 1302204"/>
              <a:gd name="connsiteX1-273" fmla="*/ 339865 w 6216319"/>
              <a:gd name="connsiteY1-274" fmla="*/ 184845 h 1302204"/>
              <a:gd name="connsiteX2-275" fmla="*/ 2265770 w 6216319"/>
              <a:gd name="connsiteY2-276" fmla="*/ 508527 h 1302204"/>
              <a:gd name="connsiteX3-277" fmla="*/ 3244906 w 6216319"/>
              <a:gd name="connsiteY3-278" fmla="*/ 492343 h 1302204"/>
              <a:gd name="connsiteX4-279" fmla="*/ 4628644 w 6216319"/>
              <a:gd name="connsiteY4-280" fmla="*/ 1034510 h 1302204"/>
              <a:gd name="connsiteX5-281" fmla="*/ 5356927 w 6216319"/>
              <a:gd name="connsiteY5-282" fmla="*/ 1188258 h 1302204"/>
              <a:gd name="connsiteX6-283" fmla="*/ 6216319 w 6216319"/>
              <a:gd name="connsiteY6-284" fmla="*/ 1302204 h 1302204"/>
              <a:gd name="connsiteX7-285" fmla="*/ 0 w 6216319"/>
              <a:gd name="connsiteY7-286" fmla="*/ 1302204 h 1302204"/>
              <a:gd name="connsiteX8-287" fmla="*/ 0 w 6216319"/>
              <a:gd name="connsiteY8-288" fmla="*/ 0 h 1302204"/>
              <a:gd name="connsiteX0-289" fmla="*/ 0 w 6216319"/>
              <a:gd name="connsiteY0-290" fmla="*/ 0 h 1302204"/>
              <a:gd name="connsiteX1-291" fmla="*/ 339865 w 6216319"/>
              <a:gd name="connsiteY1-292" fmla="*/ 184845 h 1302204"/>
              <a:gd name="connsiteX2-293" fmla="*/ 2265770 w 6216319"/>
              <a:gd name="connsiteY2-294" fmla="*/ 508527 h 1302204"/>
              <a:gd name="connsiteX3-295" fmla="*/ 3244906 w 6216319"/>
              <a:gd name="connsiteY3-296" fmla="*/ 492343 h 1302204"/>
              <a:gd name="connsiteX4-297" fmla="*/ 4628644 w 6216319"/>
              <a:gd name="connsiteY4-298" fmla="*/ 1034510 h 1302204"/>
              <a:gd name="connsiteX5-299" fmla="*/ 5356927 w 6216319"/>
              <a:gd name="connsiteY5-300" fmla="*/ 1188258 h 1302204"/>
              <a:gd name="connsiteX6-301" fmla="*/ 6216319 w 6216319"/>
              <a:gd name="connsiteY6-302" fmla="*/ 1302204 h 1302204"/>
              <a:gd name="connsiteX7-303" fmla="*/ 0 w 6216319"/>
              <a:gd name="connsiteY7-304" fmla="*/ 1302204 h 1302204"/>
              <a:gd name="connsiteX8-305" fmla="*/ 0 w 6216319"/>
              <a:gd name="connsiteY8-306" fmla="*/ 0 h 1302204"/>
              <a:gd name="connsiteX0-307" fmla="*/ 0 w 6216319"/>
              <a:gd name="connsiteY0-308" fmla="*/ 0 h 1302204"/>
              <a:gd name="connsiteX1-309" fmla="*/ 339865 w 6216319"/>
              <a:gd name="connsiteY1-310" fmla="*/ 184845 h 1302204"/>
              <a:gd name="connsiteX2-311" fmla="*/ 2265770 w 6216319"/>
              <a:gd name="connsiteY2-312" fmla="*/ 508527 h 1302204"/>
              <a:gd name="connsiteX3-313" fmla="*/ 3244906 w 6216319"/>
              <a:gd name="connsiteY3-314" fmla="*/ 492343 h 1302204"/>
              <a:gd name="connsiteX4-315" fmla="*/ 4628644 w 6216319"/>
              <a:gd name="connsiteY4-316" fmla="*/ 1034510 h 1302204"/>
              <a:gd name="connsiteX5-317" fmla="*/ 5356927 w 6216319"/>
              <a:gd name="connsiteY5-318" fmla="*/ 1188258 h 1302204"/>
              <a:gd name="connsiteX6-319" fmla="*/ 6216319 w 6216319"/>
              <a:gd name="connsiteY6-320" fmla="*/ 1302204 h 1302204"/>
              <a:gd name="connsiteX7-321" fmla="*/ 0 w 6216319"/>
              <a:gd name="connsiteY7-322" fmla="*/ 1302204 h 1302204"/>
              <a:gd name="connsiteX8-323" fmla="*/ 0 w 6216319"/>
              <a:gd name="connsiteY8-324" fmla="*/ 0 h 1302204"/>
              <a:gd name="connsiteX0-325" fmla="*/ 0 w 6216319"/>
              <a:gd name="connsiteY0-326" fmla="*/ 0 h 1302204"/>
              <a:gd name="connsiteX1-327" fmla="*/ 339865 w 6216319"/>
              <a:gd name="connsiteY1-328" fmla="*/ 184845 h 1302204"/>
              <a:gd name="connsiteX2-329" fmla="*/ 2265770 w 6216319"/>
              <a:gd name="connsiteY2-330" fmla="*/ 508527 h 1302204"/>
              <a:gd name="connsiteX3-331" fmla="*/ 3244906 w 6216319"/>
              <a:gd name="connsiteY3-332" fmla="*/ 492343 h 1302204"/>
              <a:gd name="connsiteX4-333" fmla="*/ 4628644 w 6216319"/>
              <a:gd name="connsiteY4-334" fmla="*/ 1034510 h 1302204"/>
              <a:gd name="connsiteX5-335" fmla="*/ 5356927 w 6216319"/>
              <a:gd name="connsiteY5-336" fmla="*/ 1188258 h 1302204"/>
              <a:gd name="connsiteX6-337" fmla="*/ 6216319 w 6216319"/>
              <a:gd name="connsiteY6-338" fmla="*/ 1302204 h 1302204"/>
              <a:gd name="connsiteX7-339" fmla="*/ 0 w 6216319"/>
              <a:gd name="connsiteY7-340" fmla="*/ 1302204 h 1302204"/>
              <a:gd name="connsiteX8-341" fmla="*/ 0 w 6216319"/>
              <a:gd name="connsiteY8-342" fmla="*/ 0 h 1302204"/>
              <a:gd name="connsiteX0-343" fmla="*/ 0 w 6216319"/>
              <a:gd name="connsiteY0-344" fmla="*/ 0 h 1302204"/>
              <a:gd name="connsiteX1-345" fmla="*/ 339865 w 6216319"/>
              <a:gd name="connsiteY1-346" fmla="*/ 184845 h 1302204"/>
              <a:gd name="connsiteX2-347" fmla="*/ 2265770 w 6216319"/>
              <a:gd name="connsiteY2-348" fmla="*/ 508527 h 1302204"/>
              <a:gd name="connsiteX3-349" fmla="*/ 3244906 w 6216319"/>
              <a:gd name="connsiteY3-350" fmla="*/ 492343 h 1302204"/>
              <a:gd name="connsiteX4-351" fmla="*/ 4628644 w 6216319"/>
              <a:gd name="connsiteY4-352" fmla="*/ 1034510 h 1302204"/>
              <a:gd name="connsiteX5-353" fmla="*/ 5356927 w 6216319"/>
              <a:gd name="connsiteY5-354" fmla="*/ 1188258 h 1302204"/>
              <a:gd name="connsiteX6-355" fmla="*/ 6216319 w 6216319"/>
              <a:gd name="connsiteY6-356" fmla="*/ 1302204 h 1302204"/>
              <a:gd name="connsiteX7-357" fmla="*/ 0 w 6216319"/>
              <a:gd name="connsiteY7-358" fmla="*/ 1302204 h 1302204"/>
              <a:gd name="connsiteX8-359" fmla="*/ 0 w 6216319"/>
              <a:gd name="connsiteY8-360" fmla="*/ 0 h 1302204"/>
              <a:gd name="connsiteX0-361" fmla="*/ 0 w 6216319"/>
              <a:gd name="connsiteY0-362" fmla="*/ 0 h 1302204"/>
              <a:gd name="connsiteX1-363" fmla="*/ 339865 w 6216319"/>
              <a:gd name="connsiteY1-364" fmla="*/ 184845 h 1302204"/>
              <a:gd name="connsiteX2-365" fmla="*/ 2265770 w 6216319"/>
              <a:gd name="connsiteY2-366" fmla="*/ 508527 h 1302204"/>
              <a:gd name="connsiteX3-367" fmla="*/ 3244906 w 6216319"/>
              <a:gd name="connsiteY3-368" fmla="*/ 492343 h 1302204"/>
              <a:gd name="connsiteX4-369" fmla="*/ 4628644 w 6216319"/>
              <a:gd name="connsiteY4-370" fmla="*/ 1034510 h 1302204"/>
              <a:gd name="connsiteX5-371" fmla="*/ 5356927 w 6216319"/>
              <a:gd name="connsiteY5-372" fmla="*/ 1188258 h 1302204"/>
              <a:gd name="connsiteX6-373" fmla="*/ 6216319 w 6216319"/>
              <a:gd name="connsiteY6-374" fmla="*/ 1302204 h 1302204"/>
              <a:gd name="connsiteX7-375" fmla="*/ 0 w 6216319"/>
              <a:gd name="connsiteY7-376" fmla="*/ 1302204 h 1302204"/>
              <a:gd name="connsiteX8-377" fmla="*/ 0 w 6216319"/>
              <a:gd name="connsiteY8-378" fmla="*/ 0 h 1302204"/>
              <a:gd name="connsiteX0-379" fmla="*/ 0 w 6216319"/>
              <a:gd name="connsiteY0-380" fmla="*/ 0 h 1302204"/>
              <a:gd name="connsiteX1-381" fmla="*/ 339865 w 6216319"/>
              <a:gd name="connsiteY1-382" fmla="*/ 184845 h 1302204"/>
              <a:gd name="connsiteX2-383" fmla="*/ 2265770 w 6216319"/>
              <a:gd name="connsiteY2-384" fmla="*/ 508527 h 1302204"/>
              <a:gd name="connsiteX3-385" fmla="*/ 3244906 w 6216319"/>
              <a:gd name="connsiteY3-386" fmla="*/ 492343 h 1302204"/>
              <a:gd name="connsiteX4-387" fmla="*/ 4628644 w 6216319"/>
              <a:gd name="connsiteY4-388" fmla="*/ 1034510 h 1302204"/>
              <a:gd name="connsiteX5-389" fmla="*/ 5356927 w 6216319"/>
              <a:gd name="connsiteY5-390" fmla="*/ 1188258 h 1302204"/>
              <a:gd name="connsiteX6-391" fmla="*/ 6216319 w 6216319"/>
              <a:gd name="connsiteY6-392" fmla="*/ 1302204 h 1302204"/>
              <a:gd name="connsiteX7-393" fmla="*/ 0 w 6216319"/>
              <a:gd name="connsiteY7-394" fmla="*/ 1302204 h 1302204"/>
              <a:gd name="connsiteX8-395" fmla="*/ 0 w 6216319"/>
              <a:gd name="connsiteY8-396" fmla="*/ 0 h 1302204"/>
              <a:gd name="connsiteX0-397" fmla="*/ 0 w 6216319"/>
              <a:gd name="connsiteY0-398" fmla="*/ 147589 h 1449793"/>
              <a:gd name="connsiteX1-399" fmla="*/ 339865 w 6216319"/>
              <a:gd name="connsiteY1-400" fmla="*/ 332434 h 1449793"/>
              <a:gd name="connsiteX2-401" fmla="*/ 2265770 w 6216319"/>
              <a:gd name="connsiteY2-402" fmla="*/ 656116 h 1449793"/>
              <a:gd name="connsiteX3-403" fmla="*/ 3244906 w 6216319"/>
              <a:gd name="connsiteY3-404" fmla="*/ 639932 h 1449793"/>
              <a:gd name="connsiteX4-405" fmla="*/ 4628644 w 6216319"/>
              <a:gd name="connsiteY4-406" fmla="*/ 1182099 h 1449793"/>
              <a:gd name="connsiteX5-407" fmla="*/ 5356927 w 6216319"/>
              <a:gd name="connsiteY5-408" fmla="*/ 1335847 h 1449793"/>
              <a:gd name="connsiteX6-409" fmla="*/ 6216319 w 6216319"/>
              <a:gd name="connsiteY6-410" fmla="*/ 1449793 h 1449793"/>
              <a:gd name="connsiteX7-411" fmla="*/ 0 w 6216319"/>
              <a:gd name="connsiteY7-412" fmla="*/ 1449793 h 1449793"/>
              <a:gd name="connsiteX8-413" fmla="*/ 0 w 6216319"/>
              <a:gd name="connsiteY8-414" fmla="*/ 147589 h 1449793"/>
              <a:gd name="connsiteX0-415" fmla="*/ 0 w 6216319"/>
              <a:gd name="connsiteY0-416" fmla="*/ 121021 h 1423225"/>
              <a:gd name="connsiteX1-417" fmla="*/ 339865 w 6216319"/>
              <a:gd name="connsiteY1-418" fmla="*/ 305866 h 1423225"/>
              <a:gd name="connsiteX2-419" fmla="*/ 2265770 w 6216319"/>
              <a:gd name="connsiteY2-420" fmla="*/ 629548 h 1423225"/>
              <a:gd name="connsiteX3-421" fmla="*/ 3244906 w 6216319"/>
              <a:gd name="connsiteY3-422" fmla="*/ 613364 h 1423225"/>
              <a:gd name="connsiteX4-423" fmla="*/ 4628644 w 6216319"/>
              <a:gd name="connsiteY4-424" fmla="*/ 1155531 h 1423225"/>
              <a:gd name="connsiteX5-425" fmla="*/ 5356927 w 6216319"/>
              <a:gd name="connsiteY5-426" fmla="*/ 1309279 h 1423225"/>
              <a:gd name="connsiteX6-427" fmla="*/ 6216319 w 6216319"/>
              <a:gd name="connsiteY6-428" fmla="*/ 1423225 h 1423225"/>
              <a:gd name="connsiteX7-429" fmla="*/ 0 w 6216319"/>
              <a:gd name="connsiteY7-430" fmla="*/ 1423225 h 1423225"/>
              <a:gd name="connsiteX8-431" fmla="*/ 0 w 6216319"/>
              <a:gd name="connsiteY8-432" fmla="*/ 121021 h 1423225"/>
              <a:gd name="connsiteX0-433" fmla="*/ 0 w 6216319"/>
              <a:gd name="connsiteY0-434" fmla="*/ 121021 h 1423225"/>
              <a:gd name="connsiteX1-435" fmla="*/ 339865 w 6216319"/>
              <a:gd name="connsiteY1-436" fmla="*/ 305866 h 1423225"/>
              <a:gd name="connsiteX2-437" fmla="*/ 2265770 w 6216319"/>
              <a:gd name="connsiteY2-438" fmla="*/ 629548 h 1423225"/>
              <a:gd name="connsiteX3-439" fmla="*/ 3244906 w 6216319"/>
              <a:gd name="connsiteY3-440" fmla="*/ 613364 h 1423225"/>
              <a:gd name="connsiteX4-441" fmla="*/ 4628644 w 6216319"/>
              <a:gd name="connsiteY4-442" fmla="*/ 1155531 h 1423225"/>
              <a:gd name="connsiteX5-443" fmla="*/ 5356927 w 6216319"/>
              <a:gd name="connsiteY5-444" fmla="*/ 1309279 h 1423225"/>
              <a:gd name="connsiteX6-445" fmla="*/ 6216319 w 6216319"/>
              <a:gd name="connsiteY6-446" fmla="*/ 1423225 h 1423225"/>
              <a:gd name="connsiteX7-447" fmla="*/ 0 w 6216319"/>
              <a:gd name="connsiteY7-448" fmla="*/ 1423225 h 1423225"/>
              <a:gd name="connsiteX8-449" fmla="*/ 0 w 6216319"/>
              <a:gd name="connsiteY8-450" fmla="*/ 121021 h 1423225"/>
              <a:gd name="connsiteX0-451" fmla="*/ 0 w 6216319"/>
              <a:gd name="connsiteY0-452" fmla="*/ 140194 h 1442398"/>
              <a:gd name="connsiteX1-453" fmla="*/ 339865 w 6216319"/>
              <a:gd name="connsiteY1-454" fmla="*/ 325039 h 1442398"/>
              <a:gd name="connsiteX2-455" fmla="*/ 2265770 w 6216319"/>
              <a:gd name="connsiteY2-456" fmla="*/ 648721 h 1442398"/>
              <a:gd name="connsiteX3-457" fmla="*/ 3244906 w 6216319"/>
              <a:gd name="connsiteY3-458" fmla="*/ 632537 h 1442398"/>
              <a:gd name="connsiteX4-459" fmla="*/ 4628644 w 6216319"/>
              <a:gd name="connsiteY4-460" fmla="*/ 1174704 h 1442398"/>
              <a:gd name="connsiteX5-461" fmla="*/ 5356927 w 6216319"/>
              <a:gd name="connsiteY5-462" fmla="*/ 1328452 h 1442398"/>
              <a:gd name="connsiteX6-463" fmla="*/ 6216319 w 6216319"/>
              <a:gd name="connsiteY6-464" fmla="*/ 1442398 h 1442398"/>
              <a:gd name="connsiteX7-465" fmla="*/ 0 w 6216319"/>
              <a:gd name="connsiteY7-466" fmla="*/ 1442398 h 1442398"/>
              <a:gd name="connsiteX8-467" fmla="*/ 0 w 6216319"/>
              <a:gd name="connsiteY8-468" fmla="*/ 140194 h 1442398"/>
              <a:gd name="connsiteX0-469" fmla="*/ 0 w 6216319"/>
              <a:gd name="connsiteY0-470" fmla="*/ 140194 h 1442398"/>
              <a:gd name="connsiteX1-471" fmla="*/ 339865 w 6216319"/>
              <a:gd name="connsiteY1-472" fmla="*/ 325039 h 1442398"/>
              <a:gd name="connsiteX2-473" fmla="*/ 2265770 w 6216319"/>
              <a:gd name="connsiteY2-474" fmla="*/ 648721 h 1442398"/>
              <a:gd name="connsiteX3-475" fmla="*/ 3244906 w 6216319"/>
              <a:gd name="connsiteY3-476" fmla="*/ 632537 h 1442398"/>
              <a:gd name="connsiteX4-477" fmla="*/ 4628644 w 6216319"/>
              <a:gd name="connsiteY4-478" fmla="*/ 1174704 h 1442398"/>
              <a:gd name="connsiteX5-479" fmla="*/ 5356927 w 6216319"/>
              <a:gd name="connsiteY5-480" fmla="*/ 1328452 h 1442398"/>
              <a:gd name="connsiteX6-481" fmla="*/ 6216319 w 6216319"/>
              <a:gd name="connsiteY6-482" fmla="*/ 1442398 h 1442398"/>
              <a:gd name="connsiteX7-483" fmla="*/ 0 w 6216319"/>
              <a:gd name="connsiteY7-484" fmla="*/ 1442398 h 1442398"/>
              <a:gd name="connsiteX8-485" fmla="*/ 0 w 6216319"/>
              <a:gd name="connsiteY8-486" fmla="*/ 140194 h 1442398"/>
              <a:gd name="connsiteX0-487" fmla="*/ 0 w 6216319"/>
              <a:gd name="connsiteY0-488" fmla="*/ 34944 h 1337148"/>
              <a:gd name="connsiteX1-489" fmla="*/ 339865 w 6216319"/>
              <a:gd name="connsiteY1-490" fmla="*/ 219789 h 1337148"/>
              <a:gd name="connsiteX2-491" fmla="*/ 2265770 w 6216319"/>
              <a:gd name="connsiteY2-492" fmla="*/ 543471 h 1337148"/>
              <a:gd name="connsiteX3-493" fmla="*/ 3244906 w 6216319"/>
              <a:gd name="connsiteY3-494" fmla="*/ 527287 h 1337148"/>
              <a:gd name="connsiteX4-495" fmla="*/ 4628644 w 6216319"/>
              <a:gd name="connsiteY4-496" fmla="*/ 1069454 h 1337148"/>
              <a:gd name="connsiteX5-497" fmla="*/ 5356927 w 6216319"/>
              <a:gd name="connsiteY5-498" fmla="*/ 1223202 h 1337148"/>
              <a:gd name="connsiteX6-499" fmla="*/ 6216319 w 6216319"/>
              <a:gd name="connsiteY6-500" fmla="*/ 1337148 h 1337148"/>
              <a:gd name="connsiteX7-501" fmla="*/ 0 w 6216319"/>
              <a:gd name="connsiteY7-502" fmla="*/ 1337148 h 1337148"/>
              <a:gd name="connsiteX8-503" fmla="*/ 0 w 6216319"/>
              <a:gd name="connsiteY8-504" fmla="*/ 34944 h 1337148"/>
              <a:gd name="connsiteX0-505" fmla="*/ 0 w 6216319"/>
              <a:gd name="connsiteY0-506" fmla="*/ 44896 h 1347100"/>
              <a:gd name="connsiteX1-507" fmla="*/ 339865 w 6216319"/>
              <a:gd name="connsiteY1-508" fmla="*/ 229741 h 1347100"/>
              <a:gd name="connsiteX2-509" fmla="*/ 2265770 w 6216319"/>
              <a:gd name="connsiteY2-510" fmla="*/ 553423 h 1347100"/>
              <a:gd name="connsiteX3-511" fmla="*/ 3244906 w 6216319"/>
              <a:gd name="connsiteY3-512" fmla="*/ 537239 h 1347100"/>
              <a:gd name="connsiteX4-513" fmla="*/ 4628644 w 6216319"/>
              <a:gd name="connsiteY4-514" fmla="*/ 1079406 h 1347100"/>
              <a:gd name="connsiteX5-515" fmla="*/ 5356927 w 6216319"/>
              <a:gd name="connsiteY5-516" fmla="*/ 1233154 h 1347100"/>
              <a:gd name="connsiteX6-517" fmla="*/ 6216319 w 6216319"/>
              <a:gd name="connsiteY6-518" fmla="*/ 1347100 h 1347100"/>
              <a:gd name="connsiteX7-519" fmla="*/ 0 w 6216319"/>
              <a:gd name="connsiteY7-520" fmla="*/ 1347100 h 1347100"/>
              <a:gd name="connsiteX8-521" fmla="*/ 0 w 6216319"/>
              <a:gd name="connsiteY8-522" fmla="*/ 44896 h 1347100"/>
              <a:gd name="connsiteX0-523" fmla="*/ 0 w 6216319"/>
              <a:gd name="connsiteY0-524" fmla="*/ 44896 h 1347100"/>
              <a:gd name="connsiteX1-525" fmla="*/ 339865 w 6216319"/>
              <a:gd name="connsiteY1-526" fmla="*/ 229741 h 1347100"/>
              <a:gd name="connsiteX2-527" fmla="*/ 2265770 w 6216319"/>
              <a:gd name="connsiteY2-528" fmla="*/ 553423 h 1347100"/>
              <a:gd name="connsiteX3-529" fmla="*/ 3244906 w 6216319"/>
              <a:gd name="connsiteY3-530" fmla="*/ 537239 h 1347100"/>
              <a:gd name="connsiteX4-531" fmla="*/ 4628644 w 6216319"/>
              <a:gd name="connsiteY4-532" fmla="*/ 1079406 h 1347100"/>
              <a:gd name="connsiteX5-533" fmla="*/ 5356927 w 6216319"/>
              <a:gd name="connsiteY5-534" fmla="*/ 1233154 h 1347100"/>
              <a:gd name="connsiteX6-535" fmla="*/ 6216319 w 6216319"/>
              <a:gd name="connsiteY6-536" fmla="*/ 1347100 h 1347100"/>
              <a:gd name="connsiteX7-537" fmla="*/ 0 w 6216319"/>
              <a:gd name="connsiteY7-538" fmla="*/ 1347100 h 1347100"/>
              <a:gd name="connsiteX8-539" fmla="*/ 0 w 6216319"/>
              <a:gd name="connsiteY8-540" fmla="*/ 44896 h 1347100"/>
              <a:gd name="connsiteX0-541" fmla="*/ 0 w 6216319"/>
              <a:gd name="connsiteY0-542" fmla="*/ 530 h 1302734"/>
              <a:gd name="connsiteX1-543" fmla="*/ 339865 w 6216319"/>
              <a:gd name="connsiteY1-544" fmla="*/ 185375 h 1302734"/>
              <a:gd name="connsiteX2-545" fmla="*/ 2265770 w 6216319"/>
              <a:gd name="connsiteY2-546" fmla="*/ 509057 h 1302734"/>
              <a:gd name="connsiteX3-547" fmla="*/ 3244906 w 6216319"/>
              <a:gd name="connsiteY3-548" fmla="*/ 492873 h 1302734"/>
              <a:gd name="connsiteX4-549" fmla="*/ 4628644 w 6216319"/>
              <a:gd name="connsiteY4-550" fmla="*/ 1035040 h 1302734"/>
              <a:gd name="connsiteX5-551" fmla="*/ 5356927 w 6216319"/>
              <a:gd name="connsiteY5-552" fmla="*/ 1188788 h 1302734"/>
              <a:gd name="connsiteX6-553" fmla="*/ 6216319 w 6216319"/>
              <a:gd name="connsiteY6-554" fmla="*/ 1302734 h 1302734"/>
              <a:gd name="connsiteX7-555" fmla="*/ 0 w 6216319"/>
              <a:gd name="connsiteY7-556" fmla="*/ 1302734 h 1302734"/>
              <a:gd name="connsiteX8-557" fmla="*/ 0 w 6216319"/>
              <a:gd name="connsiteY8-558" fmla="*/ 530 h 1302734"/>
              <a:gd name="connsiteX0-559" fmla="*/ 0 w 6216319"/>
              <a:gd name="connsiteY0-560" fmla="*/ 20163 h 1322367"/>
              <a:gd name="connsiteX1-561" fmla="*/ 2265770 w 6216319"/>
              <a:gd name="connsiteY1-562" fmla="*/ 528690 h 1322367"/>
              <a:gd name="connsiteX2-563" fmla="*/ 3244906 w 6216319"/>
              <a:gd name="connsiteY2-564" fmla="*/ 512506 h 1322367"/>
              <a:gd name="connsiteX3-565" fmla="*/ 4628644 w 6216319"/>
              <a:gd name="connsiteY3-566" fmla="*/ 1054673 h 1322367"/>
              <a:gd name="connsiteX4-567" fmla="*/ 5356927 w 6216319"/>
              <a:gd name="connsiteY4-568" fmla="*/ 1208421 h 1322367"/>
              <a:gd name="connsiteX5-569" fmla="*/ 6216319 w 6216319"/>
              <a:gd name="connsiteY5-570" fmla="*/ 1322367 h 1322367"/>
              <a:gd name="connsiteX6-571" fmla="*/ 0 w 6216319"/>
              <a:gd name="connsiteY6-572" fmla="*/ 1322367 h 1322367"/>
              <a:gd name="connsiteX7-573" fmla="*/ 0 w 6216319"/>
              <a:gd name="connsiteY7-574" fmla="*/ 20163 h 1322367"/>
              <a:gd name="connsiteX0-575" fmla="*/ 0 w 6216319"/>
              <a:gd name="connsiteY0-576" fmla="*/ 105646 h 1407850"/>
              <a:gd name="connsiteX1-577" fmla="*/ 477430 w 6216319"/>
              <a:gd name="connsiteY1-578" fmla="*/ 136745 h 1407850"/>
              <a:gd name="connsiteX2-579" fmla="*/ 2265770 w 6216319"/>
              <a:gd name="connsiteY2-580" fmla="*/ 614173 h 1407850"/>
              <a:gd name="connsiteX3-581" fmla="*/ 3244906 w 6216319"/>
              <a:gd name="connsiteY3-582" fmla="*/ 597989 h 1407850"/>
              <a:gd name="connsiteX4-583" fmla="*/ 4628644 w 6216319"/>
              <a:gd name="connsiteY4-584" fmla="*/ 1140156 h 1407850"/>
              <a:gd name="connsiteX5-585" fmla="*/ 5356927 w 6216319"/>
              <a:gd name="connsiteY5-586" fmla="*/ 1293904 h 1407850"/>
              <a:gd name="connsiteX6-587" fmla="*/ 6216319 w 6216319"/>
              <a:gd name="connsiteY6-588" fmla="*/ 1407850 h 1407850"/>
              <a:gd name="connsiteX7-589" fmla="*/ 0 w 6216319"/>
              <a:gd name="connsiteY7-590" fmla="*/ 1407850 h 1407850"/>
              <a:gd name="connsiteX8-591" fmla="*/ 0 w 6216319"/>
              <a:gd name="connsiteY8-592" fmla="*/ 105646 h 1407850"/>
              <a:gd name="connsiteX0-593" fmla="*/ 0 w 6216319"/>
              <a:gd name="connsiteY0-594" fmla="*/ 71230 h 1373434"/>
              <a:gd name="connsiteX1-595" fmla="*/ 323681 w 6216319"/>
              <a:gd name="connsiteY1-596" fmla="*/ 264170 h 1373434"/>
              <a:gd name="connsiteX2-597" fmla="*/ 2265770 w 6216319"/>
              <a:gd name="connsiteY2-598" fmla="*/ 579757 h 1373434"/>
              <a:gd name="connsiteX3-599" fmla="*/ 3244906 w 6216319"/>
              <a:gd name="connsiteY3-600" fmla="*/ 563573 h 1373434"/>
              <a:gd name="connsiteX4-601" fmla="*/ 4628644 w 6216319"/>
              <a:gd name="connsiteY4-602" fmla="*/ 1105740 h 1373434"/>
              <a:gd name="connsiteX5-603" fmla="*/ 5356927 w 6216319"/>
              <a:gd name="connsiteY5-604" fmla="*/ 1259488 h 1373434"/>
              <a:gd name="connsiteX6-605" fmla="*/ 6216319 w 6216319"/>
              <a:gd name="connsiteY6-606" fmla="*/ 1373434 h 1373434"/>
              <a:gd name="connsiteX7-607" fmla="*/ 0 w 6216319"/>
              <a:gd name="connsiteY7-608" fmla="*/ 1373434 h 1373434"/>
              <a:gd name="connsiteX8-609" fmla="*/ 0 w 6216319"/>
              <a:gd name="connsiteY8-610" fmla="*/ 71230 h 1373434"/>
              <a:gd name="connsiteX0-611" fmla="*/ 0 w 6216319"/>
              <a:gd name="connsiteY0-612" fmla="*/ 71230 h 1373434"/>
              <a:gd name="connsiteX1-613" fmla="*/ 323681 w 6216319"/>
              <a:gd name="connsiteY1-614" fmla="*/ 264170 h 1373434"/>
              <a:gd name="connsiteX2-615" fmla="*/ 2265770 w 6216319"/>
              <a:gd name="connsiteY2-616" fmla="*/ 579757 h 1373434"/>
              <a:gd name="connsiteX3-617" fmla="*/ 3244906 w 6216319"/>
              <a:gd name="connsiteY3-618" fmla="*/ 563573 h 1373434"/>
              <a:gd name="connsiteX4-619" fmla="*/ 4628644 w 6216319"/>
              <a:gd name="connsiteY4-620" fmla="*/ 1105740 h 1373434"/>
              <a:gd name="connsiteX5-621" fmla="*/ 5356927 w 6216319"/>
              <a:gd name="connsiteY5-622" fmla="*/ 1259488 h 1373434"/>
              <a:gd name="connsiteX6-623" fmla="*/ 6216319 w 6216319"/>
              <a:gd name="connsiteY6-624" fmla="*/ 1373434 h 1373434"/>
              <a:gd name="connsiteX7-625" fmla="*/ 0 w 6216319"/>
              <a:gd name="connsiteY7-626" fmla="*/ 1373434 h 1373434"/>
              <a:gd name="connsiteX8-627" fmla="*/ 0 w 6216319"/>
              <a:gd name="connsiteY8-628" fmla="*/ 71230 h 1373434"/>
              <a:gd name="connsiteX0-629" fmla="*/ 0 w 6216319"/>
              <a:gd name="connsiteY0-630" fmla="*/ 147399 h 1449603"/>
              <a:gd name="connsiteX1-631" fmla="*/ 323681 w 6216319"/>
              <a:gd name="connsiteY1-632" fmla="*/ 340339 h 1449603"/>
              <a:gd name="connsiteX2-633" fmla="*/ 2265770 w 6216319"/>
              <a:gd name="connsiteY2-634" fmla="*/ 655926 h 1449603"/>
              <a:gd name="connsiteX3-635" fmla="*/ 3244906 w 6216319"/>
              <a:gd name="connsiteY3-636" fmla="*/ 639742 h 1449603"/>
              <a:gd name="connsiteX4-637" fmla="*/ 4628644 w 6216319"/>
              <a:gd name="connsiteY4-638" fmla="*/ 1181909 h 1449603"/>
              <a:gd name="connsiteX5-639" fmla="*/ 5356927 w 6216319"/>
              <a:gd name="connsiteY5-640" fmla="*/ 1335657 h 1449603"/>
              <a:gd name="connsiteX6-641" fmla="*/ 6216319 w 6216319"/>
              <a:gd name="connsiteY6-642" fmla="*/ 1449603 h 1449603"/>
              <a:gd name="connsiteX7-643" fmla="*/ 0 w 6216319"/>
              <a:gd name="connsiteY7-644" fmla="*/ 1449603 h 1449603"/>
              <a:gd name="connsiteX8-645" fmla="*/ 0 w 6216319"/>
              <a:gd name="connsiteY8-646" fmla="*/ 147399 h 1449603"/>
              <a:gd name="connsiteX0-647" fmla="*/ 0 w 6216319"/>
              <a:gd name="connsiteY0-648" fmla="*/ 147399 h 1449603"/>
              <a:gd name="connsiteX1-649" fmla="*/ 323681 w 6216319"/>
              <a:gd name="connsiteY1-650" fmla="*/ 340339 h 1449603"/>
              <a:gd name="connsiteX2-651" fmla="*/ 2265770 w 6216319"/>
              <a:gd name="connsiteY2-652" fmla="*/ 655926 h 1449603"/>
              <a:gd name="connsiteX3-653" fmla="*/ 3244906 w 6216319"/>
              <a:gd name="connsiteY3-654" fmla="*/ 639742 h 1449603"/>
              <a:gd name="connsiteX4-655" fmla="*/ 4628644 w 6216319"/>
              <a:gd name="connsiteY4-656" fmla="*/ 1181909 h 1449603"/>
              <a:gd name="connsiteX5-657" fmla="*/ 5356927 w 6216319"/>
              <a:gd name="connsiteY5-658" fmla="*/ 1335657 h 1449603"/>
              <a:gd name="connsiteX6-659" fmla="*/ 6216319 w 6216319"/>
              <a:gd name="connsiteY6-660" fmla="*/ 1449603 h 1449603"/>
              <a:gd name="connsiteX7-661" fmla="*/ 0 w 6216319"/>
              <a:gd name="connsiteY7-662" fmla="*/ 1449603 h 1449603"/>
              <a:gd name="connsiteX8-663" fmla="*/ 0 w 6216319"/>
              <a:gd name="connsiteY8-664" fmla="*/ 147399 h 1449603"/>
              <a:gd name="connsiteX0-665" fmla="*/ 0 w 6216319"/>
              <a:gd name="connsiteY0-666" fmla="*/ 147399 h 1449603"/>
              <a:gd name="connsiteX1-667" fmla="*/ 323681 w 6216319"/>
              <a:gd name="connsiteY1-668" fmla="*/ 340339 h 1449603"/>
              <a:gd name="connsiteX2-669" fmla="*/ 2265770 w 6216319"/>
              <a:gd name="connsiteY2-670" fmla="*/ 655926 h 1449603"/>
              <a:gd name="connsiteX3-671" fmla="*/ 3244906 w 6216319"/>
              <a:gd name="connsiteY3-672" fmla="*/ 639742 h 1449603"/>
              <a:gd name="connsiteX4-673" fmla="*/ 4628644 w 6216319"/>
              <a:gd name="connsiteY4-674" fmla="*/ 1181909 h 1449603"/>
              <a:gd name="connsiteX5-675" fmla="*/ 5356927 w 6216319"/>
              <a:gd name="connsiteY5-676" fmla="*/ 1335657 h 1449603"/>
              <a:gd name="connsiteX6-677" fmla="*/ 6216319 w 6216319"/>
              <a:gd name="connsiteY6-678" fmla="*/ 1449603 h 1449603"/>
              <a:gd name="connsiteX7-679" fmla="*/ 0 w 6216319"/>
              <a:gd name="connsiteY7-680" fmla="*/ 1449603 h 1449603"/>
              <a:gd name="connsiteX8-681" fmla="*/ 0 w 6216319"/>
              <a:gd name="connsiteY8-682" fmla="*/ 147399 h 1449603"/>
              <a:gd name="connsiteX0-683" fmla="*/ 0 w 6216319"/>
              <a:gd name="connsiteY0-684" fmla="*/ 147399 h 1449603"/>
              <a:gd name="connsiteX1-685" fmla="*/ 323681 w 6216319"/>
              <a:gd name="connsiteY1-686" fmla="*/ 340339 h 1449603"/>
              <a:gd name="connsiteX2-687" fmla="*/ 2265770 w 6216319"/>
              <a:gd name="connsiteY2-688" fmla="*/ 655926 h 1449603"/>
              <a:gd name="connsiteX3-689" fmla="*/ 3244906 w 6216319"/>
              <a:gd name="connsiteY3-690" fmla="*/ 639742 h 1449603"/>
              <a:gd name="connsiteX4-691" fmla="*/ 4628644 w 6216319"/>
              <a:gd name="connsiteY4-692" fmla="*/ 1181909 h 1449603"/>
              <a:gd name="connsiteX5-693" fmla="*/ 5356927 w 6216319"/>
              <a:gd name="connsiteY5-694" fmla="*/ 1335657 h 1449603"/>
              <a:gd name="connsiteX6-695" fmla="*/ 6216319 w 6216319"/>
              <a:gd name="connsiteY6-696" fmla="*/ 1449603 h 1449603"/>
              <a:gd name="connsiteX7-697" fmla="*/ 0 w 6216319"/>
              <a:gd name="connsiteY7-698" fmla="*/ 1449603 h 1449603"/>
              <a:gd name="connsiteX8-699" fmla="*/ 0 w 6216319"/>
              <a:gd name="connsiteY8-700" fmla="*/ 147399 h 1449603"/>
              <a:gd name="connsiteX0-701" fmla="*/ 0 w 6216319"/>
              <a:gd name="connsiteY0-702" fmla="*/ 147399 h 1449603"/>
              <a:gd name="connsiteX1-703" fmla="*/ 323681 w 6216319"/>
              <a:gd name="connsiteY1-704" fmla="*/ 340339 h 1449603"/>
              <a:gd name="connsiteX2-705" fmla="*/ 2265770 w 6216319"/>
              <a:gd name="connsiteY2-706" fmla="*/ 655926 h 1449603"/>
              <a:gd name="connsiteX3-707" fmla="*/ 3244906 w 6216319"/>
              <a:gd name="connsiteY3-708" fmla="*/ 639742 h 1449603"/>
              <a:gd name="connsiteX4-709" fmla="*/ 4628644 w 6216319"/>
              <a:gd name="connsiteY4-710" fmla="*/ 1181909 h 1449603"/>
              <a:gd name="connsiteX5-711" fmla="*/ 5356927 w 6216319"/>
              <a:gd name="connsiteY5-712" fmla="*/ 1335657 h 1449603"/>
              <a:gd name="connsiteX6-713" fmla="*/ 6216319 w 6216319"/>
              <a:gd name="connsiteY6-714" fmla="*/ 1449603 h 1449603"/>
              <a:gd name="connsiteX7-715" fmla="*/ 0 w 6216319"/>
              <a:gd name="connsiteY7-716" fmla="*/ 1449603 h 1449603"/>
              <a:gd name="connsiteX8-717" fmla="*/ 0 w 6216319"/>
              <a:gd name="connsiteY8-718" fmla="*/ 147399 h 1449603"/>
              <a:gd name="connsiteX0-719" fmla="*/ 0 w 6216319"/>
              <a:gd name="connsiteY0-720" fmla="*/ 147399 h 1449603"/>
              <a:gd name="connsiteX1-721" fmla="*/ 323681 w 6216319"/>
              <a:gd name="connsiteY1-722" fmla="*/ 340339 h 1449603"/>
              <a:gd name="connsiteX2-723" fmla="*/ 2265770 w 6216319"/>
              <a:gd name="connsiteY2-724" fmla="*/ 655926 h 1449603"/>
              <a:gd name="connsiteX3-725" fmla="*/ 3244906 w 6216319"/>
              <a:gd name="connsiteY3-726" fmla="*/ 639742 h 1449603"/>
              <a:gd name="connsiteX4-727" fmla="*/ 4628644 w 6216319"/>
              <a:gd name="connsiteY4-728" fmla="*/ 1181909 h 1449603"/>
              <a:gd name="connsiteX5-729" fmla="*/ 5356927 w 6216319"/>
              <a:gd name="connsiteY5-730" fmla="*/ 1335657 h 1449603"/>
              <a:gd name="connsiteX6-731" fmla="*/ 6216319 w 6216319"/>
              <a:gd name="connsiteY6-732" fmla="*/ 1449603 h 1449603"/>
              <a:gd name="connsiteX7-733" fmla="*/ 0 w 6216319"/>
              <a:gd name="connsiteY7-734" fmla="*/ 1449603 h 1449603"/>
              <a:gd name="connsiteX8-735" fmla="*/ 0 w 6216319"/>
              <a:gd name="connsiteY8-736" fmla="*/ 147399 h 1449603"/>
              <a:gd name="connsiteX0-737" fmla="*/ 0 w 6216319"/>
              <a:gd name="connsiteY0-738" fmla="*/ 57561 h 1359765"/>
              <a:gd name="connsiteX1-739" fmla="*/ 574189 w 6216319"/>
              <a:gd name="connsiteY1-740" fmla="*/ 379355 h 1359765"/>
              <a:gd name="connsiteX2-741" fmla="*/ 2265770 w 6216319"/>
              <a:gd name="connsiteY2-742" fmla="*/ 566088 h 1359765"/>
              <a:gd name="connsiteX3-743" fmla="*/ 3244906 w 6216319"/>
              <a:gd name="connsiteY3-744" fmla="*/ 549904 h 1359765"/>
              <a:gd name="connsiteX4-745" fmla="*/ 4628644 w 6216319"/>
              <a:gd name="connsiteY4-746" fmla="*/ 1092071 h 1359765"/>
              <a:gd name="connsiteX5-747" fmla="*/ 5356927 w 6216319"/>
              <a:gd name="connsiteY5-748" fmla="*/ 1245819 h 1359765"/>
              <a:gd name="connsiteX6-749" fmla="*/ 6216319 w 6216319"/>
              <a:gd name="connsiteY6-750" fmla="*/ 1359765 h 1359765"/>
              <a:gd name="connsiteX7-751" fmla="*/ 0 w 6216319"/>
              <a:gd name="connsiteY7-752" fmla="*/ 1359765 h 1359765"/>
              <a:gd name="connsiteX8-753" fmla="*/ 0 w 6216319"/>
              <a:gd name="connsiteY8-754" fmla="*/ 57561 h 1359765"/>
              <a:gd name="connsiteX0-755" fmla="*/ 0 w 6216319"/>
              <a:gd name="connsiteY0-756" fmla="*/ 55201 h 1357405"/>
              <a:gd name="connsiteX1-757" fmla="*/ 574189 w 6216319"/>
              <a:gd name="connsiteY1-758" fmla="*/ 376995 h 1357405"/>
              <a:gd name="connsiteX2-759" fmla="*/ 2244895 w 6216319"/>
              <a:gd name="connsiteY2-760" fmla="*/ 570887 h 1357405"/>
              <a:gd name="connsiteX3-761" fmla="*/ 3244906 w 6216319"/>
              <a:gd name="connsiteY3-762" fmla="*/ 547544 h 1357405"/>
              <a:gd name="connsiteX4-763" fmla="*/ 4628644 w 6216319"/>
              <a:gd name="connsiteY4-764" fmla="*/ 1089711 h 1357405"/>
              <a:gd name="connsiteX5-765" fmla="*/ 5356927 w 6216319"/>
              <a:gd name="connsiteY5-766" fmla="*/ 1243459 h 1357405"/>
              <a:gd name="connsiteX6-767" fmla="*/ 6216319 w 6216319"/>
              <a:gd name="connsiteY6-768" fmla="*/ 1357405 h 1357405"/>
              <a:gd name="connsiteX7-769" fmla="*/ 0 w 6216319"/>
              <a:gd name="connsiteY7-770" fmla="*/ 1357405 h 1357405"/>
              <a:gd name="connsiteX8-771" fmla="*/ 0 w 6216319"/>
              <a:gd name="connsiteY8-772" fmla="*/ 55201 h 1357405"/>
              <a:gd name="connsiteX0-773" fmla="*/ 0 w 6216319"/>
              <a:gd name="connsiteY0-774" fmla="*/ 49067 h 1351271"/>
              <a:gd name="connsiteX1-775" fmla="*/ 574189 w 6216319"/>
              <a:gd name="connsiteY1-776" fmla="*/ 370861 h 1351271"/>
              <a:gd name="connsiteX2-777" fmla="*/ 1217749 w 6216319"/>
              <a:gd name="connsiteY2-778" fmla="*/ 1887 h 1351271"/>
              <a:gd name="connsiteX3-779" fmla="*/ 2244895 w 6216319"/>
              <a:gd name="connsiteY3-780" fmla="*/ 564753 h 1351271"/>
              <a:gd name="connsiteX4-781" fmla="*/ 3244906 w 6216319"/>
              <a:gd name="connsiteY4-782" fmla="*/ 541410 h 1351271"/>
              <a:gd name="connsiteX5-783" fmla="*/ 4628644 w 6216319"/>
              <a:gd name="connsiteY5-784" fmla="*/ 1083577 h 1351271"/>
              <a:gd name="connsiteX6-785" fmla="*/ 5356927 w 6216319"/>
              <a:gd name="connsiteY6-786" fmla="*/ 1237325 h 1351271"/>
              <a:gd name="connsiteX7-787" fmla="*/ 6216319 w 6216319"/>
              <a:gd name="connsiteY7-788" fmla="*/ 1351271 h 1351271"/>
              <a:gd name="connsiteX8-789" fmla="*/ 0 w 6216319"/>
              <a:gd name="connsiteY8-790" fmla="*/ 1351271 h 1351271"/>
              <a:gd name="connsiteX9-791" fmla="*/ 0 w 6216319"/>
              <a:gd name="connsiteY9-792" fmla="*/ 49067 h 1351271"/>
              <a:gd name="connsiteX0-793" fmla="*/ 0 w 6216319"/>
              <a:gd name="connsiteY0-794" fmla="*/ 22 h 1302226"/>
              <a:gd name="connsiteX1-795" fmla="*/ 574189 w 6216319"/>
              <a:gd name="connsiteY1-796" fmla="*/ 321816 h 1302226"/>
              <a:gd name="connsiteX2-797" fmla="*/ 1015951 w 6216319"/>
              <a:gd name="connsiteY2-798" fmla="*/ 346561 h 1302226"/>
              <a:gd name="connsiteX3-799" fmla="*/ 2244895 w 6216319"/>
              <a:gd name="connsiteY3-800" fmla="*/ 515708 h 1302226"/>
              <a:gd name="connsiteX4-801" fmla="*/ 3244906 w 6216319"/>
              <a:gd name="connsiteY4-802" fmla="*/ 492365 h 1302226"/>
              <a:gd name="connsiteX5-803" fmla="*/ 4628644 w 6216319"/>
              <a:gd name="connsiteY5-804" fmla="*/ 1034532 h 1302226"/>
              <a:gd name="connsiteX6-805" fmla="*/ 5356927 w 6216319"/>
              <a:gd name="connsiteY6-806" fmla="*/ 1188280 h 1302226"/>
              <a:gd name="connsiteX7-807" fmla="*/ 6216319 w 6216319"/>
              <a:gd name="connsiteY7-808" fmla="*/ 1302226 h 1302226"/>
              <a:gd name="connsiteX8-809" fmla="*/ 0 w 6216319"/>
              <a:gd name="connsiteY8-810" fmla="*/ 1302226 h 1302226"/>
              <a:gd name="connsiteX9-811" fmla="*/ 0 w 6216319"/>
              <a:gd name="connsiteY9-812" fmla="*/ 22 h 1302226"/>
              <a:gd name="connsiteX0-813" fmla="*/ 0 w 6216319"/>
              <a:gd name="connsiteY0-814" fmla="*/ 22 h 1302226"/>
              <a:gd name="connsiteX1-815" fmla="*/ 574189 w 6216319"/>
              <a:gd name="connsiteY1-816" fmla="*/ 321816 h 1302226"/>
              <a:gd name="connsiteX2-817" fmla="*/ 1015951 w 6216319"/>
              <a:gd name="connsiteY2-818" fmla="*/ 346561 h 1302226"/>
              <a:gd name="connsiteX3-819" fmla="*/ 2244895 w 6216319"/>
              <a:gd name="connsiteY3-820" fmla="*/ 515708 h 1302226"/>
              <a:gd name="connsiteX4-821" fmla="*/ 3244906 w 6216319"/>
              <a:gd name="connsiteY4-822" fmla="*/ 492365 h 1302226"/>
              <a:gd name="connsiteX5-823" fmla="*/ 4628644 w 6216319"/>
              <a:gd name="connsiteY5-824" fmla="*/ 1034532 h 1302226"/>
              <a:gd name="connsiteX6-825" fmla="*/ 5356927 w 6216319"/>
              <a:gd name="connsiteY6-826" fmla="*/ 1188280 h 1302226"/>
              <a:gd name="connsiteX7-827" fmla="*/ 6216319 w 6216319"/>
              <a:gd name="connsiteY7-828" fmla="*/ 1302226 h 1302226"/>
              <a:gd name="connsiteX8-829" fmla="*/ 0 w 6216319"/>
              <a:gd name="connsiteY8-830" fmla="*/ 1302226 h 1302226"/>
              <a:gd name="connsiteX9-831" fmla="*/ 0 w 6216319"/>
              <a:gd name="connsiteY9-832" fmla="*/ 22 h 1302226"/>
              <a:gd name="connsiteX0-833" fmla="*/ 0 w 6216319"/>
              <a:gd name="connsiteY0-834" fmla="*/ 22 h 1302226"/>
              <a:gd name="connsiteX1-835" fmla="*/ 574189 w 6216319"/>
              <a:gd name="connsiteY1-836" fmla="*/ 321816 h 1302226"/>
              <a:gd name="connsiteX2-837" fmla="*/ 1015951 w 6216319"/>
              <a:gd name="connsiteY2-838" fmla="*/ 346561 h 1302226"/>
              <a:gd name="connsiteX3-839" fmla="*/ 2244895 w 6216319"/>
              <a:gd name="connsiteY3-840" fmla="*/ 515708 h 1302226"/>
              <a:gd name="connsiteX4-841" fmla="*/ 3244906 w 6216319"/>
              <a:gd name="connsiteY4-842" fmla="*/ 492365 h 1302226"/>
              <a:gd name="connsiteX5-843" fmla="*/ 4628644 w 6216319"/>
              <a:gd name="connsiteY5-844" fmla="*/ 1034532 h 1302226"/>
              <a:gd name="connsiteX6-845" fmla="*/ 5356927 w 6216319"/>
              <a:gd name="connsiteY6-846" fmla="*/ 1188280 h 1302226"/>
              <a:gd name="connsiteX7-847" fmla="*/ 6216319 w 6216319"/>
              <a:gd name="connsiteY7-848" fmla="*/ 1302226 h 1302226"/>
              <a:gd name="connsiteX8-849" fmla="*/ 0 w 6216319"/>
              <a:gd name="connsiteY8-850" fmla="*/ 1302226 h 1302226"/>
              <a:gd name="connsiteX9-851" fmla="*/ 0 w 6216319"/>
              <a:gd name="connsiteY9-852" fmla="*/ 22 h 1302226"/>
              <a:gd name="connsiteX0-853" fmla="*/ 0 w 6216319"/>
              <a:gd name="connsiteY0-854" fmla="*/ 22 h 1302226"/>
              <a:gd name="connsiteX1-855" fmla="*/ 574189 w 6216319"/>
              <a:gd name="connsiteY1-856" fmla="*/ 321816 h 1302226"/>
              <a:gd name="connsiteX2-857" fmla="*/ 1015951 w 6216319"/>
              <a:gd name="connsiteY2-858" fmla="*/ 346561 h 1302226"/>
              <a:gd name="connsiteX3-859" fmla="*/ 2244895 w 6216319"/>
              <a:gd name="connsiteY3-860" fmla="*/ 515708 h 1302226"/>
              <a:gd name="connsiteX4-861" fmla="*/ 3244906 w 6216319"/>
              <a:gd name="connsiteY4-862" fmla="*/ 492365 h 1302226"/>
              <a:gd name="connsiteX5-863" fmla="*/ 4628644 w 6216319"/>
              <a:gd name="connsiteY5-864" fmla="*/ 1034532 h 1302226"/>
              <a:gd name="connsiteX6-865" fmla="*/ 5356927 w 6216319"/>
              <a:gd name="connsiteY6-866" fmla="*/ 1188280 h 1302226"/>
              <a:gd name="connsiteX7-867" fmla="*/ 6216319 w 6216319"/>
              <a:gd name="connsiteY7-868" fmla="*/ 1302226 h 1302226"/>
              <a:gd name="connsiteX8-869" fmla="*/ 0 w 6216319"/>
              <a:gd name="connsiteY8-870" fmla="*/ 1302226 h 1302226"/>
              <a:gd name="connsiteX9-871" fmla="*/ 0 w 6216319"/>
              <a:gd name="connsiteY9-872" fmla="*/ 22 h 1302226"/>
              <a:gd name="connsiteX0-873" fmla="*/ 0 w 6216319"/>
              <a:gd name="connsiteY0-874" fmla="*/ 22 h 1302226"/>
              <a:gd name="connsiteX1-875" fmla="*/ 574189 w 6216319"/>
              <a:gd name="connsiteY1-876" fmla="*/ 321816 h 1302226"/>
              <a:gd name="connsiteX2-877" fmla="*/ 1015951 w 6216319"/>
              <a:gd name="connsiteY2-878" fmla="*/ 346561 h 1302226"/>
              <a:gd name="connsiteX3-879" fmla="*/ 1704848 w 6216319"/>
              <a:gd name="connsiteY3-880" fmla="*/ 296453 h 1302226"/>
              <a:gd name="connsiteX4-881" fmla="*/ 2244895 w 6216319"/>
              <a:gd name="connsiteY4-882" fmla="*/ 515708 h 1302226"/>
              <a:gd name="connsiteX5-883" fmla="*/ 3244906 w 6216319"/>
              <a:gd name="connsiteY5-884" fmla="*/ 492365 h 1302226"/>
              <a:gd name="connsiteX6-885" fmla="*/ 4628644 w 6216319"/>
              <a:gd name="connsiteY6-886" fmla="*/ 1034532 h 1302226"/>
              <a:gd name="connsiteX7-887" fmla="*/ 5356927 w 6216319"/>
              <a:gd name="connsiteY7-888" fmla="*/ 1188280 h 1302226"/>
              <a:gd name="connsiteX8-889" fmla="*/ 6216319 w 6216319"/>
              <a:gd name="connsiteY8-890" fmla="*/ 1302226 h 1302226"/>
              <a:gd name="connsiteX9-891" fmla="*/ 0 w 6216319"/>
              <a:gd name="connsiteY9-892" fmla="*/ 1302226 h 1302226"/>
              <a:gd name="connsiteX10" fmla="*/ 0 w 6216319"/>
              <a:gd name="connsiteY10" fmla="*/ 22 h 1302226"/>
              <a:gd name="connsiteX0-893" fmla="*/ 0 w 6216319"/>
              <a:gd name="connsiteY0-894" fmla="*/ 22 h 1302226"/>
              <a:gd name="connsiteX1-895" fmla="*/ 574189 w 6216319"/>
              <a:gd name="connsiteY1-896" fmla="*/ 321816 h 1302226"/>
              <a:gd name="connsiteX2-897" fmla="*/ 1015951 w 6216319"/>
              <a:gd name="connsiteY2-898" fmla="*/ 346561 h 1302226"/>
              <a:gd name="connsiteX3-899" fmla="*/ 1732682 w 6216319"/>
              <a:gd name="connsiteY3-900" fmla="*/ 368038 h 1302226"/>
              <a:gd name="connsiteX4-901" fmla="*/ 2244895 w 6216319"/>
              <a:gd name="connsiteY4-902" fmla="*/ 515708 h 1302226"/>
              <a:gd name="connsiteX5-903" fmla="*/ 3244906 w 6216319"/>
              <a:gd name="connsiteY5-904" fmla="*/ 492365 h 1302226"/>
              <a:gd name="connsiteX6-905" fmla="*/ 4628644 w 6216319"/>
              <a:gd name="connsiteY6-906" fmla="*/ 1034532 h 1302226"/>
              <a:gd name="connsiteX7-907" fmla="*/ 5356927 w 6216319"/>
              <a:gd name="connsiteY7-908" fmla="*/ 1188280 h 1302226"/>
              <a:gd name="connsiteX8-909" fmla="*/ 6216319 w 6216319"/>
              <a:gd name="connsiteY8-910" fmla="*/ 1302226 h 1302226"/>
              <a:gd name="connsiteX9-911" fmla="*/ 0 w 6216319"/>
              <a:gd name="connsiteY9-912" fmla="*/ 1302226 h 1302226"/>
              <a:gd name="connsiteX10-913" fmla="*/ 0 w 6216319"/>
              <a:gd name="connsiteY10-914" fmla="*/ 22 h 1302226"/>
              <a:gd name="connsiteX0-915" fmla="*/ 0 w 6216319"/>
              <a:gd name="connsiteY0-916" fmla="*/ 22 h 1302226"/>
              <a:gd name="connsiteX1-917" fmla="*/ 574189 w 6216319"/>
              <a:gd name="connsiteY1-918" fmla="*/ 321816 h 1302226"/>
              <a:gd name="connsiteX2-919" fmla="*/ 1015951 w 6216319"/>
              <a:gd name="connsiteY2-920" fmla="*/ 346561 h 1302226"/>
              <a:gd name="connsiteX3-921" fmla="*/ 1732682 w 6216319"/>
              <a:gd name="connsiteY3-922" fmla="*/ 368038 h 1302226"/>
              <a:gd name="connsiteX4-923" fmla="*/ 2244895 w 6216319"/>
              <a:gd name="connsiteY4-924" fmla="*/ 515708 h 1302226"/>
              <a:gd name="connsiteX5-925" fmla="*/ 3244906 w 6216319"/>
              <a:gd name="connsiteY5-926" fmla="*/ 492365 h 1302226"/>
              <a:gd name="connsiteX6-927" fmla="*/ 4628644 w 6216319"/>
              <a:gd name="connsiteY6-928" fmla="*/ 1034532 h 1302226"/>
              <a:gd name="connsiteX7-929" fmla="*/ 5356927 w 6216319"/>
              <a:gd name="connsiteY7-930" fmla="*/ 1188280 h 1302226"/>
              <a:gd name="connsiteX8-931" fmla="*/ 6216319 w 6216319"/>
              <a:gd name="connsiteY8-932" fmla="*/ 1302226 h 1302226"/>
              <a:gd name="connsiteX9-933" fmla="*/ 0 w 6216319"/>
              <a:gd name="connsiteY9-934" fmla="*/ 1302226 h 1302226"/>
              <a:gd name="connsiteX10-935" fmla="*/ 0 w 6216319"/>
              <a:gd name="connsiteY10-936" fmla="*/ 22 h 1302226"/>
              <a:gd name="connsiteX0-937" fmla="*/ 0 w 6216319"/>
              <a:gd name="connsiteY0-938" fmla="*/ 22 h 1302226"/>
              <a:gd name="connsiteX1-939" fmla="*/ 574189 w 6216319"/>
              <a:gd name="connsiteY1-940" fmla="*/ 321816 h 1302226"/>
              <a:gd name="connsiteX2-941" fmla="*/ 1015951 w 6216319"/>
              <a:gd name="connsiteY2-942" fmla="*/ 346561 h 1302226"/>
              <a:gd name="connsiteX3-943" fmla="*/ 1732682 w 6216319"/>
              <a:gd name="connsiteY3-944" fmla="*/ 368038 h 1302226"/>
              <a:gd name="connsiteX4-945" fmla="*/ 2244895 w 6216319"/>
              <a:gd name="connsiteY4-946" fmla="*/ 515708 h 1302226"/>
              <a:gd name="connsiteX5-947" fmla="*/ 3244906 w 6216319"/>
              <a:gd name="connsiteY5-948" fmla="*/ 492365 h 1302226"/>
              <a:gd name="connsiteX6-949" fmla="*/ 4628644 w 6216319"/>
              <a:gd name="connsiteY6-950" fmla="*/ 1034532 h 1302226"/>
              <a:gd name="connsiteX7-951" fmla="*/ 5356927 w 6216319"/>
              <a:gd name="connsiteY7-952" fmla="*/ 1188280 h 1302226"/>
              <a:gd name="connsiteX8-953" fmla="*/ 6216319 w 6216319"/>
              <a:gd name="connsiteY8-954" fmla="*/ 1302226 h 1302226"/>
              <a:gd name="connsiteX9-955" fmla="*/ 0 w 6216319"/>
              <a:gd name="connsiteY9-956" fmla="*/ 1302226 h 1302226"/>
              <a:gd name="connsiteX10-957" fmla="*/ 0 w 6216319"/>
              <a:gd name="connsiteY10-958" fmla="*/ 22 h 1302226"/>
              <a:gd name="connsiteX0-959" fmla="*/ 0 w 6216319"/>
              <a:gd name="connsiteY0-960" fmla="*/ 22 h 1302226"/>
              <a:gd name="connsiteX1-961" fmla="*/ 574189 w 6216319"/>
              <a:gd name="connsiteY1-962" fmla="*/ 321816 h 1302226"/>
              <a:gd name="connsiteX2-963" fmla="*/ 1015951 w 6216319"/>
              <a:gd name="connsiteY2-964" fmla="*/ 346561 h 1302226"/>
              <a:gd name="connsiteX3-965" fmla="*/ 1732682 w 6216319"/>
              <a:gd name="connsiteY3-966" fmla="*/ 368038 h 1302226"/>
              <a:gd name="connsiteX4-967" fmla="*/ 2244895 w 6216319"/>
              <a:gd name="connsiteY4-968" fmla="*/ 515708 h 1302226"/>
              <a:gd name="connsiteX5-969" fmla="*/ 3244906 w 6216319"/>
              <a:gd name="connsiteY5-970" fmla="*/ 492365 h 1302226"/>
              <a:gd name="connsiteX6-971" fmla="*/ 4628644 w 6216319"/>
              <a:gd name="connsiteY6-972" fmla="*/ 1034532 h 1302226"/>
              <a:gd name="connsiteX7-973" fmla="*/ 5356927 w 6216319"/>
              <a:gd name="connsiteY7-974" fmla="*/ 1188280 h 1302226"/>
              <a:gd name="connsiteX8-975" fmla="*/ 6216319 w 6216319"/>
              <a:gd name="connsiteY8-976" fmla="*/ 1302226 h 1302226"/>
              <a:gd name="connsiteX9-977" fmla="*/ 0 w 6216319"/>
              <a:gd name="connsiteY9-978" fmla="*/ 1302226 h 1302226"/>
              <a:gd name="connsiteX10-979" fmla="*/ 0 w 6216319"/>
              <a:gd name="connsiteY10-980" fmla="*/ 22 h 1302226"/>
              <a:gd name="connsiteX0-981" fmla="*/ 0 w 6216319"/>
              <a:gd name="connsiteY0-982" fmla="*/ 22 h 1302226"/>
              <a:gd name="connsiteX1-983" fmla="*/ 574189 w 6216319"/>
              <a:gd name="connsiteY1-984" fmla="*/ 321816 h 1302226"/>
              <a:gd name="connsiteX2-985" fmla="*/ 1015951 w 6216319"/>
              <a:gd name="connsiteY2-986" fmla="*/ 346561 h 1302226"/>
              <a:gd name="connsiteX3-987" fmla="*/ 1732682 w 6216319"/>
              <a:gd name="connsiteY3-988" fmla="*/ 368038 h 1302226"/>
              <a:gd name="connsiteX4-989" fmla="*/ 2244895 w 6216319"/>
              <a:gd name="connsiteY4-990" fmla="*/ 515708 h 1302226"/>
              <a:gd name="connsiteX5-991" fmla="*/ 3244906 w 6216319"/>
              <a:gd name="connsiteY5-992" fmla="*/ 492365 h 1302226"/>
              <a:gd name="connsiteX6-993" fmla="*/ 4628644 w 6216319"/>
              <a:gd name="connsiteY6-994" fmla="*/ 1034532 h 1302226"/>
              <a:gd name="connsiteX7-995" fmla="*/ 5356927 w 6216319"/>
              <a:gd name="connsiteY7-996" fmla="*/ 1188280 h 1302226"/>
              <a:gd name="connsiteX8-997" fmla="*/ 6216319 w 6216319"/>
              <a:gd name="connsiteY8-998" fmla="*/ 1302226 h 1302226"/>
              <a:gd name="connsiteX9-999" fmla="*/ 0 w 6216319"/>
              <a:gd name="connsiteY9-1000" fmla="*/ 1302226 h 1302226"/>
              <a:gd name="connsiteX10-1001" fmla="*/ 0 w 6216319"/>
              <a:gd name="connsiteY10-1002" fmla="*/ 22 h 1302226"/>
              <a:gd name="connsiteX0-1003" fmla="*/ 0 w 6216319"/>
              <a:gd name="connsiteY0-1004" fmla="*/ 22 h 1302226"/>
              <a:gd name="connsiteX1-1005" fmla="*/ 574189 w 6216319"/>
              <a:gd name="connsiteY1-1006" fmla="*/ 321816 h 1302226"/>
              <a:gd name="connsiteX2-1007" fmla="*/ 1015951 w 6216319"/>
              <a:gd name="connsiteY2-1008" fmla="*/ 346561 h 1302226"/>
              <a:gd name="connsiteX3-1009" fmla="*/ 1732682 w 6216319"/>
              <a:gd name="connsiteY3-1010" fmla="*/ 368038 h 1302226"/>
              <a:gd name="connsiteX4-1011" fmla="*/ 2147475 w 6216319"/>
              <a:gd name="connsiteY4-1012" fmla="*/ 479915 h 1302226"/>
              <a:gd name="connsiteX5-1013" fmla="*/ 3244906 w 6216319"/>
              <a:gd name="connsiteY5-1014" fmla="*/ 492365 h 1302226"/>
              <a:gd name="connsiteX6-1015" fmla="*/ 4628644 w 6216319"/>
              <a:gd name="connsiteY6-1016" fmla="*/ 1034532 h 1302226"/>
              <a:gd name="connsiteX7-1017" fmla="*/ 5356927 w 6216319"/>
              <a:gd name="connsiteY7-1018" fmla="*/ 1188280 h 1302226"/>
              <a:gd name="connsiteX8-1019" fmla="*/ 6216319 w 6216319"/>
              <a:gd name="connsiteY8-1020" fmla="*/ 1302226 h 1302226"/>
              <a:gd name="connsiteX9-1021" fmla="*/ 0 w 6216319"/>
              <a:gd name="connsiteY9-1022" fmla="*/ 1302226 h 1302226"/>
              <a:gd name="connsiteX10-1023" fmla="*/ 0 w 6216319"/>
              <a:gd name="connsiteY10-1024" fmla="*/ 22 h 1302226"/>
              <a:gd name="connsiteX0-1025" fmla="*/ 0 w 6216319"/>
              <a:gd name="connsiteY0-1026" fmla="*/ 22 h 1302226"/>
              <a:gd name="connsiteX1-1027" fmla="*/ 574189 w 6216319"/>
              <a:gd name="connsiteY1-1028" fmla="*/ 321816 h 1302226"/>
              <a:gd name="connsiteX2-1029" fmla="*/ 1015951 w 6216319"/>
              <a:gd name="connsiteY2-1030" fmla="*/ 346561 h 1302226"/>
              <a:gd name="connsiteX3-1031" fmla="*/ 1732682 w 6216319"/>
              <a:gd name="connsiteY3-1032" fmla="*/ 368038 h 1302226"/>
              <a:gd name="connsiteX4-1033" fmla="*/ 2147475 w 6216319"/>
              <a:gd name="connsiteY4-1034" fmla="*/ 479915 h 1302226"/>
              <a:gd name="connsiteX5-1035" fmla="*/ 3244906 w 6216319"/>
              <a:gd name="connsiteY5-1036" fmla="*/ 492365 h 1302226"/>
              <a:gd name="connsiteX6-1037" fmla="*/ 4628644 w 6216319"/>
              <a:gd name="connsiteY6-1038" fmla="*/ 1034532 h 1302226"/>
              <a:gd name="connsiteX7-1039" fmla="*/ 5356927 w 6216319"/>
              <a:gd name="connsiteY7-1040" fmla="*/ 1188280 h 1302226"/>
              <a:gd name="connsiteX8-1041" fmla="*/ 6216319 w 6216319"/>
              <a:gd name="connsiteY8-1042" fmla="*/ 1302226 h 1302226"/>
              <a:gd name="connsiteX9-1043" fmla="*/ 0 w 6216319"/>
              <a:gd name="connsiteY9-1044" fmla="*/ 1302226 h 1302226"/>
              <a:gd name="connsiteX10-1045" fmla="*/ 0 w 6216319"/>
              <a:gd name="connsiteY10-1046" fmla="*/ 22 h 1302226"/>
              <a:gd name="connsiteX0-1047" fmla="*/ 0 w 6216319"/>
              <a:gd name="connsiteY0-1048" fmla="*/ 22 h 1302226"/>
              <a:gd name="connsiteX1-1049" fmla="*/ 574189 w 6216319"/>
              <a:gd name="connsiteY1-1050" fmla="*/ 321816 h 1302226"/>
              <a:gd name="connsiteX2-1051" fmla="*/ 1015951 w 6216319"/>
              <a:gd name="connsiteY2-1052" fmla="*/ 346561 h 1302226"/>
              <a:gd name="connsiteX3-1053" fmla="*/ 1732682 w 6216319"/>
              <a:gd name="connsiteY3-1054" fmla="*/ 368038 h 1302226"/>
              <a:gd name="connsiteX4-1055" fmla="*/ 2147475 w 6216319"/>
              <a:gd name="connsiteY4-1056" fmla="*/ 479915 h 1302226"/>
              <a:gd name="connsiteX5-1057" fmla="*/ 3244906 w 6216319"/>
              <a:gd name="connsiteY5-1058" fmla="*/ 492365 h 1302226"/>
              <a:gd name="connsiteX6-1059" fmla="*/ 4628644 w 6216319"/>
              <a:gd name="connsiteY6-1060" fmla="*/ 1034532 h 1302226"/>
              <a:gd name="connsiteX7-1061" fmla="*/ 5356927 w 6216319"/>
              <a:gd name="connsiteY7-1062" fmla="*/ 1188280 h 1302226"/>
              <a:gd name="connsiteX8-1063" fmla="*/ 6216319 w 6216319"/>
              <a:gd name="connsiteY8-1064" fmla="*/ 1302226 h 1302226"/>
              <a:gd name="connsiteX9-1065" fmla="*/ 0 w 6216319"/>
              <a:gd name="connsiteY9-1066" fmla="*/ 1302226 h 1302226"/>
              <a:gd name="connsiteX10-1067" fmla="*/ 0 w 6216319"/>
              <a:gd name="connsiteY10-1068" fmla="*/ 22 h 1302226"/>
              <a:gd name="connsiteX0-1069" fmla="*/ 0 w 6216319"/>
              <a:gd name="connsiteY0-1070" fmla="*/ 22 h 1302226"/>
              <a:gd name="connsiteX1-1071" fmla="*/ 574189 w 6216319"/>
              <a:gd name="connsiteY1-1072" fmla="*/ 321816 h 1302226"/>
              <a:gd name="connsiteX2-1073" fmla="*/ 1015951 w 6216319"/>
              <a:gd name="connsiteY2-1074" fmla="*/ 346561 h 1302226"/>
              <a:gd name="connsiteX3-1075" fmla="*/ 1732682 w 6216319"/>
              <a:gd name="connsiteY3-1076" fmla="*/ 368038 h 1302226"/>
              <a:gd name="connsiteX4-1077" fmla="*/ 2147475 w 6216319"/>
              <a:gd name="connsiteY4-1078" fmla="*/ 479915 h 1302226"/>
              <a:gd name="connsiteX5-1079" fmla="*/ 3043108 w 6216319"/>
              <a:gd name="connsiteY5-1080" fmla="*/ 549633 h 1302226"/>
              <a:gd name="connsiteX6-1081" fmla="*/ 4628644 w 6216319"/>
              <a:gd name="connsiteY6-1082" fmla="*/ 1034532 h 1302226"/>
              <a:gd name="connsiteX7-1083" fmla="*/ 5356927 w 6216319"/>
              <a:gd name="connsiteY7-1084" fmla="*/ 1188280 h 1302226"/>
              <a:gd name="connsiteX8-1085" fmla="*/ 6216319 w 6216319"/>
              <a:gd name="connsiteY8-1086" fmla="*/ 1302226 h 1302226"/>
              <a:gd name="connsiteX9-1087" fmla="*/ 0 w 6216319"/>
              <a:gd name="connsiteY9-1088" fmla="*/ 1302226 h 1302226"/>
              <a:gd name="connsiteX10-1089" fmla="*/ 0 w 6216319"/>
              <a:gd name="connsiteY10-1090" fmla="*/ 22 h 1302226"/>
              <a:gd name="connsiteX0-1091" fmla="*/ 0 w 6216319"/>
              <a:gd name="connsiteY0-1092" fmla="*/ 22 h 1302226"/>
              <a:gd name="connsiteX1-1093" fmla="*/ 574189 w 6216319"/>
              <a:gd name="connsiteY1-1094" fmla="*/ 321816 h 1302226"/>
              <a:gd name="connsiteX2-1095" fmla="*/ 1015951 w 6216319"/>
              <a:gd name="connsiteY2-1096" fmla="*/ 346561 h 1302226"/>
              <a:gd name="connsiteX3-1097" fmla="*/ 1732682 w 6216319"/>
              <a:gd name="connsiteY3-1098" fmla="*/ 368038 h 1302226"/>
              <a:gd name="connsiteX4-1099" fmla="*/ 2147475 w 6216319"/>
              <a:gd name="connsiteY4-1100" fmla="*/ 479915 h 1302226"/>
              <a:gd name="connsiteX5-1101" fmla="*/ 3043108 w 6216319"/>
              <a:gd name="connsiteY5-1102" fmla="*/ 549633 h 1302226"/>
              <a:gd name="connsiteX6-1103" fmla="*/ 4628644 w 6216319"/>
              <a:gd name="connsiteY6-1104" fmla="*/ 1034532 h 1302226"/>
              <a:gd name="connsiteX7-1105" fmla="*/ 5356927 w 6216319"/>
              <a:gd name="connsiteY7-1106" fmla="*/ 1188280 h 1302226"/>
              <a:gd name="connsiteX8-1107" fmla="*/ 6216319 w 6216319"/>
              <a:gd name="connsiteY8-1108" fmla="*/ 1302226 h 1302226"/>
              <a:gd name="connsiteX9-1109" fmla="*/ 0 w 6216319"/>
              <a:gd name="connsiteY9-1110" fmla="*/ 1302226 h 1302226"/>
              <a:gd name="connsiteX10-1111" fmla="*/ 0 w 6216319"/>
              <a:gd name="connsiteY10-1112" fmla="*/ 22 h 1302226"/>
              <a:gd name="connsiteX0-1113" fmla="*/ 0 w 6216319"/>
              <a:gd name="connsiteY0-1114" fmla="*/ 22 h 1302226"/>
              <a:gd name="connsiteX1-1115" fmla="*/ 574189 w 6216319"/>
              <a:gd name="connsiteY1-1116" fmla="*/ 321816 h 1302226"/>
              <a:gd name="connsiteX2-1117" fmla="*/ 1015951 w 6216319"/>
              <a:gd name="connsiteY2-1118" fmla="*/ 346561 h 1302226"/>
              <a:gd name="connsiteX3-1119" fmla="*/ 1732682 w 6216319"/>
              <a:gd name="connsiteY3-1120" fmla="*/ 368038 h 1302226"/>
              <a:gd name="connsiteX4-1121" fmla="*/ 2147475 w 6216319"/>
              <a:gd name="connsiteY4-1122" fmla="*/ 479915 h 1302226"/>
              <a:gd name="connsiteX5-1123" fmla="*/ 3043108 w 6216319"/>
              <a:gd name="connsiteY5-1124" fmla="*/ 549633 h 1302226"/>
              <a:gd name="connsiteX6-1125" fmla="*/ 3889839 w 6216319"/>
              <a:gd name="connsiteY6-1126" fmla="*/ 317928 h 1302226"/>
              <a:gd name="connsiteX7-1127" fmla="*/ 4628644 w 6216319"/>
              <a:gd name="connsiteY7-1128" fmla="*/ 1034532 h 1302226"/>
              <a:gd name="connsiteX8-1129" fmla="*/ 5356927 w 6216319"/>
              <a:gd name="connsiteY8-1130" fmla="*/ 1188280 h 1302226"/>
              <a:gd name="connsiteX9-1131" fmla="*/ 6216319 w 6216319"/>
              <a:gd name="connsiteY9-1132" fmla="*/ 1302226 h 1302226"/>
              <a:gd name="connsiteX10-1133" fmla="*/ 0 w 6216319"/>
              <a:gd name="connsiteY10-1134" fmla="*/ 1302226 h 1302226"/>
              <a:gd name="connsiteX11" fmla="*/ 0 w 6216319"/>
              <a:gd name="connsiteY11" fmla="*/ 22 h 1302226"/>
              <a:gd name="connsiteX0-1135" fmla="*/ 0 w 6216319"/>
              <a:gd name="connsiteY0-1136" fmla="*/ 22 h 1302226"/>
              <a:gd name="connsiteX1-1137" fmla="*/ 574189 w 6216319"/>
              <a:gd name="connsiteY1-1138" fmla="*/ 321816 h 1302226"/>
              <a:gd name="connsiteX2-1139" fmla="*/ 1015951 w 6216319"/>
              <a:gd name="connsiteY2-1140" fmla="*/ 346561 h 1302226"/>
              <a:gd name="connsiteX3-1141" fmla="*/ 1732682 w 6216319"/>
              <a:gd name="connsiteY3-1142" fmla="*/ 368038 h 1302226"/>
              <a:gd name="connsiteX4-1143" fmla="*/ 2147475 w 6216319"/>
              <a:gd name="connsiteY4-1144" fmla="*/ 479915 h 1302226"/>
              <a:gd name="connsiteX5-1145" fmla="*/ 3043108 w 6216319"/>
              <a:gd name="connsiteY5-1146" fmla="*/ 549633 h 1302226"/>
              <a:gd name="connsiteX6-1147" fmla="*/ 3548869 w 6216319"/>
              <a:gd name="connsiteY6-1148" fmla="*/ 761757 h 1302226"/>
              <a:gd name="connsiteX7-1149" fmla="*/ 4628644 w 6216319"/>
              <a:gd name="connsiteY7-1150" fmla="*/ 1034532 h 1302226"/>
              <a:gd name="connsiteX8-1151" fmla="*/ 5356927 w 6216319"/>
              <a:gd name="connsiteY8-1152" fmla="*/ 1188280 h 1302226"/>
              <a:gd name="connsiteX9-1153" fmla="*/ 6216319 w 6216319"/>
              <a:gd name="connsiteY9-1154" fmla="*/ 1302226 h 1302226"/>
              <a:gd name="connsiteX10-1155" fmla="*/ 0 w 6216319"/>
              <a:gd name="connsiteY10-1156" fmla="*/ 1302226 h 1302226"/>
              <a:gd name="connsiteX11-1157" fmla="*/ 0 w 6216319"/>
              <a:gd name="connsiteY11-1158" fmla="*/ 22 h 1302226"/>
              <a:gd name="connsiteX0-1159" fmla="*/ 0 w 6216319"/>
              <a:gd name="connsiteY0-1160" fmla="*/ 22 h 1302226"/>
              <a:gd name="connsiteX1-1161" fmla="*/ 574189 w 6216319"/>
              <a:gd name="connsiteY1-1162" fmla="*/ 321816 h 1302226"/>
              <a:gd name="connsiteX2-1163" fmla="*/ 1015951 w 6216319"/>
              <a:gd name="connsiteY2-1164" fmla="*/ 346561 h 1302226"/>
              <a:gd name="connsiteX3-1165" fmla="*/ 1732682 w 6216319"/>
              <a:gd name="connsiteY3-1166" fmla="*/ 368038 h 1302226"/>
              <a:gd name="connsiteX4-1167" fmla="*/ 2147475 w 6216319"/>
              <a:gd name="connsiteY4-1168" fmla="*/ 479915 h 1302226"/>
              <a:gd name="connsiteX5-1169" fmla="*/ 3043108 w 6216319"/>
              <a:gd name="connsiteY5-1170" fmla="*/ 549633 h 1302226"/>
              <a:gd name="connsiteX6-1171" fmla="*/ 3548869 w 6216319"/>
              <a:gd name="connsiteY6-1172" fmla="*/ 761757 h 1302226"/>
              <a:gd name="connsiteX7-1173" fmla="*/ 4628644 w 6216319"/>
              <a:gd name="connsiteY7-1174" fmla="*/ 1034532 h 1302226"/>
              <a:gd name="connsiteX8-1175" fmla="*/ 5356927 w 6216319"/>
              <a:gd name="connsiteY8-1176" fmla="*/ 1188280 h 1302226"/>
              <a:gd name="connsiteX9-1177" fmla="*/ 6216319 w 6216319"/>
              <a:gd name="connsiteY9-1178" fmla="*/ 1302226 h 1302226"/>
              <a:gd name="connsiteX10-1179" fmla="*/ 0 w 6216319"/>
              <a:gd name="connsiteY10-1180" fmla="*/ 1302226 h 1302226"/>
              <a:gd name="connsiteX11-1181" fmla="*/ 0 w 6216319"/>
              <a:gd name="connsiteY11-1182" fmla="*/ 22 h 1302226"/>
              <a:gd name="connsiteX0-1183" fmla="*/ 0 w 6216319"/>
              <a:gd name="connsiteY0-1184" fmla="*/ 22 h 1302226"/>
              <a:gd name="connsiteX1-1185" fmla="*/ 574189 w 6216319"/>
              <a:gd name="connsiteY1-1186" fmla="*/ 321816 h 1302226"/>
              <a:gd name="connsiteX2-1187" fmla="*/ 1015951 w 6216319"/>
              <a:gd name="connsiteY2-1188" fmla="*/ 346561 h 1302226"/>
              <a:gd name="connsiteX3-1189" fmla="*/ 1732682 w 6216319"/>
              <a:gd name="connsiteY3-1190" fmla="*/ 368038 h 1302226"/>
              <a:gd name="connsiteX4-1191" fmla="*/ 2147475 w 6216319"/>
              <a:gd name="connsiteY4-1192" fmla="*/ 479915 h 1302226"/>
              <a:gd name="connsiteX5-1193" fmla="*/ 3043108 w 6216319"/>
              <a:gd name="connsiteY5-1194" fmla="*/ 549633 h 1302226"/>
              <a:gd name="connsiteX6-1195" fmla="*/ 3548869 w 6216319"/>
              <a:gd name="connsiteY6-1196" fmla="*/ 761757 h 1302226"/>
              <a:gd name="connsiteX7-1197" fmla="*/ 4628644 w 6216319"/>
              <a:gd name="connsiteY7-1198" fmla="*/ 1034532 h 1302226"/>
              <a:gd name="connsiteX8-1199" fmla="*/ 5356927 w 6216319"/>
              <a:gd name="connsiteY8-1200" fmla="*/ 1188280 h 1302226"/>
              <a:gd name="connsiteX9-1201" fmla="*/ 6216319 w 6216319"/>
              <a:gd name="connsiteY9-1202" fmla="*/ 1302226 h 1302226"/>
              <a:gd name="connsiteX10-1203" fmla="*/ 0 w 6216319"/>
              <a:gd name="connsiteY10-1204" fmla="*/ 1302226 h 1302226"/>
              <a:gd name="connsiteX11-1205" fmla="*/ 0 w 6216319"/>
              <a:gd name="connsiteY11-1206" fmla="*/ 22 h 1302226"/>
              <a:gd name="connsiteX0-1207" fmla="*/ 0 w 6216319"/>
              <a:gd name="connsiteY0-1208" fmla="*/ 22 h 1302226"/>
              <a:gd name="connsiteX1-1209" fmla="*/ 574189 w 6216319"/>
              <a:gd name="connsiteY1-1210" fmla="*/ 321816 h 1302226"/>
              <a:gd name="connsiteX2-1211" fmla="*/ 1015951 w 6216319"/>
              <a:gd name="connsiteY2-1212" fmla="*/ 346561 h 1302226"/>
              <a:gd name="connsiteX3-1213" fmla="*/ 1732682 w 6216319"/>
              <a:gd name="connsiteY3-1214" fmla="*/ 368038 h 1302226"/>
              <a:gd name="connsiteX4-1215" fmla="*/ 2147475 w 6216319"/>
              <a:gd name="connsiteY4-1216" fmla="*/ 479915 h 1302226"/>
              <a:gd name="connsiteX5-1217" fmla="*/ 3043108 w 6216319"/>
              <a:gd name="connsiteY5-1218" fmla="*/ 549633 h 1302226"/>
              <a:gd name="connsiteX6-1219" fmla="*/ 3562786 w 6216319"/>
              <a:gd name="connsiteY6-1220" fmla="*/ 790391 h 1302226"/>
              <a:gd name="connsiteX7-1221" fmla="*/ 4628644 w 6216319"/>
              <a:gd name="connsiteY7-1222" fmla="*/ 1034532 h 1302226"/>
              <a:gd name="connsiteX8-1223" fmla="*/ 5356927 w 6216319"/>
              <a:gd name="connsiteY8-1224" fmla="*/ 1188280 h 1302226"/>
              <a:gd name="connsiteX9-1225" fmla="*/ 6216319 w 6216319"/>
              <a:gd name="connsiteY9-1226" fmla="*/ 1302226 h 1302226"/>
              <a:gd name="connsiteX10-1227" fmla="*/ 0 w 6216319"/>
              <a:gd name="connsiteY10-1228" fmla="*/ 1302226 h 1302226"/>
              <a:gd name="connsiteX11-1229" fmla="*/ 0 w 6216319"/>
              <a:gd name="connsiteY11-1230" fmla="*/ 22 h 1302226"/>
              <a:gd name="connsiteX0-1231" fmla="*/ 0 w 6216319"/>
              <a:gd name="connsiteY0-1232" fmla="*/ 22 h 1302226"/>
              <a:gd name="connsiteX1-1233" fmla="*/ 574189 w 6216319"/>
              <a:gd name="connsiteY1-1234" fmla="*/ 321816 h 1302226"/>
              <a:gd name="connsiteX2-1235" fmla="*/ 1015951 w 6216319"/>
              <a:gd name="connsiteY2-1236" fmla="*/ 346561 h 1302226"/>
              <a:gd name="connsiteX3-1237" fmla="*/ 1732682 w 6216319"/>
              <a:gd name="connsiteY3-1238" fmla="*/ 368038 h 1302226"/>
              <a:gd name="connsiteX4-1239" fmla="*/ 2147475 w 6216319"/>
              <a:gd name="connsiteY4-1240" fmla="*/ 479915 h 1302226"/>
              <a:gd name="connsiteX5-1241" fmla="*/ 3043108 w 6216319"/>
              <a:gd name="connsiteY5-1242" fmla="*/ 549633 h 1302226"/>
              <a:gd name="connsiteX6-1243" fmla="*/ 3562786 w 6216319"/>
              <a:gd name="connsiteY6-1244" fmla="*/ 790391 h 1302226"/>
              <a:gd name="connsiteX7-1245" fmla="*/ 4628644 w 6216319"/>
              <a:gd name="connsiteY7-1246" fmla="*/ 1034532 h 1302226"/>
              <a:gd name="connsiteX8-1247" fmla="*/ 5356927 w 6216319"/>
              <a:gd name="connsiteY8-1248" fmla="*/ 1188280 h 1302226"/>
              <a:gd name="connsiteX9-1249" fmla="*/ 6216319 w 6216319"/>
              <a:gd name="connsiteY9-1250" fmla="*/ 1302226 h 1302226"/>
              <a:gd name="connsiteX10-1251" fmla="*/ 0 w 6216319"/>
              <a:gd name="connsiteY10-1252" fmla="*/ 1302226 h 1302226"/>
              <a:gd name="connsiteX11-1253" fmla="*/ 0 w 6216319"/>
              <a:gd name="connsiteY11-1254" fmla="*/ 22 h 1302226"/>
              <a:gd name="connsiteX0-1255" fmla="*/ 0 w 6216319"/>
              <a:gd name="connsiteY0-1256" fmla="*/ 22 h 1302226"/>
              <a:gd name="connsiteX1-1257" fmla="*/ 574189 w 6216319"/>
              <a:gd name="connsiteY1-1258" fmla="*/ 321816 h 1302226"/>
              <a:gd name="connsiteX2-1259" fmla="*/ 1015951 w 6216319"/>
              <a:gd name="connsiteY2-1260" fmla="*/ 346561 h 1302226"/>
              <a:gd name="connsiteX3-1261" fmla="*/ 1732682 w 6216319"/>
              <a:gd name="connsiteY3-1262" fmla="*/ 368038 h 1302226"/>
              <a:gd name="connsiteX4-1263" fmla="*/ 2147475 w 6216319"/>
              <a:gd name="connsiteY4-1264" fmla="*/ 479915 h 1302226"/>
              <a:gd name="connsiteX5-1265" fmla="*/ 3043108 w 6216319"/>
              <a:gd name="connsiteY5-1266" fmla="*/ 549633 h 1302226"/>
              <a:gd name="connsiteX6-1267" fmla="*/ 3562786 w 6216319"/>
              <a:gd name="connsiteY6-1268" fmla="*/ 790391 h 1302226"/>
              <a:gd name="connsiteX7-1269" fmla="*/ 4628644 w 6216319"/>
              <a:gd name="connsiteY7-1270" fmla="*/ 1034532 h 1302226"/>
              <a:gd name="connsiteX8-1271" fmla="*/ 5356927 w 6216319"/>
              <a:gd name="connsiteY8-1272" fmla="*/ 1188280 h 1302226"/>
              <a:gd name="connsiteX9-1273" fmla="*/ 6216319 w 6216319"/>
              <a:gd name="connsiteY9-1274" fmla="*/ 1302226 h 1302226"/>
              <a:gd name="connsiteX10-1275" fmla="*/ 0 w 6216319"/>
              <a:gd name="connsiteY10-1276" fmla="*/ 1302226 h 1302226"/>
              <a:gd name="connsiteX11-1277" fmla="*/ 0 w 6216319"/>
              <a:gd name="connsiteY11-1278" fmla="*/ 22 h 1302226"/>
              <a:gd name="connsiteX0-1279" fmla="*/ 0 w 6216319"/>
              <a:gd name="connsiteY0-1280" fmla="*/ 22 h 1302226"/>
              <a:gd name="connsiteX1-1281" fmla="*/ 574189 w 6216319"/>
              <a:gd name="connsiteY1-1282" fmla="*/ 321816 h 1302226"/>
              <a:gd name="connsiteX2-1283" fmla="*/ 1015951 w 6216319"/>
              <a:gd name="connsiteY2-1284" fmla="*/ 346561 h 1302226"/>
              <a:gd name="connsiteX3-1285" fmla="*/ 1732682 w 6216319"/>
              <a:gd name="connsiteY3-1286" fmla="*/ 368038 h 1302226"/>
              <a:gd name="connsiteX4-1287" fmla="*/ 2147475 w 6216319"/>
              <a:gd name="connsiteY4-1288" fmla="*/ 479915 h 1302226"/>
              <a:gd name="connsiteX5-1289" fmla="*/ 3043108 w 6216319"/>
              <a:gd name="connsiteY5-1290" fmla="*/ 549633 h 1302226"/>
              <a:gd name="connsiteX6-1291" fmla="*/ 3562786 w 6216319"/>
              <a:gd name="connsiteY6-1292" fmla="*/ 790391 h 1302226"/>
              <a:gd name="connsiteX7-1293" fmla="*/ 4684312 w 6216319"/>
              <a:gd name="connsiteY7-1294" fmla="*/ 1156227 h 1302226"/>
              <a:gd name="connsiteX8-1295" fmla="*/ 5356927 w 6216319"/>
              <a:gd name="connsiteY8-1296" fmla="*/ 1188280 h 1302226"/>
              <a:gd name="connsiteX9-1297" fmla="*/ 6216319 w 6216319"/>
              <a:gd name="connsiteY9-1298" fmla="*/ 1302226 h 1302226"/>
              <a:gd name="connsiteX10-1299" fmla="*/ 0 w 6216319"/>
              <a:gd name="connsiteY10-1300" fmla="*/ 1302226 h 1302226"/>
              <a:gd name="connsiteX11-1301" fmla="*/ 0 w 6216319"/>
              <a:gd name="connsiteY11-1302" fmla="*/ 22 h 1302226"/>
              <a:gd name="connsiteX0-1303" fmla="*/ 0 w 6216319"/>
              <a:gd name="connsiteY0-1304" fmla="*/ 22 h 1302226"/>
              <a:gd name="connsiteX1-1305" fmla="*/ 574189 w 6216319"/>
              <a:gd name="connsiteY1-1306" fmla="*/ 321816 h 1302226"/>
              <a:gd name="connsiteX2-1307" fmla="*/ 1015951 w 6216319"/>
              <a:gd name="connsiteY2-1308" fmla="*/ 346561 h 1302226"/>
              <a:gd name="connsiteX3-1309" fmla="*/ 1732682 w 6216319"/>
              <a:gd name="connsiteY3-1310" fmla="*/ 368038 h 1302226"/>
              <a:gd name="connsiteX4-1311" fmla="*/ 2147475 w 6216319"/>
              <a:gd name="connsiteY4-1312" fmla="*/ 479915 h 1302226"/>
              <a:gd name="connsiteX5-1313" fmla="*/ 3043108 w 6216319"/>
              <a:gd name="connsiteY5-1314" fmla="*/ 549633 h 1302226"/>
              <a:gd name="connsiteX6-1315" fmla="*/ 3562786 w 6216319"/>
              <a:gd name="connsiteY6-1316" fmla="*/ 790391 h 1302226"/>
              <a:gd name="connsiteX7-1317" fmla="*/ 4684312 w 6216319"/>
              <a:gd name="connsiteY7-1318" fmla="*/ 1156227 h 1302226"/>
              <a:gd name="connsiteX8-1319" fmla="*/ 5356927 w 6216319"/>
              <a:gd name="connsiteY8-1320" fmla="*/ 1188280 h 1302226"/>
              <a:gd name="connsiteX9-1321" fmla="*/ 6216319 w 6216319"/>
              <a:gd name="connsiteY9-1322" fmla="*/ 1302226 h 1302226"/>
              <a:gd name="connsiteX10-1323" fmla="*/ 0 w 6216319"/>
              <a:gd name="connsiteY10-1324" fmla="*/ 1302226 h 1302226"/>
              <a:gd name="connsiteX11-1325" fmla="*/ 0 w 6216319"/>
              <a:gd name="connsiteY11-1326" fmla="*/ 22 h 1302226"/>
              <a:gd name="connsiteX0-1327" fmla="*/ 0 w 6216319"/>
              <a:gd name="connsiteY0-1328" fmla="*/ 22 h 1302226"/>
              <a:gd name="connsiteX1-1329" fmla="*/ 574189 w 6216319"/>
              <a:gd name="connsiteY1-1330" fmla="*/ 321816 h 1302226"/>
              <a:gd name="connsiteX2-1331" fmla="*/ 1015951 w 6216319"/>
              <a:gd name="connsiteY2-1332" fmla="*/ 346561 h 1302226"/>
              <a:gd name="connsiteX3-1333" fmla="*/ 1732682 w 6216319"/>
              <a:gd name="connsiteY3-1334" fmla="*/ 368038 h 1302226"/>
              <a:gd name="connsiteX4-1335" fmla="*/ 2147475 w 6216319"/>
              <a:gd name="connsiteY4-1336" fmla="*/ 479915 h 1302226"/>
              <a:gd name="connsiteX5-1337" fmla="*/ 3043108 w 6216319"/>
              <a:gd name="connsiteY5-1338" fmla="*/ 549633 h 1302226"/>
              <a:gd name="connsiteX6-1339" fmla="*/ 3562786 w 6216319"/>
              <a:gd name="connsiteY6-1340" fmla="*/ 790391 h 1302226"/>
              <a:gd name="connsiteX7-1341" fmla="*/ 4684312 w 6216319"/>
              <a:gd name="connsiteY7-1342" fmla="*/ 1156227 h 1302226"/>
              <a:gd name="connsiteX8-1343" fmla="*/ 5356927 w 6216319"/>
              <a:gd name="connsiteY8-1344" fmla="*/ 1188280 h 1302226"/>
              <a:gd name="connsiteX9-1345" fmla="*/ 6216319 w 6216319"/>
              <a:gd name="connsiteY9-1346" fmla="*/ 1302226 h 1302226"/>
              <a:gd name="connsiteX10-1347" fmla="*/ 0 w 6216319"/>
              <a:gd name="connsiteY10-1348" fmla="*/ 1302226 h 1302226"/>
              <a:gd name="connsiteX11-1349" fmla="*/ 0 w 6216319"/>
              <a:gd name="connsiteY11-1350" fmla="*/ 22 h 1302226"/>
              <a:gd name="connsiteX0-1351" fmla="*/ 0 w 6216319"/>
              <a:gd name="connsiteY0-1352" fmla="*/ 22 h 1302226"/>
              <a:gd name="connsiteX1-1353" fmla="*/ 574189 w 6216319"/>
              <a:gd name="connsiteY1-1354" fmla="*/ 321816 h 1302226"/>
              <a:gd name="connsiteX2-1355" fmla="*/ 1015951 w 6216319"/>
              <a:gd name="connsiteY2-1356" fmla="*/ 346561 h 1302226"/>
              <a:gd name="connsiteX3-1357" fmla="*/ 1732682 w 6216319"/>
              <a:gd name="connsiteY3-1358" fmla="*/ 368038 h 1302226"/>
              <a:gd name="connsiteX4-1359" fmla="*/ 2147475 w 6216319"/>
              <a:gd name="connsiteY4-1360" fmla="*/ 479915 h 1302226"/>
              <a:gd name="connsiteX5-1361" fmla="*/ 3043108 w 6216319"/>
              <a:gd name="connsiteY5-1362" fmla="*/ 549633 h 1302226"/>
              <a:gd name="connsiteX6-1363" fmla="*/ 3562786 w 6216319"/>
              <a:gd name="connsiteY6-1364" fmla="*/ 790391 h 1302226"/>
              <a:gd name="connsiteX7-1365" fmla="*/ 4684312 w 6216319"/>
              <a:gd name="connsiteY7-1366" fmla="*/ 1156227 h 1302226"/>
              <a:gd name="connsiteX8-1367" fmla="*/ 5092502 w 6216319"/>
              <a:gd name="connsiteY8-1368" fmla="*/ 1188280 h 1302226"/>
              <a:gd name="connsiteX9-1369" fmla="*/ 6216319 w 6216319"/>
              <a:gd name="connsiteY9-1370" fmla="*/ 1302226 h 1302226"/>
              <a:gd name="connsiteX10-1371" fmla="*/ 0 w 6216319"/>
              <a:gd name="connsiteY10-1372" fmla="*/ 1302226 h 1302226"/>
              <a:gd name="connsiteX11-1373" fmla="*/ 0 w 6216319"/>
              <a:gd name="connsiteY11-1374" fmla="*/ 22 h 1302226"/>
              <a:gd name="connsiteX0-1375" fmla="*/ 0 w 6216319"/>
              <a:gd name="connsiteY0-1376" fmla="*/ 22 h 1302226"/>
              <a:gd name="connsiteX1-1377" fmla="*/ 574189 w 6216319"/>
              <a:gd name="connsiteY1-1378" fmla="*/ 321816 h 1302226"/>
              <a:gd name="connsiteX2-1379" fmla="*/ 1015951 w 6216319"/>
              <a:gd name="connsiteY2-1380" fmla="*/ 346561 h 1302226"/>
              <a:gd name="connsiteX3-1381" fmla="*/ 1732682 w 6216319"/>
              <a:gd name="connsiteY3-1382" fmla="*/ 368038 h 1302226"/>
              <a:gd name="connsiteX4-1383" fmla="*/ 2147475 w 6216319"/>
              <a:gd name="connsiteY4-1384" fmla="*/ 479915 h 1302226"/>
              <a:gd name="connsiteX5-1385" fmla="*/ 3043108 w 6216319"/>
              <a:gd name="connsiteY5-1386" fmla="*/ 549633 h 1302226"/>
              <a:gd name="connsiteX6-1387" fmla="*/ 3562786 w 6216319"/>
              <a:gd name="connsiteY6-1388" fmla="*/ 790391 h 1302226"/>
              <a:gd name="connsiteX7-1389" fmla="*/ 4684312 w 6216319"/>
              <a:gd name="connsiteY7-1390" fmla="*/ 1156227 h 1302226"/>
              <a:gd name="connsiteX8-1391" fmla="*/ 5092502 w 6216319"/>
              <a:gd name="connsiteY8-1392" fmla="*/ 1188280 h 1302226"/>
              <a:gd name="connsiteX9-1393" fmla="*/ 6216319 w 6216319"/>
              <a:gd name="connsiteY9-1394" fmla="*/ 1302226 h 1302226"/>
              <a:gd name="connsiteX10-1395" fmla="*/ 0 w 6216319"/>
              <a:gd name="connsiteY10-1396" fmla="*/ 1302226 h 1302226"/>
              <a:gd name="connsiteX11-1397" fmla="*/ 0 w 6216319"/>
              <a:gd name="connsiteY11-1398" fmla="*/ 22 h 1302226"/>
              <a:gd name="connsiteX0-1399" fmla="*/ 0 w 6216319"/>
              <a:gd name="connsiteY0-1400" fmla="*/ 22 h 1302226"/>
              <a:gd name="connsiteX1-1401" fmla="*/ 574189 w 6216319"/>
              <a:gd name="connsiteY1-1402" fmla="*/ 321816 h 1302226"/>
              <a:gd name="connsiteX2-1403" fmla="*/ 1015951 w 6216319"/>
              <a:gd name="connsiteY2-1404" fmla="*/ 346561 h 1302226"/>
              <a:gd name="connsiteX3-1405" fmla="*/ 1732682 w 6216319"/>
              <a:gd name="connsiteY3-1406" fmla="*/ 368038 h 1302226"/>
              <a:gd name="connsiteX4-1407" fmla="*/ 2147475 w 6216319"/>
              <a:gd name="connsiteY4-1408" fmla="*/ 479915 h 1302226"/>
              <a:gd name="connsiteX5-1409" fmla="*/ 3043108 w 6216319"/>
              <a:gd name="connsiteY5-1410" fmla="*/ 549633 h 1302226"/>
              <a:gd name="connsiteX6-1411" fmla="*/ 3562786 w 6216319"/>
              <a:gd name="connsiteY6-1412" fmla="*/ 790391 h 1302226"/>
              <a:gd name="connsiteX7-1413" fmla="*/ 4684312 w 6216319"/>
              <a:gd name="connsiteY7-1414" fmla="*/ 1156227 h 1302226"/>
              <a:gd name="connsiteX8-1415" fmla="*/ 5092502 w 6216319"/>
              <a:gd name="connsiteY8-1416" fmla="*/ 1188280 h 1302226"/>
              <a:gd name="connsiteX9-1417" fmla="*/ 6216319 w 6216319"/>
              <a:gd name="connsiteY9-1418" fmla="*/ 1302226 h 1302226"/>
              <a:gd name="connsiteX10-1419" fmla="*/ 0 w 6216319"/>
              <a:gd name="connsiteY10-1420" fmla="*/ 1302226 h 1302226"/>
              <a:gd name="connsiteX11-1421" fmla="*/ 0 w 6216319"/>
              <a:gd name="connsiteY11-1422" fmla="*/ 22 h 1302226"/>
              <a:gd name="connsiteX0-1423" fmla="*/ 0 w 6613304"/>
              <a:gd name="connsiteY0-1424" fmla="*/ 22 h 1302226"/>
              <a:gd name="connsiteX1-1425" fmla="*/ 574189 w 6613304"/>
              <a:gd name="connsiteY1-1426" fmla="*/ 321816 h 1302226"/>
              <a:gd name="connsiteX2-1427" fmla="*/ 1015951 w 6613304"/>
              <a:gd name="connsiteY2-1428" fmla="*/ 346561 h 1302226"/>
              <a:gd name="connsiteX3-1429" fmla="*/ 1732682 w 6613304"/>
              <a:gd name="connsiteY3-1430" fmla="*/ 368038 h 1302226"/>
              <a:gd name="connsiteX4-1431" fmla="*/ 2147475 w 6613304"/>
              <a:gd name="connsiteY4-1432" fmla="*/ 479915 h 1302226"/>
              <a:gd name="connsiteX5-1433" fmla="*/ 3043108 w 6613304"/>
              <a:gd name="connsiteY5-1434" fmla="*/ 549633 h 1302226"/>
              <a:gd name="connsiteX6-1435" fmla="*/ 3562786 w 6613304"/>
              <a:gd name="connsiteY6-1436" fmla="*/ 790391 h 1302226"/>
              <a:gd name="connsiteX7-1437" fmla="*/ 4684312 w 6613304"/>
              <a:gd name="connsiteY7-1438" fmla="*/ 1156227 h 1302226"/>
              <a:gd name="connsiteX8-1439" fmla="*/ 5092502 w 6613304"/>
              <a:gd name="connsiteY8-1440" fmla="*/ 1188280 h 1302226"/>
              <a:gd name="connsiteX9-1441" fmla="*/ 5886947 w 6613304"/>
              <a:gd name="connsiteY9-1442" fmla="*/ 1005147 h 1302226"/>
              <a:gd name="connsiteX10-1443" fmla="*/ 6216319 w 6613304"/>
              <a:gd name="connsiteY10-1444" fmla="*/ 1302226 h 1302226"/>
              <a:gd name="connsiteX11-1445" fmla="*/ 0 w 6613304"/>
              <a:gd name="connsiteY11-1446" fmla="*/ 1302226 h 1302226"/>
              <a:gd name="connsiteX12" fmla="*/ 0 w 6613304"/>
              <a:gd name="connsiteY12" fmla="*/ 22 h 1302226"/>
              <a:gd name="connsiteX0-1447" fmla="*/ 0 w 6597699"/>
              <a:gd name="connsiteY0-1448" fmla="*/ 22 h 1302226"/>
              <a:gd name="connsiteX1-1449" fmla="*/ 574189 w 6597699"/>
              <a:gd name="connsiteY1-1450" fmla="*/ 321816 h 1302226"/>
              <a:gd name="connsiteX2-1451" fmla="*/ 1015951 w 6597699"/>
              <a:gd name="connsiteY2-1452" fmla="*/ 346561 h 1302226"/>
              <a:gd name="connsiteX3-1453" fmla="*/ 1732682 w 6597699"/>
              <a:gd name="connsiteY3-1454" fmla="*/ 368038 h 1302226"/>
              <a:gd name="connsiteX4-1455" fmla="*/ 2147475 w 6597699"/>
              <a:gd name="connsiteY4-1456" fmla="*/ 479915 h 1302226"/>
              <a:gd name="connsiteX5-1457" fmla="*/ 3043108 w 6597699"/>
              <a:gd name="connsiteY5-1458" fmla="*/ 549633 h 1302226"/>
              <a:gd name="connsiteX6-1459" fmla="*/ 3562786 w 6597699"/>
              <a:gd name="connsiteY6-1460" fmla="*/ 790391 h 1302226"/>
              <a:gd name="connsiteX7-1461" fmla="*/ 4684312 w 6597699"/>
              <a:gd name="connsiteY7-1462" fmla="*/ 1156227 h 1302226"/>
              <a:gd name="connsiteX8-1463" fmla="*/ 5092502 w 6597699"/>
              <a:gd name="connsiteY8-1464" fmla="*/ 1188280 h 1302226"/>
              <a:gd name="connsiteX9-1465" fmla="*/ 5810403 w 6597699"/>
              <a:gd name="connsiteY9-1466" fmla="*/ 1184110 h 1302226"/>
              <a:gd name="connsiteX10-1467" fmla="*/ 6216319 w 6597699"/>
              <a:gd name="connsiteY10-1468" fmla="*/ 1302226 h 1302226"/>
              <a:gd name="connsiteX11-1469" fmla="*/ 0 w 6597699"/>
              <a:gd name="connsiteY11-1470" fmla="*/ 1302226 h 1302226"/>
              <a:gd name="connsiteX12-1471" fmla="*/ 0 w 6597699"/>
              <a:gd name="connsiteY12-1472" fmla="*/ 22 h 1302226"/>
              <a:gd name="connsiteX0-1473" fmla="*/ 0 w 6597699"/>
              <a:gd name="connsiteY0-1474" fmla="*/ 22 h 1302226"/>
              <a:gd name="connsiteX1-1475" fmla="*/ 574189 w 6597699"/>
              <a:gd name="connsiteY1-1476" fmla="*/ 321816 h 1302226"/>
              <a:gd name="connsiteX2-1477" fmla="*/ 1015951 w 6597699"/>
              <a:gd name="connsiteY2-1478" fmla="*/ 346561 h 1302226"/>
              <a:gd name="connsiteX3-1479" fmla="*/ 1732682 w 6597699"/>
              <a:gd name="connsiteY3-1480" fmla="*/ 368038 h 1302226"/>
              <a:gd name="connsiteX4-1481" fmla="*/ 2147475 w 6597699"/>
              <a:gd name="connsiteY4-1482" fmla="*/ 479915 h 1302226"/>
              <a:gd name="connsiteX5-1483" fmla="*/ 3043108 w 6597699"/>
              <a:gd name="connsiteY5-1484" fmla="*/ 549633 h 1302226"/>
              <a:gd name="connsiteX6-1485" fmla="*/ 3562786 w 6597699"/>
              <a:gd name="connsiteY6-1486" fmla="*/ 790391 h 1302226"/>
              <a:gd name="connsiteX7-1487" fmla="*/ 4684312 w 6597699"/>
              <a:gd name="connsiteY7-1488" fmla="*/ 1156227 h 1302226"/>
              <a:gd name="connsiteX8-1489" fmla="*/ 5092502 w 6597699"/>
              <a:gd name="connsiteY8-1490" fmla="*/ 1188280 h 1302226"/>
              <a:gd name="connsiteX9-1491" fmla="*/ 5810403 w 6597699"/>
              <a:gd name="connsiteY9-1492" fmla="*/ 1184110 h 1302226"/>
              <a:gd name="connsiteX10-1493" fmla="*/ 6216319 w 6597699"/>
              <a:gd name="connsiteY10-1494" fmla="*/ 1302226 h 1302226"/>
              <a:gd name="connsiteX11-1495" fmla="*/ 0 w 6597699"/>
              <a:gd name="connsiteY11-1496" fmla="*/ 1302226 h 1302226"/>
              <a:gd name="connsiteX12-1497" fmla="*/ 0 w 6597699"/>
              <a:gd name="connsiteY12-1498" fmla="*/ 22 h 1302226"/>
              <a:gd name="connsiteX0-1499" fmla="*/ 0 w 6597699"/>
              <a:gd name="connsiteY0-1500" fmla="*/ 22 h 1302226"/>
              <a:gd name="connsiteX1-1501" fmla="*/ 574189 w 6597699"/>
              <a:gd name="connsiteY1-1502" fmla="*/ 321816 h 1302226"/>
              <a:gd name="connsiteX2-1503" fmla="*/ 1015951 w 6597699"/>
              <a:gd name="connsiteY2-1504" fmla="*/ 346561 h 1302226"/>
              <a:gd name="connsiteX3-1505" fmla="*/ 1732682 w 6597699"/>
              <a:gd name="connsiteY3-1506" fmla="*/ 368038 h 1302226"/>
              <a:gd name="connsiteX4-1507" fmla="*/ 2147475 w 6597699"/>
              <a:gd name="connsiteY4-1508" fmla="*/ 479915 h 1302226"/>
              <a:gd name="connsiteX5-1509" fmla="*/ 3043108 w 6597699"/>
              <a:gd name="connsiteY5-1510" fmla="*/ 549633 h 1302226"/>
              <a:gd name="connsiteX6-1511" fmla="*/ 3562786 w 6597699"/>
              <a:gd name="connsiteY6-1512" fmla="*/ 790391 h 1302226"/>
              <a:gd name="connsiteX7-1513" fmla="*/ 4684312 w 6597699"/>
              <a:gd name="connsiteY7-1514" fmla="*/ 1156227 h 1302226"/>
              <a:gd name="connsiteX8-1515" fmla="*/ 5092502 w 6597699"/>
              <a:gd name="connsiteY8-1516" fmla="*/ 1188280 h 1302226"/>
              <a:gd name="connsiteX9-1517" fmla="*/ 5810403 w 6597699"/>
              <a:gd name="connsiteY9-1518" fmla="*/ 1184110 h 1302226"/>
              <a:gd name="connsiteX10-1519" fmla="*/ 6216319 w 6597699"/>
              <a:gd name="connsiteY10-1520" fmla="*/ 1302226 h 1302226"/>
              <a:gd name="connsiteX11-1521" fmla="*/ 0 w 6597699"/>
              <a:gd name="connsiteY11-1522" fmla="*/ 1302226 h 1302226"/>
              <a:gd name="connsiteX12-1523" fmla="*/ 0 w 6597699"/>
              <a:gd name="connsiteY12-1524" fmla="*/ 22 h 1302226"/>
              <a:gd name="connsiteX0-1525" fmla="*/ 0 w 6590574"/>
              <a:gd name="connsiteY0-1526" fmla="*/ 22 h 1302226"/>
              <a:gd name="connsiteX1-1527" fmla="*/ 574189 w 6590574"/>
              <a:gd name="connsiteY1-1528" fmla="*/ 321816 h 1302226"/>
              <a:gd name="connsiteX2-1529" fmla="*/ 1015951 w 6590574"/>
              <a:gd name="connsiteY2-1530" fmla="*/ 346561 h 1302226"/>
              <a:gd name="connsiteX3-1531" fmla="*/ 1732682 w 6590574"/>
              <a:gd name="connsiteY3-1532" fmla="*/ 368038 h 1302226"/>
              <a:gd name="connsiteX4-1533" fmla="*/ 2147475 w 6590574"/>
              <a:gd name="connsiteY4-1534" fmla="*/ 479915 h 1302226"/>
              <a:gd name="connsiteX5-1535" fmla="*/ 3043108 w 6590574"/>
              <a:gd name="connsiteY5-1536" fmla="*/ 549633 h 1302226"/>
              <a:gd name="connsiteX6-1537" fmla="*/ 3562786 w 6590574"/>
              <a:gd name="connsiteY6-1538" fmla="*/ 790391 h 1302226"/>
              <a:gd name="connsiteX7-1539" fmla="*/ 4684312 w 6590574"/>
              <a:gd name="connsiteY7-1540" fmla="*/ 1156227 h 1302226"/>
              <a:gd name="connsiteX8-1541" fmla="*/ 5092502 w 6590574"/>
              <a:gd name="connsiteY8-1542" fmla="*/ 1188280 h 1302226"/>
              <a:gd name="connsiteX9-1543" fmla="*/ 5810403 w 6590574"/>
              <a:gd name="connsiteY9-1544" fmla="*/ 1184110 h 1302226"/>
              <a:gd name="connsiteX10-1545" fmla="*/ 6216319 w 6590574"/>
              <a:gd name="connsiteY10-1546" fmla="*/ 1302226 h 1302226"/>
              <a:gd name="connsiteX11-1547" fmla="*/ 0 w 6590574"/>
              <a:gd name="connsiteY11-1548" fmla="*/ 1302226 h 1302226"/>
              <a:gd name="connsiteX12-1549" fmla="*/ 0 w 6590574"/>
              <a:gd name="connsiteY12-1550" fmla="*/ 22 h 1302226"/>
              <a:gd name="connsiteX0-1551" fmla="*/ 0 w 6216319"/>
              <a:gd name="connsiteY0-1552" fmla="*/ 22 h 1302226"/>
              <a:gd name="connsiteX1-1553" fmla="*/ 574189 w 6216319"/>
              <a:gd name="connsiteY1-1554" fmla="*/ 321816 h 1302226"/>
              <a:gd name="connsiteX2-1555" fmla="*/ 1015951 w 6216319"/>
              <a:gd name="connsiteY2-1556" fmla="*/ 346561 h 1302226"/>
              <a:gd name="connsiteX3-1557" fmla="*/ 1732682 w 6216319"/>
              <a:gd name="connsiteY3-1558" fmla="*/ 368038 h 1302226"/>
              <a:gd name="connsiteX4-1559" fmla="*/ 2147475 w 6216319"/>
              <a:gd name="connsiteY4-1560" fmla="*/ 479915 h 1302226"/>
              <a:gd name="connsiteX5-1561" fmla="*/ 3043108 w 6216319"/>
              <a:gd name="connsiteY5-1562" fmla="*/ 549633 h 1302226"/>
              <a:gd name="connsiteX6-1563" fmla="*/ 3562786 w 6216319"/>
              <a:gd name="connsiteY6-1564" fmla="*/ 790391 h 1302226"/>
              <a:gd name="connsiteX7-1565" fmla="*/ 4684312 w 6216319"/>
              <a:gd name="connsiteY7-1566" fmla="*/ 1156227 h 1302226"/>
              <a:gd name="connsiteX8-1567" fmla="*/ 5092502 w 6216319"/>
              <a:gd name="connsiteY8-1568" fmla="*/ 1188280 h 1302226"/>
              <a:gd name="connsiteX9-1569" fmla="*/ 5810403 w 6216319"/>
              <a:gd name="connsiteY9-1570" fmla="*/ 1184110 h 1302226"/>
              <a:gd name="connsiteX10-1571" fmla="*/ 6216319 w 6216319"/>
              <a:gd name="connsiteY10-1572" fmla="*/ 1302226 h 1302226"/>
              <a:gd name="connsiteX11-1573" fmla="*/ 0 w 6216319"/>
              <a:gd name="connsiteY11-1574" fmla="*/ 1302226 h 1302226"/>
              <a:gd name="connsiteX12-1575" fmla="*/ 0 w 6216319"/>
              <a:gd name="connsiteY12-1576" fmla="*/ 22 h 1302226"/>
              <a:gd name="connsiteX0-1577" fmla="*/ 0 w 6216319"/>
              <a:gd name="connsiteY0-1578" fmla="*/ 10 h 1452543"/>
              <a:gd name="connsiteX1-1579" fmla="*/ 574189 w 6216319"/>
              <a:gd name="connsiteY1-1580" fmla="*/ 472133 h 1452543"/>
              <a:gd name="connsiteX2-1581" fmla="*/ 1015951 w 6216319"/>
              <a:gd name="connsiteY2-1582" fmla="*/ 496878 h 1452543"/>
              <a:gd name="connsiteX3-1583" fmla="*/ 1732682 w 6216319"/>
              <a:gd name="connsiteY3-1584" fmla="*/ 518355 h 1452543"/>
              <a:gd name="connsiteX4-1585" fmla="*/ 2147475 w 6216319"/>
              <a:gd name="connsiteY4-1586" fmla="*/ 630232 h 1452543"/>
              <a:gd name="connsiteX5-1587" fmla="*/ 3043108 w 6216319"/>
              <a:gd name="connsiteY5-1588" fmla="*/ 699950 h 1452543"/>
              <a:gd name="connsiteX6-1589" fmla="*/ 3562786 w 6216319"/>
              <a:gd name="connsiteY6-1590" fmla="*/ 940708 h 1452543"/>
              <a:gd name="connsiteX7-1591" fmla="*/ 4684312 w 6216319"/>
              <a:gd name="connsiteY7-1592" fmla="*/ 1306544 h 1452543"/>
              <a:gd name="connsiteX8-1593" fmla="*/ 5092502 w 6216319"/>
              <a:gd name="connsiteY8-1594" fmla="*/ 1338597 h 1452543"/>
              <a:gd name="connsiteX9-1595" fmla="*/ 5810403 w 6216319"/>
              <a:gd name="connsiteY9-1596" fmla="*/ 1334427 h 1452543"/>
              <a:gd name="connsiteX10-1597" fmla="*/ 6216319 w 6216319"/>
              <a:gd name="connsiteY10-1598" fmla="*/ 1452543 h 1452543"/>
              <a:gd name="connsiteX11-1599" fmla="*/ 0 w 6216319"/>
              <a:gd name="connsiteY11-1600" fmla="*/ 1452543 h 1452543"/>
              <a:gd name="connsiteX12-1601" fmla="*/ 0 w 6216319"/>
              <a:gd name="connsiteY12-1602" fmla="*/ 10 h 14525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59" y="connsiteY6-60"/>
              </a:cxn>
              <a:cxn ang="0">
                <a:pos x="connsiteX7-89" y="connsiteY7-90"/>
              </a:cxn>
              <a:cxn ang="0">
                <a:pos x="connsiteX8-123" y="connsiteY8-124"/>
              </a:cxn>
              <a:cxn ang="0">
                <a:pos x="connsiteX9-161" y="connsiteY9-162"/>
              </a:cxn>
              <a:cxn ang="0">
                <a:pos x="connsiteX10-913" y="connsiteY10-914"/>
              </a:cxn>
              <a:cxn ang="0">
                <a:pos x="connsiteX11-1157" y="connsiteY11-1158"/>
              </a:cxn>
              <a:cxn ang="0">
                <a:pos x="connsiteX12-1471" y="connsiteY12-1472"/>
              </a:cxn>
            </a:cxnLst>
            <a:rect l="l" t="t" r="r" b="b"/>
            <a:pathLst>
              <a:path w="6216319" h="1452543">
                <a:moveTo>
                  <a:pt x="0" y="10"/>
                </a:moveTo>
                <a:cubicBezTo>
                  <a:pt x="229007" y="-1920"/>
                  <a:pt x="473169" y="274373"/>
                  <a:pt x="574189" y="472133"/>
                </a:cubicBezTo>
                <a:cubicBezTo>
                  <a:pt x="784106" y="306783"/>
                  <a:pt x="876671" y="335710"/>
                  <a:pt x="1015951" y="496878"/>
                </a:cubicBezTo>
                <a:cubicBezTo>
                  <a:pt x="1169602" y="156200"/>
                  <a:pt x="1541775" y="268250"/>
                  <a:pt x="1732682" y="518355"/>
                </a:cubicBezTo>
                <a:cubicBezTo>
                  <a:pt x="1951423" y="389059"/>
                  <a:pt x="1995178" y="418617"/>
                  <a:pt x="2147475" y="630232"/>
                </a:cubicBezTo>
                <a:cubicBezTo>
                  <a:pt x="2240004" y="303227"/>
                  <a:pt x="2890265" y="229257"/>
                  <a:pt x="3043108" y="699950"/>
                </a:cubicBezTo>
                <a:cubicBezTo>
                  <a:pt x="3340461" y="644318"/>
                  <a:pt x="3395950" y="702404"/>
                  <a:pt x="3562786" y="940708"/>
                </a:cubicBezTo>
                <a:cubicBezTo>
                  <a:pt x="3973172" y="584855"/>
                  <a:pt x="4634636" y="975363"/>
                  <a:pt x="4684312" y="1306544"/>
                </a:cubicBezTo>
                <a:cubicBezTo>
                  <a:pt x="4775936" y="1140966"/>
                  <a:pt x="4979530" y="1164509"/>
                  <a:pt x="5092502" y="1338597"/>
                </a:cubicBezTo>
                <a:cubicBezTo>
                  <a:pt x="5153770" y="1141613"/>
                  <a:pt x="5525680" y="842973"/>
                  <a:pt x="5810403" y="1334427"/>
                </a:cubicBezTo>
                <a:cubicBezTo>
                  <a:pt x="5955954" y="1267516"/>
                  <a:pt x="6049313" y="1259859"/>
                  <a:pt x="6216319" y="1452543"/>
                </a:cubicBezTo>
                <a:lnTo>
                  <a:pt x="0" y="1452543"/>
                </a:lnTo>
                <a:lnTo>
                  <a:pt x="0" y="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0" name="Group 12"/>
          <p:cNvGrpSpPr/>
          <p:nvPr/>
        </p:nvGrpSpPr>
        <p:grpSpPr>
          <a:xfrm rot="10800000" flipH="1">
            <a:off x="6096000" y="2245006"/>
            <a:ext cx="230776" cy="335745"/>
            <a:chOff x="5105400" y="2190750"/>
            <a:chExt cx="1600200" cy="1295400"/>
          </a:xfrm>
          <a:solidFill>
            <a:schemeClr val="bg1"/>
          </a:solidFill>
        </p:grpSpPr>
        <p:sp>
          <p:nvSpPr>
            <p:cNvPr id="11" name="Chevron 56"/>
            <p:cNvSpPr/>
            <p:nvPr/>
          </p:nvSpPr>
          <p:spPr bwMode="auto">
            <a:xfrm>
              <a:off x="5105400" y="2343150"/>
              <a:ext cx="990600" cy="990600"/>
            </a:xfrm>
            <a:prstGeom prst="chevron">
              <a:avLst/>
            </a:prstGeom>
            <a:grpFill/>
            <a:ln w="9525">
              <a:noFill/>
              <a:round/>
            </a:ln>
          </p:spPr>
          <p:txBody>
            <a:bodyPr vert="horz" wrap="square" lIns="91440" tIns="45720" rIns="91440" bIns="45720" numCol="1" rtlCol="0" anchor="t" anchorCtr="0" compatLnSpc="1"/>
            <a:lstStyle/>
            <a:p>
              <a:pPr algn="ctr"/>
              <a:endParaRPr lang="en-US">
                <a:cs typeface="+mn-ea"/>
                <a:sym typeface="+mn-lt"/>
              </a:endParaRPr>
            </a:p>
          </p:txBody>
        </p:sp>
        <p:sp>
          <p:nvSpPr>
            <p:cNvPr id="12" name="Chevron 57"/>
            <p:cNvSpPr/>
            <p:nvPr/>
          </p:nvSpPr>
          <p:spPr bwMode="auto">
            <a:xfrm>
              <a:off x="5410200" y="2190750"/>
              <a:ext cx="1295400" cy="1295400"/>
            </a:xfrm>
            <a:prstGeom prst="chevron">
              <a:avLst/>
            </a:prstGeom>
            <a:grpFill/>
            <a:ln w="9525">
              <a:noFill/>
              <a:round/>
            </a:ln>
          </p:spPr>
          <p:txBody>
            <a:bodyPr vert="horz" wrap="square" lIns="91440" tIns="45720" rIns="91440" bIns="45720" numCol="1" rtlCol="0" anchor="t" anchorCtr="0" compatLnSpc="1"/>
            <a:lstStyle/>
            <a:p>
              <a:pPr algn="ctr"/>
              <a:endParaRPr lang="en-US">
                <a:cs typeface="+mn-ea"/>
                <a:sym typeface="+mn-lt"/>
              </a:endParaRPr>
            </a:p>
          </p:txBody>
        </p:sp>
      </p:grpSp>
      <p:grpSp>
        <p:nvGrpSpPr>
          <p:cNvPr id="13" name="Group 12"/>
          <p:cNvGrpSpPr/>
          <p:nvPr/>
        </p:nvGrpSpPr>
        <p:grpSpPr>
          <a:xfrm rot="10800000" flipH="1">
            <a:off x="6052042" y="3516349"/>
            <a:ext cx="230776" cy="335745"/>
            <a:chOff x="5105400" y="2190750"/>
            <a:chExt cx="1600200" cy="1295400"/>
          </a:xfrm>
          <a:solidFill>
            <a:schemeClr val="bg1"/>
          </a:solidFill>
        </p:grpSpPr>
        <p:sp>
          <p:nvSpPr>
            <p:cNvPr id="14" name="Chevron 59"/>
            <p:cNvSpPr/>
            <p:nvPr/>
          </p:nvSpPr>
          <p:spPr bwMode="auto">
            <a:xfrm>
              <a:off x="5105400" y="2343150"/>
              <a:ext cx="990600" cy="990600"/>
            </a:xfrm>
            <a:prstGeom prst="chevron">
              <a:avLst/>
            </a:prstGeom>
            <a:grpFill/>
            <a:ln w="9525">
              <a:noFill/>
              <a:round/>
            </a:ln>
          </p:spPr>
          <p:txBody>
            <a:bodyPr vert="horz" wrap="square" lIns="91440" tIns="45720" rIns="91440" bIns="45720" numCol="1" rtlCol="0" anchor="t" anchorCtr="0" compatLnSpc="1"/>
            <a:lstStyle/>
            <a:p>
              <a:pPr algn="ctr"/>
              <a:endParaRPr lang="en-US">
                <a:cs typeface="+mn-ea"/>
                <a:sym typeface="+mn-lt"/>
              </a:endParaRPr>
            </a:p>
          </p:txBody>
        </p:sp>
        <p:sp>
          <p:nvSpPr>
            <p:cNvPr id="15" name="Chevron 60"/>
            <p:cNvSpPr/>
            <p:nvPr/>
          </p:nvSpPr>
          <p:spPr bwMode="auto">
            <a:xfrm>
              <a:off x="5410200" y="2190750"/>
              <a:ext cx="1295400" cy="1295400"/>
            </a:xfrm>
            <a:prstGeom prst="chevron">
              <a:avLst/>
            </a:prstGeom>
            <a:grpFill/>
            <a:ln w="9525">
              <a:noFill/>
              <a:round/>
            </a:ln>
          </p:spPr>
          <p:txBody>
            <a:bodyPr vert="horz" wrap="square" lIns="91440" tIns="45720" rIns="91440" bIns="45720" numCol="1" rtlCol="0" anchor="t" anchorCtr="0" compatLnSpc="1"/>
            <a:lstStyle/>
            <a:p>
              <a:pPr algn="ctr"/>
              <a:endParaRPr lang="en-US">
                <a:cs typeface="+mn-ea"/>
                <a:sym typeface="+mn-lt"/>
              </a:endParaRPr>
            </a:p>
          </p:txBody>
        </p:sp>
      </p:grpSp>
      <p:grpSp>
        <p:nvGrpSpPr>
          <p:cNvPr id="16" name="Group 12"/>
          <p:cNvGrpSpPr/>
          <p:nvPr/>
        </p:nvGrpSpPr>
        <p:grpSpPr>
          <a:xfrm rot="10800000" flipH="1">
            <a:off x="6095998" y="4801527"/>
            <a:ext cx="230776" cy="335745"/>
            <a:chOff x="5105400" y="2190750"/>
            <a:chExt cx="1600200" cy="1295400"/>
          </a:xfrm>
          <a:solidFill>
            <a:schemeClr val="bg1"/>
          </a:solidFill>
        </p:grpSpPr>
        <p:sp>
          <p:nvSpPr>
            <p:cNvPr id="17" name="Chevron 62"/>
            <p:cNvSpPr/>
            <p:nvPr/>
          </p:nvSpPr>
          <p:spPr bwMode="auto">
            <a:xfrm>
              <a:off x="5105400" y="2343150"/>
              <a:ext cx="990600" cy="990600"/>
            </a:xfrm>
            <a:prstGeom prst="chevron">
              <a:avLst/>
            </a:prstGeom>
            <a:grpFill/>
            <a:ln w="9525">
              <a:noFill/>
              <a:round/>
            </a:ln>
          </p:spPr>
          <p:txBody>
            <a:bodyPr vert="horz" wrap="square" lIns="91440" tIns="45720" rIns="91440" bIns="45720" numCol="1" rtlCol="0" anchor="t" anchorCtr="0" compatLnSpc="1"/>
            <a:lstStyle/>
            <a:p>
              <a:pPr algn="ctr"/>
              <a:endParaRPr lang="en-US">
                <a:cs typeface="+mn-ea"/>
                <a:sym typeface="+mn-lt"/>
              </a:endParaRPr>
            </a:p>
          </p:txBody>
        </p:sp>
        <p:sp>
          <p:nvSpPr>
            <p:cNvPr id="18" name="Chevron 63"/>
            <p:cNvSpPr/>
            <p:nvPr/>
          </p:nvSpPr>
          <p:spPr bwMode="auto">
            <a:xfrm>
              <a:off x="5410200" y="2190750"/>
              <a:ext cx="1295400" cy="1295400"/>
            </a:xfrm>
            <a:prstGeom prst="chevron">
              <a:avLst/>
            </a:prstGeom>
            <a:grpFill/>
            <a:ln w="9525">
              <a:noFill/>
              <a:round/>
            </a:ln>
          </p:spPr>
          <p:txBody>
            <a:bodyPr vert="horz" wrap="square" lIns="91440" tIns="45720" rIns="91440" bIns="45720" numCol="1" rtlCol="0" anchor="t" anchorCtr="0" compatLnSpc="1"/>
            <a:lstStyle/>
            <a:p>
              <a:pPr algn="ctr"/>
              <a:endParaRPr lang="en-US">
                <a:cs typeface="+mn-ea"/>
                <a:sym typeface="+mn-lt"/>
              </a:endParaRPr>
            </a:p>
          </p:txBody>
        </p:sp>
      </p:grpSp>
      <p:sp>
        <p:nvSpPr>
          <p:cNvPr id="61" name="矩形 7"/>
          <p:cNvSpPr>
            <a:spLocks noChangeArrowheads="1"/>
          </p:cNvSpPr>
          <p:nvPr/>
        </p:nvSpPr>
        <p:spPr bwMode="auto">
          <a:xfrm>
            <a:off x="381000" y="755650"/>
            <a:ext cx="8308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chemeClr val="bg1">
                    <a:lumMod val="75000"/>
                  </a:schemeClr>
                </a:solidFill>
                <a:latin typeface="微软雅黑" panose="020B0503020204020204" pitchFamily="34" charset="-122"/>
                <a:ea typeface="微软雅黑" panose="020B0503020204020204" pitchFamily="34" charset="-122"/>
              </a:rPr>
              <a:t>人员是数据中心运维管理的基础，也是数据中心运维管理的核心</a:t>
            </a:r>
            <a:endParaRPr lang="zh-CN" altLang="en-US" sz="2000" b="1" dirty="0">
              <a:solidFill>
                <a:schemeClr val="bg1">
                  <a:lumMod val="75000"/>
                </a:schemeClr>
              </a:solidFill>
              <a:latin typeface="微软雅黑" panose="020B0503020204020204" pitchFamily="34" charset="-122"/>
              <a:ea typeface="微软雅黑" panose="020B0503020204020204" pitchFamily="34" charset="-122"/>
            </a:endParaRPr>
          </a:p>
        </p:txBody>
      </p:sp>
      <p:sp>
        <p:nvSpPr>
          <p:cNvPr id="62" name="矩形 8"/>
          <p:cNvSpPr>
            <a:spLocks noChangeArrowheads="1"/>
          </p:cNvSpPr>
          <p:nvPr/>
        </p:nvSpPr>
        <p:spPr bwMode="auto">
          <a:xfrm>
            <a:off x="390525" y="1331913"/>
            <a:ext cx="8512175"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rgbClr val="FFC000"/>
                </a:solidFill>
                <a:latin typeface="微软雅黑" panose="020B0503020204020204" pitchFamily="34" charset="-122"/>
                <a:ea typeface="微软雅黑" panose="020B0503020204020204" pitchFamily="34" charset="-122"/>
              </a:rPr>
              <a:t>建立起一套科学合理的包括选、用、培养、考核及解聘的人员管理生命周期；如何通过合理的组织架构设计与人员分工，最大限度地发挥个人的主观能动性，为组织目标贡献力量等。</a:t>
            </a:r>
            <a:endParaRPr lang="zh-CN" altLang="en-US" sz="1600" dirty="0">
              <a:solidFill>
                <a:srgbClr val="FFC000"/>
              </a:solidFill>
              <a:latin typeface="微软雅黑" panose="020B0503020204020204" pitchFamily="34" charset="-122"/>
              <a:ea typeface="微软雅黑" panose="020B0503020204020204" pitchFamily="34" charset="-122"/>
            </a:endParaRPr>
          </a:p>
        </p:txBody>
      </p:sp>
      <p:grpSp>
        <p:nvGrpSpPr>
          <p:cNvPr id="63" name="组合 3"/>
          <p:cNvGrpSpPr/>
          <p:nvPr/>
        </p:nvGrpSpPr>
        <p:grpSpPr bwMode="auto">
          <a:xfrm>
            <a:off x="312770" y="2254331"/>
            <a:ext cx="5615499" cy="4047317"/>
            <a:chOff x="155575" y="-3633538"/>
            <a:chExt cx="9753600" cy="6876423"/>
          </a:xfrm>
        </p:grpSpPr>
        <p:pic>
          <p:nvPicPr>
            <p:cNvPr id="64" name="Picture 2" descr="c:\users\lmj\appdata\roaming\360se6\User Data\temp\8175703_215541078325_2.jpg"/>
            <p:cNvPicPr>
              <a:picLocks noChangeAspect="1" noChangeArrowheads="1"/>
            </p:cNvPicPr>
            <p:nvPr/>
          </p:nvPicPr>
          <p:blipFill>
            <a:blip r:embed="rId1">
              <a:extLst>
                <a:ext uri="{28A0092B-C50C-407E-A947-70E740481C1C}">
                  <a14:useLocalDpi xmlns:a14="http://schemas.microsoft.com/office/drawing/2010/main" val="0"/>
                </a:ext>
              </a:extLst>
            </a:blip>
            <a:srcRect t="10712" b="18787"/>
            <a:stretch>
              <a:fillRect/>
            </a:stretch>
          </p:blipFill>
          <p:spPr bwMode="auto">
            <a:xfrm>
              <a:off x="155575" y="-3633538"/>
              <a:ext cx="9753600" cy="6876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TextBox 2"/>
            <p:cNvSpPr txBox="1">
              <a:spLocks noChangeArrowheads="1"/>
            </p:cNvSpPr>
            <p:nvPr/>
          </p:nvSpPr>
          <p:spPr bwMode="auto">
            <a:xfrm>
              <a:off x="2031388" y="-2693694"/>
              <a:ext cx="1421904" cy="102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smtClean="0">
                  <a:latin typeface="微软雅黑" panose="020B0503020204020204" pitchFamily="34" charset="-122"/>
                  <a:ea typeface="微软雅黑" panose="020B0503020204020204" pitchFamily="34" charset="-122"/>
                </a:rPr>
                <a:t>基础</a:t>
              </a:r>
              <a:endParaRPr lang="en-US" altLang="zh-CN" dirty="0" smtClean="0">
                <a:latin typeface="微软雅黑" panose="020B0503020204020204" pitchFamily="34" charset="-122"/>
                <a:ea typeface="微软雅黑" panose="020B0503020204020204" pitchFamily="34" charset="-122"/>
              </a:endParaRPr>
            </a:p>
            <a:p>
              <a:pPr algn="ctr" eaLnBrk="1" hangingPunct="1"/>
              <a:r>
                <a:rPr lang="zh-CN" altLang="en-US" dirty="0" smtClean="0">
                  <a:latin typeface="微软雅黑" panose="020B0503020204020204" pitchFamily="34" charset="-122"/>
                  <a:ea typeface="微软雅黑" panose="020B0503020204020204" pitchFamily="34" charset="-122"/>
                </a:rPr>
                <a:t>设施</a:t>
              </a:r>
              <a:endParaRPr lang="zh-CN" altLang="en-US" dirty="0">
                <a:latin typeface="微软雅黑" panose="020B0503020204020204" pitchFamily="34" charset="-122"/>
                <a:ea typeface="微软雅黑" panose="020B0503020204020204" pitchFamily="34" charset="-122"/>
              </a:endParaRPr>
            </a:p>
          </p:txBody>
        </p:sp>
        <p:sp>
          <p:nvSpPr>
            <p:cNvPr id="66" name="TextBox 4"/>
            <p:cNvSpPr txBox="1">
              <a:spLocks noChangeArrowheads="1"/>
            </p:cNvSpPr>
            <p:nvPr/>
          </p:nvSpPr>
          <p:spPr bwMode="auto">
            <a:xfrm>
              <a:off x="4854862" y="-2827155"/>
              <a:ext cx="1703565" cy="62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设备</a:t>
              </a:r>
              <a:endParaRPr lang="zh-CN" altLang="en-US" dirty="0">
                <a:latin typeface="微软雅黑" panose="020B0503020204020204" pitchFamily="34" charset="-122"/>
                <a:ea typeface="微软雅黑" panose="020B0503020204020204" pitchFamily="34" charset="-122"/>
              </a:endParaRPr>
            </a:p>
          </p:txBody>
        </p:sp>
        <p:sp>
          <p:nvSpPr>
            <p:cNvPr id="67" name="TextBox 5"/>
            <p:cNvSpPr txBox="1">
              <a:spLocks noChangeArrowheads="1"/>
            </p:cNvSpPr>
            <p:nvPr/>
          </p:nvSpPr>
          <p:spPr bwMode="auto">
            <a:xfrm>
              <a:off x="7722096" y="-1962308"/>
              <a:ext cx="1660191" cy="93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微软雅黑" panose="020B0503020204020204" pitchFamily="34" charset="-122"/>
                  <a:ea typeface="微软雅黑" panose="020B0503020204020204" pitchFamily="34" charset="-122"/>
                </a:rPr>
                <a:t>系统</a:t>
              </a:r>
              <a:r>
                <a:rPr lang="zh-CN" altLang="en-US" sz="1600" dirty="0" smtClean="0">
                  <a:latin typeface="微软雅黑" panose="020B0503020204020204" pitchFamily="34" charset="-122"/>
                  <a:ea typeface="微软雅黑" panose="020B0503020204020204" pitchFamily="34" charset="-122"/>
                </a:rPr>
                <a:t>与</a:t>
              </a:r>
              <a:endParaRPr lang="en-US" altLang="zh-CN" sz="1600" dirty="0" smtClean="0">
                <a:latin typeface="微软雅黑" panose="020B0503020204020204" pitchFamily="34" charset="-122"/>
                <a:ea typeface="微软雅黑" panose="020B0503020204020204" pitchFamily="34" charset="-122"/>
              </a:endParaRPr>
            </a:p>
            <a:p>
              <a:pPr algn="ctr" eaLnBrk="1" hangingPunct="1"/>
              <a:r>
                <a:rPr lang="zh-CN" altLang="en-US" sz="1600" dirty="0" smtClean="0">
                  <a:latin typeface="微软雅黑" panose="020B0503020204020204" pitchFamily="34" charset="-122"/>
                  <a:ea typeface="微软雅黑" panose="020B0503020204020204" pitchFamily="34" charset="-122"/>
                </a:rPr>
                <a:t>数据</a:t>
              </a:r>
              <a:endParaRPr lang="zh-CN" altLang="en-US" sz="1600" dirty="0">
                <a:latin typeface="微软雅黑" panose="020B0503020204020204" pitchFamily="34" charset="-122"/>
                <a:ea typeface="微软雅黑" panose="020B0503020204020204" pitchFamily="34" charset="-122"/>
              </a:endParaRPr>
            </a:p>
          </p:txBody>
        </p:sp>
        <p:sp>
          <p:nvSpPr>
            <p:cNvPr id="68" name="TextBox 6"/>
            <p:cNvSpPr txBox="1">
              <a:spLocks noChangeArrowheads="1"/>
            </p:cNvSpPr>
            <p:nvPr/>
          </p:nvSpPr>
          <p:spPr bwMode="auto">
            <a:xfrm>
              <a:off x="629816" y="-1766518"/>
              <a:ext cx="1421904" cy="102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smtClean="0">
                  <a:latin typeface="微软雅黑" panose="020B0503020204020204" pitchFamily="34" charset="-122"/>
                  <a:ea typeface="微软雅黑" panose="020B0503020204020204" pitchFamily="34" charset="-122"/>
                </a:rPr>
                <a:t>管理</a:t>
              </a:r>
              <a:endParaRPr lang="en-US" altLang="zh-CN" dirty="0" smtClean="0">
                <a:latin typeface="微软雅黑" panose="020B0503020204020204" pitchFamily="34" charset="-122"/>
                <a:ea typeface="微软雅黑" panose="020B0503020204020204" pitchFamily="34" charset="-122"/>
              </a:endParaRPr>
            </a:p>
            <a:p>
              <a:pPr algn="ctr" eaLnBrk="1" hangingPunct="1"/>
              <a:r>
                <a:rPr lang="zh-CN" altLang="en-US" dirty="0" smtClean="0">
                  <a:latin typeface="微软雅黑" panose="020B0503020204020204" pitchFamily="34" charset="-122"/>
                  <a:ea typeface="微软雅黑" panose="020B0503020204020204" pitchFamily="34" charset="-122"/>
                </a:rPr>
                <a:t>工具</a:t>
              </a: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6462" y="4824675"/>
            <a:ext cx="2523763" cy="1580487"/>
          </a:xfrm>
          <a:prstGeom prst="rect">
            <a:avLst/>
          </a:prstGeom>
        </p:spPr>
      </p:pic>
      <p:sp>
        <p:nvSpPr>
          <p:cNvPr id="118" name="矩形 117"/>
          <p:cNvSpPr/>
          <p:nvPr/>
        </p:nvSpPr>
        <p:spPr>
          <a:xfrm>
            <a:off x="2329314" y="1251157"/>
            <a:ext cx="8937066" cy="5201424"/>
          </a:xfrm>
          <a:prstGeom prst="rect">
            <a:avLst/>
          </a:prstGeom>
          <a:ln>
            <a:noFill/>
          </a:ln>
          <a:effectLst>
            <a:glow rad="1016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4"/>
          </a:lnRef>
          <a:fillRef idx="2">
            <a:schemeClr val="accent4"/>
          </a:fillRef>
          <a:effectRef idx="1">
            <a:schemeClr val="accent4"/>
          </a:effectRef>
          <a:fontRef idx="minor">
            <a:schemeClr val="dk1"/>
          </a:fontRef>
        </p:style>
        <p:txBody>
          <a:bodyPr wrap="square">
            <a:spAutoFit/>
          </a:bodyPr>
          <a:lstStyle/>
          <a:p>
            <a:pPr fontAlgn="auto">
              <a:lnSpc>
                <a:spcPct val="130000"/>
              </a:lnSpc>
              <a:spcBef>
                <a:spcPts val="0"/>
              </a:spcBef>
              <a:spcAft>
                <a:spcPts val="0"/>
              </a:spcAft>
              <a:defRPr/>
            </a:pPr>
            <a:r>
              <a:rPr lang="zh-CN" altLang="en-US" sz="2000" b="1" dirty="0">
                <a:solidFill>
                  <a:srgbClr val="C00000"/>
                </a:solidFill>
                <a:latin typeface="微软雅黑" panose="020B0503020204020204" pitchFamily="34" charset="-122"/>
                <a:ea typeface="微软雅黑" panose="020B0503020204020204" pitchFamily="34" charset="-122"/>
              </a:rPr>
              <a:t>运维管理体系的意义：</a:t>
            </a:r>
            <a:endParaRPr lang="en-US" altLang="zh-CN" sz="2000" b="1" dirty="0">
              <a:solidFill>
                <a:srgbClr val="C00000"/>
              </a:solidFill>
              <a:latin typeface="微软雅黑" panose="020B0503020204020204" pitchFamily="34" charset="-122"/>
              <a:ea typeface="微软雅黑" panose="020B0503020204020204" pitchFamily="34" charset="-122"/>
            </a:endParaRPr>
          </a:p>
          <a:p>
            <a:pPr fontAlgn="auto">
              <a:lnSpc>
                <a:spcPct val="130000"/>
              </a:lnSpc>
              <a:spcBef>
                <a:spcPts val="0"/>
              </a:spcBef>
              <a:spcAft>
                <a:spcPts val="0"/>
              </a:spcAft>
              <a:defRPr/>
            </a:pPr>
            <a:endParaRPr lang="en-US" altLang="zh-CN" sz="2000" b="1" dirty="0">
              <a:solidFill>
                <a:srgbClr val="C00000"/>
              </a:solidFill>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r>
              <a:rPr lang="zh-CN" altLang="en-US" sz="2000" dirty="0" smtClean="0">
                <a:latin typeface="微软雅黑" panose="020B0503020204020204" pitchFamily="34" charset="-122"/>
                <a:ea typeface="微软雅黑" panose="020B0503020204020204" pitchFamily="34" charset="-122"/>
              </a:rPr>
              <a:t>            有一套</a:t>
            </a:r>
            <a:r>
              <a:rPr lang="zh-CN" altLang="en-US" sz="2000" dirty="0">
                <a:latin typeface="微软雅黑" panose="020B0503020204020204" pitchFamily="34" charset="-122"/>
                <a:ea typeface="微软雅黑" panose="020B0503020204020204" pitchFamily="34" charset="-122"/>
              </a:rPr>
              <a:t>完整的体系系统、科学地</a:t>
            </a:r>
            <a:r>
              <a:rPr lang="zh-CN" altLang="en-US" sz="2000" dirty="0" smtClean="0">
                <a:latin typeface="微软雅黑" panose="020B0503020204020204" pitchFamily="34" charset="-122"/>
                <a:ea typeface="微软雅黑" panose="020B0503020204020204" pitchFamily="34" charset="-122"/>
              </a:rPr>
              <a:t>指导团队人员的</a:t>
            </a:r>
            <a:r>
              <a:rPr lang="zh-CN" altLang="en-US" sz="2000" dirty="0">
                <a:latin typeface="微软雅黑" panose="020B0503020204020204" pitchFamily="34" charset="-122"/>
                <a:ea typeface="微软雅黑" panose="020B0503020204020204" pitchFamily="34" charset="-122"/>
              </a:rPr>
              <a:t>运维管理</a:t>
            </a:r>
            <a:r>
              <a:rPr lang="zh-CN" altLang="en-US" sz="2000" dirty="0" smtClean="0">
                <a:latin typeface="微软雅黑" panose="020B0503020204020204" pitchFamily="34" charset="-122"/>
                <a:ea typeface="微软雅黑" panose="020B0503020204020204" pitchFamily="34" charset="-122"/>
              </a:rPr>
              <a:t>工作</a:t>
            </a:r>
            <a:endParaRPr lang="en-US" altLang="zh-CN" sz="2000" dirty="0" smtClean="0">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endParaRPr lang="en-US" altLang="zh-CN" sz="2000" dirty="0">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r>
              <a:rPr lang="zh-CN" altLang="en-US" sz="2000" dirty="0" smtClean="0">
                <a:latin typeface="微软雅黑" panose="020B0503020204020204" pitchFamily="34" charset="-122"/>
                <a:ea typeface="微软雅黑" panose="020B0503020204020204" pitchFamily="34" charset="-122"/>
              </a:rPr>
              <a:t>            运</a:t>
            </a:r>
            <a:r>
              <a:rPr lang="zh-CN" altLang="en-US" sz="2000" dirty="0">
                <a:latin typeface="微软雅黑" panose="020B0503020204020204" pitchFamily="34" charset="-122"/>
                <a:ea typeface="微软雅黑" panose="020B0503020204020204" pitchFamily="34" charset="-122"/>
              </a:rPr>
              <a:t>维体系涵盖所有的运维要素，全方位支撑运维管理</a:t>
            </a:r>
            <a:r>
              <a:rPr lang="zh-CN" altLang="en-US" sz="2000" dirty="0" smtClean="0">
                <a:latin typeface="微软雅黑" panose="020B0503020204020204" pitchFamily="34" charset="-122"/>
                <a:ea typeface="微软雅黑" panose="020B0503020204020204" pitchFamily="34" charset="-122"/>
              </a:rPr>
              <a:t>。                </a:t>
            </a:r>
            <a:endParaRPr lang="en-US" altLang="zh-CN" sz="2000" dirty="0" smtClean="0">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如</a:t>
            </a:r>
            <a:r>
              <a:rPr lang="zh-CN" altLang="en-US" sz="2000" dirty="0">
                <a:latin typeface="微软雅黑" panose="020B0503020204020204" pitchFamily="34" charset="-122"/>
                <a:ea typeface="微软雅黑" panose="020B0503020204020204" pitchFamily="34" charset="-122"/>
              </a:rPr>
              <a:t>：人员</a:t>
            </a:r>
            <a:r>
              <a:rPr lang="zh-CN" altLang="en-US" sz="2000" dirty="0" smtClean="0">
                <a:latin typeface="微软雅黑" panose="020B0503020204020204" pitchFamily="34" charset="-122"/>
                <a:ea typeface="微软雅黑" panose="020B0503020204020204" pitchFamily="34" charset="-122"/>
              </a:rPr>
              <a:t>、组织</a:t>
            </a:r>
            <a:r>
              <a:rPr lang="zh-CN" altLang="en-US" sz="2000" dirty="0">
                <a:latin typeface="微软雅黑" panose="020B0503020204020204" pitchFamily="34" charset="-122"/>
                <a:ea typeface="微软雅黑" panose="020B0503020204020204" pitchFamily="34" charset="-122"/>
              </a:rPr>
              <a:t>、培训、制度、流程、规范、标准、管理、平台</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工具</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技术等。</a:t>
            </a:r>
            <a:endParaRPr lang="en-US" altLang="zh-CN" sz="2000" dirty="0" smtClean="0">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endParaRPr lang="en-US" altLang="zh-CN" sz="2000" dirty="0">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r>
              <a:rPr lang="zh-CN" altLang="en-US" sz="2000" dirty="0" smtClean="0">
                <a:latin typeface="微软雅黑" panose="020B0503020204020204" pitchFamily="34" charset="-122"/>
                <a:ea typeface="微软雅黑" panose="020B0503020204020204" pitchFamily="34" charset="-122"/>
              </a:rPr>
              <a:t>            运</a:t>
            </a:r>
            <a:r>
              <a:rPr lang="zh-CN" altLang="en-US" sz="2000" dirty="0">
                <a:latin typeface="微软雅黑" panose="020B0503020204020204" pitchFamily="34" charset="-122"/>
                <a:ea typeface="微软雅黑" panose="020B0503020204020204" pitchFamily="34" charset="-122"/>
              </a:rPr>
              <a:t>维体系通过一套规划、实施、评估、审计、优化的循环管理</a:t>
            </a:r>
            <a:r>
              <a:rPr lang="zh-CN" altLang="en-US" sz="2000" dirty="0" smtClean="0">
                <a:latin typeface="微软雅黑" panose="020B0503020204020204" pitchFamily="34" charset="-122"/>
                <a:ea typeface="微软雅黑" panose="020B0503020204020204" pitchFamily="34" charset="-122"/>
              </a:rPr>
              <a:t>过 </a:t>
            </a:r>
            <a:endParaRPr lang="en-US" altLang="zh-CN" sz="2000" dirty="0" smtClean="0">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程</a:t>
            </a:r>
            <a:r>
              <a:rPr lang="zh-CN" altLang="en-US" sz="2000" dirty="0">
                <a:latin typeface="微软雅黑" panose="020B0503020204020204" pitchFamily="34" charset="-122"/>
                <a:ea typeface="微软雅黑" panose="020B0503020204020204" pitchFamily="34" charset="-122"/>
              </a:rPr>
              <a:t>，持续提升运维服务质量和</a:t>
            </a:r>
            <a:r>
              <a:rPr lang="zh-CN" altLang="en-US" sz="2000" dirty="0" smtClean="0">
                <a:latin typeface="微软雅黑" panose="020B0503020204020204" pitchFamily="34" charset="-122"/>
                <a:ea typeface="微软雅黑" panose="020B0503020204020204" pitchFamily="34" charset="-122"/>
              </a:rPr>
              <a:t>效率</a:t>
            </a:r>
            <a:endParaRPr lang="en-US" altLang="zh-CN" sz="2000" dirty="0" smtClean="0">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endParaRPr lang="en-US" altLang="zh-CN" sz="2000" dirty="0">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r>
              <a:rPr lang="zh-CN" altLang="en-US" sz="2000" dirty="0" smtClean="0">
                <a:latin typeface="微软雅黑" panose="020B0503020204020204" pitchFamily="34" charset="-122"/>
                <a:ea typeface="微软雅黑" panose="020B0503020204020204" pitchFamily="34" charset="-122"/>
              </a:rPr>
              <a:t>           运</a:t>
            </a:r>
            <a:r>
              <a:rPr lang="zh-CN" altLang="en-US" sz="2000" dirty="0">
                <a:latin typeface="微软雅黑" panose="020B0503020204020204" pitchFamily="34" charset="-122"/>
                <a:ea typeface="微软雅黑" panose="020B0503020204020204" pitchFamily="34" charset="-122"/>
              </a:rPr>
              <a:t>维管理体系作为最佳实践，达到加强运维管理、提高运维效率</a:t>
            </a:r>
            <a:r>
              <a:rPr lang="zh-CN" altLang="en-US" sz="2000" dirty="0" smtClean="0">
                <a:latin typeface="微软雅黑" panose="020B0503020204020204" pitchFamily="34" charset="-122"/>
                <a:ea typeface="微软雅黑" panose="020B0503020204020204" pitchFamily="34" charset="-122"/>
              </a:rPr>
              <a:t>、         </a:t>
            </a:r>
            <a:endParaRPr lang="en-US" altLang="zh-CN" sz="2000" dirty="0" smtClean="0">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改善</a:t>
            </a:r>
            <a:r>
              <a:rPr lang="zh-CN" altLang="en-US" sz="2000" dirty="0">
                <a:latin typeface="微软雅黑" panose="020B0503020204020204" pitchFamily="34" charset="-122"/>
                <a:ea typeface="微软雅黑" panose="020B0503020204020204" pitchFamily="34" charset="-122"/>
              </a:rPr>
              <a:t>运维质量、提高系统安全的目的，充分发挥</a:t>
            </a:r>
            <a:r>
              <a:rPr lang="zh-CN" altLang="en-US" sz="2000" dirty="0" smtClean="0">
                <a:latin typeface="微软雅黑" panose="020B0503020204020204" pitchFamily="34" charset="-122"/>
                <a:ea typeface="微软雅黑" panose="020B0503020204020204" pitchFamily="34" charset="-122"/>
              </a:rPr>
              <a:t>对业务发展的支撑</a:t>
            </a:r>
            <a:endParaRPr lang="en-US" altLang="zh-CN" sz="2000" dirty="0" smtClean="0">
              <a:latin typeface="微软雅黑" panose="020B0503020204020204" pitchFamily="34" charset="-122"/>
              <a:ea typeface="微软雅黑" panose="020B0503020204020204" pitchFamily="34" charset="-122"/>
            </a:endParaRPr>
          </a:p>
          <a:p>
            <a:pPr fontAlgn="auto">
              <a:lnSpc>
                <a:spcPts val="2800"/>
              </a:lnSpc>
              <a:spcBef>
                <a:spcPts val="0"/>
              </a:spcBef>
              <a:spcAft>
                <a:spcPts val="0"/>
              </a:spcAft>
              <a:defRPr/>
            </a:pPr>
            <a:endParaRPr lang="en-US" altLang="zh-CN" sz="2000" dirty="0">
              <a:latin typeface="微软雅黑" panose="020B0503020204020204" pitchFamily="34" charset="-122"/>
              <a:ea typeface="微软雅黑" panose="020B0503020204020204" pitchFamily="34" charset="-122"/>
            </a:endParaRPr>
          </a:p>
        </p:txBody>
      </p:sp>
      <p:sp>
        <p:nvSpPr>
          <p:cNvPr id="98" name="Freeform 167"/>
          <p:cNvSpPr>
            <a:spLocks noEditPoints="1"/>
          </p:cNvSpPr>
          <p:nvPr/>
        </p:nvSpPr>
        <p:spPr bwMode="auto">
          <a:xfrm>
            <a:off x="2604697" y="2139867"/>
            <a:ext cx="331059" cy="333707"/>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solidFill>
          <a:ln w="9525">
            <a:noFill/>
            <a:round/>
          </a:ln>
        </p:spPr>
        <p:txBody>
          <a:bodyPr vert="horz" wrap="square" lIns="121682" tIns="60841" rIns="121682" bIns="60841" numCol="1" anchor="t" anchorCtr="0" compatLnSpc="1"/>
          <a:lstStyle/>
          <a:p>
            <a:pPr marL="0" marR="0" lvl="0" indent="0"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9" name="Freeform 167"/>
          <p:cNvSpPr>
            <a:spLocks noEditPoints="1"/>
          </p:cNvSpPr>
          <p:nvPr/>
        </p:nvSpPr>
        <p:spPr bwMode="auto">
          <a:xfrm>
            <a:off x="2604696" y="4296224"/>
            <a:ext cx="331059" cy="333707"/>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solidFill>
          <a:ln w="9525">
            <a:noFill/>
            <a:round/>
          </a:ln>
        </p:spPr>
        <p:txBody>
          <a:bodyPr vert="horz" wrap="square" lIns="121682" tIns="60841" rIns="121682" bIns="60841" numCol="1" anchor="t" anchorCtr="0" compatLnSpc="1"/>
          <a:lstStyle/>
          <a:p>
            <a:pPr marL="0" marR="0" lvl="0" indent="0"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2" name="Freeform 167"/>
          <p:cNvSpPr>
            <a:spLocks noEditPoints="1"/>
          </p:cNvSpPr>
          <p:nvPr/>
        </p:nvSpPr>
        <p:spPr bwMode="auto">
          <a:xfrm>
            <a:off x="2604696" y="2889614"/>
            <a:ext cx="331059" cy="333707"/>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solidFill>
          <a:ln w="9525">
            <a:noFill/>
            <a:round/>
          </a:ln>
        </p:spPr>
        <p:txBody>
          <a:bodyPr vert="horz" wrap="square" lIns="121682" tIns="60841" rIns="121682" bIns="60841" numCol="1" anchor="t" anchorCtr="0" compatLnSpc="1"/>
          <a:lstStyle/>
          <a:p>
            <a:pPr marL="0" marR="0" lvl="0" indent="0"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03" name="Freeform 167"/>
          <p:cNvSpPr>
            <a:spLocks noEditPoints="1"/>
          </p:cNvSpPr>
          <p:nvPr/>
        </p:nvSpPr>
        <p:spPr bwMode="auto">
          <a:xfrm>
            <a:off x="2604696" y="5281212"/>
            <a:ext cx="331059" cy="333707"/>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solidFill>
          <a:ln w="9525">
            <a:noFill/>
            <a:round/>
          </a:ln>
        </p:spPr>
        <p:txBody>
          <a:bodyPr vert="horz" wrap="square" lIns="121682" tIns="60841" rIns="121682" bIns="60841" numCol="1" anchor="t" anchorCtr="0" compatLnSpc="1"/>
          <a:lstStyle/>
          <a:p>
            <a:pPr marL="0" marR="0" lvl="0" indent="0"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black"/>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6" name="标题 1"/>
          <p:cNvSpPr txBox="1"/>
          <p:nvPr/>
        </p:nvSpPr>
        <p:spPr bwMode="auto">
          <a:xfrm>
            <a:off x="741411" y="527257"/>
            <a:ext cx="4388691" cy="723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FFFF00"/>
                </a:solidFill>
                <a:latin typeface="微软雅黑" panose="020B0503020204020204" pitchFamily="34" charset="-122"/>
                <a:ea typeface="微软雅黑" panose="020B0503020204020204" pitchFamily="34" charset="-122"/>
              </a:rPr>
              <a:t>为什么需要运维管理体系？</a:t>
            </a:r>
            <a:endParaRPr lang="zh-CN" altLang="en-US" sz="2800" dirty="0" smtClean="0">
              <a:solidFill>
                <a:srgbClr val="FFFF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0331080" y="622668"/>
            <a:ext cx="1334739" cy="1993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41216" y="287310"/>
            <a:ext cx="9059949" cy="4608585"/>
          </a:xfrm>
          <a:prstGeom prst="rect">
            <a:avLst/>
          </a:prstGeom>
          <a:blipFill>
            <a:blip r:embed="rId2"/>
            <a:tile tx="0" ty="0" sx="100000" sy="100000" flip="none" algn="tl"/>
          </a:blipFill>
          <a:ln>
            <a:solidFill>
              <a:srgbClr val="0066FF"/>
            </a:solidFill>
          </a:ln>
          <a:effectLst>
            <a:reflection blurRad="6350" stA="50000" endA="275" endPos="40000" dist="101600" dir="5400000" sy="-100000" algn="bl" rotWithShape="0"/>
          </a:effectLst>
          <a:scene3d>
            <a:camera prst="orthographicFront"/>
            <a:lightRig rig="threePt" dir="t"/>
          </a:scene3d>
          <a:sp3d>
            <a:bevelT w="165100" prst="coolSlant"/>
          </a:sp3d>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bwMode="auto">
          <a:xfrm>
            <a:off x="568618" y="242371"/>
            <a:ext cx="11219429" cy="6483298"/>
            <a:chOff x="1151704" y="1547840"/>
            <a:chExt cx="7061327" cy="4933420"/>
          </a:xfrm>
          <a:solidFill>
            <a:schemeClr val="tx1">
              <a:lumMod val="50000"/>
              <a:lumOff val="50000"/>
            </a:schemeClr>
          </a:solidFill>
          <a:effectLst>
            <a:glow rad="101600">
              <a:schemeClr val="accent5">
                <a:satMod val="175000"/>
                <a:alpha val="40000"/>
              </a:schemeClr>
            </a:glow>
          </a:effectLst>
        </p:grpSpPr>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1704" y="1547840"/>
              <a:ext cx="7061327" cy="4933420"/>
            </a:xfrm>
            <a:prstGeom prst="rect">
              <a:avLst/>
            </a:prstGeom>
            <a:grpFill/>
            <a:ln w="38100">
              <a:solidFill>
                <a:srgbClr val="CC6600"/>
              </a:solidFill>
              <a:miter lim="800000"/>
              <a:headEnd/>
              <a:tailEnd/>
            </a:ln>
            <a:scene3d>
              <a:camera prst="orthographicFront"/>
              <a:lightRig rig="threePt" dir="t"/>
            </a:scene3d>
            <a:sp3d>
              <a:bevelT prst="angle"/>
            </a:sp3d>
          </p:spPr>
        </p:pic>
        <p:sp>
          <p:nvSpPr>
            <p:cNvPr id="4" name="TextBox 2"/>
            <p:cNvSpPr txBox="1">
              <a:spLocks noChangeArrowheads="1"/>
            </p:cNvSpPr>
            <p:nvPr/>
          </p:nvSpPr>
          <p:spPr bwMode="auto">
            <a:xfrm>
              <a:off x="1743728" y="3502113"/>
              <a:ext cx="1584176" cy="369332"/>
            </a:xfrm>
            <a:prstGeom prst="rect">
              <a:avLst/>
            </a:prstGeom>
            <a:grpFill/>
            <a:ln w="38100">
              <a:solidFill>
                <a:srgbClr val="CC6600"/>
              </a:solidFill>
              <a:miter lim="800000"/>
            </a:ln>
            <a:scene3d>
              <a:camera prst="orthographicFront"/>
              <a:lightRig rig="threePt" dir="t"/>
            </a:scene3d>
            <a:sp3d>
              <a:bevelT prst="angle"/>
            </a:sp3d>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传统数据中心</a:t>
              </a:r>
              <a:endParaRPr lang="zh-CN" altLang="en-US" b="1" dirty="0">
                <a:latin typeface="微软雅黑" panose="020B0503020204020204" pitchFamily="34" charset="-122"/>
                <a:ea typeface="微软雅黑" panose="020B0503020204020204" pitchFamily="34" charset="-122"/>
              </a:endParaRPr>
            </a:p>
          </p:txBody>
        </p:sp>
        <p:sp>
          <p:nvSpPr>
            <p:cNvPr id="5" name="TextBox 3"/>
            <p:cNvSpPr txBox="1">
              <a:spLocks noChangeArrowheads="1"/>
            </p:cNvSpPr>
            <p:nvPr/>
          </p:nvSpPr>
          <p:spPr bwMode="auto">
            <a:xfrm>
              <a:off x="6081019" y="2156962"/>
              <a:ext cx="1944216" cy="369332"/>
            </a:xfrm>
            <a:prstGeom prst="rect">
              <a:avLst/>
            </a:prstGeom>
            <a:grpFill/>
            <a:ln w="38100">
              <a:solidFill>
                <a:srgbClr val="CC6600"/>
              </a:solidFill>
              <a:miter lim="800000"/>
            </a:ln>
            <a:scene3d>
              <a:camera prst="orthographicFront"/>
              <a:lightRig rig="threePt" dir="t"/>
            </a:scene3d>
            <a:sp3d>
              <a:bevelT prst="angle"/>
            </a:sp3d>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微软雅黑" panose="020B0503020204020204" pitchFamily="34" charset="-122"/>
                  <a:ea typeface="微软雅黑" panose="020B0503020204020204" pitchFamily="34" charset="-122"/>
                </a:rPr>
                <a:t>新一代数据中心</a:t>
              </a:r>
              <a:endParaRPr lang="zh-CN" altLang="en-US" b="1" dirty="0">
                <a:latin typeface="微软雅黑" panose="020B0503020204020204" pitchFamily="34" charset="-122"/>
                <a:ea typeface="微软雅黑" panose="020B0503020204020204" pitchFamily="34" charset="-122"/>
              </a:endParaRPr>
            </a:p>
          </p:txBody>
        </p:sp>
        <p:sp>
          <p:nvSpPr>
            <p:cNvPr id="6" name="TextBox 4"/>
            <p:cNvSpPr txBox="1">
              <a:spLocks noChangeArrowheads="1"/>
            </p:cNvSpPr>
            <p:nvPr/>
          </p:nvSpPr>
          <p:spPr bwMode="auto">
            <a:xfrm>
              <a:off x="1247501" y="4014550"/>
              <a:ext cx="2329166" cy="2019837"/>
            </a:xfrm>
            <a:prstGeom prst="rect">
              <a:avLst/>
            </a:prstGeom>
            <a:grpFill/>
            <a:ln w="38100">
              <a:solidFill>
                <a:srgbClr val="CC6600"/>
              </a:solidFill>
              <a:miter lim="800000"/>
            </a:ln>
            <a:scene3d>
              <a:camera prst="orthographicFront"/>
              <a:lightRig rig="threePt" dir="t"/>
            </a:scene3d>
            <a:sp3d>
              <a:bevelT prst="angle"/>
            </a:sp3d>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机房规模不大，粗放的运维管理；</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缺乏流程化运维体系，基础设施运维的随意性较大；</a:t>
              </a:r>
              <a:endParaRPr lang="en-US" altLang="zh-CN" sz="1600" dirty="0">
                <a:latin typeface="微软雅黑" panose="020B0503020204020204" pitchFamily="34" charset="-122"/>
                <a:ea typeface="微软雅黑" panose="020B0503020204020204" pitchFamily="34" charset="-122"/>
              </a:endParaRPr>
            </a:p>
            <a:p>
              <a:pPr eaLnBrk="1" hangingPunct="1">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应急处置很大程度上依赖个别维护人员的能力。</a:t>
              </a:r>
              <a:endParaRPr lang="en-US" altLang="zh-CN" sz="1600" dirty="0">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Ø"/>
              </a:pPr>
              <a:endParaRPr lang="zh-CN" altLang="en-US" sz="1400" dirty="0">
                <a:latin typeface="微软雅黑" panose="020B0503020204020204" pitchFamily="34" charset="-122"/>
                <a:ea typeface="微软雅黑" panose="020B0503020204020204" pitchFamily="34" charset="-122"/>
              </a:endParaRPr>
            </a:p>
          </p:txBody>
        </p:sp>
        <p:sp>
          <p:nvSpPr>
            <p:cNvPr id="7" name="TextBox 6"/>
            <p:cNvSpPr txBox="1"/>
            <p:nvPr/>
          </p:nvSpPr>
          <p:spPr>
            <a:xfrm>
              <a:off x="5319679" y="2576871"/>
              <a:ext cx="2780360" cy="1256240"/>
            </a:xfrm>
            <a:prstGeom prst="rect">
              <a:avLst/>
            </a:prstGeom>
            <a:grpFill/>
            <a:ln w="38100">
              <a:solidFill>
                <a:srgbClr val="CC6600"/>
              </a:solidFill>
            </a:ln>
            <a:scene3d>
              <a:camera prst="orthographicFront"/>
              <a:lightRig rig="threePt" dir="t"/>
            </a:scene3d>
            <a:sp3d>
              <a:bevelT prst="angle"/>
            </a:sp3d>
          </p:spPr>
          <p:txBody>
            <a:bodyPr wrap="square">
              <a:spAutoFit/>
            </a:bodyPr>
            <a:lstStyle/>
            <a:p>
              <a:pPr marL="285750" indent="-285750" fontAlgn="auto">
                <a:lnSpc>
                  <a:spcPct val="150000"/>
                </a:lnSpc>
                <a:spcBef>
                  <a:spcPts val="0"/>
                </a:spcBef>
                <a:spcAft>
                  <a:spcPts val="0"/>
                </a:spcAft>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规模大，精细化运维成为必然选择；</a:t>
              </a:r>
              <a:endParaRPr lang="en-US" altLang="zh-CN" sz="1600"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人员流动性大，运维工作须标准化；</a:t>
              </a:r>
              <a:endParaRPr lang="en-US" altLang="zh-CN" sz="1600"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Wingdings" panose="05000000000000000000" pitchFamily="2" charset="2"/>
                <a:buChar char="Ø"/>
                <a:defRPr/>
              </a:pPr>
              <a:r>
                <a:rPr lang="zh-CN" altLang="en-US" sz="1600" dirty="0">
                  <a:latin typeface="微软雅黑" panose="020B0503020204020204" pitchFamily="34" charset="-122"/>
                  <a:ea typeface="微软雅黑" panose="020B0503020204020204" pitchFamily="34" charset="-122"/>
                </a:rPr>
                <a:t>流程化管理，所有维护过程可追溯可控制</a:t>
              </a:r>
              <a:r>
                <a:rPr lang="zh-CN" altLang="en-US" sz="1600" dirty="0" smtClean="0">
                  <a:latin typeface="微软雅黑" panose="020B0503020204020204" pitchFamily="34" charset="-122"/>
                  <a:ea typeface="微软雅黑" panose="020B0503020204020204" pitchFamily="34" charset="-122"/>
                </a:rPr>
                <a:t>。</a:t>
              </a:r>
              <a:endParaRPr lang="zh-CN" altLang="en-US" sz="1600" dirty="0">
                <a:latin typeface="+mn-lt"/>
                <a:ea typeface="+mn-ea"/>
              </a:endParaRPr>
            </a:p>
          </p:txBody>
        </p:sp>
      </p:grpSp>
      <p:sp>
        <p:nvSpPr>
          <p:cNvPr id="8" name="TextBox 7"/>
          <p:cNvSpPr txBox="1">
            <a:spLocks noChangeArrowheads="1"/>
          </p:cNvSpPr>
          <p:nvPr/>
        </p:nvSpPr>
        <p:spPr bwMode="auto">
          <a:xfrm>
            <a:off x="911836" y="676375"/>
            <a:ext cx="4968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dirty="0">
                <a:solidFill>
                  <a:srgbClr val="0070C0"/>
                </a:solidFill>
                <a:latin typeface="微软雅黑" panose="020B0503020204020204" pitchFamily="34" charset="-122"/>
                <a:ea typeface="微软雅黑" panose="020B0503020204020204" pitchFamily="34" charset="-122"/>
              </a:rPr>
              <a:t>为何运维体系要关注流程化</a:t>
            </a:r>
            <a:endParaRPr lang="zh-CN" altLang="en-US" sz="2800"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标题 1"/>
          <p:cNvSpPr txBox="1"/>
          <p:nvPr/>
        </p:nvSpPr>
        <p:spPr>
          <a:xfrm>
            <a:off x="606827" y="688876"/>
            <a:ext cx="3932122" cy="723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solidFill>
                  <a:srgbClr val="0070C0"/>
                </a:solidFill>
                <a:latin typeface="微软雅黑" panose="020B0503020204020204" pitchFamily="34" charset="-122"/>
                <a:ea typeface="微软雅黑" panose="020B0503020204020204" pitchFamily="34" charset="-122"/>
              </a:rPr>
              <a:t>标准及流程规范建设</a:t>
            </a:r>
            <a:endParaRPr lang="zh-CN" altLang="en-US" sz="3200" dirty="0">
              <a:solidFill>
                <a:srgbClr val="0070C0"/>
              </a:solidFill>
              <a:latin typeface="微软雅黑" panose="020B0503020204020204" pitchFamily="34" charset="-122"/>
              <a:ea typeface="微软雅黑" panose="020B0503020204020204" pitchFamily="34" charset="-122"/>
            </a:endParaRPr>
          </a:p>
        </p:txBody>
      </p:sp>
      <p:sp>
        <p:nvSpPr>
          <p:cNvPr id="177" name="矩形 176"/>
          <p:cNvSpPr/>
          <p:nvPr/>
        </p:nvSpPr>
        <p:spPr bwMode="auto">
          <a:xfrm>
            <a:off x="9416780" y="1412776"/>
            <a:ext cx="1512168" cy="4417236"/>
          </a:xfrm>
          <a:prstGeom prst="rect">
            <a:avLst/>
          </a:prstGeom>
          <a:solidFill>
            <a:schemeClr val="accent5">
              <a:lumMod val="40000"/>
              <a:lumOff val="60000"/>
            </a:schemeClr>
          </a:solidFill>
          <a:ln w="9525" cap="flat" cmpd="sng" algn="ctr">
            <a:solidFill>
              <a:schemeClr val="accent5">
                <a:lumMod val="60000"/>
                <a:lumOff val="4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Times" pitchFamily="18" charset="0"/>
            </a:endParaRPr>
          </a:p>
        </p:txBody>
      </p:sp>
      <p:sp>
        <p:nvSpPr>
          <p:cNvPr id="178" name="TextBox 17"/>
          <p:cNvSpPr txBox="1"/>
          <p:nvPr/>
        </p:nvSpPr>
        <p:spPr>
          <a:xfrm>
            <a:off x="9532330" y="1922237"/>
            <a:ext cx="1296144" cy="903825"/>
          </a:xfrm>
          <a:prstGeom prst="rect">
            <a:avLst/>
          </a:prstGeom>
          <a:solidFill>
            <a:schemeClr val="tx2">
              <a:lumMod val="50000"/>
            </a:schemeClr>
          </a:solidFill>
        </p:spPr>
        <p:style>
          <a:lnRef idx="0">
            <a:schemeClr val="accent4"/>
          </a:lnRef>
          <a:fillRef idx="3">
            <a:schemeClr val="accent4"/>
          </a:fillRef>
          <a:effectRef idx="3">
            <a:schemeClr val="accent4"/>
          </a:effectRef>
          <a:fontRef idx="minor">
            <a:schemeClr val="lt1"/>
          </a:fontRef>
        </p:style>
        <p:txBody>
          <a:bodyPr wrap="square" rtlCol="0" anchor="ctr" anchorCtr="1">
            <a:noAutofit/>
          </a:bodyPr>
          <a:lstStyle/>
          <a:p>
            <a:r>
              <a:rPr lang="zh-CN" altLang="en-US" dirty="0" smtClean="0"/>
              <a:t>对象</a:t>
            </a:r>
            <a:endParaRPr lang="zh-CN" altLang="en-US" dirty="0"/>
          </a:p>
        </p:txBody>
      </p:sp>
      <p:sp>
        <p:nvSpPr>
          <p:cNvPr id="179" name="TextBox 18"/>
          <p:cNvSpPr txBox="1"/>
          <p:nvPr/>
        </p:nvSpPr>
        <p:spPr>
          <a:xfrm>
            <a:off x="9532330" y="3169481"/>
            <a:ext cx="1296144" cy="903825"/>
          </a:xfrm>
          <a:prstGeom prst="rect">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wrap="square" rtlCol="0" anchor="ctr" anchorCtr="1">
            <a:noAutofit/>
          </a:bodyPr>
          <a:lstStyle/>
          <a:p>
            <a:r>
              <a:rPr lang="zh-CN" altLang="en-US" dirty="0" smtClean="0"/>
              <a:t>业务</a:t>
            </a:r>
            <a:endParaRPr lang="zh-CN" altLang="en-US" dirty="0"/>
          </a:p>
        </p:txBody>
      </p:sp>
      <p:sp>
        <p:nvSpPr>
          <p:cNvPr id="180" name="TextBox 19"/>
          <p:cNvSpPr txBox="1"/>
          <p:nvPr/>
        </p:nvSpPr>
        <p:spPr>
          <a:xfrm>
            <a:off x="9532330" y="4577410"/>
            <a:ext cx="1296144" cy="903825"/>
          </a:xfrm>
          <a:prstGeom prst="rect">
            <a:avLst/>
          </a:prstGeom>
          <a:solidFill>
            <a:srgbClr val="0070C0"/>
          </a:solidFill>
        </p:spPr>
        <p:style>
          <a:lnRef idx="0">
            <a:schemeClr val="accent4"/>
          </a:lnRef>
          <a:fillRef idx="3">
            <a:schemeClr val="accent4"/>
          </a:fillRef>
          <a:effectRef idx="3">
            <a:schemeClr val="accent4"/>
          </a:effectRef>
          <a:fontRef idx="minor">
            <a:schemeClr val="lt1"/>
          </a:fontRef>
        </p:style>
        <p:txBody>
          <a:bodyPr wrap="square" rtlCol="0" anchor="ctr" anchorCtr="1">
            <a:noAutofit/>
          </a:bodyPr>
          <a:lstStyle/>
          <a:p>
            <a:r>
              <a:rPr lang="zh-CN" altLang="en-US" dirty="0" smtClean="0"/>
              <a:t>管理</a:t>
            </a:r>
            <a:endParaRPr lang="zh-CN" altLang="en-US" dirty="0"/>
          </a:p>
        </p:txBody>
      </p:sp>
      <p:grpSp>
        <p:nvGrpSpPr>
          <p:cNvPr id="181" name="组合 180"/>
          <p:cNvGrpSpPr/>
          <p:nvPr/>
        </p:nvGrpSpPr>
        <p:grpSpPr>
          <a:xfrm>
            <a:off x="407624" y="209320"/>
            <a:ext cx="9360895" cy="5620692"/>
            <a:chOff x="3689573" y="989327"/>
            <a:chExt cx="4812854" cy="2952770"/>
          </a:xfrm>
        </p:grpSpPr>
        <p:sp>
          <p:nvSpPr>
            <p:cNvPr id="182" name="等腰三角形 181"/>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3" name="等腰三角形 182"/>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4" name="等腰三角形 183"/>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等腰三角形 184"/>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等腰三角形 185"/>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等腰三角形 186"/>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等腰三角形 187"/>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等腰三角形 188"/>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等腰三角形 189"/>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等腰三角形 190"/>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等腰三角形 191"/>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椭圆 192"/>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4" name="椭圆 193"/>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5" name="椭圆 194"/>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59" name="组合 5"/>
          <p:cNvGrpSpPr/>
          <p:nvPr/>
        </p:nvGrpSpPr>
        <p:grpSpPr>
          <a:xfrm>
            <a:off x="2031012" y="1426613"/>
            <a:ext cx="7183716" cy="4417236"/>
            <a:chOff x="1619250" y="1700213"/>
            <a:chExt cx="3816350" cy="3311525"/>
          </a:xfrm>
        </p:grpSpPr>
        <p:sp>
          <p:nvSpPr>
            <p:cNvPr id="160" name="矩形 159"/>
            <p:cNvSpPr/>
            <p:nvPr/>
          </p:nvSpPr>
          <p:spPr bwMode="auto">
            <a:xfrm>
              <a:off x="4643438" y="2060575"/>
              <a:ext cx="504825" cy="2951163"/>
            </a:xfrm>
            <a:prstGeom prst="rect">
              <a:avLst/>
            </a:prstGeom>
            <a:solidFill>
              <a:schemeClr val="accent5">
                <a:lumMod val="60000"/>
                <a:lumOff val="40000"/>
              </a:schemeClr>
            </a:solidFill>
            <a:ln w="25400" cap="rnd">
              <a:noFill/>
              <a:round/>
            </a:ln>
          </p:spPr>
          <p:txBody>
            <a:bodyPr/>
            <a:lstStyle/>
            <a:p>
              <a:pPr algn="ctr" fontAlgn="auto">
                <a:spcBef>
                  <a:spcPts val="0"/>
                </a:spcBef>
                <a:spcAft>
                  <a:spcPts val="0"/>
                </a:spcAft>
                <a:defRPr/>
              </a:pPr>
              <a:r>
                <a:rPr lang="zh-CN" altLang="en-US" sz="1200" b="1" dirty="0" smtClean="0">
                  <a:latin typeface="微软雅黑" panose="020B0503020204020204" pitchFamily="34" charset="-122"/>
                  <a:ea typeface="微软雅黑" panose="020B0503020204020204" pitchFamily="34" charset="-122"/>
                </a:rPr>
                <a:t>安防</a:t>
              </a:r>
              <a:r>
                <a:rPr lang="en-US" altLang="zh-CN" sz="1200" b="1" dirty="0" smtClean="0">
                  <a:latin typeface="微软雅黑" panose="020B0503020204020204" pitchFamily="34" charset="-122"/>
                  <a:ea typeface="微软雅黑" panose="020B0503020204020204" pitchFamily="34" charset="-122"/>
                </a:rPr>
                <a:t>&amp;</a:t>
              </a:r>
              <a:r>
                <a:rPr lang="zh-CN" altLang="en-US" sz="1200" b="1" dirty="0" smtClean="0">
                  <a:latin typeface="微软雅黑" panose="020B0503020204020204" pitchFamily="34" charset="-122"/>
                  <a:ea typeface="微软雅黑" panose="020B0503020204020204" pitchFamily="34" charset="-122"/>
                </a:rPr>
                <a:t>环境</a:t>
              </a:r>
              <a:endParaRPr lang="zh-CN" altLang="en-US" sz="1200" b="1" dirty="0">
                <a:latin typeface="微软雅黑" panose="020B0503020204020204" pitchFamily="34" charset="-122"/>
                <a:ea typeface="微软雅黑" panose="020B0503020204020204" pitchFamily="34" charset="-122"/>
              </a:endParaRPr>
            </a:p>
          </p:txBody>
        </p:sp>
        <p:sp>
          <p:nvSpPr>
            <p:cNvPr id="161" name="矩形 160"/>
            <p:cNvSpPr/>
            <p:nvPr/>
          </p:nvSpPr>
          <p:spPr bwMode="auto">
            <a:xfrm>
              <a:off x="1763713" y="2060575"/>
              <a:ext cx="503237" cy="2951163"/>
            </a:xfrm>
            <a:prstGeom prst="rect">
              <a:avLst/>
            </a:prstGeom>
            <a:solidFill>
              <a:srgbClr val="D6587F"/>
            </a:solidFill>
            <a:ln w="25400" cap="rnd">
              <a:noFill/>
              <a:round/>
            </a:ln>
          </p:spPr>
          <p:txBody>
            <a:bodyPr/>
            <a:lstStyle/>
            <a:p>
              <a:pPr algn="ctr" fontAlgn="auto">
                <a:spcBef>
                  <a:spcPts val="0"/>
                </a:spcBef>
                <a:spcAft>
                  <a:spcPts val="0"/>
                </a:spcAft>
                <a:defRPr/>
              </a:pPr>
              <a:r>
                <a:rPr lang="zh-CN" altLang="en-US" sz="1200" b="1" dirty="0" smtClean="0">
                  <a:latin typeface="微软雅黑" panose="020B0503020204020204" pitchFamily="34" charset="-122"/>
                  <a:ea typeface="微软雅黑" panose="020B0503020204020204" pitchFamily="34" charset="-122"/>
                </a:rPr>
                <a:t>高、低压配电</a:t>
              </a:r>
              <a:endParaRPr lang="zh-CN" altLang="en-US" sz="1200" b="1" dirty="0">
                <a:latin typeface="微软雅黑" panose="020B0503020204020204" pitchFamily="34" charset="-122"/>
                <a:ea typeface="微软雅黑" panose="020B0503020204020204" pitchFamily="34" charset="-122"/>
              </a:endParaRPr>
            </a:p>
          </p:txBody>
        </p:sp>
        <p:sp>
          <p:nvSpPr>
            <p:cNvPr id="162" name="矩形 161"/>
            <p:cNvSpPr/>
            <p:nvPr/>
          </p:nvSpPr>
          <p:spPr bwMode="auto">
            <a:xfrm>
              <a:off x="2339975" y="2060575"/>
              <a:ext cx="503238" cy="2951163"/>
            </a:xfrm>
            <a:prstGeom prst="rect">
              <a:avLst/>
            </a:prstGeom>
            <a:solidFill>
              <a:schemeClr val="tx2">
                <a:lumMod val="60000"/>
                <a:lumOff val="40000"/>
              </a:schemeClr>
            </a:solidFill>
            <a:ln w="25400" cap="rnd">
              <a:noFill/>
              <a:round/>
            </a:ln>
          </p:spPr>
          <p:txBody>
            <a:bodyPr/>
            <a:lstStyle/>
            <a:p>
              <a:pPr algn="ctr" fontAlgn="auto">
                <a:spcBef>
                  <a:spcPts val="0"/>
                </a:spcBef>
                <a:spcAft>
                  <a:spcPts val="0"/>
                </a:spcAft>
                <a:defRPr/>
              </a:pPr>
              <a:r>
                <a:rPr lang="zh-CN" altLang="en-US" sz="1200" b="1" dirty="0" smtClean="0">
                  <a:latin typeface="微软雅黑" panose="020B0503020204020204" pitchFamily="34" charset="-122"/>
                  <a:ea typeface="微软雅黑" panose="020B0503020204020204" pitchFamily="34" charset="-122"/>
                </a:rPr>
                <a:t>油机</a:t>
              </a:r>
              <a:endParaRPr lang="zh-CN" altLang="en-US" sz="1200" b="1" dirty="0">
                <a:latin typeface="微软雅黑" panose="020B0503020204020204" pitchFamily="34" charset="-122"/>
                <a:ea typeface="微软雅黑" panose="020B0503020204020204" pitchFamily="34" charset="-122"/>
              </a:endParaRPr>
            </a:p>
          </p:txBody>
        </p:sp>
        <p:sp>
          <p:nvSpPr>
            <p:cNvPr id="163" name="矩形 162"/>
            <p:cNvSpPr/>
            <p:nvPr/>
          </p:nvSpPr>
          <p:spPr bwMode="auto">
            <a:xfrm>
              <a:off x="2916238" y="2060575"/>
              <a:ext cx="503237" cy="2951163"/>
            </a:xfrm>
            <a:prstGeom prst="rect">
              <a:avLst/>
            </a:prstGeom>
            <a:solidFill>
              <a:schemeClr val="accent1">
                <a:lumMod val="40000"/>
                <a:lumOff val="60000"/>
              </a:schemeClr>
            </a:solidFill>
            <a:ln w="25400" cap="rnd">
              <a:noFill/>
              <a:round/>
            </a:ln>
          </p:spPr>
          <p:txBody>
            <a:bodyPr/>
            <a:lstStyle/>
            <a:p>
              <a:pPr algn="ctr" fontAlgn="auto">
                <a:spcBef>
                  <a:spcPts val="0"/>
                </a:spcBef>
                <a:spcAft>
                  <a:spcPts val="0"/>
                </a:spcAft>
                <a:defRPr/>
              </a:pPr>
              <a:r>
                <a:rPr lang="en-US" altLang="zh-CN" sz="1200" b="1" dirty="0" smtClean="0">
                  <a:latin typeface="微软雅黑" panose="020B0503020204020204" pitchFamily="34" charset="-122"/>
                  <a:ea typeface="微软雅黑" panose="020B0503020204020204" pitchFamily="34" charset="-122"/>
                </a:rPr>
                <a:t>UPS</a:t>
              </a:r>
              <a:endParaRPr lang="zh-CN" altLang="en-US" sz="1200" b="1" dirty="0">
                <a:latin typeface="微软雅黑" panose="020B0503020204020204" pitchFamily="34" charset="-122"/>
                <a:ea typeface="微软雅黑" panose="020B0503020204020204" pitchFamily="34" charset="-122"/>
              </a:endParaRPr>
            </a:p>
          </p:txBody>
        </p:sp>
        <p:sp>
          <p:nvSpPr>
            <p:cNvPr id="164" name="矩形 163"/>
            <p:cNvSpPr/>
            <p:nvPr/>
          </p:nvSpPr>
          <p:spPr bwMode="auto">
            <a:xfrm>
              <a:off x="3490913" y="2060575"/>
              <a:ext cx="504825" cy="2951163"/>
            </a:xfrm>
            <a:prstGeom prst="rect">
              <a:avLst/>
            </a:prstGeom>
            <a:solidFill>
              <a:schemeClr val="tx1">
                <a:lumMod val="40000"/>
                <a:lumOff val="60000"/>
              </a:schemeClr>
            </a:solidFill>
            <a:ln w="25400" cap="rnd">
              <a:noFill/>
              <a:round/>
            </a:ln>
          </p:spPr>
          <p:txBody>
            <a:bodyPr/>
            <a:lstStyle/>
            <a:p>
              <a:pPr algn="ctr" fontAlgn="auto">
                <a:spcBef>
                  <a:spcPts val="0"/>
                </a:spcBef>
                <a:spcAft>
                  <a:spcPts val="0"/>
                </a:spcAft>
                <a:defRPr/>
              </a:pPr>
              <a:r>
                <a:rPr lang="zh-CN" altLang="en-US" sz="1200" b="1" dirty="0">
                  <a:latin typeface="微软雅黑" panose="020B0503020204020204" pitchFamily="34" charset="-122"/>
                  <a:ea typeface="微软雅黑" panose="020B0503020204020204" pitchFamily="34" charset="-122"/>
                </a:rPr>
                <a:t>空调</a:t>
              </a:r>
              <a:endParaRPr lang="zh-CN" altLang="en-US" sz="1200" b="1" dirty="0">
                <a:latin typeface="微软雅黑" panose="020B0503020204020204" pitchFamily="34" charset="-122"/>
                <a:ea typeface="微软雅黑" panose="020B0503020204020204" pitchFamily="34" charset="-122"/>
              </a:endParaRPr>
            </a:p>
          </p:txBody>
        </p:sp>
        <p:sp>
          <p:nvSpPr>
            <p:cNvPr id="165" name="矩形 164"/>
            <p:cNvSpPr/>
            <p:nvPr/>
          </p:nvSpPr>
          <p:spPr bwMode="auto">
            <a:xfrm>
              <a:off x="4067175" y="2060575"/>
              <a:ext cx="504825" cy="2951163"/>
            </a:xfrm>
            <a:prstGeom prst="rect">
              <a:avLst/>
            </a:prstGeom>
            <a:solidFill>
              <a:schemeClr val="accent2">
                <a:lumMod val="40000"/>
                <a:lumOff val="60000"/>
              </a:schemeClr>
            </a:solidFill>
            <a:ln w="25400" cap="rnd">
              <a:noFill/>
              <a:round/>
            </a:ln>
          </p:spPr>
          <p:txBody>
            <a:bodyPr/>
            <a:lstStyle/>
            <a:p>
              <a:pPr algn="ctr" fontAlgn="auto">
                <a:spcBef>
                  <a:spcPts val="0"/>
                </a:spcBef>
                <a:spcAft>
                  <a:spcPts val="0"/>
                </a:spcAft>
                <a:defRPr/>
              </a:pPr>
              <a:r>
                <a:rPr lang="zh-CN" altLang="en-US" sz="1200" b="1" dirty="0" smtClean="0">
                  <a:latin typeface="微软雅黑" panose="020B0503020204020204" pitchFamily="34" charset="-122"/>
                  <a:ea typeface="微软雅黑" panose="020B0503020204020204" pitchFamily="34" charset="-122"/>
                </a:rPr>
                <a:t>监控</a:t>
              </a:r>
              <a:endParaRPr lang="zh-CN" altLang="en-US" sz="1200" b="1" dirty="0">
                <a:latin typeface="微软雅黑" panose="020B0503020204020204" pitchFamily="34" charset="-122"/>
                <a:ea typeface="微软雅黑" panose="020B0503020204020204" pitchFamily="34" charset="-122"/>
              </a:endParaRPr>
            </a:p>
          </p:txBody>
        </p:sp>
        <p:sp>
          <p:nvSpPr>
            <p:cNvPr id="166" name="五边形 165"/>
            <p:cNvSpPr>
              <a:spLocks noChangeArrowheads="1"/>
            </p:cNvSpPr>
            <p:nvPr/>
          </p:nvSpPr>
          <p:spPr bwMode="auto">
            <a:xfrm>
              <a:off x="1619250" y="2420938"/>
              <a:ext cx="3816350" cy="360362"/>
            </a:xfrm>
            <a:prstGeom prst="homePlate">
              <a:avLst>
                <a:gd name="adj" fmla="val 49961"/>
              </a:avLst>
            </a:prstGeom>
            <a:solidFill>
              <a:schemeClr val="tx1">
                <a:lumMod val="65000"/>
                <a:lumOff val="35000"/>
              </a:schemeClr>
            </a:solidFill>
            <a:ln w="25400" cap="rnd">
              <a:solidFill>
                <a:srgbClr val="D6587F"/>
              </a:solidFill>
              <a:round/>
            </a:ln>
          </p:spPr>
          <p:txBody>
            <a:bodyPr anchor="ctr"/>
            <a:lstStyle/>
            <a:p>
              <a:pPr algn="ctr"/>
              <a:r>
                <a:rPr lang="zh-CN" altLang="en-US" sz="1200" b="1" dirty="0">
                  <a:latin typeface="微软雅黑" panose="020B0503020204020204" pitchFamily="34" charset="-122"/>
                  <a:ea typeface="微软雅黑" panose="020B0503020204020204" pitchFamily="34" charset="-122"/>
                </a:rPr>
                <a:t>通用管理制度</a:t>
              </a:r>
              <a:endParaRPr lang="zh-CN" altLang="en-US" sz="1200" b="1" dirty="0">
                <a:latin typeface="微软雅黑" panose="020B0503020204020204" pitchFamily="34" charset="-122"/>
                <a:ea typeface="微软雅黑" panose="020B0503020204020204" pitchFamily="34" charset="-122"/>
              </a:endParaRPr>
            </a:p>
          </p:txBody>
        </p:sp>
        <p:sp>
          <p:nvSpPr>
            <p:cNvPr id="167" name="五边形 166"/>
            <p:cNvSpPr>
              <a:spLocks noChangeArrowheads="1"/>
            </p:cNvSpPr>
            <p:nvPr/>
          </p:nvSpPr>
          <p:spPr bwMode="auto">
            <a:xfrm>
              <a:off x="1619250" y="2925763"/>
              <a:ext cx="3816350" cy="358775"/>
            </a:xfrm>
            <a:prstGeom prst="homePlate">
              <a:avLst>
                <a:gd name="adj" fmla="val 50182"/>
              </a:avLst>
            </a:prstGeom>
            <a:solidFill>
              <a:schemeClr val="bg1">
                <a:lumMod val="50000"/>
              </a:schemeClr>
            </a:solidFill>
            <a:ln w="25400" cap="rnd">
              <a:solidFill>
                <a:schemeClr val="tx1">
                  <a:lumMod val="60000"/>
                  <a:lumOff val="40000"/>
                </a:schemeClr>
              </a:solidFill>
              <a:round/>
            </a:ln>
          </p:spPr>
          <p:txBody>
            <a:bodyPr anchor="ctr"/>
            <a:lstStyle/>
            <a:p>
              <a:pPr algn="ctr"/>
              <a:r>
                <a:rPr lang="zh-CN" altLang="en-US" sz="1200" b="1" dirty="0" smtClean="0">
                  <a:latin typeface="微软雅黑" panose="020B0503020204020204" pitchFamily="34" charset="-122"/>
                  <a:ea typeface="微软雅黑" panose="020B0503020204020204" pitchFamily="34" charset="-122"/>
                </a:rPr>
                <a:t>业务流程</a:t>
              </a:r>
              <a:endParaRPr lang="zh-CN" altLang="en-US" sz="1200" b="1" dirty="0">
                <a:latin typeface="微软雅黑" panose="020B0503020204020204" pitchFamily="34" charset="-122"/>
                <a:ea typeface="微软雅黑" panose="020B0503020204020204" pitchFamily="34" charset="-122"/>
              </a:endParaRPr>
            </a:p>
          </p:txBody>
        </p:sp>
        <p:sp>
          <p:nvSpPr>
            <p:cNvPr id="168" name="五边形 167"/>
            <p:cNvSpPr>
              <a:spLocks noChangeArrowheads="1"/>
            </p:cNvSpPr>
            <p:nvPr/>
          </p:nvSpPr>
          <p:spPr bwMode="auto">
            <a:xfrm>
              <a:off x="1619250" y="3429000"/>
              <a:ext cx="3816350" cy="360363"/>
            </a:xfrm>
            <a:prstGeom prst="homePlate">
              <a:avLst>
                <a:gd name="adj" fmla="val 49961"/>
              </a:avLst>
            </a:prstGeom>
            <a:solidFill>
              <a:schemeClr val="bg1">
                <a:lumMod val="65000"/>
              </a:schemeClr>
            </a:solidFill>
            <a:ln w="25400" cap="rnd">
              <a:solidFill>
                <a:srgbClr val="CC9900"/>
              </a:solidFill>
              <a:round/>
            </a:ln>
          </p:spPr>
          <p:txBody>
            <a:bodyPr anchor="ctr"/>
            <a:lstStyle/>
            <a:p>
              <a:pPr algn="ctr"/>
              <a:r>
                <a:rPr lang="zh-CN" altLang="en-US" sz="1200" b="1" dirty="0" smtClean="0">
                  <a:latin typeface="微软雅黑" panose="020B0503020204020204" pitchFamily="34" charset="-122"/>
                  <a:ea typeface="微软雅黑" panose="020B0503020204020204" pitchFamily="34" charset="-122"/>
                </a:rPr>
                <a:t>规范、标准 </a:t>
              </a:r>
              <a:endParaRPr lang="zh-CN" altLang="en-US" sz="1200" b="1" dirty="0">
                <a:latin typeface="微软雅黑" panose="020B0503020204020204" pitchFamily="34" charset="-122"/>
                <a:ea typeface="微软雅黑" panose="020B0503020204020204" pitchFamily="34" charset="-122"/>
              </a:endParaRPr>
            </a:p>
          </p:txBody>
        </p:sp>
        <p:sp>
          <p:nvSpPr>
            <p:cNvPr id="169" name="五边形 168"/>
            <p:cNvSpPr>
              <a:spLocks noChangeArrowheads="1"/>
            </p:cNvSpPr>
            <p:nvPr/>
          </p:nvSpPr>
          <p:spPr bwMode="auto">
            <a:xfrm>
              <a:off x="1619250" y="3933825"/>
              <a:ext cx="3816350" cy="358775"/>
            </a:xfrm>
            <a:prstGeom prst="homePlate">
              <a:avLst>
                <a:gd name="adj" fmla="val 50182"/>
              </a:avLst>
            </a:prstGeom>
            <a:solidFill>
              <a:schemeClr val="bg1">
                <a:lumMod val="75000"/>
              </a:schemeClr>
            </a:solidFill>
            <a:ln w="25400" cap="rnd">
              <a:solidFill>
                <a:schemeClr val="accent6">
                  <a:lumMod val="60000"/>
                  <a:lumOff val="40000"/>
                </a:schemeClr>
              </a:solidFill>
              <a:round/>
            </a:ln>
          </p:spPr>
          <p:txBody>
            <a:bodyPr anchor="ctr"/>
            <a:lstStyle/>
            <a:p>
              <a:pPr algn="ctr"/>
              <a:r>
                <a:rPr lang="en-US" altLang="zh-CN" sz="1200" b="1" dirty="0" smtClean="0">
                  <a:latin typeface="微软雅黑" panose="020B0503020204020204" pitchFamily="34" charset="-122"/>
                  <a:ea typeface="微软雅黑" panose="020B0503020204020204" pitchFamily="34" charset="-122"/>
                </a:rPr>
                <a:t>SOP/MOP/EOP</a:t>
              </a:r>
              <a:endParaRPr lang="zh-CN" altLang="en-US" sz="1200" b="1" dirty="0">
                <a:latin typeface="微软雅黑" panose="020B0503020204020204" pitchFamily="34" charset="-122"/>
                <a:ea typeface="微软雅黑" panose="020B0503020204020204" pitchFamily="34" charset="-122"/>
              </a:endParaRPr>
            </a:p>
          </p:txBody>
        </p:sp>
        <p:sp>
          <p:nvSpPr>
            <p:cNvPr id="170" name="TextBox 14"/>
            <p:cNvSpPr txBox="1">
              <a:spLocks noChangeArrowheads="1"/>
            </p:cNvSpPr>
            <p:nvPr/>
          </p:nvSpPr>
          <p:spPr bwMode="auto">
            <a:xfrm>
              <a:off x="1763713" y="1700213"/>
              <a:ext cx="3385660" cy="295672"/>
            </a:xfrm>
            <a:prstGeom prst="rect">
              <a:avLst/>
            </a:prstGeom>
            <a:solidFill>
              <a:srgbClr val="00B0F0"/>
            </a:solidFill>
            <a:ln w="9525">
              <a:noFill/>
              <a:miter lim="800000"/>
            </a:ln>
          </p:spPr>
          <p:txBody>
            <a:bodyPr wrap="square">
              <a:noAutofit/>
            </a:bodyPr>
            <a:lstStyle/>
            <a:p>
              <a:pPr algn="ctr"/>
              <a:r>
                <a:rPr lang="en-US" altLang="zh-CN" sz="1200" b="1" dirty="0" err="1">
                  <a:latin typeface="微软雅黑" panose="020B0503020204020204" pitchFamily="34" charset="-122"/>
                  <a:ea typeface="微软雅黑" panose="020B0503020204020204" pitchFamily="34" charset="-122"/>
                </a:rPr>
                <a:t>IT基础设施</a:t>
              </a:r>
              <a:endParaRPr lang="zh-CN" altLang="en-US" sz="1200" b="1" dirty="0">
                <a:latin typeface="微软雅黑" panose="020B0503020204020204" pitchFamily="34" charset="-122"/>
                <a:ea typeface="微软雅黑" panose="020B0503020204020204" pitchFamily="34" charset="-122"/>
              </a:endParaRPr>
            </a:p>
          </p:txBody>
        </p:sp>
        <p:sp>
          <p:nvSpPr>
            <p:cNvPr id="171" name="五边形 13"/>
            <p:cNvSpPr>
              <a:spLocks noChangeArrowheads="1"/>
            </p:cNvSpPr>
            <p:nvPr/>
          </p:nvSpPr>
          <p:spPr bwMode="auto">
            <a:xfrm>
              <a:off x="1619250" y="4437140"/>
              <a:ext cx="3816350" cy="358775"/>
            </a:xfrm>
            <a:prstGeom prst="homePlate">
              <a:avLst>
                <a:gd name="adj" fmla="val 50182"/>
              </a:avLst>
            </a:prstGeom>
            <a:solidFill>
              <a:schemeClr val="bg1"/>
            </a:solidFill>
            <a:ln w="25400" cap="rnd">
              <a:solidFill>
                <a:srgbClr val="92D050"/>
              </a:solidFill>
              <a:round/>
            </a:ln>
          </p:spPr>
          <p:txBody>
            <a:bodyPr anchor="ctr"/>
            <a:lstStyle/>
            <a:p>
              <a:pPr algn="ctr"/>
              <a:r>
                <a:rPr lang="zh-CN" altLang="en-US" sz="1200" b="1" dirty="0" smtClean="0">
                  <a:latin typeface="微软雅黑" panose="020B0503020204020204" pitchFamily="34" charset="-122"/>
                  <a:ea typeface="微软雅黑" panose="020B0503020204020204" pitchFamily="34" charset="-122"/>
                </a:rPr>
                <a:t>作业模板表格</a:t>
              </a:r>
              <a:endParaRPr lang="zh-CN" altLang="en-US" sz="12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27760" y="-868383"/>
            <a:ext cx="5273039" cy="8594767"/>
            <a:chOff x="-1127760" y="-868383"/>
            <a:chExt cx="5273039" cy="8594767"/>
          </a:xfrm>
        </p:grpSpPr>
        <p:sp>
          <p:nvSpPr>
            <p:cNvPr id="3" name="等腰三角形 2"/>
            <p:cNvSpPr/>
            <p:nvPr/>
          </p:nvSpPr>
          <p:spPr>
            <a:xfrm rot="16200000" flipV="1">
              <a:off x="-316629" y="1426842"/>
              <a:ext cx="4630086" cy="3991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6200000" flipH="1" flipV="1">
              <a:off x="803610" y="5456558"/>
              <a:ext cx="1931640" cy="1665208"/>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6200000" flipH="1">
              <a:off x="2586755" y="1826415"/>
              <a:ext cx="1511638" cy="1303136"/>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6200000" flipH="1">
              <a:off x="-705677" y="902094"/>
              <a:ext cx="1160005" cy="1000004"/>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6200000" flipH="1">
              <a:off x="691643" y="500873"/>
              <a:ext cx="881342" cy="759777"/>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300255" y="5881715"/>
              <a:ext cx="628989" cy="542232"/>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flipH="1">
              <a:off x="1320310" y="7399925"/>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6200000" flipH="1" flipV="1">
              <a:off x="1488021" y="-668880"/>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6200000" flipH="1" flipV="1">
              <a:off x="3912597" y="5855572"/>
              <a:ext cx="249918" cy="21544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flipH="1">
              <a:off x="-680788" y="-585350"/>
              <a:ext cx="1037711" cy="89457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6200000" flipH="1" flipV="1">
              <a:off x="-1151942" y="-844201"/>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955794" y="3372667"/>
              <a:ext cx="99805" cy="99805"/>
            </a:xfrm>
            <a:prstGeom prst="ellipse">
              <a:avLst/>
            </a:prstGeom>
            <a:solidFill>
              <a:srgbClr val="E62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629550" y="2428079"/>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82989" y="5273439"/>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Group 54"/>
          <p:cNvGrpSpPr/>
          <p:nvPr/>
        </p:nvGrpSpPr>
        <p:grpSpPr bwMode="auto">
          <a:xfrm rot="-2152253">
            <a:off x="2615630" y="4197166"/>
            <a:ext cx="1506537" cy="674687"/>
            <a:chOff x="2073276" y="4572656"/>
            <a:chExt cx="1506022" cy="1526528"/>
          </a:xfrm>
        </p:grpSpPr>
        <p:sp>
          <p:nvSpPr>
            <p:cNvPr id="30" name="Ellipse 45"/>
            <p:cNvSpPr/>
            <p:nvPr/>
          </p:nvSpPr>
          <p:spPr bwMode="auto">
            <a:xfrm>
              <a:off x="2073276" y="5771816"/>
              <a:ext cx="1506022" cy="327368"/>
            </a:xfrm>
            <a:prstGeom prst="ellipse">
              <a:avLst/>
            </a:prstGeom>
            <a:gradFill flip="none" rotWithShape="1">
              <a:gsLst>
                <a:gs pos="24000">
                  <a:sysClr val="windowText" lastClr="000000">
                    <a:alpha val="32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altLang="zh-CN">
                <a:solidFill>
                  <a:schemeClr val="bg1"/>
                </a:solidFill>
                <a:latin typeface="Calibri" panose="020F0502020204030204" pitchFamily="34" charset="0"/>
                <a:ea typeface="+mn-ea"/>
              </a:endParaRPr>
            </a:p>
          </p:txBody>
        </p:sp>
        <p:grpSp>
          <p:nvGrpSpPr>
            <p:cNvPr id="31" name="Gruppe 244"/>
            <p:cNvGrpSpPr/>
            <p:nvPr/>
          </p:nvGrpSpPr>
          <p:grpSpPr bwMode="auto">
            <a:xfrm>
              <a:off x="2138618" y="4572656"/>
              <a:ext cx="1375339" cy="1371557"/>
              <a:chOff x="2329190" y="3175056"/>
              <a:chExt cx="2131782" cy="2124956"/>
            </a:xfrm>
          </p:grpSpPr>
          <p:grpSp>
            <p:nvGrpSpPr>
              <p:cNvPr id="32" name="Gruppe 242"/>
              <p:cNvGrpSpPr/>
              <p:nvPr/>
            </p:nvGrpSpPr>
            <p:grpSpPr bwMode="auto">
              <a:xfrm>
                <a:off x="2346750" y="3175056"/>
                <a:ext cx="2114222" cy="2114322"/>
                <a:chOff x="2346750" y="3175056"/>
                <a:chExt cx="2114222" cy="2114322"/>
              </a:xfrm>
            </p:grpSpPr>
            <p:sp>
              <p:nvSpPr>
                <p:cNvPr id="34" name="Ellipse 49"/>
                <p:cNvSpPr/>
                <p:nvPr/>
              </p:nvSpPr>
              <p:spPr bwMode="auto">
                <a:xfrm rot="1356468">
                  <a:off x="2346750" y="3175056"/>
                  <a:ext cx="2114222" cy="2114322"/>
                </a:xfrm>
                <a:prstGeom prst="ellipse">
                  <a:avLst/>
                </a:prstGeom>
                <a:gradFill flip="none" rotWithShape="1">
                  <a:gsLst>
                    <a:gs pos="100000">
                      <a:sysClr val="windowText" lastClr="000000">
                        <a:lumMod val="75000"/>
                        <a:lumOff val="25000"/>
                      </a:sysClr>
                    </a:gs>
                    <a:gs pos="0">
                      <a:sysClr val="window" lastClr="FFFFFF">
                        <a:lumMod val="65000"/>
                      </a:sysClr>
                    </a:gs>
                  </a:gsLst>
                  <a:path path="shape">
                    <a:fillToRect l="50000" t="50000" r="50000" b="50000"/>
                  </a:path>
                  <a:tileRect/>
                </a:gradFill>
                <a:ln w="12700">
                  <a:solidFill>
                    <a:sysClr val="windowText" lastClr="000000">
                      <a:lumMod val="75000"/>
                      <a:lumOff val="25000"/>
                    </a:sysClr>
                  </a:solidFill>
                </a:ln>
                <a:effectLst/>
                <a:scene3d>
                  <a:camera prst="orthographicFront">
                    <a:rot lat="0" lon="0" rev="0"/>
                  </a:camera>
                  <a:lightRig rig="threePt" dir="t">
                    <a:rot lat="0" lon="0" rev="1200000"/>
                  </a:lightRig>
                </a:scene3d>
                <a:sp3d/>
              </p:spPr>
              <p:txBody>
                <a:bodyPr anchor="ctr"/>
                <a:lstStyle/>
                <a:p>
                  <a:pPr algn="ctr" fontAlgn="auto">
                    <a:spcBef>
                      <a:spcPts val="0"/>
                    </a:spcBef>
                    <a:spcAft>
                      <a:spcPts val="0"/>
                    </a:spcAft>
                    <a:defRPr/>
                  </a:pPr>
                  <a:endParaRPr lang="da-DK" altLang="zh-CN">
                    <a:solidFill>
                      <a:schemeClr val="bg1"/>
                    </a:solidFill>
                    <a:latin typeface="Calibri" panose="020F0502020204030204" pitchFamily="34" charset="0"/>
                    <a:ea typeface="+mn-ea"/>
                  </a:endParaRPr>
                </a:p>
              </p:txBody>
            </p:sp>
            <p:sp>
              <p:nvSpPr>
                <p:cNvPr id="35" name="Ellipse 50"/>
                <p:cNvSpPr>
                  <a:spLocks noChangeArrowheads="1"/>
                </p:cNvSpPr>
                <p:nvPr/>
              </p:nvSpPr>
              <p:spPr bwMode="auto">
                <a:xfrm rot="1459785">
                  <a:off x="2648534" y="3209509"/>
                  <a:ext cx="1500473" cy="1146843"/>
                </a:xfrm>
                <a:prstGeom prst="ellipse">
                  <a:avLst/>
                </a:prstGeom>
                <a:gradFill rotWithShape="1">
                  <a:gsLst>
                    <a:gs pos="0">
                      <a:srgbClr val="FFFFFF">
                        <a:alpha val="0"/>
                      </a:srgbClr>
                    </a:gs>
                    <a:gs pos="100000">
                      <a:srgbClr val="FFFCF9">
                        <a:alpha val="76999"/>
                      </a:srgbClr>
                    </a:gs>
                  </a:gsLst>
                  <a:lin ang="16200000"/>
                </a:gradFill>
                <a:ln>
                  <a:noFill/>
                </a:ln>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da-DK" altLang="zh-CN">
                    <a:solidFill>
                      <a:schemeClr val="bg1"/>
                    </a:solidFill>
                    <a:latin typeface="Calibri" panose="020F0502020204030204" pitchFamily="34" charset="0"/>
                  </a:endParaRPr>
                </a:p>
              </p:txBody>
            </p:sp>
          </p:grpSp>
          <p:sp>
            <p:nvSpPr>
              <p:cNvPr id="33" name="Måne 48"/>
              <p:cNvSpPr/>
              <p:nvPr/>
            </p:nvSpPr>
            <p:spPr bwMode="auto">
              <a:xfrm rot="16552097">
                <a:off x="2882229" y="3903077"/>
                <a:ext cx="843896" cy="1949974"/>
              </a:xfrm>
              <a:prstGeom prst="moon">
                <a:avLst>
                  <a:gd name="adj" fmla="val 18952"/>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altLang="zh-CN">
                  <a:solidFill>
                    <a:schemeClr val="bg1"/>
                  </a:solidFill>
                  <a:latin typeface="Calibri" panose="020F0502020204030204" pitchFamily="34" charset="0"/>
                  <a:ea typeface="+mn-ea"/>
                </a:endParaRPr>
              </a:p>
            </p:txBody>
          </p:sp>
        </p:grpSp>
      </p:grpSp>
      <p:grpSp>
        <p:nvGrpSpPr>
          <p:cNvPr id="36" name="Gruppe 61"/>
          <p:cNvGrpSpPr/>
          <p:nvPr/>
        </p:nvGrpSpPr>
        <p:grpSpPr bwMode="auto">
          <a:xfrm flipH="1">
            <a:off x="2814954" y="1886388"/>
            <a:ext cx="1330325" cy="609600"/>
            <a:chOff x="1760019" y="3875595"/>
            <a:chExt cx="1018741" cy="1016530"/>
          </a:xfrm>
        </p:grpSpPr>
        <p:grpSp>
          <p:nvGrpSpPr>
            <p:cNvPr id="37" name="Gruppe 59"/>
            <p:cNvGrpSpPr/>
            <p:nvPr/>
          </p:nvGrpSpPr>
          <p:grpSpPr bwMode="auto">
            <a:xfrm>
              <a:off x="1762304" y="3875595"/>
              <a:ext cx="1016456" cy="1016530"/>
              <a:chOff x="3906064" y="1406380"/>
              <a:chExt cx="496973" cy="497009"/>
            </a:xfrm>
          </p:grpSpPr>
          <p:sp>
            <p:nvSpPr>
              <p:cNvPr id="39" name="Ellipse 30"/>
              <p:cNvSpPr/>
              <p:nvPr/>
            </p:nvSpPr>
            <p:spPr bwMode="auto">
              <a:xfrm rot="17065673">
                <a:off x="3906046" y="1406398"/>
                <a:ext cx="497009" cy="496973"/>
              </a:xfrm>
              <a:prstGeom prst="ellipse">
                <a:avLst/>
              </a:prstGeom>
              <a:gradFill flip="none" rotWithShape="1">
                <a:gsLst>
                  <a:gs pos="100000">
                    <a:sysClr val="windowText" lastClr="000000">
                      <a:lumMod val="50000"/>
                      <a:lumOff val="50000"/>
                    </a:sysClr>
                  </a:gs>
                  <a:gs pos="0">
                    <a:sysClr val="window" lastClr="FFFFFF">
                      <a:lumMod val="95000"/>
                    </a:sysClr>
                  </a:gs>
                </a:gsLst>
                <a:path path="shape">
                  <a:fillToRect l="50000" t="50000" r="50000" b="50000"/>
                </a:path>
                <a:tileRect/>
              </a:gradFill>
              <a:ln w="9525" cap="flat" cmpd="sng" algn="ctr">
                <a:solidFill>
                  <a:sysClr val="windowText" lastClr="000000">
                    <a:lumMod val="50000"/>
                    <a:lumOff val="50000"/>
                  </a:sysClr>
                </a:solidFill>
                <a:prstDash val="solid"/>
              </a:ln>
              <a:effectLst>
                <a:innerShdw blurRad="269875" dist="114300" dir="5640000">
                  <a:srgbClr val="000000">
                    <a:alpha val="13000"/>
                  </a:srgbClr>
                </a:innerShdw>
              </a:effectLst>
            </p:spPr>
            <p:txBody>
              <a:bodyPr anchor="ctr"/>
              <a:lstStyle/>
              <a:p>
                <a:pPr marL="342900" indent="-342900" algn="ctr" fontAlgn="auto">
                  <a:spcBef>
                    <a:spcPts val="0"/>
                  </a:spcBef>
                  <a:spcAft>
                    <a:spcPts val="0"/>
                  </a:spcAft>
                  <a:buFont typeface="Calibri" panose="020F0502020204030204" pitchFamily="34" charset="0"/>
                  <a:buAutoNum type="arabicPeriod"/>
                  <a:defRPr/>
                </a:pPr>
                <a:endParaRPr lang="da-DK" altLang="zh-CN">
                  <a:solidFill>
                    <a:schemeClr val="bg1"/>
                  </a:solidFill>
                  <a:latin typeface="Calibri" panose="020F0502020204030204" pitchFamily="34" charset="0"/>
                  <a:ea typeface="+mn-ea"/>
                </a:endParaRPr>
              </a:p>
            </p:txBody>
          </p:sp>
          <p:sp>
            <p:nvSpPr>
              <p:cNvPr id="40" name="Ellipse 31"/>
              <p:cNvSpPr>
                <a:spLocks noChangeArrowheads="1"/>
              </p:cNvSpPr>
              <p:nvPr/>
            </p:nvSpPr>
            <p:spPr bwMode="auto">
              <a:xfrm>
                <a:off x="3970329" y="1424151"/>
                <a:ext cx="364949" cy="269428"/>
              </a:xfrm>
              <a:prstGeom prst="ellipse">
                <a:avLst/>
              </a:prstGeom>
              <a:gradFill rotWithShape="1">
                <a:gsLst>
                  <a:gs pos="0">
                    <a:srgbClr val="FFFFFF">
                      <a:alpha val="0"/>
                    </a:srgbClr>
                  </a:gs>
                  <a:gs pos="100000">
                    <a:srgbClr val="FFFCF9">
                      <a:alpha val="76999"/>
                    </a:srgbClr>
                  </a:gs>
                </a:gsLst>
                <a:lin ang="16200000"/>
              </a:gradFill>
              <a:ln>
                <a:noFill/>
              </a:ln>
              <a:extLst>
                <a:ext uri="{91240B29-F687-4F45-9708-019B960494DF}">
                  <a14:hiddenLine xmlns:a14="http://schemas.microsoft.com/office/drawing/2010/main" w="9525">
                    <a:solidFill>
                      <a:srgbClr val="000000"/>
                    </a:solidFill>
                    <a:round/>
                  </a14:hiddenLine>
                </a:ext>
              </a:extLst>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da-DK" altLang="zh-CN">
                  <a:solidFill>
                    <a:schemeClr val="bg1"/>
                  </a:solidFill>
                  <a:latin typeface="Calibri" panose="020F0502020204030204" pitchFamily="34" charset="0"/>
                </a:endParaRPr>
              </a:p>
            </p:txBody>
          </p:sp>
        </p:grpSp>
        <p:sp>
          <p:nvSpPr>
            <p:cNvPr id="38" name="Måne 29"/>
            <p:cNvSpPr/>
            <p:nvPr/>
          </p:nvSpPr>
          <p:spPr bwMode="auto">
            <a:xfrm rot="16570711">
              <a:off x="2013672" y="4164325"/>
              <a:ext cx="460273" cy="967579"/>
            </a:xfrm>
            <a:prstGeom prst="moon">
              <a:avLst>
                <a:gd name="adj" fmla="val 8755"/>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altLang="zh-CN">
                <a:solidFill>
                  <a:schemeClr val="bg1"/>
                </a:solidFill>
                <a:latin typeface="Calibri" panose="020F0502020204030204" pitchFamily="34" charset="0"/>
                <a:ea typeface="+mn-ea"/>
              </a:endParaRPr>
            </a:p>
          </p:txBody>
        </p:sp>
      </p:grpSp>
      <p:sp>
        <p:nvSpPr>
          <p:cNvPr id="42" name="TextBox 7"/>
          <p:cNvSpPr txBox="1">
            <a:spLocks noChangeArrowheads="1"/>
          </p:cNvSpPr>
          <p:nvPr/>
        </p:nvSpPr>
        <p:spPr bwMode="auto">
          <a:xfrm>
            <a:off x="3206471" y="1908185"/>
            <a:ext cx="563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solidFill>
                  <a:schemeClr val="accent1">
                    <a:lumMod val="75000"/>
                  </a:schemeClr>
                </a:solidFill>
                <a:latin typeface="Calibri" panose="020F0502020204030204" pitchFamily="34" charset="0"/>
              </a:rPr>
              <a:t>1</a:t>
            </a:r>
            <a:endParaRPr lang="en-US" altLang="zh-CN" sz="3200" dirty="0">
              <a:solidFill>
                <a:schemeClr val="accent1">
                  <a:lumMod val="75000"/>
                </a:schemeClr>
              </a:solidFill>
              <a:latin typeface="Calibri" panose="020F0502020204030204" pitchFamily="34" charset="0"/>
            </a:endParaRPr>
          </a:p>
        </p:txBody>
      </p:sp>
      <p:sp>
        <p:nvSpPr>
          <p:cNvPr id="43" name="TextBox 7"/>
          <p:cNvSpPr txBox="1">
            <a:spLocks noChangeArrowheads="1"/>
          </p:cNvSpPr>
          <p:nvPr/>
        </p:nvSpPr>
        <p:spPr bwMode="auto">
          <a:xfrm>
            <a:off x="3083792" y="4153878"/>
            <a:ext cx="563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solidFill>
                  <a:schemeClr val="accent1">
                    <a:lumMod val="75000"/>
                  </a:schemeClr>
                </a:solidFill>
                <a:latin typeface="Calibri" panose="020F0502020204030204" pitchFamily="34" charset="0"/>
              </a:rPr>
              <a:t>3</a:t>
            </a:r>
            <a:endParaRPr lang="en-US" altLang="zh-CN" sz="3200" dirty="0">
              <a:solidFill>
                <a:schemeClr val="accent1">
                  <a:lumMod val="75000"/>
                </a:schemeClr>
              </a:solidFill>
              <a:latin typeface="Calibri" panose="020F0502020204030204" pitchFamily="34" charset="0"/>
            </a:endParaRPr>
          </a:p>
        </p:txBody>
      </p:sp>
      <p:sp>
        <p:nvSpPr>
          <p:cNvPr id="44" name="Freeform 116"/>
          <p:cNvSpPr>
            <a:spLocks noChangeArrowheads="1"/>
          </p:cNvSpPr>
          <p:nvPr/>
        </p:nvSpPr>
        <p:spPr bwMode="auto">
          <a:xfrm>
            <a:off x="6409576" y="1913744"/>
            <a:ext cx="1409700" cy="534988"/>
          </a:xfrm>
          <a:custGeom>
            <a:avLst/>
            <a:gdLst>
              <a:gd name="T0" fmla="*/ 0 w 1409700"/>
              <a:gd name="T1" fmla="*/ 0 h 444500"/>
              <a:gd name="T2" fmla="*/ 698500 w 1409700"/>
              <a:gd name="T3" fmla="*/ 444500 h 444500"/>
              <a:gd name="T4" fmla="*/ 1409700 w 1409700"/>
              <a:gd name="T5" fmla="*/ 12700 h 444500"/>
              <a:gd name="T6" fmla="*/ 0 60000 65536"/>
              <a:gd name="T7" fmla="*/ 0 60000 65536"/>
              <a:gd name="T8" fmla="*/ 0 60000 65536"/>
              <a:gd name="T9" fmla="*/ 0 w 1409700"/>
              <a:gd name="T10" fmla="*/ 0 h 444500"/>
              <a:gd name="T11" fmla="*/ 1409700 w 1409700"/>
              <a:gd name="T12" fmla="*/ 444500 h 444500"/>
            </a:gdLst>
            <a:ahLst/>
            <a:cxnLst>
              <a:cxn ang="T6">
                <a:pos x="T0" y="T1"/>
              </a:cxn>
              <a:cxn ang="T7">
                <a:pos x="T2" y="T3"/>
              </a:cxn>
              <a:cxn ang="T8">
                <a:pos x="T4" y="T5"/>
              </a:cxn>
            </a:cxnLst>
            <a:rect l="T9" t="T10" r="T11" b="T12"/>
            <a:pathLst>
              <a:path w="1409700" h="444500">
                <a:moveTo>
                  <a:pt x="0" y="0"/>
                </a:moveTo>
                <a:lnTo>
                  <a:pt x="698500" y="444500"/>
                </a:lnTo>
                <a:lnTo>
                  <a:pt x="1409700" y="12700"/>
                </a:lnTo>
              </a:path>
            </a:pathLst>
          </a:custGeom>
          <a:noFill/>
          <a:ln w="9525">
            <a:solidFill>
              <a:srgbClr val="A6A6A6"/>
            </a:solidFill>
            <a:miter lim="800000"/>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endParaRPr lang="zh-CN" altLang="zh-CN" sz="1400">
              <a:solidFill>
                <a:schemeClr val="bg1"/>
              </a:solidFill>
              <a:latin typeface="微软雅黑" panose="020B0503020204020204" pitchFamily="34" charset="-122"/>
              <a:ea typeface="微软雅黑" panose="020B0503020204020204" pitchFamily="34" charset="-122"/>
            </a:endParaRPr>
          </a:p>
        </p:txBody>
      </p:sp>
      <p:sp>
        <p:nvSpPr>
          <p:cNvPr id="45" name="Freeform 117"/>
          <p:cNvSpPr>
            <a:spLocks noChangeArrowheads="1"/>
          </p:cNvSpPr>
          <p:nvPr/>
        </p:nvSpPr>
        <p:spPr bwMode="auto">
          <a:xfrm>
            <a:off x="8994365" y="5820366"/>
            <a:ext cx="1409700" cy="534988"/>
          </a:xfrm>
          <a:custGeom>
            <a:avLst/>
            <a:gdLst>
              <a:gd name="T0" fmla="*/ 0 w 1409700"/>
              <a:gd name="T1" fmla="*/ 0 h 444500"/>
              <a:gd name="T2" fmla="*/ 698500 w 1409700"/>
              <a:gd name="T3" fmla="*/ 444500 h 444500"/>
              <a:gd name="T4" fmla="*/ 1409700 w 1409700"/>
              <a:gd name="T5" fmla="*/ 12700 h 444500"/>
              <a:gd name="T6" fmla="*/ 0 60000 65536"/>
              <a:gd name="T7" fmla="*/ 0 60000 65536"/>
              <a:gd name="T8" fmla="*/ 0 60000 65536"/>
              <a:gd name="T9" fmla="*/ 0 w 1409700"/>
              <a:gd name="T10" fmla="*/ 0 h 444500"/>
              <a:gd name="T11" fmla="*/ 1409700 w 1409700"/>
              <a:gd name="T12" fmla="*/ 444500 h 444500"/>
            </a:gdLst>
            <a:ahLst/>
            <a:cxnLst>
              <a:cxn ang="T6">
                <a:pos x="T0" y="T1"/>
              </a:cxn>
              <a:cxn ang="T7">
                <a:pos x="T2" y="T3"/>
              </a:cxn>
              <a:cxn ang="T8">
                <a:pos x="T4" y="T5"/>
              </a:cxn>
            </a:cxnLst>
            <a:rect l="T9" t="T10" r="T11" b="T12"/>
            <a:pathLst>
              <a:path w="1409700" h="444500">
                <a:moveTo>
                  <a:pt x="0" y="0"/>
                </a:moveTo>
                <a:lnTo>
                  <a:pt x="698500" y="444500"/>
                </a:lnTo>
                <a:lnTo>
                  <a:pt x="1409700" y="12700"/>
                </a:lnTo>
              </a:path>
            </a:pathLst>
          </a:custGeom>
          <a:noFill/>
          <a:ln w="9525">
            <a:solidFill>
              <a:srgbClr val="A6A6A6"/>
            </a:solidFill>
            <a:miter lim="800000"/>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endParaRPr lang="zh-CN" altLang="zh-CN" sz="1400">
              <a:solidFill>
                <a:schemeClr val="bg1"/>
              </a:solidFill>
              <a:latin typeface="微软雅黑" panose="020B0503020204020204" pitchFamily="34" charset="-122"/>
              <a:ea typeface="微软雅黑" panose="020B0503020204020204" pitchFamily="34" charset="-122"/>
            </a:endParaRPr>
          </a:p>
        </p:txBody>
      </p:sp>
      <p:sp>
        <p:nvSpPr>
          <p:cNvPr id="48" name="标题 1"/>
          <p:cNvSpPr txBox="1"/>
          <p:nvPr/>
        </p:nvSpPr>
        <p:spPr bwMode="auto">
          <a:xfrm>
            <a:off x="2264316" y="421797"/>
            <a:ext cx="4863597"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数据中心基础设施指什么？</a:t>
            </a:r>
            <a:endParaRPr lang="zh-CN" altLang="en-US" sz="2800" dirty="0" smtClean="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4" name="矩形 53"/>
          <p:cNvSpPr/>
          <p:nvPr/>
        </p:nvSpPr>
        <p:spPr>
          <a:xfrm>
            <a:off x="4477481" y="1561319"/>
            <a:ext cx="7111336" cy="1811347"/>
          </a:xfrm>
          <a:prstGeom prst="rect">
            <a:avLst/>
          </a:prstGeom>
          <a:ln>
            <a:solidFill>
              <a:srgbClr val="FFC000"/>
            </a:solidFill>
          </a:ln>
        </p:spPr>
        <p:style>
          <a:lnRef idx="0">
            <a:schemeClr val="accent4"/>
          </a:lnRef>
          <a:fillRef idx="3">
            <a:schemeClr val="accent4"/>
          </a:fillRef>
          <a:effectRef idx="3">
            <a:schemeClr val="accent4"/>
          </a:effectRef>
          <a:fontRef idx="minor">
            <a:schemeClr val="lt1"/>
          </a:fontRef>
        </p:style>
        <p:txBody>
          <a:bodyPr anchor="ctr"/>
          <a:lstStyle/>
          <a:p>
            <a:pPr>
              <a:defRPr/>
            </a:pPr>
            <a:r>
              <a:rPr lang="zh-CN" altLang="en-US" sz="2000" dirty="0">
                <a:solidFill>
                  <a:srgbClr val="0070C0"/>
                </a:solidFill>
                <a:latin typeface="微软雅黑" panose="020B0503020204020204" pitchFamily="34" charset="-122"/>
                <a:ea typeface="微软雅黑" panose="020B0503020204020204" pitchFamily="34" charset="-122"/>
              </a:rPr>
              <a:t>通常对数据中心基础设施的定义为</a:t>
            </a:r>
            <a:r>
              <a:rPr lang="zh-CN" altLang="en-US" sz="2000" dirty="0" smtClean="0">
                <a:solidFill>
                  <a:srgbClr val="0070C0"/>
                </a:solidFill>
                <a:latin typeface="微软雅黑" panose="020B0503020204020204" pitchFamily="34" charset="-122"/>
                <a:ea typeface="微软雅黑" panose="020B0503020204020204" pitchFamily="34" charset="-122"/>
              </a:rPr>
              <a:t>：</a:t>
            </a:r>
            <a:endParaRPr lang="en-US" altLang="zh-CN" sz="2000" dirty="0" smtClean="0">
              <a:solidFill>
                <a:srgbClr val="0070C0"/>
              </a:solidFill>
              <a:latin typeface="微软雅黑" panose="020B0503020204020204" pitchFamily="34" charset="-122"/>
              <a:ea typeface="微软雅黑" panose="020B0503020204020204" pitchFamily="34" charset="-122"/>
            </a:endParaRPr>
          </a:p>
          <a:p>
            <a:pPr>
              <a:defRPr/>
            </a:pPr>
            <a:r>
              <a:rPr lang="en-US" altLang="zh-CN" sz="2000" dirty="0">
                <a:solidFill>
                  <a:srgbClr val="CC6600"/>
                </a:solidFill>
                <a:latin typeface="微软雅黑" panose="020B0503020204020204" pitchFamily="34" charset="-122"/>
                <a:ea typeface="微软雅黑" panose="020B0503020204020204" pitchFamily="34" charset="-122"/>
              </a:rPr>
              <a:t> </a:t>
            </a:r>
            <a:r>
              <a:rPr lang="en-US" altLang="zh-CN" sz="2000" dirty="0" smtClean="0">
                <a:solidFill>
                  <a:srgbClr val="CC6600"/>
                </a:solidFill>
                <a:latin typeface="微软雅黑" panose="020B0503020204020204" pitchFamily="34" charset="-122"/>
                <a:ea typeface="微软雅黑" panose="020B0503020204020204" pitchFamily="34" charset="-122"/>
              </a:rPr>
              <a:t>    </a:t>
            </a:r>
            <a:endParaRPr lang="en-US" altLang="zh-CN" sz="2000" dirty="0" smtClean="0">
              <a:solidFill>
                <a:srgbClr val="CC6600"/>
              </a:solidFill>
              <a:latin typeface="微软雅黑" panose="020B0503020204020204" pitchFamily="34" charset="-122"/>
              <a:ea typeface="微软雅黑" panose="020B0503020204020204" pitchFamily="34" charset="-122"/>
            </a:endParaRPr>
          </a:p>
          <a:p>
            <a:pPr>
              <a:defRPr/>
            </a:pPr>
            <a:r>
              <a:rPr lang="zh-CN" altLang="en-US" sz="2000" dirty="0" smtClean="0">
                <a:solidFill>
                  <a:srgbClr val="CC6600"/>
                </a:solidFill>
                <a:latin typeface="微软雅黑" panose="020B0503020204020204" pitchFamily="34" charset="-122"/>
                <a:ea typeface="微软雅黑" panose="020B0503020204020204" pitchFamily="34" charset="-122"/>
              </a:rPr>
              <a:t>保障</a:t>
            </a:r>
            <a:r>
              <a:rPr lang="zh-CN" altLang="en-US" sz="2000" dirty="0">
                <a:solidFill>
                  <a:srgbClr val="CC6600"/>
                </a:solidFill>
                <a:latin typeface="微软雅黑" panose="020B0503020204020204" pitchFamily="34" charset="-122"/>
                <a:ea typeface="微软雅黑" panose="020B0503020204020204" pitchFamily="34" charset="-122"/>
              </a:rPr>
              <a:t>数据中心客户负载设备正常运行以及开展业务所必需的通信资源、电力资源、环境资源、办公、生活配套等各类设施。</a:t>
            </a:r>
            <a:endParaRPr lang="en-US" altLang="zh-CN" sz="2000" dirty="0">
              <a:solidFill>
                <a:srgbClr val="CC6600"/>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endParaRPr lang="zh-CN" altLang="en-US" sz="1200" dirty="0">
              <a:solidFill>
                <a:srgbClr val="CC6600"/>
              </a:solidFill>
              <a:latin typeface="微软雅黑" panose="020B0503020204020204" pitchFamily="34" charset="-122"/>
              <a:ea typeface="微软雅黑" panose="020B0503020204020204" pitchFamily="34" charset="-122"/>
            </a:endParaRPr>
          </a:p>
        </p:txBody>
      </p:sp>
      <p:sp>
        <p:nvSpPr>
          <p:cNvPr id="55" name="矩形 54"/>
          <p:cNvSpPr/>
          <p:nvPr/>
        </p:nvSpPr>
        <p:spPr>
          <a:xfrm>
            <a:off x="4450844" y="3660717"/>
            <a:ext cx="7111336" cy="1811347"/>
          </a:xfrm>
          <a:prstGeom prst="rect">
            <a:avLst/>
          </a:prstGeom>
          <a:ln>
            <a:solidFill>
              <a:srgbClr val="FFC000"/>
            </a:solidFill>
          </a:ln>
        </p:spPr>
        <p:style>
          <a:lnRef idx="0">
            <a:schemeClr val="accent4"/>
          </a:lnRef>
          <a:fillRef idx="3">
            <a:schemeClr val="accent4"/>
          </a:fillRef>
          <a:effectRef idx="3">
            <a:schemeClr val="accent4"/>
          </a:effectRef>
          <a:fontRef idx="minor">
            <a:schemeClr val="lt1"/>
          </a:fontRef>
        </p:style>
        <p:txBody>
          <a:bodyPr anchor="ctr"/>
          <a:lstStyle/>
          <a:p>
            <a:r>
              <a:rPr lang="zh-CN" altLang="en-US" sz="2000" dirty="0">
                <a:solidFill>
                  <a:srgbClr val="0070C0"/>
                </a:solidFill>
                <a:latin typeface="微软雅黑" panose="020B0503020204020204" pitchFamily="34" charset="-122"/>
                <a:ea typeface="微软雅黑" panose="020B0503020204020204" pitchFamily="34" charset="-122"/>
              </a:rPr>
              <a:t>数据中心基础设施运维管理的范围：                                    </a:t>
            </a:r>
            <a:r>
              <a:rPr lang="zh-CN" altLang="en-US" sz="2000" dirty="0">
                <a:solidFill>
                  <a:srgbClr val="00B050"/>
                </a:solidFill>
                <a:latin typeface="微软雅黑" panose="020B0503020204020204" pitchFamily="34" charset="-122"/>
                <a:ea typeface="微软雅黑" panose="020B0503020204020204" pitchFamily="34" charset="-122"/>
              </a:rPr>
              <a:t>指除了</a:t>
            </a:r>
            <a:r>
              <a:rPr lang="en-US" altLang="zh-CN" sz="2000" dirty="0">
                <a:solidFill>
                  <a:srgbClr val="00B050"/>
                </a:solidFill>
                <a:latin typeface="微软雅黑" panose="020B0503020204020204" pitchFamily="34" charset="-122"/>
                <a:ea typeface="微软雅黑" panose="020B0503020204020204" pitchFamily="34" charset="-122"/>
              </a:rPr>
              <a:t>IT </a:t>
            </a:r>
            <a:r>
              <a:rPr lang="zh-CN" altLang="en-US" sz="2000" dirty="0">
                <a:solidFill>
                  <a:srgbClr val="00B050"/>
                </a:solidFill>
                <a:latin typeface="微软雅黑" panose="020B0503020204020204" pitchFamily="34" charset="-122"/>
                <a:ea typeface="微软雅黑" panose="020B0503020204020204" pitchFamily="34" charset="-122"/>
              </a:rPr>
              <a:t>设备（负载、通信设施、网络设备等）之外的所有数据机房辅助设施，包括制冷系统、电气系统</a:t>
            </a:r>
            <a:r>
              <a:rPr lang="zh-CN" altLang="en-US" sz="2000" dirty="0" smtClean="0">
                <a:solidFill>
                  <a:srgbClr val="00B050"/>
                </a:solidFill>
                <a:latin typeface="微软雅黑" panose="020B0503020204020204" pitchFamily="34" charset="-122"/>
                <a:ea typeface="微软雅黑" panose="020B0503020204020204" pitchFamily="34" charset="-122"/>
              </a:rPr>
              <a:t>、安</a:t>
            </a:r>
            <a:r>
              <a:rPr lang="en-US" altLang="zh-CN" sz="2000" dirty="0">
                <a:solidFill>
                  <a:srgbClr val="00B050"/>
                </a:solidFill>
                <a:latin typeface="微软雅黑" panose="020B0503020204020204" pitchFamily="34" charset="-122"/>
                <a:ea typeface="微软雅黑" panose="020B0503020204020204" pitchFamily="34" charset="-122"/>
              </a:rPr>
              <a:t>/</a:t>
            </a:r>
            <a:r>
              <a:rPr lang="zh-CN" altLang="en-US" sz="2000" dirty="0">
                <a:solidFill>
                  <a:srgbClr val="00B050"/>
                </a:solidFill>
                <a:latin typeface="微软雅黑" panose="020B0503020204020204" pitchFamily="34" charset="-122"/>
                <a:ea typeface="微软雅黑" panose="020B0503020204020204" pitchFamily="34" charset="-122"/>
              </a:rPr>
              <a:t>消防系统及运行监控平台、</a:t>
            </a:r>
            <a:r>
              <a:rPr lang="en-US" altLang="zh-CN" sz="2000" dirty="0">
                <a:solidFill>
                  <a:srgbClr val="00B050"/>
                </a:solidFill>
                <a:latin typeface="微软雅黑" panose="020B0503020204020204" pitchFamily="34" charset="-122"/>
                <a:ea typeface="微软雅黑" panose="020B0503020204020204" pitchFamily="34" charset="-122"/>
              </a:rPr>
              <a:t>BA</a:t>
            </a:r>
            <a:r>
              <a:rPr lang="zh-CN" altLang="en-US" sz="2000" dirty="0">
                <a:solidFill>
                  <a:srgbClr val="00B050"/>
                </a:solidFill>
                <a:latin typeface="微软雅黑" panose="020B0503020204020204" pitchFamily="34" charset="-122"/>
                <a:ea typeface="微软雅黑" panose="020B0503020204020204" pitchFamily="34" charset="-122"/>
              </a:rPr>
              <a:t>系统、环境设施等，周边配套设施、资源组织、客户服务。</a:t>
            </a:r>
            <a:endParaRPr lang="zh-CN" altLang="en-US" sz="2000" dirty="0">
              <a:solidFill>
                <a:srgbClr val="00B05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 calcmode="lin" valueType="num">
                                      <p:cBhvr additive="base">
                                        <p:cTn id="12" dur="1000" fill="hold"/>
                                        <p:tgtEl>
                                          <p:spTgt spid="54"/>
                                        </p:tgtEl>
                                        <p:attrNameLst>
                                          <p:attrName>ppt_x</p:attrName>
                                        </p:attrNameLst>
                                      </p:cBhvr>
                                      <p:tavLst>
                                        <p:tav tm="0">
                                          <p:val>
                                            <p:strVal val="#ppt_x"/>
                                          </p:val>
                                        </p:tav>
                                        <p:tav tm="100000">
                                          <p:val>
                                            <p:strVal val="#ppt_x"/>
                                          </p:val>
                                        </p:tav>
                                      </p:tavLst>
                                    </p:anim>
                                    <p:anim calcmode="lin" valueType="num">
                                      <p:cBhvr additive="base">
                                        <p:cTn id="13" dur="10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additive="base">
                                        <p:cTn id="18" dur="1000" fill="hold"/>
                                        <p:tgtEl>
                                          <p:spTgt spid="55"/>
                                        </p:tgtEl>
                                        <p:attrNameLst>
                                          <p:attrName>ppt_x</p:attrName>
                                        </p:attrNameLst>
                                      </p:cBhvr>
                                      <p:tavLst>
                                        <p:tav tm="0">
                                          <p:val>
                                            <p:strVal val="#ppt_x"/>
                                          </p:val>
                                        </p:tav>
                                        <p:tav tm="100000">
                                          <p:val>
                                            <p:strVal val="#ppt_x"/>
                                          </p:val>
                                        </p:tav>
                                      </p:tavLst>
                                    </p:anim>
                                    <p:anim calcmode="lin" valueType="num">
                                      <p:cBhvr additive="base">
                                        <p:cTn id="19" dur="10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77118" y="2016087"/>
            <a:ext cx="11986352" cy="4641321"/>
          </a:xfrm>
          <a:prstGeom prst="rect">
            <a:avLst/>
          </a:prstGeom>
          <a:ln>
            <a:solidFill>
              <a:schemeClr val="tx2">
                <a:lumMod val="40000"/>
                <a:lumOff val="60000"/>
              </a:schemeClr>
            </a:solidFill>
          </a:ln>
          <a:scene3d>
            <a:camera prst="orthographicFront"/>
            <a:lightRig rig="threePt" dir="t"/>
          </a:scene3d>
          <a:sp3d>
            <a:bevelT prst="convex"/>
          </a:sp3d>
        </p:spPr>
      </p:pic>
      <p:sp>
        <p:nvSpPr>
          <p:cNvPr id="2" name="TextBox 1"/>
          <p:cNvSpPr txBox="1">
            <a:spLocks noChangeArrowheads="1"/>
          </p:cNvSpPr>
          <p:nvPr/>
        </p:nvSpPr>
        <p:spPr bwMode="auto">
          <a:xfrm>
            <a:off x="160221" y="567306"/>
            <a:ext cx="856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dirty="0">
                <a:solidFill>
                  <a:srgbClr val="0070C0"/>
                </a:solidFill>
                <a:latin typeface="微软雅黑" panose="020B0503020204020204" pitchFamily="34" charset="-122"/>
                <a:ea typeface="微软雅黑" panose="020B0503020204020204" pitchFamily="34" charset="-122"/>
              </a:rPr>
              <a:t>新一代数据中心基础设施运维体系如何构建？</a:t>
            </a:r>
            <a:endParaRPr lang="zh-CN" altLang="en-US" sz="2800" dirty="0">
              <a:solidFill>
                <a:srgbClr val="0070C0"/>
              </a:solidFill>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2493187" y="1700808"/>
          <a:ext cx="6096000" cy="576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3175" y="2444117"/>
            <a:ext cx="6092327" cy="4082670"/>
            <a:chOff x="3689573" y="989327"/>
            <a:chExt cx="4812854" cy="2952770"/>
          </a:xfrm>
        </p:grpSpPr>
        <p:sp>
          <p:nvSpPr>
            <p:cNvPr id="3" name="等腰三角形 2"/>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等腰三角形 3"/>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8" name="标题 1"/>
          <p:cNvSpPr txBox="1"/>
          <p:nvPr/>
        </p:nvSpPr>
        <p:spPr bwMode="auto">
          <a:xfrm>
            <a:off x="540994" y="462987"/>
            <a:ext cx="8229600"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smtClean="0">
                <a:solidFill>
                  <a:srgbClr val="CD6A65"/>
                </a:solidFill>
                <a:latin typeface="微软雅黑" panose="020B0503020204020204" pitchFamily="34" charset="-122"/>
                <a:ea typeface="微软雅黑" panose="020B0503020204020204" pitchFamily="34" charset="-122"/>
              </a:rPr>
              <a:t>ITIL</a:t>
            </a:r>
            <a:r>
              <a:rPr lang="zh-CN" altLang="en-US" sz="2800" smtClean="0">
                <a:solidFill>
                  <a:srgbClr val="CD6A65"/>
                </a:solidFill>
                <a:latin typeface="微软雅黑" panose="020B0503020204020204" pitchFamily="34" charset="-122"/>
                <a:ea typeface="微软雅黑" panose="020B0503020204020204" pitchFamily="34" charset="-122"/>
              </a:rPr>
              <a:t>是什么？</a:t>
            </a:r>
            <a:endParaRPr lang="zh-CN" altLang="en-US" sz="2800" dirty="0" smtClean="0">
              <a:solidFill>
                <a:srgbClr val="CD6A65"/>
              </a:solidFill>
              <a:latin typeface="微软雅黑" panose="020B0503020204020204" pitchFamily="34" charset="-122"/>
              <a:ea typeface="微软雅黑" panose="020B0503020204020204" pitchFamily="34" charset="-122"/>
            </a:endParaRPr>
          </a:p>
        </p:txBody>
      </p:sp>
      <p:graphicFrame>
        <p:nvGraphicFramePr>
          <p:cNvPr id="19" name="图示 18"/>
          <p:cNvGraphicFramePr/>
          <p:nvPr/>
        </p:nvGraphicFramePr>
        <p:xfrm>
          <a:off x="2839364" y="743973"/>
          <a:ext cx="8136904" cy="539242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组合 11"/>
          <p:cNvGrpSpPr/>
          <p:nvPr/>
        </p:nvGrpSpPr>
        <p:grpSpPr bwMode="auto">
          <a:xfrm>
            <a:off x="859200" y="312195"/>
            <a:ext cx="10504418" cy="5842961"/>
            <a:chOff x="33338" y="1125538"/>
            <a:chExt cx="8970962" cy="4972104"/>
          </a:xfrm>
        </p:grpSpPr>
        <p:grpSp>
          <p:nvGrpSpPr>
            <p:cNvPr id="141" name="组合 39"/>
            <p:cNvGrpSpPr/>
            <p:nvPr/>
          </p:nvGrpSpPr>
          <p:grpSpPr bwMode="auto">
            <a:xfrm>
              <a:off x="3173595" y="2979531"/>
              <a:ext cx="5797550" cy="1183442"/>
              <a:chOff x="3815903" y="3365738"/>
              <a:chExt cx="5082303" cy="738517"/>
            </a:xfrm>
          </p:grpSpPr>
          <p:sp>
            <p:nvSpPr>
              <p:cNvPr id="177" name="圆角矩形 176"/>
              <p:cNvSpPr/>
              <p:nvPr/>
            </p:nvSpPr>
            <p:spPr bwMode="auto">
              <a:xfrm>
                <a:off x="3815903" y="3539238"/>
                <a:ext cx="5082303" cy="565017"/>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marL="0" lvl="2" fontAlgn="ctr">
                  <a:spcBef>
                    <a:spcPts val="0"/>
                  </a:spcBef>
                  <a:spcAft>
                    <a:spcPts val="0"/>
                  </a:spcAft>
                  <a:buClr>
                    <a:srgbClr val="FF0000"/>
                  </a:buClr>
                  <a:buSzPct val="70000"/>
                  <a:tabLst>
                    <a:tab pos="136525" algn="l"/>
                  </a:tabLst>
                  <a:defRPr/>
                </a:pPr>
                <a:endParaRPr lang="zh-CN" altLang="en-US" sz="1400" i="0" dirty="0">
                  <a:solidFill>
                    <a:schemeClr val="tx1"/>
                  </a:solidFill>
                  <a:latin typeface="微软雅黑" panose="020B0503020204020204" pitchFamily="34" charset="-122"/>
                  <a:ea typeface="微软雅黑" panose="020B0503020204020204" pitchFamily="34" charset="-122"/>
                </a:endParaRPr>
              </a:p>
            </p:txBody>
          </p:sp>
          <p:sp>
            <p:nvSpPr>
              <p:cNvPr id="178" name="矩形 28"/>
              <p:cNvSpPr>
                <a:spLocks noChangeArrowheads="1"/>
              </p:cNvSpPr>
              <p:nvPr/>
            </p:nvSpPr>
            <p:spPr bwMode="auto">
              <a:xfrm>
                <a:off x="4032383" y="3365738"/>
                <a:ext cx="4781419" cy="19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Clr>
                    <a:srgbClr val="C00000"/>
                  </a:buClr>
                </a:pPr>
                <a:endParaRPr lang="en-US" altLang="zh-CN" sz="1400">
                  <a:solidFill>
                    <a:srgbClr val="376092"/>
                  </a:solidFill>
                  <a:latin typeface="微软雅黑" panose="020B0503020204020204" pitchFamily="34" charset="-122"/>
                  <a:ea typeface="微软雅黑" panose="020B0503020204020204" pitchFamily="34" charset="-122"/>
                </a:endParaRPr>
              </a:p>
            </p:txBody>
          </p:sp>
        </p:grpSp>
        <p:grpSp>
          <p:nvGrpSpPr>
            <p:cNvPr id="142" name="组合 34"/>
            <p:cNvGrpSpPr/>
            <p:nvPr/>
          </p:nvGrpSpPr>
          <p:grpSpPr bwMode="auto">
            <a:xfrm>
              <a:off x="2422525" y="3397250"/>
              <a:ext cx="925513" cy="452438"/>
              <a:chOff x="2349808" y="3522142"/>
              <a:chExt cx="1783371" cy="453509"/>
            </a:xfrm>
          </p:grpSpPr>
          <p:sp>
            <p:nvSpPr>
              <p:cNvPr id="175" name="五边形 174"/>
              <p:cNvSpPr/>
              <p:nvPr/>
            </p:nvSpPr>
            <p:spPr bwMode="auto">
              <a:xfrm>
                <a:off x="2349808" y="3522142"/>
                <a:ext cx="1783371" cy="453509"/>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buFont typeface="Wingdings" panose="05000000000000000000" pitchFamily="2" charset="2"/>
                  <a:buChar char="u"/>
                  <a:defRPr/>
                </a:pP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76" name="TextBox 22"/>
              <p:cNvSpPr txBox="1">
                <a:spLocks noChangeArrowheads="1"/>
              </p:cNvSpPr>
              <p:nvPr/>
            </p:nvSpPr>
            <p:spPr bwMode="auto">
              <a:xfrm>
                <a:off x="2483768" y="3606884"/>
                <a:ext cx="1589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chemeClr val="bg1"/>
                    </a:solidFill>
                    <a:latin typeface="微软雅黑" panose="020B0503020204020204" pitchFamily="34" charset="-122"/>
                    <a:ea typeface="微软雅黑" panose="020B0503020204020204" pitchFamily="34" charset="-122"/>
                  </a:rPr>
                  <a:t>三</a:t>
                </a:r>
                <a:endParaRPr lang="zh-CN" altLang="zh-CN" sz="1600" b="1">
                  <a:solidFill>
                    <a:schemeClr val="bg1"/>
                  </a:solidFill>
                  <a:latin typeface="微软雅黑" panose="020B0503020204020204" pitchFamily="34" charset="-122"/>
                  <a:ea typeface="微软雅黑" panose="020B0503020204020204" pitchFamily="34" charset="-122"/>
                </a:endParaRPr>
              </a:p>
            </p:txBody>
          </p:sp>
        </p:grpSp>
        <p:grpSp>
          <p:nvGrpSpPr>
            <p:cNvPr id="143" name="组合 38"/>
            <p:cNvGrpSpPr/>
            <p:nvPr/>
          </p:nvGrpSpPr>
          <p:grpSpPr bwMode="auto">
            <a:xfrm>
              <a:off x="3206750" y="2151724"/>
              <a:ext cx="5797550" cy="907841"/>
              <a:chOff x="3844966" y="2271933"/>
              <a:chExt cx="5082303" cy="1326590"/>
            </a:xfrm>
          </p:grpSpPr>
          <p:sp>
            <p:nvSpPr>
              <p:cNvPr id="173" name="圆角矩形 172"/>
              <p:cNvSpPr/>
              <p:nvPr/>
            </p:nvSpPr>
            <p:spPr bwMode="auto">
              <a:xfrm>
                <a:off x="3844966" y="2271933"/>
                <a:ext cx="5082303" cy="132659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marL="0" lvl="2" algn="ctr" fontAlgn="ctr">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i="0" dirty="0">
                  <a:solidFill>
                    <a:schemeClr val="tx1"/>
                  </a:solidFill>
                  <a:latin typeface="微软雅黑" panose="020B0503020204020204" pitchFamily="34" charset="-122"/>
                  <a:ea typeface="微软雅黑" panose="020B0503020204020204" pitchFamily="34" charset="-122"/>
                </a:endParaRPr>
              </a:p>
            </p:txBody>
          </p:sp>
          <p:sp>
            <p:nvSpPr>
              <p:cNvPr id="174" name="矩形 20"/>
              <p:cNvSpPr>
                <a:spLocks noChangeArrowheads="1"/>
              </p:cNvSpPr>
              <p:nvPr/>
            </p:nvSpPr>
            <p:spPr bwMode="auto">
              <a:xfrm>
                <a:off x="3969264" y="2304695"/>
                <a:ext cx="4844536" cy="1007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800"/>
                  </a:lnSpc>
                  <a:buClr>
                    <a:srgbClr val="C00000"/>
                  </a:buClr>
                </a:pPr>
                <a:r>
                  <a:rPr lang="en-US" altLang="zh-CN" sz="1600" dirty="0">
                    <a:latin typeface="微软雅黑" panose="020B0503020204020204" pitchFamily="34" charset="-122"/>
                    <a:ea typeface="微软雅黑" panose="020B0503020204020204" pitchFamily="34" charset="-122"/>
                  </a:rPr>
                  <a:t>IT</a:t>
                </a:r>
                <a:r>
                  <a:rPr lang="zh-CN" altLang="en-US" sz="1600" dirty="0">
                    <a:latin typeface="微软雅黑" panose="020B0503020204020204" pitchFamily="34" charset="-122"/>
                    <a:ea typeface="微软雅黑" panose="020B0503020204020204" pitchFamily="34" charset="-122"/>
                  </a:rPr>
                  <a:t>设备功率密度的提升对基础设施运维管理提出了更高要求，基础设施运维人员具备更高的技术能力、更快的故障响应能力。</a:t>
                </a:r>
                <a:endParaRPr lang="en-US" altLang="zh-CN" sz="1600" dirty="0">
                  <a:solidFill>
                    <a:srgbClr val="376092"/>
                  </a:solidFill>
                  <a:latin typeface="微软雅黑" panose="020B0503020204020204" pitchFamily="34" charset="-122"/>
                  <a:ea typeface="微软雅黑" panose="020B0503020204020204" pitchFamily="34" charset="-122"/>
                </a:endParaRPr>
              </a:p>
            </p:txBody>
          </p:sp>
        </p:grpSp>
        <p:grpSp>
          <p:nvGrpSpPr>
            <p:cNvPr id="144" name="组合 41"/>
            <p:cNvGrpSpPr/>
            <p:nvPr/>
          </p:nvGrpSpPr>
          <p:grpSpPr bwMode="auto">
            <a:xfrm>
              <a:off x="3206750" y="5450371"/>
              <a:ext cx="5757863" cy="647271"/>
              <a:chOff x="3844896" y="5522647"/>
              <a:chExt cx="5047584" cy="910123"/>
            </a:xfrm>
          </p:grpSpPr>
          <p:sp>
            <p:nvSpPr>
              <p:cNvPr id="171" name="圆角矩形 170"/>
              <p:cNvSpPr/>
              <p:nvPr/>
            </p:nvSpPr>
            <p:spPr bwMode="auto">
              <a:xfrm>
                <a:off x="3844896" y="5522647"/>
                <a:ext cx="5047584" cy="910123"/>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marL="0" lvl="2" algn="ctr" fontAlgn="ctr">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i="0" dirty="0">
                  <a:solidFill>
                    <a:schemeClr val="tx1"/>
                  </a:solidFill>
                  <a:latin typeface="微软雅黑" panose="020B0503020204020204" pitchFamily="34" charset="-122"/>
                  <a:ea typeface="微软雅黑" panose="020B0503020204020204" pitchFamily="34" charset="-122"/>
                </a:endParaRPr>
              </a:p>
            </p:txBody>
          </p:sp>
          <p:sp>
            <p:nvSpPr>
              <p:cNvPr id="172" name="矩形 21"/>
              <p:cNvSpPr>
                <a:spLocks noChangeArrowheads="1"/>
              </p:cNvSpPr>
              <p:nvPr/>
            </p:nvSpPr>
            <p:spPr bwMode="auto">
              <a:xfrm>
                <a:off x="4032384" y="5574263"/>
                <a:ext cx="4772908" cy="540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800"/>
                  </a:lnSpc>
                  <a:buClr>
                    <a:srgbClr val="C00000"/>
                  </a:buClr>
                </a:pPr>
                <a:r>
                  <a:rPr lang="zh-CN" altLang="en-US" sz="1600" dirty="0">
                    <a:latin typeface="微软雅黑" panose="020B0503020204020204" pitchFamily="34" charset="-122"/>
                    <a:ea typeface="微软雅黑" panose="020B0503020204020204" pitchFamily="34" charset="-122"/>
                  </a:rPr>
                  <a:t>减少人为失误，提高系统安全性的需求。</a:t>
                </a:r>
                <a:endParaRPr lang="en-US" altLang="zh-CN" sz="1600" dirty="0">
                  <a:solidFill>
                    <a:srgbClr val="376092"/>
                  </a:solidFill>
                  <a:latin typeface="微软雅黑" panose="020B0503020204020204" pitchFamily="34" charset="-122"/>
                  <a:ea typeface="微软雅黑" panose="020B0503020204020204" pitchFamily="34" charset="-122"/>
                </a:endParaRPr>
              </a:p>
            </p:txBody>
          </p:sp>
        </p:grpSp>
        <p:grpSp>
          <p:nvGrpSpPr>
            <p:cNvPr id="145" name="组合 37"/>
            <p:cNvGrpSpPr/>
            <p:nvPr/>
          </p:nvGrpSpPr>
          <p:grpSpPr bwMode="auto">
            <a:xfrm>
              <a:off x="3132138" y="1125538"/>
              <a:ext cx="5832475" cy="852487"/>
              <a:chOff x="3779912" y="1074860"/>
              <a:chExt cx="5112566" cy="853078"/>
            </a:xfrm>
          </p:grpSpPr>
          <p:sp>
            <p:nvSpPr>
              <p:cNvPr id="169" name="圆角矩形 168"/>
              <p:cNvSpPr/>
              <p:nvPr/>
            </p:nvSpPr>
            <p:spPr bwMode="auto">
              <a:xfrm>
                <a:off x="3779912" y="1074860"/>
                <a:ext cx="5112566" cy="853078"/>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marL="0" lvl="2" algn="ctr" fontAlgn="ctr">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i="0" dirty="0">
                  <a:solidFill>
                    <a:schemeClr val="tx1"/>
                  </a:solidFill>
                  <a:latin typeface="微软雅黑" panose="020B0503020204020204" pitchFamily="34" charset="-122"/>
                  <a:ea typeface="微软雅黑" panose="020B0503020204020204" pitchFamily="34" charset="-122"/>
                </a:endParaRPr>
              </a:p>
            </p:txBody>
          </p:sp>
          <p:sp>
            <p:nvSpPr>
              <p:cNvPr id="170" name="矩形 22"/>
              <p:cNvSpPr>
                <a:spLocks noChangeArrowheads="1"/>
              </p:cNvSpPr>
              <p:nvPr/>
            </p:nvSpPr>
            <p:spPr bwMode="auto">
              <a:xfrm>
                <a:off x="3969266" y="1106354"/>
                <a:ext cx="4793163" cy="69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800"/>
                  </a:lnSpc>
                  <a:buClr>
                    <a:srgbClr val="C00000"/>
                  </a:buClr>
                </a:pPr>
                <a:r>
                  <a:rPr lang="zh-CN" altLang="en-US" sz="1600" dirty="0">
                    <a:latin typeface="微软雅黑" panose="020B0503020204020204" pitchFamily="34" charset="-122"/>
                    <a:ea typeface="微软雅黑" panose="020B0503020204020204" pitchFamily="34" charset="-122"/>
                  </a:rPr>
                  <a:t>数据中心规模的增大，供电、制冷、监控系统的规模和复杂性大幅增加，基础设施运维内容发生变化</a:t>
                </a:r>
                <a:r>
                  <a:rPr lang="zh-CN" altLang="en-US" sz="1400" dirty="0">
                    <a:latin typeface="微软雅黑" panose="020B0503020204020204" pitchFamily="34" charset="-122"/>
                    <a:ea typeface="微软雅黑" panose="020B0503020204020204" pitchFamily="34" charset="-122"/>
                  </a:rPr>
                  <a:t>；</a:t>
                </a:r>
                <a:endParaRPr lang="en-US" altLang="zh-CN" sz="1400" dirty="0">
                  <a:solidFill>
                    <a:srgbClr val="376092"/>
                  </a:solidFill>
                  <a:latin typeface="微软雅黑" panose="020B0503020204020204" pitchFamily="34" charset="-122"/>
                  <a:ea typeface="微软雅黑" panose="020B0503020204020204" pitchFamily="34" charset="-122"/>
                </a:endParaRPr>
              </a:p>
            </p:txBody>
          </p:sp>
        </p:grpSp>
        <p:grpSp>
          <p:nvGrpSpPr>
            <p:cNvPr id="146" name="组合 40"/>
            <p:cNvGrpSpPr/>
            <p:nvPr/>
          </p:nvGrpSpPr>
          <p:grpSpPr bwMode="auto">
            <a:xfrm>
              <a:off x="3167063" y="4359275"/>
              <a:ext cx="5797550" cy="911225"/>
              <a:chOff x="3810176" y="4319077"/>
              <a:chExt cx="5082303" cy="910123"/>
            </a:xfrm>
          </p:grpSpPr>
          <p:sp>
            <p:nvSpPr>
              <p:cNvPr id="167" name="圆角矩形 166"/>
              <p:cNvSpPr/>
              <p:nvPr/>
            </p:nvSpPr>
            <p:spPr bwMode="auto">
              <a:xfrm>
                <a:off x="3810176" y="4319077"/>
                <a:ext cx="5082303" cy="910123"/>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marL="0" lvl="2" algn="ctr" fontAlgn="ctr">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i="0" dirty="0">
                  <a:solidFill>
                    <a:schemeClr val="tx1"/>
                  </a:solidFill>
                  <a:latin typeface="微软雅黑" panose="020B0503020204020204" pitchFamily="34" charset="-122"/>
                  <a:ea typeface="微软雅黑" panose="020B0503020204020204" pitchFamily="34" charset="-122"/>
                </a:endParaRPr>
              </a:p>
            </p:txBody>
          </p:sp>
          <p:sp>
            <p:nvSpPr>
              <p:cNvPr id="168" name="矩形 23"/>
              <p:cNvSpPr>
                <a:spLocks noChangeArrowheads="1"/>
              </p:cNvSpPr>
              <p:nvPr/>
            </p:nvSpPr>
            <p:spPr bwMode="auto">
              <a:xfrm>
                <a:off x="4065157" y="4403317"/>
                <a:ext cx="4802056" cy="688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800"/>
                  </a:lnSpc>
                  <a:buClr>
                    <a:srgbClr val="C00000"/>
                  </a:buClr>
                </a:pPr>
                <a:r>
                  <a:rPr lang="zh-CN" altLang="en-US" sz="1600" dirty="0">
                    <a:latin typeface="微软雅黑" panose="020B0503020204020204" pitchFamily="34" charset="-122"/>
                    <a:ea typeface="微软雅黑" panose="020B0503020204020204" pitchFamily="34" charset="-122"/>
                  </a:rPr>
                  <a:t>数据中心运营需求变化，为降低能耗等运营成本提升市场竞争力要求必须规范维护管理，提高系统运行效率。</a:t>
                </a:r>
                <a:endParaRPr lang="en-US" altLang="zh-CN" sz="1600" dirty="0">
                  <a:latin typeface="微软雅黑" panose="020B0503020204020204" pitchFamily="34" charset="-122"/>
                  <a:ea typeface="微软雅黑" panose="020B0503020204020204" pitchFamily="34" charset="-122"/>
                </a:endParaRPr>
              </a:p>
            </p:txBody>
          </p:sp>
        </p:grpSp>
        <p:grpSp>
          <p:nvGrpSpPr>
            <p:cNvPr id="147" name="组合 33"/>
            <p:cNvGrpSpPr/>
            <p:nvPr/>
          </p:nvGrpSpPr>
          <p:grpSpPr bwMode="auto">
            <a:xfrm>
              <a:off x="2422525" y="2171700"/>
              <a:ext cx="925513" cy="454025"/>
              <a:chOff x="2349806" y="2442022"/>
              <a:chExt cx="1783371" cy="453509"/>
            </a:xfrm>
          </p:grpSpPr>
          <p:sp>
            <p:nvSpPr>
              <p:cNvPr id="165" name="五边形 164"/>
              <p:cNvSpPr/>
              <p:nvPr/>
            </p:nvSpPr>
            <p:spPr bwMode="auto">
              <a:xfrm>
                <a:off x="2349806" y="2442022"/>
                <a:ext cx="1783371" cy="453509"/>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buFont typeface="Wingdings" panose="05000000000000000000" pitchFamily="2" charset="2"/>
                  <a:buChar char="u"/>
                  <a:defRPr/>
                </a:pP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66" name="TextBox 22"/>
              <p:cNvSpPr txBox="1">
                <a:spLocks noChangeArrowheads="1"/>
              </p:cNvSpPr>
              <p:nvPr/>
            </p:nvSpPr>
            <p:spPr bwMode="auto">
              <a:xfrm>
                <a:off x="2449514" y="2526764"/>
                <a:ext cx="1589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chemeClr val="bg1"/>
                    </a:solidFill>
                    <a:latin typeface="微软雅黑" panose="020B0503020204020204" pitchFamily="34" charset="-122"/>
                    <a:ea typeface="微软雅黑" panose="020B0503020204020204" pitchFamily="34" charset="-122"/>
                  </a:rPr>
                  <a:t>二</a:t>
                </a:r>
                <a:endParaRPr lang="zh-CN" altLang="zh-CN" sz="1600" b="1">
                  <a:solidFill>
                    <a:schemeClr val="bg1"/>
                  </a:solidFill>
                  <a:latin typeface="微软雅黑" panose="020B0503020204020204" pitchFamily="34" charset="-122"/>
                  <a:ea typeface="微软雅黑" panose="020B0503020204020204" pitchFamily="34" charset="-122"/>
                </a:endParaRPr>
              </a:p>
            </p:txBody>
          </p:sp>
        </p:grpSp>
        <p:grpSp>
          <p:nvGrpSpPr>
            <p:cNvPr id="148" name="组合 36"/>
            <p:cNvGrpSpPr/>
            <p:nvPr/>
          </p:nvGrpSpPr>
          <p:grpSpPr bwMode="auto">
            <a:xfrm>
              <a:off x="2446338" y="5484813"/>
              <a:ext cx="912812" cy="454025"/>
              <a:chOff x="2374934" y="5639659"/>
              <a:chExt cx="1758243" cy="453509"/>
            </a:xfrm>
          </p:grpSpPr>
          <p:sp>
            <p:nvSpPr>
              <p:cNvPr id="163" name="五边形 162"/>
              <p:cNvSpPr/>
              <p:nvPr/>
            </p:nvSpPr>
            <p:spPr bwMode="auto">
              <a:xfrm>
                <a:off x="2374934" y="5639659"/>
                <a:ext cx="1758243" cy="453509"/>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buFont typeface="Wingdings" panose="05000000000000000000" pitchFamily="2" charset="2"/>
                  <a:buChar char="u"/>
                  <a:defRPr/>
                </a:pP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64" name="TextBox 22"/>
              <p:cNvSpPr txBox="1">
                <a:spLocks noChangeArrowheads="1"/>
              </p:cNvSpPr>
              <p:nvPr/>
            </p:nvSpPr>
            <p:spPr bwMode="auto">
              <a:xfrm>
                <a:off x="2474913" y="5724401"/>
                <a:ext cx="15890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chemeClr val="bg1"/>
                    </a:solidFill>
                    <a:latin typeface="微软雅黑" panose="020B0503020204020204" pitchFamily="34" charset="-122"/>
                    <a:ea typeface="微软雅黑" panose="020B0503020204020204" pitchFamily="34" charset="-122"/>
                  </a:rPr>
                  <a:t>五</a:t>
                </a:r>
                <a:endParaRPr lang="zh-CN" altLang="zh-CN" sz="1600" b="1">
                  <a:solidFill>
                    <a:schemeClr val="bg1"/>
                  </a:solidFill>
                  <a:latin typeface="微软雅黑" panose="020B0503020204020204" pitchFamily="34" charset="-122"/>
                  <a:ea typeface="微软雅黑" panose="020B0503020204020204" pitchFamily="34" charset="-122"/>
                </a:endParaRPr>
              </a:p>
            </p:txBody>
          </p:sp>
        </p:grpSp>
        <p:sp>
          <p:nvSpPr>
            <p:cNvPr id="149" name="任意多边形 148"/>
            <p:cNvSpPr/>
            <p:nvPr/>
          </p:nvSpPr>
          <p:spPr bwMode="auto">
            <a:xfrm flipV="1">
              <a:off x="1021816" y="3858493"/>
              <a:ext cx="1460132" cy="1798824"/>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a:solidFill>
                <a:schemeClr val="tx1">
                  <a:lumMod val="65000"/>
                  <a:lumOff val="35000"/>
                  <a:alpha val="50000"/>
                </a:schemeClr>
              </a:solidFill>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defRPr/>
              </a:pP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50" name="任意多边形 149"/>
            <p:cNvSpPr/>
            <p:nvPr/>
          </p:nvSpPr>
          <p:spPr bwMode="auto">
            <a:xfrm rot="17785717" flipV="1">
              <a:off x="1027525" y="2424528"/>
              <a:ext cx="1379731" cy="890801"/>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a:solidFill>
                <a:schemeClr val="tx1">
                  <a:lumMod val="65000"/>
                  <a:lumOff val="35000"/>
                  <a:alpha val="50000"/>
                </a:schemeClr>
              </a:solidFill>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defRPr/>
              </a:pP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grpSp>
          <p:nvGrpSpPr>
            <p:cNvPr id="151" name="组合 32"/>
            <p:cNvGrpSpPr/>
            <p:nvPr/>
          </p:nvGrpSpPr>
          <p:grpSpPr bwMode="auto">
            <a:xfrm>
              <a:off x="2422525" y="1377950"/>
              <a:ext cx="925513" cy="454025"/>
              <a:chOff x="2349804" y="1327905"/>
              <a:chExt cx="1783373" cy="453508"/>
            </a:xfrm>
          </p:grpSpPr>
          <p:sp>
            <p:nvSpPr>
              <p:cNvPr id="161" name="五边形 160"/>
              <p:cNvSpPr/>
              <p:nvPr/>
            </p:nvSpPr>
            <p:spPr bwMode="auto">
              <a:xfrm>
                <a:off x="2349804" y="1327905"/>
                <a:ext cx="1783373" cy="453508"/>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buFont typeface="Wingdings" panose="05000000000000000000" pitchFamily="2" charset="2"/>
                  <a:buChar char="u"/>
                  <a:defRPr/>
                </a:pP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62" name="TextBox 22"/>
              <p:cNvSpPr txBox="1">
                <a:spLocks noChangeArrowheads="1"/>
              </p:cNvSpPr>
              <p:nvPr/>
            </p:nvSpPr>
            <p:spPr bwMode="auto">
              <a:xfrm>
                <a:off x="2699793" y="1401886"/>
                <a:ext cx="10912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chemeClr val="bg1"/>
                    </a:solidFill>
                    <a:latin typeface="微软雅黑" panose="020B0503020204020204" pitchFamily="34" charset="-122"/>
                    <a:ea typeface="微软雅黑" panose="020B0503020204020204" pitchFamily="34" charset="-122"/>
                  </a:rPr>
                  <a:t>一</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grpSp>
          <p:nvGrpSpPr>
            <p:cNvPr id="152" name="组合 35"/>
            <p:cNvGrpSpPr/>
            <p:nvPr/>
          </p:nvGrpSpPr>
          <p:grpSpPr bwMode="auto">
            <a:xfrm>
              <a:off x="2436813" y="4600575"/>
              <a:ext cx="917575" cy="454025"/>
              <a:chOff x="2364814" y="4615350"/>
              <a:chExt cx="1768363" cy="453509"/>
            </a:xfrm>
          </p:grpSpPr>
          <p:sp>
            <p:nvSpPr>
              <p:cNvPr id="159" name="五边形 158"/>
              <p:cNvSpPr/>
              <p:nvPr/>
            </p:nvSpPr>
            <p:spPr bwMode="auto">
              <a:xfrm>
                <a:off x="2364814" y="4615350"/>
                <a:ext cx="1768363" cy="453509"/>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buFont typeface="Wingdings" panose="05000000000000000000" pitchFamily="2" charset="2"/>
                  <a:buChar char="u"/>
                  <a:defRPr/>
                </a:pP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60" name="TextBox 22"/>
              <p:cNvSpPr txBox="1">
                <a:spLocks noChangeArrowheads="1"/>
              </p:cNvSpPr>
              <p:nvPr/>
            </p:nvSpPr>
            <p:spPr bwMode="auto">
              <a:xfrm>
                <a:off x="2463800" y="4720271"/>
                <a:ext cx="15890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chemeClr val="bg1"/>
                    </a:solidFill>
                    <a:latin typeface="微软雅黑" panose="020B0503020204020204" pitchFamily="34" charset="-122"/>
                    <a:ea typeface="微软雅黑" panose="020B0503020204020204" pitchFamily="34" charset="-122"/>
                  </a:rPr>
                  <a:t>四</a:t>
                </a:r>
                <a:endParaRPr lang="zh-CN" altLang="zh-CN" sz="1600" b="1">
                  <a:solidFill>
                    <a:schemeClr val="bg1"/>
                  </a:solidFill>
                  <a:latin typeface="微软雅黑" panose="020B0503020204020204" pitchFamily="34" charset="-122"/>
                  <a:ea typeface="微软雅黑" panose="020B0503020204020204" pitchFamily="34" charset="-122"/>
                </a:endParaRPr>
              </a:p>
            </p:txBody>
          </p:sp>
        </p:grpSp>
        <p:sp>
          <p:nvSpPr>
            <p:cNvPr id="153" name="任意多边形 152"/>
            <p:cNvSpPr/>
            <p:nvPr/>
          </p:nvSpPr>
          <p:spPr bwMode="auto">
            <a:xfrm rot="284080">
              <a:off x="896928" y="1528024"/>
              <a:ext cx="1502564" cy="1742325"/>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a:solidFill>
                <a:schemeClr val="tx1">
                  <a:lumMod val="65000"/>
                  <a:lumOff val="35000"/>
                  <a:alpha val="50000"/>
                </a:schemeClr>
              </a:solidFill>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defRPr/>
              </a:pP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54" name="任意多边形 153"/>
            <p:cNvSpPr/>
            <p:nvPr/>
          </p:nvSpPr>
          <p:spPr bwMode="auto">
            <a:xfrm rot="1200535" flipV="1">
              <a:off x="1094109" y="4014992"/>
              <a:ext cx="1483781" cy="559322"/>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a:solidFill>
                <a:schemeClr val="tx1">
                  <a:lumMod val="65000"/>
                  <a:lumOff val="35000"/>
                  <a:alpha val="50000"/>
                </a:schemeClr>
              </a:solidFill>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defRPr/>
              </a:pP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55" name="任意多边形 154"/>
            <p:cNvSpPr/>
            <p:nvPr/>
          </p:nvSpPr>
          <p:spPr bwMode="auto">
            <a:xfrm rot="19757913" flipV="1">
              <a:off x="1076282" y="3263393"/>
              <a:ext cx="1297199" cy="766174"/>
            </a:xfrm>
            <a:custGeom>
              <a:avLst/>
              <a:gdLst>
                <a:gd name="connsiteX0" fmla="*/ 0 w 1092530"/>
                <a:gd name="connsiteY0" fmla="*/ 1068780 h 1068780"/>
                <a:gd name="connsiteX1" fmla="*/ 1092530 w 1092530"/>
                <a:gd name="connsiteY1" fmla="*/ 0 h 1068780"/>
              </a:gdLst>
              <a:ahLst/>
              <a:cxnLst>
                <a:cxn ang="0">
                  <a:pos x="connsiteX0" y="connsiteY0"/>
                </a:cxn>
                <a:cxn ang="0">
                  <a:pos x="connsiteX1" y="connsiteY1"/>
                </a:cxn>
              </a:cxnLst>
              <a:rect l="l" t="t" r="r" b="b"/>
              <a:pathLst>
                <a:path w="1092530" h="1068780">
                  <a:moveTo>
                    <a:pt x="0" y="1068780"/>
                  </a:moveTo>
                  <a:lnTo>
                    <a:pt x="1092530" y="0"/>
                  </a:lnTo>
                </a:path>
              </a:pathLst>
            </a:custGeom>
            <a:noFill/>
            <a:ln w="38100">
              <a:solidFill>
                <a:schemeClr val="tx1">
                  <a:lumMod val="65000"/>
                  <a:lumOff val="35000"/>
                  <a:alpha val="50000"/>
                </a:schemeClr>
              </a:solidFill>
              <a:headEnd type="oval"/>
              <a:tailEnd type="oval"/>
            </a:ln>
            <a:effectLst>
              <a:outerShdw blurRad="50800" dist="25400" dir="2700000" algn="tl" rotWithShape="0">
                <a:prstClr val="black">
                  <a:alpha val="50000"/>
                </a:prstClr>
              </a:outerShdw>
            </a:effectLst>
            <a:scene3d>
              <a:camera prst="orthographicFront"/>
              <a:lightRig rig="flat" dir="t"/>
            </a:scene3d>
            <a:sp3d contourW="1270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defRPr/>
              </a:pP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grpSp>
          <p:nvGrpSpPr>
            <p:cNvPr id="156" name="组合 30"/>
            <p:cNvGrpSpPr/>
            <p:nvPr/>
          </p:nvGrpSpPr>
          <p:grpSpPr bwMode="auto">
            <a:xfrm>
              <a:off x="33338" y="2205038"/>
              <a:ext cx="2090737" cy="2447925"/>
              <a:chOff x="71979" y="2533750"/>
              <a:chExt cx="1694456" cy="2160240"/>
            </a:xfrm>
          </p:grpSpPr>
          <p:sp>
            <p:nvSpPr>
              <p:cNvPr id="157" name="Oval 93"/>
              <p:cNvSpPr>
                <a:spLocks noChangeAspect="1" noChangeArrowheads="1"/>
              </p:cNvSpPr>
              <p:nvPr/>
            </p:nvSpPr>
            <p:spPr bwMode="auto">
              <a:xfrm>
                <a:off x="71979" y="2533750"/>
                <a:ext cx="1694456" cy="2160240"/>
              </a:xfrm>
              <a:prstGeom prst="ellipse">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isometricOffAxis1Top">
                  <a:rot lat="17699988" lon="0" rev="0"/>
                </a:camera>
                <a:lightRig rig="flat" dir="t"/>
              </a:scene3d>
              <a:sp3d extrusionH="177800" contourW="19050">
                <a:bevelT w="101600" prst="convex"/>
                <a:bevelB w="0" h="25400"/>
                <a:contourClr>
                  <a:srgbClr val="AFEAFF"/>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defRPr/>
                </a:pPr>
                <a:endParaRPr lang="zh-CN" altLang="en-US" sz="1600" b="1" i="0">
                  <a:solidFill>
                    <a:schemeClr val="bg1"/>
                  </a:solidFill>
                  <a:latin typeface="微软雅黑" panose="020B0503020204020204" pitchFamily="34" charset="-122"/>
                  <a:ea typeface="微软雅黑" panose="020B0503020204020204" pitchFamily="34" charset="-122"/>
                </a:endParaRPr>
              </a:p>
            </p:txBody>
          </p:sp>
          <p:sp>
            <p:nvSpPr>
              <p:cNvPr id="158" name="TextBox 26"/>
              <p:cNvSpPr txBox="1"/>
              <p:nvPr/>
            </p:nvSpPr>
            <p:spPr bwMode="auto">
              <a:xfrm>
                <a:off x="260862" y="3359724"/>
                <a:ext cx="1298739" cy="526215"/>
              </a:xfrm>
              <a:prstGeom prst="rect">
                <a:avLst/>
              </a:prstGeom>
              <a:noFill/>
              <a:scene3d>
                <a:camera prst="orthographicFront"/>
                <a:lightRig rig="threePt" dir="t"/>
              </a:scene3d>
              <a:sp3d/>
            </p:spPr>
            <p:txBody>
              <a:bodyPr wrap="square">
                <a:spAutoFit/>
              </a:bodyPr>
              <a:lstStyle>
                <a:defPPr>
                  <a:defRPr lang="zh-CN"/>
                </a:defPPr>
                <a:lvl1pPr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1pPr>
                <a:lvl2pPr marL="4572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2pPr>
                <a:lvl3pPr marL="9144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3pPr>
                <a:lvl4pPr marL="13716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4pPr>
                <a:lvl5pPr marL="1828800" algn="l" rtl="0" fontAlgn="base">
                  <a:spcBef>
                    <a:spcPct val="0"/>
                  </a:spcBef>
                  <a:spcAft>
                    <a:spcPct val="0"/>
                  </a:spcAft>
                  <a:defRPr i="1" kern="1200">
                    <a:solidFill>
                      <a:schemeClr val="tx1"/>
                    </a:solidFill>
                    <a:latin typeface="Arial" panose="020B0604020202020204" pitchFamily="34" charset="0"/>
                    <a:ea typeface="华文细黑" panose="02010600040101010101" pitchFamily="2" charset="-122"/>
                    <a:cs typeface="+mn-cs"/>
                  </a:defRPr>
                </a:lvl5pPr>
                <a:lvl6pPr marL="22860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6pPr>
                <a:lvl7pPr marL="27432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7pPr>
                <a:lvl8pPr marL="32004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8pPr>
                <a:lvl9pPr marL="3657600" algn="l" defTabSz="914400" rtl="0" eaLnBrk="1" latinLnBrk="0" hangingPunct="1">
                  <a:defRPr i="1" kern="1200">
                    <a:solidFill>
                      <a:schemeClr val="tx1"/>
                    </a:solidFill>
                    <a:latin typeface="Arial" panose="020B0604020202020204" pitchFamily="34" charset="0"/>
                    <a:ea typeface="华文细黑" panose="02010600040101010101" pitchFamily="2" charset="-122"/>
                    <a:cs typeface="+mn-cs"/>
                  </a:defRPr>
                </a:lvl9pPr>
              </a:lstStyle>
              <a:p>
                <a:pPr algn="ctr" fontAlgn="auto">
                  <a:spcBef>
                    <a:spcPts val="0"/>
                  </a:spcBef>
                  <a:spcAft>
                    <a:spcPts val="0"/>
                  </a:spcAft>
                  <a:defRPr/>
                </a:pPr>
                <a:r>
                  <a:rPr lang="en-US" altLang="zh-CN" b="1" i="0" dirty="0" smtClean="0">
                    <a:solidFill>
                      <a:schemeClr val="bg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ITIL</a:t>
                </a:r>
                <a:r>
                  <a:rPr lang="zh-CN" altLang="en-US" b="1" i="0" dirty="0" smtClean="0">
                    <a:solidFill>
                      <a:schemeClr val="bg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rPr>
                  <a:t>在基础设施运维中应用</a:t>
                </a:r>
                <a:endParaRPr lang="zh-CN" altLang="en-US" b="1" i="0" dirty="0">
                  <a:solidFill>
                    <a:schemeClr val="bg1"/>
                  </a:solidFill>
                  <a:effectLst>
                    <a:reflection blurRad="6350" stA="50000" endA="300" endPos="50000" dist="60007" dir="5400000" sy="-100000" algn="bl" rotWithShape="0"/>
                  </a:effectLst>
                  <a:latin typeface="微软雅黑" panose="020B0503020204020204" pitchFamily="34" charset="-122"/>
                  <a:ea typeface="微软雅黑" panose="020B0503020204020204" pitchFamily="34" charset="-122"/>
                </a:endParaRPr>
              </a:p>
            </p:txBody>
          </p:sp>
        </p:grpSp>
      </p:grpSp>
      <p:sp>
        <p:nvSpPr>
          <p:cNvPr id="179" name="TextBox 52"/>
          <p:cNvSpPr txBox="1">
            <a:spLocks noChangeArrowheads="1"/>
          </p:cNvSpPr>
          <p:nvPr/>
        </p:nvSpPr>
        <p:spPr bwMode="auto">
          <a:xfrm>
            <a:off x="4809133" y="2902868"/>
            <a:ext cx="546893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ts val="2800"/>
              </a:lnSpc>
              <a:buClr>
                <a:srgbClr val="C00000"/>
              </a:buClr>
            </a:pPr>
            <a:r>
              <a:rPr lang="zh-CN" altLang="en-US" sz="1600" dirty="0">
                <a:latin typeface="微软雅黑" panose="020B0503020204020204" pitchFamily="34" charset="-122"/>
                <a:ea typeface="微软雅黑" panose="020B0503020204020204" pitchFamily="34" charset="-122"/>
              </a:rPr>
              <a:t>市场竞争加剧，基于市场业务需求推动基础设施运维管理方式进行变革</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971130" y="63847"/>
            <a:ext cx="6092327" cy="4082670"/>
            <a:chOff x="3689573" y="989327"/>
            <a:chExt cx="4812854" cy="2952770"/>
          </a:xfrm>
        </p:grpSpPr>
        <p:sp>
          <p:nvSpPr>
            <p:cNvPr id="7" name="等腰三角形 6"/>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等腰三角形 7"/>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等腰三角形 8"/>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txBox="1"/>
          <p:nvPr/>
        </p:nvSpPr>
        <p:spPr bwMode="auto">
          <a:xfrm>
            <a:off x="1008373" y="501319"/>
            <a:ext cx="5565681"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smtClean="0">
                <a:solidFill>
                  <a:srgbClr val="89CCFF"/>
                </a:solidFill>
                <a:latin typeface="微软雅黑" panose="020B0503020204020204" pitchFamily="34" charset="-122"/>
                <a:ea typeface="微软雅黑" panose="020B0503020204020204" pitchFamily="34" charset="-122"/>
              </a:rPr>
              <a:t> </a:t>
            </a:r>
            <a:r>
              <a:rPr lang="zh-CN" altLang="en-US" sz="2800" smtClean="0">
                <a:solidFill>
                  <a:srgbClr val="89CCFF"/>
                </a:solidFill>
                <a:latin typeface="微软雅黑" panose="020B0503020204020204" pitchFamily="34" charset="-122"/>
                <a:ea typeface="微软雅黑" panose="020B0503020204020204" pitchFamily="34" charset="-122"/>
              </a:rPr>
              <a:t>基础设施运维应用</a:t>
            </a:r>
            <a:r>
              <a:rPr lang="en-US" altLang="zh-CN" sz="2800" smtClean="0">
                <a:solidFill>
                  <a:srgbClr val="89CCFF"/>
                </a:solidFill>
                <a:latin typeface="微软雅黑" panose="020B0503020204020204" pitchFamily="34" charset="-122"/>
                <a:ea typeface="微软雅黑" panose="020B0503020204020204" pitchFamily="34" charset="-122"/>
              </a:rPr>
              <a:t>ITIL</a:t>
            </a:r>
            <a:r>
              <a:rPr lang="zh-CN" altLang="en-US" sz="2800" smtClean="0">
                <a:solidFill>
                  <a:srgbClr val="89CCFF"/>
                </a:solidFill>
                <a:latin typeface="微软雅黑" panose="020B0503020204020204" pitchFamily="34" charset="-122"/>
                <a:ea typeface="微软雅黑" panose="020B0503020204020204" pitchFamily="34" charset="-122"/>
              </a:rPr>
              <a:t>的注意事项</a:t>
            </a:r>
            <a:endParaRPr lang="zh-CN" altLang="en-US" sz="2800" dirty="0" smtClean="0">
              <a:solidFill>
                <a:srgbClr val="89CCFF"/>
              </a:solidFill>
              <a:latin typeface="微软雅黑" panose="020B0503020204020204" pitchFamily="34" charset="-122"/>
              <a:ea typeface="微软雅黑" panose="020B0503020204020204" pitchFamily="34" charset="-122"/>
            </a:endParaRPr>
          </a:p>
        </p:txBody>
      </p:sp>
      <p:sp>
        <p:nvSpPr>
          <p:cNvPr id="3" name="TextBox 5"/>
          <p:cNvSpPr txBox="1">
            <a:spLocks noChangeArrowheads="1"/>
          </p:cNvSpPr>
          <p:nvPr/>
        </p:nvSpPr>
        <p:spPr bwMode="auto">
          <a:xfrm>
            <a:off x="900113" y="1989138"/>
            <a:ext cx="7343775"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C00000"/>
              </a:buClr>
              <a:buFont typeface="Wingdings" panose="05000000000000000000" pitchFamily="2" charset="2"/>
              <a:buChar char="p"/>
            </a:pPr>
            <a:r>
              <a:rPr lang="zh-CN" altLang="en-US" dirty="0">
                <a:solidFill>
                  <a:schemeClr val="bg1"/>
                </a:solidFill>
                <a:latin typeface="微软雅黑" panose="020B0503020204020204" pitchFamily="34" charset="-122"/>
                <a:ea typeface="微软雅黑" panose="020B0503020204020204" pitchFamily="34" charset="-122"/>
              </a:rPr>
              <a:t>全生命周期的运维管理</a:t>
            </a:r>
            <a:r>
              <a:rPr lang="zh-CN" altLang="en-US" dirty="0" smtClean="0">
                <a:solidFill>
                  <a:schemeClr val="bg1"/>
                </a:solidFill>
                <a:latin typeface="微软雅黑" panose="020B0503020204020204" pitchFamily="34" charset="-122"/>
                <a:ea typeface="微软雅黑" panose="020B0503020204020204" pitchFamily="34" charset="-122"/>
              </a:rPr>
              <a:t>理念</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eaLnBrk="1" hangingPunct="1">
              <a:lnSpc>
                <a:spcPct val="150000"/>
              </a:lnSpc>
              <a:buClr>
                <a:srgbClr val="C00000"/>
              </a:buClr>
            </a:pPr>
            <a:endParaRPr lang="en-US" altLang="zh-CN" dirty="0">
              <a:latin typeface="微软雅黑" panose="020B0503020204020204" pitchFamily="34" charset="-122"/>
              <a:ea typeface="微软雅黑" panose="020B0503020204020204" pitchFamily="34" charset="-122"/>
            </a:endParaRPr>
          </a:p>
          <a:p>
            <a:pPr marL="0" indent="0" eaLnBrk="1" hangingPunct="1">
              <a:lnSpc>
                <a:spcPct val="150000"/>
              </a:lnSpc>
              <a:buClr>
                <a:srgbClr val="C00000"/>
              </a:buClr>
            </a:pPr>
            <a:endParaRPr lang="en-US" altLang="zh-CN" dirty="0" smtClean="0">
              <a:latin typeface="微软雅黑" panose="020B0503020204020204" pitchFamily="34" charset="-122"/>
              <a:ea typeface="微软雅黑" panose="020B0503020204020204" pitchFamily="34" charset="-122"/>
            </a:endParaRPr>
          </a:p>
          <a:p>
            <a:pPr marL="0" indent="0" eaLnBrk="1" hangingPunct="1">
              <a:lnSpc>
                <a:spcPct val="150000"/>
              </a:lnSpc>
              <a:buClr>
                <a:srgbClr val="C00000"/>
              </a:buClr>
            </a:pPr>
            <a:endParaRPr lang="en-US" altLang="zh-CN" dirty="0">
              <a:latin typeface="微软雅黑" panose="020B0503020204020204" pitchFamily="34" charset="-122"/>
              <a:ea typeface="微软雅黑" panose="020B0503020204020204" pitchFamily="34" charset="-122"/>
            </a:endParaRPr>
          </a:p>
          <a:p>
            <a:pPr eaLnBrk="1" hangingPunct="1">
              <a:lnSpc>
                <a:spcPct val="150000"/>
              </a:lnSpc>
              <a:buClr>
                <a:srgbClr val="C00000"/>
              </a:buClr>
              <a:buFont typeface="Wingdings" panose="05000000000000000000" pitchFamily="2" charset="2"/>
              <a:buChar char="p"/>
            </a:pPr>
            <a:r>
              <a:rPr lang="zh-CN" altLang="en-US" dirty="0" smtClean="0">
                <a:solidFill>
                  <a:schemeClr val="bg1"/>
                </a:solidFill>
                <a:latin typeface="微软雅黑" panose="020B0503020204020204" pitchFamily="34" charset="-122"/>
                <a:ea typeface="微软雅黑" panose="020B0503020204020204" pitchFamily="34" charset="-122"/>
              </a:rPr>
              <a:t>结合</a:t>
            </a:r>
            <a:r>
              <a:rPr lang="zh-CN" altLang="en-US" dirty="0">
                <a:solidFill>
                  <a:schemeClr val="bg1"/>
                </a:solidFill>
                <a:latin typeface="微软雅黑" panose="020B0503020204020204" pitchFamily="34" charset="-122"/>
                <a:ea typeface="微软雅黑" panose="020B0503020204020204" pitchFamily="34" charset="-122"/>
              </a:rPr>
              <a:t>自身业务及管理架构进行运维体系</a:t>
            </a:r>
            <a:r>
              <a:rPr lang="zh-CN" altLang="en-US" dirty="0" smtClean="0">
                <a:solidFill>
                  <a:schemeClr val="bg1"/>
                </a:solidFill>
                <a:latin typeface="微软雅黑" panose="020B0503020204020204" pitchFamily="34" charset="-122"/>
                <a:ea typeface="微软雅黑" panose="020B0503020204020204" pitchFamily="34" charset="-122"/>
              </a:rPr>
              <a:t>建设</a:t>
            </a:r>
            <a:endParaRPr lang="en-US" altLang="zh-CN" dirty="0" smtClean="0">
              <a:solidFill>
                <a:schemeClr val="bg1"/>
              </a:solidFill>
              <a:latin typeface="微软雅黑" panose="020B0503020204020204" pitchFamily="34" charset="-122"/>
              <a:ea typeface="微软雅黑" panose="020B0503020204020204" pitchFamily="34" charset="-122"/>
            </a:endParaRPr>
          </a:p>
          <a:p>
            <a:pPr marL="0" indent="0" eaLnBrk="1" hangingPunct="1">
              <a:lnSpc>
                <a:spcPct val="150000"/>
              </a:lnSpc>
              <a:buClr>
                <a:srgbClr val="C00000"/>
              </a:buClr>
            </a:pPr>
            <a:endParaRPr lang="en-US" altLang="zh-CN" dirty="0" smtClean="0">
              <a:latin typeface="微软雅黑" panose="020B0503020204020204" pitchFamily="34" charset="-122"/>
              <a:ea typeface="微软雅黑" panose="020B0503020204020204" pitchFamily="34" charset="-122"/>
            </a:endParaRPr>
          </a:p>
          <a:p>
            <a:pPr marL="0" indent="0" eaLnBrk="1" hangingPunct="1">
              <a:lnSpc>
                <a:spcPct val="150000"/>
              </a:lnSpc>
              <a:buClr>
                <a:srgbClr val="C00000"/>
              </a:buClr>
            </a:pPr>
            <a:endParaRPr lang="en-US" altLang="zh-CN" dirty="0">
              <a:latin typeface="微软雅黑" panose="020B0503020204020204" pitchFamily="34" charset="-122"/>
              <a:ea typeface="微软雅黑" panose="020B0503020204020204" pitchFamily="34" charset="-122"/>
            </a:endParaRPr>
          </a:p>
          <a:p>
            <a:pPr marL="0" indent="0" eaLnBrk="1" hangingPunct="1">
              <a:lnSpc>
                <a:spcPct val="150000"/>
              </a:lnSpc>
              <a:buClr>
                <a:srgbClr val="C00000"/>
              </a:buClr>
            </a:pPr>
            <a:endParaRPr lang="en-US" altLang="zh-CN" dirty="0" smtClean="0">
              <a:latin typeface="微软雅黑" panose="020B0503020204020204" pitchFamily="34" charset="-122"/>
              <a:ea typeface="微软雅黑" panose="020B0503020204020204" pitchFamily="34" charset="-122"/>
            </a:endParaRPr>
          </a:p>
          <a:p>
            <a:pPr marL="0" indent="0" eaLnBrk="1" hangingPunct="1">
              <a:lnSpc>
                <a:spcPct val="150000"/>
              </a:lnSpc>
              <a:buClr>
                <a:srgbClr val="C00000"/>
              </a:buClr>
            </a:pPr>
            <a:endParaRPr lang="en-US" altLang="zh-CN" dirty="0">
              <a:latin typeface="微软雅黑" panose="020B0503020204020204" pitchFamily="34" charset="-122"/>
              <a:ea typeface="微软雅黑" panose="020B0503020204020204" pitchFamily="34" charset="-122"/>
            </a:endParaRPr>
          </a:p>
          <a:p>
            <a:pPr marL="0" indent="0" eaLnBrk="1" hangingPunct="1">
              <a:lnSpc>
                <a:spcPct val="150000"/>
              </a:lnSpc>
              <a:buClr>
                <a:srgbClr val="C00000"/>
              </a:buClr>
            </a:pPr>
            <a:r>
              <a:rPr lang="zh-CN" altLang="en-US" b="1" dirty="0" smtClean="0">
                <a:solidFill>
                  <a:srgbClr val="C00000"/>
                </a:solidFill>
                <a:latin typeface="微软雅黑" panose="020B0503020204020204" pitchFamily="34" charset="-122"/>
                <a:ea typeface="微软雅黑" panose="020B0503020204020204" pitchFamily="34" charset="-122"/>
              </a:rPr>
              <a:t>     参考</a:t>
            </a:r>
            <a:r>
              <a:rPr lang="en-US" altLang="zh-CN" b="1" dirty="0" smtClean="0">
                <a:solidFill>
                  <a:srgbClr val="C00000"/>
                </a:solidFill>
                <a:latin typeface="微软雅黑" panose="020B0503020204020204" pitchFamily="34" charset="-122"/>
                <a:ea typeface="微软雅黑" panose="020B0503020204020204" pitchFamily="34" charset="-122"/>
              </a:rPr>
              <a:t>ITIL</a:t>
            </a:r>
            <a:r>
              <a:rPr lang="zh-CN" altLang="en-US" b="1" dirty="0" smtClean="0">
                <a:solidFill>
                  <a:srgbClr val="C00000"/>
                </a:solidFill>
                <a:latin typeface="微软雅黑" panose="020B0503020204020204" pitchFamily="34" charset="-122"/>
                <a:ea typeface="微软雅黑" panose="020B0503020204020204" pitchFamily="34" charset="-122"/>
              </a:rPr>
              <a:t>理念但不生搬硬套！</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4" name="单圆角矩形 3"/>
          <p:cNvSpPr/>
          <p:nvPr/>
        </p:nvSpPr>
        <p:spPr>
          <a:xfrm>
            <a:off x="1259632" y="2425036"/>
            <a:ext cx="6984256" cy="1275046"/>
          </a:xfrm>
          <a:prstGeom prst="round1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smtClean="0">
              <a:solidFill>
                <a:schemeClr val="tx1"/>
              </a:solidFill>
              <a:latin typeface="微软雅黑" panose="020B0503020204020204" pitchFamily="34" charset="-122"/>
              <a:ea typeface="微软雅黑" panose="020B0503020204020204" pitchFamily="34" charset="-122"/>
            </a:endParaRPr>
          </a:p>
          <a:p>
            <a:r>
              <a:rPr lang="zh-CN" altLang="en-US" dirty="0" smtClean="0">
                <a:solidFill>
                  <a:schemeClr val="tx1"/>
                </a:solidFill>
                <a:latin typeface="微软雅黑" panose="020B0503020204020204" pitchFamily="34" charset="-122"/>
                <a:ea typeface="微软雅黑" panose="020B0503020204020204" pitchFamily="34" charset="-122"/>
              </a:rPr>
              <a:t>从业务融合视角，从战略、设计、交付、运行及优化改进五个方面去完成数据中心运维服务体系设计，从设计源头上去解决运维问题。</a:t>
            </a:r>
            <a:endParaRPr lang="en-US" altLang="zh-CN" dirty="0" smtClean="0">
              <a:solidFill>
                <a:schemeClr val="tx1"/>
              </a:solidFill>
              <a:latin typeface="微软雅黑" panose="020B0503020204020204" pitchFamily="34" charset="-122"/>
              <a:ea typeface="微软雅黑" panose="020B0503020204020204" pitchFamily="34" charset="-122"/>
            </a:endParaRPr>
          </a:p>
          <a:p>
            <a:pPr algn="ctr">
              <a:lnSpc>
                <a:spcPct val="15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单圆角矩形 4"/>
          <p:cNvSpPr/>
          <p:nvPr/>
        </p:nvSpPr>
        <p:spPr>
          <a:xfrm>
            <a:off x="1259632" y="4146517"/>
            <a:ext cx="6984256" cy="1275046"/>
          </a:xfrm>
          <a:prstGeom prst="round1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smtClean="0">
              <a:solidFill>
                <a:schemeClr val="tx1"/>
              </a:solidFill>
              <a:latin typeface="微软雅黑" panose="020B0503020204020204" pitchFamily="34" charset="-122"/>
              <a:ea typeface="微软雅黑" panose="020B0503020204020204" pitchFamily="34" charset="-122"/>
            </a:endParaRPr>
          </a:p>
          <a:p>
            <a:pPr eaLnBrk="1" hangingPunct="1">
              <a:lnSpc>
                <a:spcPct val="150000"/>
              </a:lnSpc>
              <a:buClr>
                <a:srgbClr val="C00000"/>
              </a:buClr>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不同业务需求对运维体系的要求不同；</a:t>
            </a:r>
            <a:endParaRPr lang="en-US" altLang="zh-CN" dirty="0">
              <a:solidFill>
                <a:schemeClr val="tx1"/>
              </a:solidFill>
              <a:latin typeface="微软雅黑" panose="020B0503020204020204" pitchFamily="34" charset="-122"/>
              <a:ea typeface="微软雅黑" panose="020B0503020204020204" pitchFamily="34" charset="-122"/>
            </a:endParaRPr>
          </a:p>
          <a:p>
            <a:pPr eaLnBrk="1" hangingPunct="1">
              <a:lnSpc>
                <a:spcPct val="150000"/>
              </a:lnSpc>
              <a:buClr>
                <a:srgbClr val="C00000"/>
              </a:buClr>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rPr>
              <a:t>不同的管理架构对流程体系的要求也不同。</a:t>
            </a:r>
            <a:endParaRPr lang="en-US" altLang="zh-CN" dirty="0">
              <a:solidFill>
                <a:schemeClr val="tx1"/>
              </a:solidFill>
              <a:latin typeface="微软雅黑" panose="020B0503020204020204" pitchFamily="34" charset="-122"/>
              <a:ea typeface="微软雅黑" panose="020B0503020204020204" pitchFamily="34" charset="-122"/>
            </a:endParaRPr>
          </a:p>
          <a:p>
            <a:endParaRPr lang="en-US" altLang="zh-CN" dirty="0">
              <a:solidFill>
                <a:schemeClr val="tx1"/>
              </a:solidFill>
              <a:latin typeface="微软雅黑" panose="020B0503020204020204" pitchFamily="34" charset="-122"/>
              <a:ea typeface="微软雅黑" panose="020B0503020204020204" pitchFamily="34" charset="-122"/>
            </a:endParaRPr>
          </a:p>
          <a:p>
            <a:pPr algn="ctr">
              <a:lnSpc>
                <a:spcPct val="150000"/>
              </a:lnSpc>
            </a:pPr>
            <a:endParaRPr lang="zh-CN" altLang="en-US"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711248" y="2724776"/>
            <a:ext cx="6092327" cy="4082670"/>
            <a:chOff x="3689573" y="989327"/>
            <a:chExt cx="4812854" cy="2952770"/>
          </a:xfrm>
        </p:grpSpPr>
        <p:sp>
          <p:nvSpPr>
            <p:cNvPr id="5" name="等腰三角形 4"/>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等腰三角形 5"/>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6"/>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aphicFrame>
        <p:nvGraphicFramePr>
          <p:cNvPr id="2" name="表格 1"/>
          <p:cNvGraphicFramePr>
            <a:graphicFrameLocks noGrp="1"/>
          </p:cNvGraphicFramePr>
          <p:nvPr/>
        </p:nvGraphicFramePr>
        <p:xfrm>
          <a:off x="821076" y="866795"/>
          <a:ext cx="8892481" cy="3545840"/>
        </p:xfrm>
        <a:graphic>
          <a:graphicData uri="http://schemas.openxmlformats.org/drawingml/2006/table">
            <a:tbl>
              <a:tblPr firstRow="1" bandRow="1">
                <a:effectLst>
                  <a:reflection blurRad="6350" stA="50000" endA="300" endPos="55500" dist="50800" dir="5400000" sy="-100000" algn="bl" rotWithShape="0"/>
                </a:effectLst>
                <a:tableStyleId>{5C22544A-7EE6-4342-B048-85BDC9FD1C3A}</a:tableStyleId>
              </a:tblPr>
              <a:tblGrid>
                <a:gridCol w="1763689"/>
                <a:gridCol w="2008783"/>
                <a:gridCol w="1934678"/>
                <a:gridCol w="1405289"/>
                <a:gridCol w="1780042"/>
              </a:tblGrid>
              <a:tr h="370840">
                <a:tc>
                  <a:txBody>
                    <a:bodyPr/>
                    <a:lstStyle/>
                    <a:p>
                      <a:r>
                        <a:rPr lang="zh-CN" altLang="en-US" dirty="0" smtClean="0"/>
                        <a:t>服务战略</a:t>
                      </a:r>
                      <a:r>
                        <a:rPr lang="en-US" altLang="zh-CN" dirty="0" smtClean="0"/>
                        <a:t>5</a:t>
                      </a:r>
                      <a:endParaRPr lang="zh-CN" altLang="en-US" dirty="0"/>
                    </a:p>
                  </a:txBody>
                  <a:tcPr/>
                </a:tc>
                <a:tc>
                  <a:txBody>
                    <a:bodyPr/>
                    <a:lstStyle/>
                    <a:p>
                      <a:r>
                        <a:rPr lang="zh-CN" altLang="en-US" dirty="0" smtClean="0"/>
                        <a:t>服务设计</a:t>
                      </a:r>
                      <a:r>
                        <a:rPr lang="en-US" altLang="zh-CN" dirty="0" smtClean="0"/>
                        <a:t>8</a:t>
                      </a:r>
                      <a:endParaRPr lang="zh-CN" altLang="en-US" dirty="0"/>
                    </a:p>
                  </a:txBody>
                  <a:tcPr/>
                </a:tc>
                <a:tc>
                  <a:txBody>
                    <a:bodyPr/>
                    <a:lstStyle/>
                    <a:p>
                      <a:r>
                        <a:rPr lang="zh-CN" altLang="en-US" dirty="0" smtClean="0"/>
                        <a:t>服务转换</a:t>
                      </a:r>
                      <a:r>
                        <a:rPr lang="en-US" altLang="zh-CN" dirty="0" smtClean="0"/>
                        <a:t>7</a:t>
                      </a:r>
                      <a:endParaRPr lang="zh-CN" altLang="en-US" dirty="0"/>
                    </a:p>
                  </a:txBody>
                  <a:tcPr/>
                </a:tc>
                <a:tc>
                  <a:txBody>
                    <a:bodyPr/>
                    <a:lstStyle/>
                    <a:p>
                      <a:r>
                        <a:rPr lang="zh-CN" altLang="en-US" dirty="0" smtClean="0"/>
                        <a:t>服务运营</a:t>
                      </a:r>
                      <a:r>
                        <a:rPr lang="en-US" altLang="zh-CN" dirty="0" smtClean="0"/>
                        <a:t>5</a:t>
                      </a:r>
                      <a:endParaRPr lang="zh-CN" altLang="en-US" dirty="0"/>
                    </a:p>
                  </a:txBody>
                  <a:tcPr/>
                </a:tc>
                <a:tc>
                  <a:txBody>
                    <a:bodyPr/>
                    <a:lstStyle/>
                    <a:p>
                      <a:r>
                        <a:rPr lang="zh-CN" altLang="en-US" dirty="0" smtClean="0"/>
                        <a:t>持续服务改进</a:t>
                      </a:r>
                      <a:r>
                        <a:rPr lang="en-US" altLang="zh-CN" dirty="0" smtClean="0"/>
                        <a:t>1</a:t>
                      </a:r>
                      <a:endParaRPr lang="zh-CN" altLang="en-US" dirty="0"/>
                    </a:p>
                  </a:txBody>
                  <a:tcPr/>
                </a:tc>
              </a:tr>
              <a:tr h="370840">
                <a:tc>
                  <a:txBody>
                    <a:bodyPr/>
                    <a:lstStyle/>
                    <a:p>
                      <a:r>
                        <a:rPr lang="en-US" altLang="zh-CN" sz="1600" dirty="0" smtClean="0"/>
                        <a:t>1.IT</a:t>
                      </a:r>
                      <a:r>
                        <a:rPr lang="zh-CN" altLang="en-US" sz="1600" dirty="0" smtClean="0"/>
                        <a:t>服务战略管理</a:t>
                      </a:r>
                      <a:endParaRPr lang="zh-CN" altLang="en-US" sz="1600" dirty="0"/>
                    </a:p>
                  </a:txBody>
                  <a:tcPr/>
                </a:tc>
                <a:tc>
                  <a:txBody>
                    <a:bodyPr/>
                    <a:lstStyle/>
                    <a:p>
                      <a:r>
                        <a:rPr lang="en-US" altLang="zh-CN" sz="1600" dirty="0" smtClean="0"/>
                        <a:t>1.</a:t>
                      </a:r>
                      <a:r>
                        <a:rPr lang="zh-CN" altLang="en-US" sz="1600" dirty="0" smtClean="0"/>
                        <a:t>设计协调</a:t>
                      </a:r>
                      <a:endParaRPr lang="zh-CN" altLang="en-US" sz="1600" dirty="0"/>
                    </a:p>
                  </a:txBody>
                  <a:tcPr/>
                </a:tc>
                <a:tc>
                  <a:txBody>
                    <a:bodyPr/>
                    <a:lstStyle/>
                    <a:p>
                      <a:r>
                        <a:rPr lang="en-US" altLang="zh-CN" sz="1600" dirty="0" smtClean="0"/>
                        <a:t>1.</a:t>
                      </a:r>
                      <a:r>
                        <a:rPr lang="zh-CN" altLang="en-US" sz="1600" dirty="0" smtClean="0"/>
                        <a:t>转换计划和自持</a:t>
                      </a:r>
                      <a:endParaRPr lang="zh-CN" altLang="en-US" sz="1600" dirty="0"/>
                    </a:p>
                  </a:txBody>
                  <a:tcPr/>
                </a:tc>
                <a:tc>
                  <a:txBody>
                    <a:bodyPr/>
                    <a:lstStyle/>
                    <a:p>
                      <a:r>
                        <a:rPr lang="en-US" altLang="zh-CN" sz="1600" dirty="0" smtClean="0"/>
                        <a:t>1.</a:t>
                      </a:r>
                      <a:r>
                        <a:rPr lang="zh-CN" altLang="en-US" sz="1600" b="1" dirty="0" smtClean="0">
                          <a:solidFill>
                            <a:srgbClr val="C00000"/>
                          </a:solidFill>
                        </a:rPr>
                        <a:t>事件管理</a:t>
                      </a:r>
                      <a:endParaRPr lang="zh-CN" altLang="en-US" sz="1600" b="1" dirty="0">
                        <a:solidFill>
                          <a:srgbClr val="C00000"/>
                        </a:solidFill>
                      </a:endParaRPr>
                    </a:p>
                  </a:txBody>
                  <a:tcPr/>
                </a:tc>
                <a:tc>
                  <a:txBody>
                    <a:bodyPr/>
                    <a:lstStyle/>
                    <a:p>
                      <a:r>
                        <a:rPr lang="en-US" altLang="zh-CN" sz="1600" dirty="0" smtClean="0"/>
                        <a:t>1.7</a:t>
                      </a:r>
                      <a:r>
                        <a:rPr lang="zh-CN" altLang="en-US" sz="1600" dirty="0" smtClean="0"/>
                        <a:t>步改进</a:t>
                      </a:r>
                      <a:endParaRPr lang="zh-CN" altLang="en-US" sz="1600" dirty="0"/>
                    </a:p>
                  </a:txBody>
                  <a:tcPr/>
                </a:tc>
              </a:tr>
              <a:tr h="370840">
                <a:tc>
                  <a:txBody>
                    <a:bodyPr/>
                    <a:lstStyle/>
                    <a:p>
                      <a:r>
                        <a:rPr lang="en-US" altLang="zh-CN" sz="1600" dirty="0" smtClean="0"/>
                        <a:t>2.</a:t>
                      </a:r>
                      <a:r>
                        <a:rPr lang="zh-CN" altLang="en-US" sz="1600" dirty="0" smtClean="0"/>
                        <a:t>服务组合管理</a:t>
                      </a:r>
                      <a:endParaRPr lang="zh-CN" altLang="en-US" sz="1600" dirty="0"/>
                    </a:p>
                  </a:txBody>
                  <a:tcPr/>
                </a:tc>
                <a:tc>
                  <a:txBody>
                    <a:bodyPr/>
                    <a:lstStyle/>
                    <a:p>
                      <a:pPr marL="0" algn="l" defTabSz="914400" rtl="0" eaLnBrk="1" latinLnBrk="0" hangingPunct="1"/>
                      <a:r>
                        <a:rPr lang="en-US" altLang="zh-CN" sz="1600" b="0" kern="1200" dirty="0" smtClean="0">
                          <a:solidFill>
                            <a:schemeClr val="tx1"/>
                          </a:solidFill>
                          <a:latin typeface="+mn-ea"/>
                          <a:ea typeface="+mn-ea"/>
                          <a:cs typeface="+mn-cs"/>
                        </a:rPr>
                        <a:t>2.</a:t>
                      </a:r>
                      <a:r>
                        <a:rPr lang="zh-CN" altLang="en-US" sz="1600" b="0" kern="1200" dirty="0" smtClean="0">
                          <a:solidFill>
                            <a:schemeClr val="tx1"/>
                          </a:solidFill>
                          <a:latin typeface="+mn-ea"/>
                          <a:ea typeface="+mn-ea"/>
                          <a:cs typeface="+mn-cs"/>
                        </a:rPr>
                        <a:t>服务目录管理</a:t>
                      </a:r>
                      <a:endParaRPr lang="zh-CN" altLang="en-US" sz="1600" b="0" kern="1200" dirty="0">
                        <a:solidFill>
                          <a:schemeClr val="tx1"/>
                        </a:solidFill>
                        <a:latin typeface="+mn-ea"/>
                        <a:ea typeface="+mn-ea"/>
                        <a:cs typeface="+mn-cs"/>
                      </a:endParaRPr>
                    </a:p>
                  </a:txBody>
                  <a:tcPr/>
                </a:tc>
                <a:tc>
                  <a:txBody>
                    <a:bodyPr/>
                    <a:lstStyle/>
                    <a:p>
                      <a:pPr marL="0" algn="l" defTabSz="914400" rtl="0" eaLnBrk="1" latinLnBrk="0" hangingPunct="1"/>
                      <a:r>
                        <a:rPr lang="en-US" altLang="zh-CN" sz="1600" b="0" kern="1200" dirty="0" smtClean="0">
                          <a:solidFill>
                            <a:schemeClr val="tx1"/>
                          </a:solidFill>
                          <a:latin typeface="+mn-lt"/>
                          <a:ea typeface="+mn-ea"/>
                          <a:cs typeface="+mn-cs"/>
                        </a:rPr>
                        <a:t>2</a:t>
                      </a:r>
                      <a:r>
                        <a:rPr lang="en-US" altLang="zh-CN" sz="1600" b="1" kern="1200" dirty="0" smtClean="0">
                          <a:solidFill>
                            <a:srgbClr val="C00000"/>
                          </a:solidFill>
                          <a:latin typeface="+mn-lt"/>
                          <a:ea typeface="+mn-ea"/>
                          <a:cs typeface="+mn-cs"/>
                        </a:rPr>
                        <a:t>.</a:t>
                      </a:r>
                      <a:r>
                        <a:rPr lang="zh-CN" altLang="en-US" sz="1600" b="1" kern="1200" dirty="0" smtClean="0">
                          <a:solidFill>
                            <a:srgbClr val="C00000"/>
                          </a:solidFill>
                          <a:latin typeface="+mn-lt"/>
                          <a:ea typeface="+mn-ea"/>
                          <a:cs typeface="+mn-cs"/>
                        </a:rPr>
                        <a:t>变更管理</a:t>
                      </a:r>
                      <a:endParaRPr lang="zh-CN" altLang="en-US" sz="1600" b="1" kern="1200" dirty="0">
                        <a:solidFill>
                          <a:srgbClr val="C00000"/>
                        </a:solidFill>
                        <a:latin typeface="+mn-lt"/>
                        <a:ea typeface="+mn-ea"/>
                        <a:cs typeface="+mn-cs"/>
                      </a:endParaRPr>
                    </a:p>
                  </a:txBody>
                  <a:tcPr/>
                </a:tc>
                <a:tc>
                  <a:txBody>
                    <a:bodyPr/>
                    <a:lstStyle/>
                    <a:p>
                      <a:r>
                        <a:rPr lang="en-US" altLang="zh-CN" sz="1600" b="0" dirty="0" smtClean="0">
                          <a:solidFill>
                            <a:schemeClr val="tx1"/>
                          </a:solidFill>
                        </a:rPr>
                        <a:t>2.</a:t>
                      </a:r>
                      <a:r>
                        <a:rPr lang="zh-CN" altLang="en-US" sz="1600" b="0" dirty="0" smtClean="0">
                          <a:solidFill>
                            <a:schemeClr val="tx1"/>
                          </a:solidFill>
                        </a:rPr>
                        <a:t>故障管理</a:t>
                      </a:r>
                      <a:endParaRPr lang="zh-CN" altLang="en-US" sz="1600" b="0" dirty="0">
                        <a:solidFill>
                          <a:schemeClr val="tx1"/>
                        </a:solidFill>
                      </a:endParaRPr>
                    </a:p>
                  </a:txBody>
                  <a:tcPr/>
                </a:tc>
                <a:tc>
                  <a:txBody>
                    <a:bodyPr/>
                    <a:lstStyle/>
                    <a:p>
                      <a:endParaRPr lang="zh-CN" altLang="en-US" sz="1600" dirty="0"/>
                    </a:p>
                  </a:txBody>
                  <a:tcPr/>
                </a:tc>
              </a:tr>
              <a:tr h="370840">
                <a:tc>
                  <a:txBody>
                    <a:bodyPr/>
                    <a:lstStyle/>
                    <a:p>
                      <a:r>
                        <a:rPr lang="en-US" altLang="zh-CN" sz="1600" dirty="0" smtClean="0"/>
                        <a:t>3.IT</a:t>
                      </a:r>
                      <a:r>
                        <a:rPr lang="zh-CN" altLang="en-US" sz="1600" dirty="0" smtClean="0"/>
                        <a:t>财务管理</a:t>
                      </a:r>
                      <a:endParaRPr lang="zh-CN" altLang="en-US" sz="1600" dirty="0"/>
                    </a:p>
                  </a:txBody>
                  <a:tcPr/>
                </a:tc>
                <a:tc>
                  <a:txBody>
                    <a:bodyPr/>
                    <a:lstStyle/>
                    <a:p>
                      <a:pPr marL="0" algn="l" defTabSz="914400" rtl="0" eaLnBrk="1" latinLnBrk="0" hangingPunct="1"/>
                      <a:r>
                        <a:rPr lang="en-US" altLang="zh-CN" sz="1600" b="0" kern="1200" dirty="0" smtClean="0">
                          <a:solidFill>
                            <a:schemeClr val="tx1"/>
                          </a:solidFill>
                          <a:latin typeface="+mn-lt"/>
                          <a:ea typeface="+mn-ea"/>
                          <a:cs typeface="+mn-cs"/>
                        </a:rPr>
                        <a:t>3.</a:t>
                      </a:r>
                      <a:r>
                        <a:rPr lang="zh-CN" altLang="en-US" sz="1600" b="0" kern="1200" dirty="0" smtClean="0">
                          <a:solidFill>
                            <a:schemeClr val="tx1"/>
                          </a:solidFill>
                          <a:latin typeface="+mn-lt"/>
                          <a:ea typeface="+mn-ea"/>
                          <a:cs typeface="+mn-cs"/>
                        </a:rPr>
                        <a:t>服务级别管理</a:t>
                      </a:r>
                      <a:endParaRPr lang="zh-CN" altLang="en-US" sz="1600" b="0" kern="1200" dirty="0">
                        <a:solidFill>
                          <a:schemeClr val="tx1"/>
                        </a:solidFill>
                        <a:latin typeface="+mn-lt"/>
                        <a:ea typeface="+mn-ea"/>
                        <a:cs typeface="+mn-cs"/>
                      </a:endParaRPr>
                    </a:p>
                  </a:txBody>
                  <a:tcPr/>
                </a:tc>
                <a:tc>
                  <a:txBody>
                    <a:bodyPr/>
                    <a:lstStyle/>
                    <a:p>
                      <a:pPr marL="0" algn="l" defTabSz="914400" rtl="0" eaLnBrk="1" latinLnBrk="0" hangingPunct="1"/>
                      <a:r>
                        <a:rPr lang="en-US" altLang="zh-CN" sz="1600" b="0" kern="1200" dirty="0" smtClean="0">
                          <a:solidFill>
                            <a:schemeClr val="tx1"/>
                          </a:solidFill>
                          <a:latin typeface="+mn-lt"/>
                          <a:ea typeface="+mn-ea"/>
                          <a:cs typeface="+mn-cs"/>
                        </a:rPr>
                        <a:t>3.</a:t>
                      </a:r>
                      <a:r>
                        <a:rPr lang="zh-CN" altLang="en-US" sz="1600" b="0" kern="1200" dirty="0" smtClean="0">
                          <a:solidFill>
                            <a:schemeClr val="tx1"/>
                          </a:solidFill>
                          <a:latin typeface="+mn-lt"/>
                          <a:ea typeface="+mn-ea"/>
                          <a:cs typeface="+mn-cs"/>
                        </a:rPr>
                        <a:t>资产和配置管理</a:t>
                      </a:r>
                      <a:endParaRPr lang="zh-CN" altLang="en-US" sz="1600" b="0" kern="1200" dirty="0">
                        <a:solidFill>
                          <a:schemeClr val="tx1"/>
                        </a:solidFill>
                        <a:latin typeface="+mn-lt"/>
                        <a:ea typeface="+mn-ea"/>
                        <a:cs typeface="+mn-cs"/>
                      </a:endParaRPr>
                    </a:p>
                  </a:txBody>
                  <a:tcPr/>
                </a:tc>
                <a:tc>
                  <a:txBody>
                    <a:bodyPr/>
                    <a:lstStyle/>
                    <a:p>
                      <a:r>
                        <a:rPr lang="en-US" altLang="zh-CN" sz="1600" b="0" dirty="0" smtClean="0">
                          <a:solidFill>
                            <a:schemeClr val="tx1"/>
                          </a:solidFill>
                        </a:rPr>
                        <a:t>3.</a:t>
                      </a:r>
                      <a:r>
                        <a:rPr lang="zh-CN" altLang="en-US" sz="1600" b="0" dirty="0" smtClean="0">
                          <a:solidFill>
                            <a:schemeClr val="tx1"/>
                          </a:solidFill>
                        </a:rPr>
                        <a:t>请求履行</a:t>
                      </a:r>
                      <a:endParaRPr lang="zh-CN" altLang="en-US" sz="1600" b="0" dirty="0">
                        <a:solidFill>
                          <a:schemeClr val="tx1"/>
                        </a:solidFill>
                      </a:endParaRPr>
                    </a:p>
                  </a:txBody>
                  <a:tcPr/>
                </a:tc>
                <a:tc>
                  <a:txBody>
                    <a:bodyPr/>
                    <a:lstStyle/>
                    <a:p>
                      <a:endParaRPr lang="zh-CN" altLang="en-US" sz="1600"/>
                    </a:p>
                  </a:txBody>
                  <a:tcPr/>
                </a:tc>
              </a:tr>
              <a:tr h="370840">
                <a:tc>
                  <a:txBody>
                    <a:bodyPr/>
                    <a:lstStyle/>
                    <a:p>
                      <a:r>
                        <a:rPr lang="en-US" altLang="zh-CN" sz="1600" dirty="0" smtClean="0"/>
                        <a:t>4.</a:t>
                      </a:r>
                      <a:r>
                        <a:rPr lang="zh-CN" altLang="en-US" sz="1600" dirty="0" smtClean="0"/>
                        <a:t>需求管理</a:t>
                      </a:r>
                      <a:endParaRPr lang="zh-CN" altLang="en-US" sz="1600" dirty="0"/>
                    </a:p>
                  </a:txBody>
                  <a:tcPr/>
                </a:tc>
                <a:tc>
                  <a:txBody>
                    <a:bodyPr/>
                    <a:lstStyle/>
                    <a:p>
                      <a:r>
                        <a:rPr lang="en-US" altLang="zh-CN" sz="1600" dirty="0" smtClean="0"/>
                        <a:t>4.</a:t>
                      </a:r>
                      <a:r>
                        <a:rPr lang="zh-CN" altLang="en-US" sz="1600" b="1" dirty="0" smtClean="0">
                          <a:solidFill>
                            <a:srgbClr val="C00000"/>
                          </a:solidFill>
                        </a:rPr>
                        <a:t>可用性管理</a:t>
                      </a:r>
                      <a:endParaRPr lang="zh-CN" altLang="en-US" sz="1600" b="1" dirty="0">
                        <a:solidFill>
                          <a:srgbClr val="C00000"/>
                        </a:solidFill>
                      </a:endParaRPr>
                    </a:p>
                  </a:txBody>
                  <a:tcPr/>
                </a:tc>
                <a:tc>
                  <a:txBody>
                    <a:bodyPr/>
                    <a:lstStyle/>
                    <a:p>
                      <a:r>
                        <a:rPr lang="en-US" altLang="zh-CN" sz="1600" dirty="0" smtClean="0"/>
                        <a:t>4.</a:t>
                      </a:r>
                      <a:r>
                        <a:rPr lang="zh-CN" altLang="en-US" sz="1600" dirty="0" smtClean="0"/>
                        <a:t>发布和部署管理</a:t>
                      </a:r>
                      <a:endParaRPr lang="zh-CN" altLang="en-US" sz="1600" dirty="0"/>
                    </a:p>
                  </a:txBody>
                  <a:tcPr/>
                </a:tc>
                <a:tc>
                  <a:txBody>
                    <a:bodyPr/>
                    <a:lstStyle/>
                    <a:p>
                      <a:pPr marL="0" algn="l" defTabSz="914400" rtl="0" eaLnBrk="1" latinLnBrk="0" hangingPunct="1"/>
                      <a:r>
                        <a:rPr lang="en-US" altLang="zh-CN" sz="1600" b="0" dirty="0" smtClean="0">
                          <a:solidFill>
                            <a:schemeClr val="tx1"/>
                          </a:solidFill>
                        </a:rPr>
                        <a:t>4.</a:t>
                      </a:r>
                      <a:r>
                        <a:rPr lang="zh-CN" altLang="en-US" sz="1600" b="0" kern="1200" dirty="0" smtClean="0">
                          <a:solidFill>
                            <a:schemeClr val="tx1"/>
                          </a:solidFill>
                          <a:latin typeface="+mn-lt"/>
                          <a:ea typeface="+mn-ea"/>
                          <a:cs typeface="+mn-cs"/>
                        </a:rPr>
                        <a:t>问题管理</a:t>
                      </a:r>
                      <a:endParaRPr lang="zh-CN" altLang="en-US" sz="1600" b="0" kern="1200" dirty="0">
                        <a:solidFill>
                          <a:schemeClr val="tx1"/>
                        </a:solidFill>
                        <a:latin typeface="+mn-lt"/>
                        <a:ea typeface="+mn-ea"/>
                        <a:cs typeface="+mn-cs"/>
                      </a:endParaRPr>
                    </a:p>
                  </a:txBody>
                  <a:tcPr/>
                </a:tc>
                <a:tc>
                  <a:txBody>
                    <a:bodyPr/>
                    <a:lstStyle/>
                    <a:p>
                      <a:endParaRPr lang="zh-CN" altLang="en-US" sz="1600"/>
                    </a:p>
                  </a:txBody>
                  <a:tcPr/>
                </a:tc>
              </a:tr>
              <a:tr h="370840">
                <a:tc>
                  <a:txBody>
                    <a:bodyPr/>
                    <a:lstStyle/>
                    <a:p>
                      <a:r>
                        <a:rPr lang="en-US" altLang="zh-CN" sz="1600" dirty="0" smtClean="0"/>
                        <a:t>5.</a:t>
                      </a:r>
                      <a:r>
                        <a:rPr lang="zh-CN" altLang="en-US" sz="1600" dirty="0" smtClean="0"/>
                        <a:t>业务关系管理</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t>5.</a:t>
                      </a:r>
                      <a:r>
                        <a:rPr lang="zh-CN" altLang="en-US" sz="1600" dirty="0" smtClean="0"/>
                        <a:t>容量管理</a:t>
                      </a:r>
                      <a:endParaRPr lang="zh-CN" altLang="en-US" sz="1600" dirty="0" smtClean="0"/>
                    </a:p>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t>5.</a:t>
                      </a:r>
                      <a:r>
                        <a:rPr lang="zh-CN" altLang="en-US" sz="1600" dirty="0" smtClean="0"/>
                        <a:t>服务验证与测试管理</a:t>
                      </a:r>
                      <a:endParaRPr lang="zh-CN" altLang="en-US"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600" dirty="0" smtClean="0"/>
                        <a:t>5.</a:t>
                      </a:r>
                      <a:r>
                        <a:rPr lang="zh-CN" altLang="en-US" sz="1600" dirty="0" smtClean="0"/>
                        <a:t>访问管理</a:t>
                      </a:r>
                      <a:endParaRPr lang="zh-CN" altLang="en-US" sz="1600" dirty="0" smtClean="0"/>
                    </a:p>
                  </a:txBody>
                  <a:tcPr/>
                </a:tc>
                <a:tc>
                  <a:txBody>
                    <a:bodyPr/>
                    <a:lstStyle/>
                    <a:p>
                      <a:endParaRPr lang="zh-CN" altLang="en-US" sz="1600"/>
                    </a:p>
                  </a:txBody>
                  <a:tcPr/>
                </a:tc>
              </a:tr>
              <a:tr h="370840">
                <a:tc>
                  <a:txBody>
                    <a:bodyPr/>
                    <a:lstStyle/>
                    <a:p>
                      <a:endParaRPr lang="zh-CN" altLang="en-US" sz="1600"/>
                    </a:p>
                  </a:txBody>
                  <a:tcPr/>
                </a:tc>
                <a:tc>
                  <a:txBody>
                    <a:bodyPr/>
                    <a:lstStyle/>
                    <a:p>
                      <a:r>
                        <a:rPr lang="en-US" altLang="zh-CN" sz="1600" dirty="0" smtClean="0"/>
                        <a:t>6.</a:t>
                      </a:r>
                      <a:r>
                        <a:rPr lang="zh-CN" altLang="en-US" sz="1600" b="1" dirty="0" smtClean="0">
                          <a:solidFill>
                            <a:srgbClr val="C00000"/>
                          </a:solidFill>
                        </a:rPr>
                        <a:t>服务连续性管理</a:t>
                      </a:r>
                      <a:endParaRPr lang="zh-CN" altLang="en-US" sz="1600" b="1" dirty="0">
                        <a:solidFill>
                          <a:srgbClr val="C00000"/>
                        </a:solidFill>
                      </a:endParaRPr>
                    </a:p>
                  </a:txBody>
                  <a:tcPr/>
                </a:tc>
                <a:tc>
                  <a:txBody>
                    <a:bodyPr/>
                    <a:lstStyle/>
                    <a:p>
                      <a:r>
                        <a:rPr lang="en-US" altLang="zh-CN" sz="1600" dirty="0" smtClean="0"/>
                        <a:t>6.</a:t>
                      </a:r>
                      <a:r>
                        <a:rPr lang="zh-CN" altLang="en-US" sz="1600" dirty="0" smtClean="0"/>
                        <a:t>变更评论</a:t>
                      </a:r>
                      <a:endParaRPr lang="zh-CN" altLang="en-US" sz="1600" dirty="0"/>
                    </a:p>
                  </a:txBody>
                  <a:tcPr/>
                </a:tc>
                <a:tc>
                  <a:txBody>
                    <a:bodyPr/>
                    <a:lstStyle/>
                    <a:p>
                      <a:endParaRPr lang="zh-CN" altLang="en-US" sz="1600" dirty="0"/>
                    </a:p>
                  </a:txBody>
                  <a:tcPr/>
                </a:tc>
                <a:tc>
                  <a:txBody>
                    <a:bodyPr/>
                    <a:lstStyle/>
                    <a:p>
                      <a:endParaRPr lang="zh-CN" altLang="en-US" sz="1600"/>
                    </a:p>
                  </a:txBody>
                  <a:tcPr/>
                </a:tc>
              </a:tr>
              <a:tr h="370840">
                <a:tc>
                  <a:txBody>
                    <a:bodyPr/>
                    <a:lstStyle/>
                    <a:p>
                      <a:endParaRPr lang="zh-CN" altLang="en-US" sz="1600"/>
                    </a:p>
                  </a:txBody>
                  <a:tcPr/>
                </a:tc>
                <a:tc>
                  <a:txBody>
                    <a:bodyPr/>
                    <a:lstStyle/>
                    <a:p>
                      <a:r>
                        <a:rPr lang="en-US" altLang="zh-CN" sz="1600" dirty="0" smtClean="0"/>
                        <a:t>7.</a:t>
                      </a:r>
                      <a:r>
                        <a:rPr lang="zh-CN" altLang="en-US" sz="1600" dirty="0" smtClean="0"/>
                        <a:t>信息安全管理</a:t>
                      </a:r>
                      <a:endParaRPr lang="zh-CN" altLang="en-US" sz="1600" dirty="0"/>
                    </a:p>
                  </a:txBody>
                  <a:tcPr/>
                </a:tc>
                <a:tc>
                  <a:txBody>
                    <a:bodyPr/>
                    <a:lstStyle/>
                    <a:p>
                      <a:r>
                        <a:rPr lang="en-US" altLang="zh-CN" sz="1600" dirty="0" smtClean="0"/>
                        <a:t>7.</a:t>
                      </a:r>
                      <a:r>
                        <a:rPr lang="zh-CN" altLang="en-US" sz="1600" dirty="0" smtClean="0"/>
                        <a:t>知识管理</a:t>
                      </a:r>
                      <a:endParaRPr lang="zh-CN" altLang="en-US" sz="1600" dirty="0"/>
                    </a:p>
                  </a:txBody>
                  <a:tcPr/>
                </a:tc>
                <a:tc>
                  <a:txBody>
                    <a:bodyPr/>
                    <a:lstStyle/>
                    <a:p>
                      <a:endParaRPr lang="zh-CN" altLang="en-US" sz="1600" dirty="0"/>
                    </a:p>
                  </a:txBody>
                  <a:tcPr/>
                </a:tc>
                <a:tc>
                  <a:txBody>
                    <a:bodyPr/>
                    <a:lstStyle/>
                    <a:p>
                      <a:endParaRPr lang="zh-CN" altLang="en-US" sz="1600" dirty="0"/>
                    </a:p>
                  </a:txBody>
                  <a:tcPr/>
                </a:tc>
              </a:tr>
              <a:tr h="370840">
                <a:tc>
                  <a:txBody>
                    <a:bodyPr/>
                    <a:lstStyle/>
                    <a:p>
                      <a:endParaRPr lang="zh-CN" altLang="en-US" sz="1600" dirty="0"/>
                    </a:p>
                  </a:txBody>
                  <a:tcPr/>
                </a:tc>
                <a:tc>
                  <a:txBody>
                    <a:bodyPr/>
                    <a:lstStyle/>
                    <a:p>
                      <a:r>
                        <a:rPr lang="en-US" altLang="zh-CN" sz="1600" dirty="0" smtClean="0"/>
                        <a:t>8</a:t>
                      </a:r>
                      <a:r>
                        <a:rPr lang="en-US" altLang="zh-CN" sz="1600" b="1" dirty="0" smtClean="0">
                          <a:solidFill>
                            <a:srgbClr val="C00000"/>
                          </a:solidFill>
                        </a:rPr>
                        <a:t>.</a:t>
                      </a:r>
                      <a:r>
                        <a:rPr lang="zh-CN" altLang="en-US" sz="1600" b="1" dirty="0" smtClean="0">
                          <a:solidFill>
                            <a:srgbClr val="C00000"/>
                          </a:solidFill>
                        </a:rPr>
                        <a:t>供应商管理</a:t>
                      </a:r>
                      <a:endParaRPr lang="zh-CN" altLang="en-US" sz="1600" b="1" dirty="0">
                        <a:solidFill>
                          <a:srgbClr val="C00000"/>
                        </a:solidFill>
                      </a:endParaRPr>
                    </a:p>
                  </a:txBody>
                  <a:tcPr/>
                </a:tc>
                <a:tc>
                  <a:txBody>
                    <a:bodyPr/>
                    <a:lstStyle/>
                    <a:p>
                      <a:endParaRPr lang="zh-CN" altLang="en-US" sz="1600" dirty="0"/>
                    </a:p>
                  </a:txBody>
                  <a:tcPr/>
                </a:tc>
                <a:tc>
                  <a:txBody>
                    <a:bodyPr/>
                    <a:lstStyle/>
                    <a:p>
                      <a:endParaRPr lang="zh-CN" altLang="en-US" sz="1600" dirty="0"/>
                    </a:p>
                  </a:txBody>
                  <a:tcPr/>
                </a:tc>
                <a:tc>
                  <a:txBody>
                    <a:bodyPr/>
                    <a:lstStyle/>
                    <a:p>
                      <a:endParaRPr lang="zh-CN" altLang="en-US" sz="1600" dirty="0"/>
                    </a:p>
                  </a:txBody>
                  <a:tcPr/>
                </a:tc>
              </a:tr>
            </a:tbl>
          </a:graphicData>
        </a:graphic>
      </p:graphicFrame>
      <p:sp>
        <p:nvSpPr>
          <p:cNvPr id="3" name="TextBox 3"/>
          <p:cNvSpPr txBox="1"/>
          <p:nvPr/>
        </p:nvSpPr>
        <p:spPr>
          <a:xfrm>
            <a:off x="727810" y="4701131"/>
            <a:ext cx="8280920" cy="369332"/>
          </a:xfrm>
          <a:prstGeom prst="rect">
            <a:avLst/>
          </a:prstGeom>
          <a:noFill/>
        </p:spPr>
        <p:txBody>
          <a:bodyPr wrap="square" rtlCol="0">
            <a:spAutoFit/>
          </a:bodyPr>
          <a:lstStyle/>
          <a:p>
            <a:r>
              <a:rPr lang="en-US" altLang="zh-CN" dirty="0" smtClean="0">
                <a:solidFill>
                  <a:srgbClr val="23F1D8"/>
                </a:solidFill>
              </a:rPr>
              <a:t>ITIL 26</a:t>
            </a:r>
            <a:r>
              <a:rPr lang="zh-CN" altLang="en-US" dirty="0" smtClean="0">
                <a:solidFill>
                  <a:srgbClr val="23F1D8"/>
                </a:solidFill>
              </a:rPr>
              <a:t>个流程，其中红色的</a:t>
            </a:r>
            <a:r>
              <a:rPr lang="en-US" altLang="zh-CN" dirty="0">
                <a:solidFill>
                  <a:srgbClr val="23F1D8"/>
                </a:solidFill>
              </a:rPr>
              <a:t>5</a:t>
            </a:r>
            <a:r>
              <a:rPr lang="zh-CN" altLang="en-US" dirty="0" smtClean="0">
                <a:solidFill>
                  <a:srgbClr val="23F1D8"/>
                </a:solidFill>
              </a:rPr>
              <a:t>个流程是核心也是常用流程</a:t>
            </a:r>
            <a:endParaRPr lang="zh-CN" altLang="en-US" dirty="0">
              <a:solidFill>
                <a:srgbClr val="23F1D8"/>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477796" y="502564"/>
            <a:ext cx="8229600" cy="5619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ct val="20000"/>
              </a:spcBef>
            </a:pPr>
            <a:r>
              <a:rPr lang="zh-CN" altLang="en-US" sz="2800" dirty="0" smtClean="0">
                <a:solidFill>
                  <a:schemeClr val="accent2">
                    <a:lumMod val="75000"/>
                  </a:schemeClr>
                </a:solidFill>
                <a:latin typeface="Calibri" panose="020F0502020204030204" pitchFamily="34" charset="0"/>
                <a:ea typeface="微软雅黑" panose="020B0503020204020204" pitchFamily="34" charset="-122"/>
                <a:cs typeface="Arial Unicode MS" pitchFamily="34" charset="-122"/>
              </a:rPr>
              <a:t>新一代大型数据中心运维体系建设模型</a:t>
            </a:r>
            <a:br>
              <a:rPr lang="zh-CN" altLang="en-US" sz="2800" dirty="0" smtClean="0">
                <a:solidFill>
                  <a:schemeClr val="accent2">
                    <a:lumMod val="75000"/>
                  </a:schemeClr>
                </a:solidFill>
                <a:latin typeface="Calibri" panose="020F0502020204030204" pitchFamily="34" charset="0"/>
                <a:ea typeface="微软雅黑" panose="020B0503020204020204" pitchFamily="34" charset="-122"/>
                <a:cs typeface="Arial Unicode MS" pitchFamily="34" charset="-122"/>
              </a:rPr>
            </a:br>
            <a:endParaRPr lang="zh-CN" altLang="en-US" sz="2800" dirty="0">
              <a:solidFill>
                <a:schemeClr val="accent2">
                  <a:lumMod val="75000"/>
                </a:schemeClr>
              </a:solidFill>
            </a:endParaRPr>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3495" y="1064539"/>
            <a:ext cx="10673709" cy="5556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79"/>
          <p:cNvSpPr/>
          <p:nvPr/>
        </p:nvSpPr>
        <p:spPr bwMode="auto">
          <a:xfrm>
            <a:off x="10037365" y="4572000"/>
            <a:ext cx="946451" cy="716096"/>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27" y="11039"/>
                </a:moveTo>
                <a:lnTo>
                  <a:pt x="19787" y="8346"/>
                </a:lnTo>
                <a:lnTo>
                  <a:pt x="19787" y="17288"/>
                </a:lnTo>
                <a:cubicBezTo>
                  <a:pt x="19787" y="17878"/>
                  <a:pt x="19689" y="18435"/>
                  <a:pt x="19494" y="18954"/>
                </a:cubicBezTo>
                <a:cubicBezTo>
                  <a:pt x="19298" y="19470"/>
                  <a:pt x="19039" y="19928"/>
                  <a:pt x="18711" y="20324"/>
                </a:cubicBezTo>
                <a:cubicBezTo>
                  <a:pt x="18383" y="20714"/>
                  <a:pt x="18004" y="21028"/>
                  <a:pt x="17574" y="21256"/>
                </a:cubicBezTo>
                <a:cubicBezTo>
                  <a:pt x="17145" y="21485"/>
                  <a:pt x="16681" y="21599"/>
                  <a:pt x="16179" y="21599"/>
                </a:cubicBezTo>
                <a:lnTo>
                  <a:pt x="3593" y="21599"/>
                </a:lnTo>
                <a:cubicBezTo>
                  <a:pt x="3101" y="21599"/>
                  <a:pt x="2634" y="21485"/>
                  <a:pt x="2193" y="21256"/>
                </a:cubicBezTo>
                <a:cubicBezTo>
                  <a:pt x="1753" y="21028"/>
                  <a:pt x="1372" y="20711"/>
                  <a:pt x="1051" y="20324"/>
                </a:cubicBezTo>
                <a:cubicBezTo>
                  <a:pt x="733" y="19928"/>
                  <a:pt x="476" y="19470"/>
                  <a:pt x="286" y="18954"/>
                </a:cubicBezTo>
                <a:cubicBezTo>
                  <a:pt x="95" y="18432"/>
                  <a:pt x="0" y="17878"/>
                  <a:pt x="0" y="17288"/>
                </a:cubicBezTo>
                <a:lnTo>
                  <a:pt x="0" y="4340"/>
                </a:lnTo>
                <a:cubicBezTo>
                  <a:pt x="0" y="3751"/>
                  <a:pt x="95" y="3193"/>
                  <a:pt x="286" y="2662"/>
                </a:cubicBezTo>
                <a:cubicBezTo>
                  <a:pt x="476" y="2134"/>
                  <a:pt x="733" y="1677"/>
                  <a:pt x="1051" y="1293"/>
                </a:cubicBezTo>
                <a:cubicBezTo>
                  <a:pt x="1372" y="914"/>
                  <a:pt x="1753" y="607"/>
                  <a:pt x="2193" y="378"/>
                </a:cubicBezTo>
                <a:cubicBezTo>
                  <a:pt x="2634" y="149"/>
                  <a:pt x="3101" y="35"/>
                  <a:pt x="3593" y="35"/>
                </a:cubicBezTo>
                <a:lnTo>
                  <a:pt x="16179" y="35"/>
                </a:lnTo>
                <a:cubicBezTo>
                  <a:pt x="16211" y="35"/>
                  <a:pt x="16253" y="40"/>
                  <a:pt x="16304" y="46"/>
                </a:cubicBezTo>
                <a:cubicBezTo>
                  <a:pt x="16355" y="58"/>
                  <a:pt x="16395" y="64"/>
                  <a:pt x="16426" y="64"/>
                </a:cubicBezTo>
                <a:lnTo>
                  <a:pt x="14191" y="2745"/>
                </a:lnTo>
                <a:lnTo>
                  <a:pt x="3593" y="2745"/>
                </a:lnTo>
                <a:cubicBezTo>
                  <a:pt x="3226" y="2745"/>
                  <a:pt x="2913" y="2900"/>
                  <a:pt x="2651" y="3214"/>
                </a:cubicBezTo>
                <a:cubicBezTo>
                  <a:pt x="2389" y="3528"/>
                  <a:pt x="2260" y="3906"/>
                  <a:pt x="2260" y="4343"/>
                </a:cubicBezTo>
                <a:lnTo>
                  <a:pt x="2260" y="17288"/>
                </a:lnTo>
                <a:cubicBezTo>
                  <a:pt x="2260" y="17728"/>
                  <a:pt x="2389" y="18107"/>
                  <a:pt x="2651" y="18423"/>
                </a:cubicBezTo>
                <a:cubicBezTo>
                  <a:pt x="2913" y="18731"/>
                  <a:pt x="3226" y="18893"/>
                  <a:pt x="3593" y="18893"/>
                </a:cubicBezTo>
                <a:lnTo>
                  <a:pt x="16179" y="18893"/>
                </a:lnTo>
                <a:cubicBezTo>
                  <a:pt x="16546" y="18893"/>
                  <a:pt x="16864" y="18731"/>
                  <a:pt x="17128" y="18423"/>
                </a:cubicBezTo>
                <a:cubicBezTo>
                  <a:pt x="17395" y="18110"/>
                  <a:pt x="17527" y="17731"/>
                  <a:pt x="17527" y="17288"/>
                </a:cubicBezTo>
                <a:lnTo>
                  <a:pt x="17527" y="11039"/>
                </a:lnTo>
                <a:close/>
                <a:moveTo>
                  <a:pt x="18875" y="6393"/>
                </a:moveTo>
                <a:lnTo>
                  <a:pt x="11251" y="15534"/>
                </a:lnTo>
                <a:lnTo>
                  <a:pt x="7386" y="17054"/>
                </a:lnTo>
                <a:lnTo>
                  <a:pt x="8651" y="12432"/>
                </a:lnTo>
                <a:lnTo>
                  <a:pt x="16287" y="3278"/>
                </a:lnTo>
                <a:lnTo>
                  <a:pt x="18875" y="6393"/>
                </a:lnTo>
                <a:close/>
                <a:moveTo>
                  <a:pt x="16524" y="5607"/>
                </a:moveTo>
                <a:cubicBezTo>
                  <a:pt x="16664" y="5440"/>
                  <a:pt x="16664" y="5281"/>
                  <a:pt x="16524" y="5114"/>
                </a:cubicBezTo>
                <a:cubicBezTo>
                  <a:pt x="16382" y="4964"/>
                  <a:pt x="16245" y="4964"/>
                  <a:pt x="16113" y="5114"/>
                </a:cubicBezTo>
                <a:lnTo>
                  <a:pt x="10140" y="12273"/>
                </a:lnTo>
                <a:cubicBezTo>
                  <a:pt x="10001" y="12446"/>
                  <a:pt x="10001" y="12610"/>
                  <a:pt x="10140" y="12766"/>
                </a:cubicBezTo>
                <a:cubicBezTo>
                  <a:pt x="10189" y="12839"/>
                  <a:pt x="10255" y="12880"/>
                  <a:pt x="10341" y="12880"/>
                </a:cubicBezTo>
                <a:cubicBezTo>
                  <a:pt x="10419" y="12880"/>
                  <a:pt x="10480" y="12839"/>
                  <a:pt x="10527" y="12766"/>
                </a:cubicBezTo>
                <a:lnTo>
                  <a:pt x="16524" y="5607"/>
                </a:lnTo>
                <a:close/>
                <a:moveTo>
                  <a:pt x="21274" y="1677"/>
                </a:moveTo>
                <a:cubicBezTo>
                  <a:pt x="21485" y="1947"/>
                  <a:pt x="21592" y="2255"/>
                  <a:pt x="21597" y="2610"/>
                </a:cubicBezTo>
                <a:cubicBezTo>
                  <a:pt x="21600" y="2959"/>
                  <a:pt x="21492" y="3269"/>
                  <a:pt x="21274" y="3542"/>
                </a:cubicBezTo>
                <a:lnTo>
                  <a:pt x="20161" y="4830"/>
                </a:lnTo>
                <a:lnTo>
                  <a:pt x="17574" y="1724"/>
                </a:lnTo>
                <a:lnTo>
                  <a:pt x="18652" y="407"/>
                </a:lnTo>
                <a:cubicBezTo>
                  <a:pt x="18880" y="137"/>
                  <a:pt x="19144" y="0"/>
                  <a:pt x="19447" y="0"/>
                </a:cubicBezTo>
                <a:cubicBezTo>
                  <a:pt x="19753" y="0"/>
                  <a:pt x="20005" y="137"/>
                  <a:pt x="20208" y="407"/>
                </a:cubicBezTo>
                <a:lnTo>
                  <a:pt x="20748" y="1038"/>
                </a:lnTo>
                <a:lnTo>
                  <a:pt x="21274" y="1677"/>
                </a:lnTo>
                <a:close/>
              </a:path>
            </a:pathLst>
          </a:custGeom>
          <a:solidFill>
            <a:schemeClr val="accent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42"/>
          <p:cNvGrpSpPr/>
          <p:nvPr/>
        </p:nvGrpSpPr>
        <p:grpSpPr bwMode="auto">
          <a:xfrm>
            <a:off x="510139" y="539015"/>
            <a:ext cx="11213432" cy="6160168"/>
            <a:chOff x="323851" y="1041400"/>
            <a:chExt cx="8496299" cy="5788323"/>
          </a:xfrm>
        </p:grpSpPr>
        <p:sp>
          <p:nvSpPr>
            <p:cNvPr id="3" name="下箭头 37"/>
            <p:cNvSpPr/>
            <p:nvPr/>
          </p:nvSpPr>
          <p:spPr>
            <a:xfrm flipV="1">
              <a:off x="5325129" y="5013641"/>
              <a:ext cx="93704" cy="529398"/>
            </a:xfrm>
            <a:prstGeom prst="downArrow">
              <a:avLst/>
            </a:prstGeom>
            <a:solidFill>
              <a:srgbClr val="C00000"/>
            </a:solidFill>
            <a:ln w="25400" cap="flat" cmpd="sng" algn="ctr">
              <a:solidFill>
                <a:srgbClr val="C00000"/>
              </a:solidFill>
              <a:prstDash val="solid"/>
            </a:ln>
            <a:effectLst/>
          </p:spPr>
          <p:txBody>
            <a:bodyPr anchor="ctr"/>
            <a:lstStyle/>
            <a:p>
              <a:pPr algn="ctr" fontAlgn="auto">
                <a:spcBef>
                  <a:spcPts val="0"/>
                </a:spcBef>
                <a:spcAft>
                  <a:spcPts val="0"/>
                </a:spcAft>
                <a:buFontTx/>
                <a:buNone/>
                <a:defRPr/>
              </a:pPr>
              <a:endParaRPr lang="zh-CN" altLang="en-US" sz="1800" b="1" kern="0">
                <a:solidFill>
                  <a:srgbClr val="FFFFFF"/>
                </a:solidFill>
                <a:latin typeface="华文细黑" panose="02010600040101010101" pitchFamily="2" charset="-122"/>
                <a:ea typeface="华文细黑" panose="02010600040101010101" pitchFamily="2" charset="-122"/>
              </a:endParaRPr>
            </a:p>
          </p:txBody>
        </p:sp>
        <p:sp>
          <p:nvSpPr>
            <p:cNvPr id="4" name="矩形​​ 69"/>
            <p:cNvSpPr/>
            <p:nvPr/>
          </p:nvSpPr>
          <p:spPr bwMode="auto">
            <a:xfrm>
              <a:off x="1355994" y="3213336"/>
              <a:ext cx="640544" cy="1241106"/>
            </a:xfrm>
            <a:prstGeom prst="rect">
              <a:avLst/>
            </a:prstGeom>
            <a:solidFill>
              <a:srgbClr val="4F81BD">
                <a:lumMod val="60000"/>
                <a:lumOff val="40000"/>
              </a:srgbClr>
            </a:solidFill>
            <a:ln w="25400" cap="flat" cmpd="sng" algn="ctr">
              <a:noFill/>
              <a:prstDash val="solid"/>
            </a:ln>
            <a:effectLst/>
          </p:spPr>
          <p:txBody>
            <a:bodyPr vert="eaVert"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服务调度</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grpSp>
          <p:nvGrpSpPr>
            <p:cNvPr id="5" name="组合 14"/>
            <p:cNvGrpSpPr/>
            <p:nvPr/>
          </p:nvGrpSpPr>
          <p:grpSpPr bwMode="auto">
            <a:xfrm>
              <a:off x="323851" y="1041400"/>
              <a:ext cx="8496299" cy="5761038"/>
              <a:chOff x="474264" y="44860"/>
              <a:chExt cx="5548757" cy="5816252"/>
            </a:xfrm>
          </p:grpSpPr>
          <p:sp>
            <p:nvSpPr>
              <p:cNvPr id="13" name="矩形​​ 73"/>
              <p:cNvSpPr/>
              <p:nvPr/>
            </p:nvSpPr>
            <p:spPr>
              <a:xfrm>
                <a:off x="474264" y="44860"/>
                <a:ext cx="314201" cy="1822869"/>
              </a:xfrm>
              <a:prstGeom prst="rect">
                <a:avLst/>
              </a:prstGeom>
              <a:solidFill>
                <a:srgbClr val="1F497D">
                  <a:lumMod val="20000"/>
                  <a:lumOff val="8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600" b="1" kern="0">
                    <a:solidFill>
                      <a:sysClr val="windowText" lastClr="000000"/>
                    </a:solidFill>
                    <a:latin typeface="华文细黑" panose="02010600040101010101" pitchFamily="2" charset="-122"/>
                    <a:ea typeface="华文细黑" panose="02010600040101010101" pitchFamily="2" charset="-122"/>
                  </a:rPr>
                  <a:t>服务响应</a:t>
                </a:r>
                <a:endParaRPr lang="zh-CN" altLang="en-US" sz="1600" b="1" kern="0">
                  <a:solidFill>
                    <a:sysClr val="windowText" lastClr="000000"/>
                  </a:solidFill>
                  <a:latin typeface="华文细黑" panose="02010600040101010101" pitchFamily="2" charset="-122"/>
                  <a:ea typeface="华文细黑" panose="02010600040101010101" pitchFamily="2" charset="-122"/>
                </a:endParaRPr>
              </a:p>
            </p:txBody>
          </p:sp>
          <p:sp>
            <p:nvSpPr>
              <p:cNvPr id="14" name="矩形​​ 3"/>
              <p:cNvSpPr/>
              <p:nvPr/>
            </p:nvSpPr>
            <p:spPr>
              <a:xfrm>
                <a:off x="1148335" y="53709"/>
                <a:ext cx="4874686" cy="219452"/>
              </a:xfrm>
              <a:prstGeom prst="rect">
                <a:avLst/>
              </a:prstGeom>
              <a:solidFill>
                <a:srgbClr val="8064A2">
                  <a:lumMod val="60000"/>
                  <a:lumOff val="4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200" b="1" kern="0">
                    <a:solidFill>
                      <a:sysClr val="windowText" lastClr="000000"/>
                    </a:solidFill>
                    <a:latin typeface="华文细黑" panose="02010600040101010101" pitchFamily="2" charset="-122"/>
                    <a:ea typeface="华文细黑" panose="02010600040101010101" pitchFamily="2" charset="-122"/>
                  </a:rPr>
                  <a:t>用户</a:t>
                </a:r>
                <a:endParaRPr lang="zh-CN" altLang="en-US" sz="1200" b="1" kern="0">
                  <a:solidFill>
                    <a:sysClr val="windowText" lastClr="000000"/>
                  </a:solidFill>
                  <a:latin typeface="华文细黑" panose="02010600040101010101" pitchFamily="2" charset="-122"/>
                  <a:ea typeface="华文细黑" panose="02010600040101010101" pitchFamily="2" charset="-122"/>
                </a:endParaRPr>
              </a:p>
            </p:txBody>
          </p:sp>
          <p:grpSp>
            <p:nvGrpSpPr>
              <p:cNvPr id="15" name="组合 16"/>
              <p:cNvGrpSpPr/>
              <p:nvPr/>
            </p:nvGrpSpPr>
            <p:grpSpPr bwMode="auto">
              <a:xfrm>
                <a:off x="1148334" y="493621"/>
                <a:ext cx="2565672" cy="439144"/>
                <a:chOff x="1403630" y="1413177"/>
                <a:chExt cx="3527800" cy="576280"/>
              </a:xfrm>
            </p:grpSpPr>
            <p:sp>
              <p:nvSpPr>
                <p:cNvPr id="77" name="矩形​​ 4"/>
                <p:cNvSpPr/>
                <p:nvPr/>
              </p:nvSpPr>
              <p:spPr>
                <a:xfrm>
                  <a:off x="1403632" y="1414176"/>
                  <a:ext cx="864054" cy="287983"/>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100" b="1" kern="0">
                      <a:solidFill>
                        <a:sysClr val="windowText" lastClr="000000"/>
                      </a:solidFill>
                      <a:latin typeface="华文细黑" panose="02010600040101010101" pitchFamily="2" charset="-122"/>
                      <a:ea typeface="华文细黑" panose="02010600040101010101" pitchFamily="2" charset="-122"/>
                    </a:rPr>
                    <a:t>电话</a:t>
                  </a: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78" name="矩形​​ 5"/>
                <p:cNvSpPr/>
                <p:nvPr/>
              </p:nvSpPr>
              <p:spPr>
                <a:xfrm>
                  <a:off x="2267685" y="1414176"/>
                  <a:ext cx="900475" cy="287983"/>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en-US" altLang="zh-CN" sz="1100" b="1" kern="0">
                      <a:solidFill>
                        <a:sysClr val="windowText" lastClr="000000"/>
                      </a:solidFill>
                      <a:latin typeface="华文细黑" panose="02010600040101010101" pitchFamily="2" charset="-122"/>
                      <a:ea typeface="华文细黑" panose="02010600040101010101" pitchFamily="2" charset="-122"/>
                    </a:rPr>
                    <a:t>Email</a:t>
                  </a: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79" name="矩形​​ 6"/>
                <p:cNvSpPr/>
                <p:nvPr/>
              </p:nvSpPr>
              <p:spPr>
                <a:xfrm>
                  <a:off x="3168160" y="1414176"/>
                  <a:ext cx="935639" cy="287983"/>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100" b="1" kern="0" dirty="0" smtClean="0">
                      <a:solidFill>
                        <a:sysClr val="windowText" lastClr="000000"/>
                      </a:solidFill>
                      <a:latin typeface="华文细黑" panose="02010600040101010101" pitchFamily="2" charset="-122"/>
                      <a:ea typeface="华文细黑" panose="02010600040101010101" pitchFamily="2" charset="-122"/>
                    </a:rPr>
                    <a:t>微信</a:t>
                  </a:r>
                  <a:endParaRPr lang="zh-CN" altLang="en-US" sz="1100" b="1" kern="0" dirty="0">
                    <a:solidFill>
                      <a:sysClr val="windowText" lastClr="000000"/>
                    </a:solidFill>
                    <a:latin typeface="华文细黑" panose="02010600040101010101" pitchFamily="2" charset="-122"/>
                    <a:ea typeface="华文细黑" panose="02010600040101010101" pitchFamily="2" charset="-122"/>
                  </a:endParaRPr>
                </a:p>
              </p:txBody>
            </p:sp>
            <p:sp>
              <p:nvSpPr>
                <p:cNvPr id="80" name="矩形​​ 7"/>
                <p:cNvSpPr/>
                <p:nvPr/>
              </p:nvSpPr>
              <p:spPr>
                <a:xfrm>
                  <a:off x="4103799" y="1414176"/>
                  <a:ext cx="827633" cy="287983"/>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100" b="1" kern="0" dirty="0" smtClean="0">
                      <a:solidFill>
                        <a:sysClr val="windowText" lastClr="000000"/>
                      </a:solidFill>
                      <a:latin typeface="华文细黑" panose="02010600040101010101" pitchFamily="2" charset="-122"/>
                      <a:ea typeface="华文细黑" panose="02010600040101010101" pitchFamily="2" charset="-122"/>
                    </a:rPr>
                    <a:t>其它</a:t>
                  </a:r>
                  <a:endParaRPr lang="zh-CN" altLang="en-US" sz="1100" b="1" kern="0" dirty="0">
                    <a:solidFill>
                      <a:sysClr val="windowText" lastClr="000000"/>
                    </a:solidFill>
                    <a:latin typeface="华文细黑" panose="02010600040101010101" pitchFamily="2" charset="-122"/>
                    <a:ea typeface="华文细黑" panose="02010600040101010101" pitchFamily="2" charset="-122"/>
                  </a:endParaRPr>
                </a:p>
              </p:txBody>
            </p:sp>
            <p:sp>
              <p:nvSpPr>
                <p:cNvPr id="81" name="矩形​​ 8"/>
                <p:cNvSpPr/>
                <p:nvPr/>
              </p:nvSpPr>
              <p:spPr>
                <a:xfrm>
                  <a:off x="1403632" y="1702159"/>
                  <a:ext cx="3527801" cy="287983"/>
                </a:xfrm>
                <a:prstGeom prst="rect">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en-US" altLang="zh-CN" sz="1100" b="1" kern="0">
                      <a:solidFill>
                        <a:sysClr val="windowText" lastClr="000000"/>
                      </a:solidFill>
                      <a:latin typeface="华文细黑" panose="02010600040101010101" pitchFamily="2" charset="-122"/>
                      <a:ea typeface="华文细黑" panose="02010600040101010101" pitchFamily="2" charset="-122"/>
                    </a:rPr>
                    <a:t>IT</a:t>
                  </a:r>
                  <a:r>
                    <a:rPr lang="zh-CN" altLang="en-US" sz="1100" b="1" kern="0">
                      <a:solidFill>
                        <a:sysClr val="windowText" lastClr="000000"/>
                      </a:solidFill>
                      <a:latin typeface="华文细黑" panose="02010600040101010101" pitchFamily="2" charset="-122"/>
                      <a:ea typeface="华文细黑" panose="02010600040101010101" pitchFamily="2" charset="-122"/>
                    </a:rPr>
                    <a:t>服务台（</a:t>
                  </a:r>
                  <a:r>
                    <a:rPr lang="en-US" altLang="zh-CN" sz="1100" b="1" kern="0">
                      <a:solidFill>
                        <a:sysClr val="windowText" lastClr="000000"/>
                      </a:solidFill>
                      <a:latin typeface="华文细黑" panose="02010600040101010101" pitchFamily="2" charset="-122"/>
                      <a:ea typeface="华文细黑" panose="02010600040101010101" pitchFamily="2" charset="-122"/>
                    </a:rPr>
                    <a:t>7*24</a:t>
                  </a:r>
                  <a:r>
                    <a:rPr lang="zh-CN" altLang="en-US" sz="1100" b="1" kern="0">
                      <a:solidFill>
                        <a:sysClr val="windowText" lastClr="000000"/>
                      </a:solidFill>
                      <a:latin typeface="华文细黑" panose="02010600040101010101" pitchFamily="2" charset="-122"/>
                      <a:ea typeface="华文细黑" panose="02010600040101010101" pitchFamily="2" charset="-122"/>
                    </a:rPr>
                    <a:t>小时）</a:t>
                  </a: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grpSp>
          <p:sp>
            <p:nvSpPr>
              <p:cNvPr id="16" name="矩形​​ 9"/>
              <p:cNvSpPr/>
              <p:nvPr/>
            </p:nvSpPr>
            <p:spPr>
              <a:xfrm>
                <a:off x="3976146" y="494383"/>
                <a:ext cx="1100618" cy="1316713"/>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lstStyle/>
              <a:p>
                <a:pPr algn="ctr" fontAlgn="auto">
                  <a:spcBef>
                    <a:spcPts val="0"/>
                  </a:spcBef>
                  <a:spcAft>
                    <a:spcPts val="0"/>
                  </a:spcAft>
                  <a:buFontTx/>
                  <a:buNone/>
                  <a:defRPr/>
                </a:pPr>
                <a:r>
                  <a:rPr lang="zh-CN" altLang="en-US" sz="1100" b="1" kern="0">
                    <a:solidFill>
                      <a:sysClr val="windowText" lastClr="000000"/>
                    </a:solidFill>
                    <a:latin typeface="华文细黑" panose="02010600040101010101" pitchFamily="2" charset="-122"/>
                    <a:ea typeface="华文细黑" panose="02010600040101010101" pitchFamily="2" charset="-122"/>
                  </a:rPr>
                  <a:t>一线服务</a:t>
                </a: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17" name="矩形​​ 10"/>
              <p:cNvSpPr/>
              <p:nvPr/>
            </p:nvSpPr>
            <p:spPr>
              <a:xfrm>
                <a:off x="4110413" y="798784"/>
                <a:ext cx="838479" cy="210604"/>
              </a:xfrm>
              <a:prstGeom prst="rect">
                <a:avLst/>
              </a:prstGeom>
              <a:solidFill>
                <a:srgbClr val="F79646">
                  <a:lumMod val="60000"/>
                  <a:lumOff val="4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技术支持</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18" name="矩形​​ 11"/>
              <p:cNvSpPr/>
              <p:nvPr/>
            </p:nvSpPr>
            <p:spPr>
              <a:xfrm>
                <a:off x="4110413" y="1050092"/>
                <a:ext cx="838479" cy="210604"/>
              </a:xfrm>
              <a:prstGeom prst="rect">
                <a:avLst/>
              </a:prstGeom>
              <a:solidFill>
                <a:srgbClr val="F79646">
                  <a:lumMod val="60000"/>
                  <a:lumOff val="4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服务受理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19" name="矩形​​ 12"/>
              <p:cNvSpPr/>
              <p:nvPr/>
            </p:nvSpPr>
            <p:spPr>
              <a:xfrm>
                <a:off x="4110413" y="1301400"/>
                <a:ext cx="838479" cy="210604"/>
              </a:xfrm>
              <a:prstGeom prst="rect">
                <a:avLst/>
              </a:prstGeom>
              <a:solidFill>
                <a:srgbClr val="F79646">
                  <a:lumMod val="60000"/>
                  <a:lumOff val="4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系统监控</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20" name="矩形​​ 13"/>
              <p:cNvSpPr/>
              <p:nvPr/>
            </p:nvSpPr>
            <p:spPr>
              <a:xfrm>
                <a:off x="4110413" y="1552709"/>
                <a:ext cx="838479" cy="212373"/>
              </a:xfrm>
              <a:prstGeom prst="rect">
                <a:avLst/>
              </a:prstGeom>
              <a:solidFill>
                <a:srgbClr val="F79646">
                  <a:lumMod val="60000"/>
                  <a:lumOff val="4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异常处理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21" name="矩形​​ 15"/>
              <p:cNvSpPr/>
              <p:nvPr/>
            </p:nvSpPr>
            <p:spPr>
              <a:xfrm>
                <a:off x="1566661" y="1152739"/>
                <a:ext cx="2147346" cy="21945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100" b="1" kern="0" dirty="0">
                    <a:solidFill>
                      <a:sysClr val="windowText" lastClr="000000"/>
                    </a:solidFill>
                    <a:latin typeface="华文细黑" panose="02010600040101010101" pitchFamily="2" charset="-122"/>
                    <a:ea typeface="华文细黑" panose="02010600040101010101" pitchFamily="2" charset="-122"/>
                  </a:rPr>
                  <a:t>集中统一监控平台（</a:t>
                </a:r>
                <a:r>
                  <a:rPr lang="en-US" altLang="zh-CN" sz="1100" b="1" kern="0" dirty="0">
                    <a:solidFill>
                      <a:sysClr val="windowText" lastClr="000000"/>
                    </a:solidFill>
                    <a:latin typeface="华文细黑" panose="02010600040101010101" pitchFamily="2" charset="-122"/>
                    <a:ea typeface="华文细黑" panose="02010600040101010101" pitchFamily="2" charset="-122"/>
                  </a:rPr>
                  <a:t>7*24</a:t>
                </a:r>
                <a:r>
                  <a:rPr lang="zh-CN" altLang="en-US" sz="1100" b="1" kern="0" dirty="0">
                    <a:solidFill>
                      <a:sysClr val="windowText" lastClr="000000"/>
                    </a:solidFill>
                    <a:latin typeface="华文细黑" panose="02010600040101010101" pitchFamily="2" charset="-122"/>
                    <a:ea typeface="华文细黑" panose="02010600040101010101" pitchFamily="2" charset="-122"/>
                  </a:rPr>
                  <a:t>小时）</a:t>
                </a:r>
                <a:endParaRPr lang="zh-CN" altLang="en-US" sz="1100" b="1" kern="0" dirty="0">
                  <a:solidFill>
                    <a:sysClr val="windowText" lastClr="000000"/>
                  </a:solidFill>
                  <a:latin typeface="华文细黑" panose="02010600040101010101" pitchFamily="2" charset="-122"/>
                  <a:ea typeface="华文细黑" panose="02010600040101010101" pitchFamily="2" charset="-122"/>
                </a:endParaRPr>
              </a:p>
            </p:txBody>
          </p:sp>
          <p:sp>
            <p:nvSpPr>
              <p:cNvPr id="22" name="矩形​​ 16"/>
              <p:cNvSpPr/>
              <p:nvPr/>
            </p:nvSpPr>
            <p:spPr>
              <a:xfrm>
                <a:off x="1148335" y="1591644"/>
                <a:ext cx="2565672" cy="21945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100" b="1" kern="0" dirty="0">
                    <a:solidFill>
                      <a:sysClr val="windowText" lastClr="000000"/>
                    </a:solidFill>
                    <a:latin typeface="华文细黑" panose="02010600040101010101" pitchFamily="2" charset="-122"/>
                    <a:ea typeface="华文细黑" panose="02010600040101010101" pitchFamily="2" charset="-122"/>
                  </a:rPr>
                  <a:t>现场技术支持（</a:t>
                </a:r>
                <a:r>
                  <a:rPr lang="en-US" altLang="zh-CN" sz="1100" b="1" kern="0" dirty="0">
                    <a:solidFill>
                      <a:sysClr val="windowText" lastClr="000000"/>
                    </a:solidFill>
                    <a:latin typeface="华文细黑" panose="02010600040101010101" pitchFamily="2" charset="-122"/>
                    <a:ea typeface="华文细黑" panose="02010600040101010101" pitchFamily="2" charset="-122"/>
                  </a:rPr>
                  <a:t>7*24</a:t>
                </a:r>
                <a:r>
                  <a:rPr lang="zh-CN" altLang="en-US" sz="1100" b="1" kern="0" dirty="0">
                    <a:solidFill>
                      <a:sysClr val="windowText" lastClr="000000"/>
                    </a:solidFill>
                    <a:latin typeface="华文细黑" panose="02010600040101010101" pitchFamily="2" charset="-122"/>
                    <a:ea typeface="华文细黑" panose="02010600040101010101" pitchFamily="2" charset="-122"/>
                  </a:rPr>
                  <a:t>小时）</a:t>
                </a:r>
                <a:r>
                  <a:rPr lang="en-US" altLang="zh-CN" sz="1100" b="1" kern="0" dirty="0" smtClean="0">
                    <a:solidFill>
                      <a:sysClr val="windowText" lastClr="000000"/>
                    </a:solidFill>
                    <a:latin typeface="华文细黑" panose="02010600040101010101" pitchFamily="2" charset="-122"/>
                    <a:ea typeface="华文细黑" panose="02010600040101010101" pitchFamily="2" charset="-122"/>
                  </a:rPr>
                  <a:t>/</a:t>
                </a:r>
                <a:r>
                  <a:rPr lang="zh-CN" altLang="en-US" sz="1100" b="1" kern="0" dirty="0" smtClean="0">
                    <a:solidFill>
                      <a:sysClr val="windowText" lastClr="000000"/>
                    </a:solidFill>
                    <a:latin typeface="华文细黑" panose="02010600040101010101" pitchFamily="2" charset="-122"/>
                    <a:ea typeface="华文细黑" panose="02010600040101010101" pitchFamily="2" charset="-122"/>
                  </a:rPr>
                  <a:t>终端</a:t>
                </a:r>
                <a:r>
                  <a:rPr lang="zh-CN" altLang="en-US" sz="1100" b="1" kern="0" dirty="0">
                    <a:solidFill>
                      <a:sysClr val="windowText" lastClr="000000"/>
                    </a:solidFill>
                    <a:latin typeface="华文细黑" panose="02010600040101010101" pitchFamily="2" charset="-122"/>
                    <a:ea typeface="华文细黑" panose="02010600040101010101" pitchFamily="2" charset="-122"/>
                  </a:rPr>
                  <a:t>服务</a:t>
                </a:r>
                <a:endParaRPr lang="zh-CN" altLang="en-US" sz="1100" b="1" kern="0" dirty="0">
                  <a:solidFill>
                    <a:sysClr val="windowText" lastClr="000000"/>
                  </a:solidFill>
                  <a:latin typeface="华文细黑" panose="02010600040101010101" pitchFamily="2" charset="-122"/>
                  <a:ea typeface="华文细黑" panose="02010600040101010101" pitchFamily="2" charset="-122"/>
                </a:endParaRPr>
              </a:p>
            </p:txBody>
          </p:sp>
          <p:sp>
            <p:nvSpPr>
              <p:cNvPr id="23" name="矩形​​ 17"/>
              <p:cNvSpPr/>
              <p:nvPr/>
            </p:nvSpPr>
            <p:spPr>
              <a:xfrm>
                <a:off x="1148347" y="1880183"/>
                <a:ext cx="4399035" cy="219490"/>
              </a:xfrm>
              <a:prstGeom prst="rect">
                <a:avLst/>
              </a:prstGeom>
              <a:gradFill flip="none" rotWithShape="1">
                <a:gsLst>
                  <a:gs pos="0">
                    <a:srgbClr val="8064A2">
                      <a:lumMod val="75000"/>
                      <a:tint val="66000"/>
                      <a:satMod val="160000"/>
                      <a:alpha val="0"/>
                    </a:srgbClr>
                  </a:gs>
                  <a:gs pos="50000">
                    <a:srgbClr val="8064A2">
                      <a:lumMod val="75000"/>
                      <a:tint val="44500"/>
                      <a:satMod val="160000"/>
                    </a:srgbClr>
                  </a:gs>
                  <a:gs pos="100000">
                    <a:srgbClr val="8064A2">
                      <a:lumMod val="75000"/>
                      <a:tint val="23500"/>
                      <a:satMod val="160000"/>
                    </a:srgbClr>
                  </a:gs>
                </a:gsLst>
                <a:path path="circle">
                  <a:fillToRect l="50000" t="50000" r="50000" b="50000"/>
                </a:path>
                <a:tileRect/>
              </a:gradFill>
              <a:ln w="9525" cap="flat" cmpd="sng" algn="ctr">
                <a:noFill/>
                <a:prstDash val="solid"/>
              </a:ln>
              <a:effectLst>
                <a:outerShdw blurRad="40000" dist="23000" dir="5400000" rotWithShape="0">
                  <a:srgbClr val="000000">
                    <a:alpha val="35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buFontTx/>
                  <a:buNone/>
                  <a:defRPr/>
                </a:pPr>
                <a:r>
                  <a:rPr lang="zh-CN" altLang="en-US" sz="1100" b="1" kern="0" dirty="0">
                    <a:solidFill>
                      <a:sysClr val="windowText" lastClr="000000"/>
                    </a:solidFill>
                    <a:latin typeface="华文细黑" panose="02010600040101010101" pitchFamily="2" charset="-122"/>
                    <a:ea typeface="华文细黑" panose="02010600040101010101" pitchFamily="2" charset="-122"/>
                  </a:rPr>
                  <a:t>系统</a:t>
                </a:r>
                <a:r>
                  <a:rPr lang="zh-CN" altLang="en-US" sz="1100" b="1" kern="0" dirty="0" smtClean="0">
                    <a:solidFill>
                      <a:sysClr val="windowText" lastClr="000000"/>
                    </a:solidFill>
                    <a:latin typeface="华文细黑" panose="02010600040101010101" pitchFamily="2" charset="-122"/>
                    <a:ea typeface="华文细黑" panose="02010600040101010101" pitchFamily="2" charset="-122"/>
                  </a:rPr>
                  <a:t>运</a:t>
                </a:r>
                <a:r>
                  <a:rPr lang="zh-CN" altLang="en-US" sz="1100" b="1" kern="0" dirty="0">
                    <a:solidFill>
                      <a:sysClr val="windowText" lastClr="000000"/>
                    </a:solidFill>
                    <a:latin typeface="华文细黑" panose="02010600040101010101" pitchFamily="2" charset="-122"/>
                    <a:ea typeface="华文细黑" panose="02010600040101010101" pitchFamily="2" charset="-122"/>
                  </a:rPr>
                  <a:t>维与服务支撑系统平台</a:t>
                </a:r>
                <a:endParaRPr lang="zh-CN" altLang="en-US" sz="1100" b="1" kern="0" dirty="0">
                  <a:solidFill>
                    <a:sysClr val="windowText" lastClr="000000"/>
                  </a:solidFill>
                  <a:latin typeface="华文细黑" panose="02010600040101010101" pitchFamily="2" charset="-122"/>
                  <a:ea typeface="华文细黑" panose="02010600040101010101" pitchFamily="2" charset="-122"/>
                </a:endParaRPr>
              </a:p>
            </p:txBody>
          </p:sp>
          <p:sp>
            <p:nvSpPr>
              <p:cNvPr id="24" name="上下箭头 75"/>
              <p:cNvSpPr/>
              <p:nvPr/>
            </p:nvSpPr>
            <p:spPr>
              <a:xfrm>
                <a:off x="2390526" y="290859"/>
                <a:ext cx="85857" cy="182286"/>
              </a:xfrm>
              <a:prstGeom prst="upDownArrow">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25" name="上下箭头 79"/>
              <p:cNvSpPr/>
              <p:nvPr/>
            </p:nvSpPr>
            <p:spPr>
              <a:xfrm>
                <a:off x="4483070" y="290859"/>
                <a:ext cx="86770" cy="182286"/>
              </a:xfrm>
              <a:prstGeom prst="upDown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26" name="上下箭头 83"/>
              <p:cNvSpPr/>
              <p:nvPr/>
            </p:nvSpPr>
            <p:spPr>
              <a:xfrm>
                <a:off x="2571374" y="956295"/>
                <a:ext cx="85857" cy="182286"/>
              </a:xfrm>
              <a:prstGeom prst="upDown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27" name="上下箭头 87"/>
              <p:cNvSpPr/>
              <p:nvPr/>
            </p:nvSpPr>
            <p:spPr>
              <a:xfrm>
                <a:off x="2571374" y="1389889"/>
                <a:ext cx="85857" cy="182287"/>
              </a:xfrm>
              <a:prstGeom prst="upDown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28" name="左右箭头 91"/>
              <p:cNvSpPr/>
              <p:nvPr/>
            </p:nvSpPr>
            <p:spPr>
              <a:xfrm>
                <a:off x="3752369" y="658973"/>
                <a:ext cx="195462" cy="107956"/>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29" name="上下箭头 95"/>
              <p:cNvSpPr/>
              <p:nvPr/>
            </p:nvSpPr>
            <p:spPr>
              <a:xfrm>
                <a:off x="1305436" y="988151"/>
                <a:ext cx="105038" cy="569868"/>
              </a:xfrm>
              <a:prstGeom prst="upDownArrow">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30" name="左右箭头 97"/>
              <p:cNvSpPr/>
              <p:nvPr/>
            </p:nvSpPr>
            <p:spPr>
              <a:xfrm>
                <a:off x="3748716" y="1205833"/>
                <a:ext cx="194549" cy="109726"/>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31" name="矩形​​ 28"/>
              <p:cNvSpPr/>
              <p:nvPr/>
            </p:nvSpPr>
            <p:spPr>
              <a:xfrm>
                <a:off x="1619637" y="2189828"/>
                <a:ext cx="1938183" cy="1406972"/>
              </a:xfrm>
              <a:prstGeom prst="rect">
                <a:avLst/>
              </a:prstGeom>
              <a:solidFill>
                <a:srgbClr val="4F81BD">
                  <a:lumMod val="40000"/>
                  <a:lumOff val="60000"/>
                </a:srgbClr>
              </a:solidFill>
              <a:ln w="9525" cap="flat" cmpd="sng" algn="ctr">
                <a:noFill/>
                <a:prstDash val="solid"/>
              </a:ln>
              <a:effectLst>
                <a:outerShdw blurRad="40000" dist="23000" dir="5400000" rotWithShape="0">
                  <a:srgbClr val="000000">
                    <a:alpha val="35000"/>
                  </a:srgbClr>
                </a:outerShdw>
              </a:effectLst>
            </p:spPr>
            <p:txBody>
              <a:bodyPr/>
              <a:lstStyle/>
              <a:p>
                <a:pPr algn="ctr" fontAlgn="auto">
                  <a:spcBef>
                    <a:spcPts val="0"/>
                  </a:spcBef>
                  <a:spcAft>
                    <a:spcPts val="0"/>
                  </a:spcAft>
                  <a:buFontTx/>
                  <a:buNone/>
                  <a:defRPr/>
                </a:pPr>
                <a:r>
                  <a:rPr lang="zh-CN" altLang="en-US" sz="1100" b="1" kern="0">
                    <a:solidFill>
                      <a:sysClr val="windowText" lastClr="000000"/>
                    </a:solidFill>
                    <a:latin typeface="华文细黑" panose="02010600040101010101" pitchFamily="2" charset="-122"/>
                    <a:ea typeface="华文细黑" panose="02010600040101010101" pitchFamily="2" charset="-122"/>
                  </a:rPr>
                  <a:t>专业服务支撑</a:t>
                </a: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32" name="矩形​​ 29"/>
              <p:cNvSpPr/>
              <p:nvPr/>
            </p:nvSpPr>
            <p:spPr>
              <a:xfrm>
                <a:off x="1689967" y="2483610"/>
                <a:ext cx="1778342" cy="192906"/>
              </a:xfrm>
              <a:prstGeom prst="rect">
                <a:avLst/>
              </a:prstGeom>
              <a:solidFill>
                <a:srgbClr val="8064A2">
                  <a:lumMod val="60000"/>
                  <a:lumOff val="40000"/>
                </a:srgbClr>
              </a:solidFill>
              <a:ln w="25400" cap="flat" cmpd="sng" algn="ctr">
                <a:noFill/>
                <a:prstDash val="solid"/>
              </a:ln>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业务与应用支撑</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33" name="矩形​​ 30"/>
              <p:cNvSpPr/>
              <p:nvPr/>
            </p:nvSpPr>
            <p:spPr>
              <a:xfrm>
                <a:off x="1689967" y="2703063"/>
                <a:ext cx="1778342" cy="192906"/>
              </a:xfrm>
              <a:prstGeom prst="rect">
                <a:avLst/>
              </a:prstGeom>
              <a:solidFill>
                <a:srgbClr val="8064A2">
                  <a:lumMod val="60000"/>
                  <a:lumOff val="40000"/>
                </a:srgbClr>
              </a:solidFill>
              <a:ln w="25400" cap="flat" cmpd="sng" algn="ctr">
                <a:noFill/>
                <a:prstDash val="solid"/>
              </a:ln>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数据库与中间件</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34" name="矩形​​ 31"/>
              <p:cNvSpPr/>
              <p:nvPr/>
            </p:nvSpPr>
            <p:spPr>
              <a:xfrm>
                <a:off x="1689967" y="2922515"/>
                <a:ext cx="1778342" cy="191136"/>
              </a:xfrm>
              <a:prstGeom prst="rect">
                <a:avLst/>
              </a:prstGeom>
              <a:solidFill>
                <a:srgbClr val="8064A2">
                  <a:lumMod val="60000"/>
                  <a:lumOff val="40000"/>
                </a:srgbClr>
              </a:solidFill>
              <a:ln w="25400" cap="flat" cmpd="sng" algn="ctr">
                <a:noFill/>
                <a:prstDash val="solid"/>
              </a:ln>
              <a:effectLst/>
            </p:spPr>
            <p:txBody>
              <a:bodyPr anchor="ctr"/>
              <a:lstStyle/>
              <a:p>
                <a:pPr algn="ctr" fontAlgn="auto">
                  <a:spcBef>
                    <a:spcPts val="0"/>
                  </a:spcBef>
                  <a:spcAft>
                    <a:spcPts val="0"/>
                  </a:spcAft>
                  <a:buFontTx/>
                  <a:buNone/>
                  <a:defRPr/>
                </a:pPr>
                <a:r>
                  <a:rPr lang="zh-CN" altLang="en-US" sz="1000" b="1" kern="0" dirty="0">
                    <a:solidFill>
                      <a:sysClr val="windowText" lastClr="000000"/>
                    </a:solidFill>
                    <a:latin typeface="华文细黑" panose="02010600040101010101" pitchFamily="2" charset="-122"/>
                    <a:ea typeface="华文细黑" panose="02010600040101010101" pitchFamily="2" charset="-122"/>
                  </a:rPr>
                  <a:t>通用软件与操作系统</a:t>
                </a:r>
                <a:endParaRPr lang="zh-CN" altLang="en-US" sz="1000" b="1" kern="0" dirty="0">
                  <a:solidFill>
                    <a:sysClr val="windowText" lastClr="000000"/>
                  </a:solidFill>
                  <a:latin typeface="华文细黑" panose="02010600040101010101" pitchFamily="2" charset="-122"/>
                  <a:ea typeface="华文细黑" panose="02010600040101010101" pitchFamily="2" charset="-122"/>
                </a:endParaRPr>
              </a:p>
            </p:txBody>
          </p:sp>
          <p:sp>
            <p:nvSpPr>
              <p:cNvPr id="35" name="矩形​​ 32"/>
              <p:cNvSpPr/>
              <p:nvPr/>
            </p:nvSpPr>
            <p:spPr>
              <a:xfrm>
                <a:off x="1689967" y="3141967"/>
                <a:ext cx="1778342" cy="191136"/>
              </a:xfrm>
              <a:prstGeom prst="rect">
                <a:avLst/>
              </a:prstGeom>
              <a:solidFill>
                <a:srgbClr val="8064A2">
                  <a:lumMod val="60000"/>
                  <a:lumOff val="40000"/>
                </a:srgbClr>
              </a:solidFill>
              <a:ln w="25400" cap="flat" cmpd="sng" algn="ctr">
                <a:noFill/>
                <a:prstDash val="solid"/>
              </a:ln>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通用硬件及设备</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36" name="矩形​​ 33"/>
              <p:cNvSpPr/>
              <p:nvPr/>
            </p:nvSpPr>
            <p:spPr>
              <a:xfrm>
                <a:off x="1689967" y="3361419"/>
                <a:ext cx="1778342" cy="191136"/>
              </a:xfrm>
              <a:prstGeom prst="rect">
                <a:avLst/>
              </a:prstGeom>
              <a:solidFill>
                <a:srgbClr val="8064A2">
                  <a:lumMod val="60000"/>
                  <a:lumOff val="40000"/>
                </a:srgbClr>
              </a:solidFill>
              <a:ln w="25400" cap="flat" cmpd="sng" algn="ctr">
                <a:noFill/>
                <a:prstDash val="solid"/>
              </a:ln>
              <a:effectLst/>
            </p:spPr>
            <p:txBody>
              <a:bodyPr anchor="ctr"/>
              <a:lstStyle/>
              <a:p>
                <a:pPr algn="ctr" fontAlgn="auto">
                  <a:spcBef>
                    <a:spcPts val="0"/>
                  </a:spcBef>
                  <a:spcAft>
                    <a:spcPts val="0"/>
                  </a:spcAft>
                  <a:buFontTx/>
                  <a:buNone/>
                  <a:defRPr/>
                </a:pPr>
                <a:r>
                  <a:rPr lang="zh-CN" altLang="en-US" sz="1000" b="1" kern="0" dirty="0">
                    <a:solidFill>
                      <a:sysClr val="windowText" lastClr="000000"/>
                    </a:solidFill>
                    <a:latin typeface="华文细黑" panose="02010600040101010101" pitchFamily="2" charset="-122"/>
                    <a:ea typeface="华文细黑" panose="02010600040101010101" pitchFamily="2" charset="-122"/>
                  </a:rPr>
                  <a:t>网络系统及设备与</a:t>
                </a:r>
                <a:r>
                  <a:rPr lang="zh-CN" altLang="en-US" sz="1000" kern="0" dirty="0">
                    <a:ln w="0"/>
                    <a:solidFill>
                      <a:srgbClr val="FF0000"/>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rPr>
                  <a:t>基础设施</a:t>
                </a:r>
                <a:endParaRPr lang="zh-CN" altLang="en-US" sz="1000" kern="0" dirty="0">
                  <a:ln w="0"/>
                  <a:solidFill>
                    <a:srgbClr val="FF0000"/>
                  </a:solidFill>
                  <a:effectLst>
                    <a:outerShdw blurRad="38100" dist="25400" dir="5400000" algn="ctr" rotWithShape="0">
                      <a:srgbClr val="6E747A">
                        <a:alpha val="43000"/>
                      </a:srgbClr>
                    </a:outerShdw>
                  </a:effectLst>
                  <a:latin typeface="华文细黑" panose="02010600040101010101" pitchFamily="2" charset="-122"/>
                  <a:ea typeface="华文细黑" panose="02010600040101010101" pitchFamily="2" charset="-122"/>
                </a:endParaRPr>
              </a:p>
            </p:txBody>
          </p:sp>
          <p:sp>
            <p:nvSpPr>
              <p:cNvPr id="37" name="矩形​​ 35"/>
              <p:cNvSpPr/>
              <p:nvPr/>
            </p:nvSpPr>
            <p:spPr>
              <a:xfrm>
                <a:off x="3976146" y="2189828"/>
                <a:ext cx="1100618" cy="1406972"/>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lstStyle/>
              <a:p>
                <a:pPr algn="ctr" fontAlgn="auto">
                  <a:spcBef>
                    <a:spcPts val="0"/>
                  </a:spcBef>
                  <a:spcAft>
                    <a:spcPts val="0"/>
                  </a:spcAft>
                  <a:buFontTx/>
                  <a:buNone/>
                  <a:defRPr/>
                </a:pPr>
                <a:r>
                  <a:rPr lang="zh-CN" altLang="en-US" sz="1100" b="1" kern="0">
                    <a:solidFill>
                      <a:sysClr val="windowText" lastClr="000000"/>
                    </a:solidFill>
                    <a:latin typeface="华文细黑" panose="02010600040101010101" pitchFamily="2" charset="-122"/>
                    <a:ea typeface="华文细黑" panose="02010600040101010101" pitchFamily="2" charset="-122"/>
                  </a:rPr>
                  <a:t>二线服务支撑</a:t>
                </a: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38" name="矩形​​ 36"/>
              <p:cNvSpPr/>
              <p:nvPr/>
            </p:nvSpPr>
            <p:spPr>
              <a:xfrm>
                <a:off x="4066570" y="2483610"/>
                <a:ext cx="943517" cy="192906"/>
              </a:xfrm>
              <a:prstGeom prst="rect">
                <a:avLst/>
              </a:prstGeom>
              <a:solidFill>
                <a:srgbClr val="1F497D">
                  <a:lumMod val="20000"/>
                  <a:lumOff val="8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系统维护作业</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39" name="矩形​​ 37"/>
              <p:cNvSpPr/>
              <p:nvPr/>
            </p:nvSpPr>
            <p:spPr>
              <a:xfrm>
                <a:off x="4066570" y="2703063"/>
                <a:ext cx="943517" cy="192906"/>
              </a:xfrm>
              <a:prstGeom prst="rect">
                <a:avLst/>
              </a:prstGeom>
              <a:solidFill>
                <a:srgbClr val="1F497D">
                  <a:lumMod val="20000"/>
                  <a:lumOff val="8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故障处理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40" name="矩形​​ 38"/>
              <p:cNvSpPr/>
              <p:nvPr/>
            </p:nvSpPr>
            <p:spPr>
              <a:xfrm>
                <a:off x="4066570" y="2922515"/>
                <a:ext cx="943517" cy="191136"/>
              </a:xfrm>
              <a:prstGeom prst="rect">
                <a:avLst/>
              </a:prstGeom>
              <a:solidFill>
                <a:srgbClr val="1F497D">
                  <a:lumMod val="20000"/>
                  <a:lumOff val="8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系统健康巡检</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41" name="矩形​​ 39"/>
              <p:cNvSpPr/>
              <p:nvPr/>
            </p:nvSpPr>
            <p:spPr>
              <a:xfrm>
                <a:off x="4066570" y="3141967"/>
                <a:ext cx="943517" cy="191136"/>
              </a:xfrm>
              <a:prstGeom prst="rect">
                <a:avLst/>
              </a:prstGeom>
              <a:solidFill>
                <a:srgbClr val="1F497D">
                  <a:lumMod val="20000"/>
                  <a:lumOff val="8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特殊应急与重要保障</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42" name="矩形​​ 40"/>
              <p:cNvSpPr/>
              <p:nvPr/>
            </p:nvSpPr>
            <p:spPr>
              <a:xfrm>
                <a:off x="4066570" y="3361419"/>
                <a:ext cx="943517" cy="191136"/>
              </a:xfrm>
              <a:prstGeom prst="rect">
                <a:avLst/>
              </a:prstGeom>
              <a:solidFill>
                <a:srgbClr val="1F497D">
                  <a:lumMod val="20000"/>
                  <a:lumOff val="8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服务报告</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43" name="矩形​​ 41"/>
              <p:cNvSpPr/>
              <p:nvPr/>
            </p:nvSpPr>
            <p:spPr>
              <a:xfrm>
                <a:off x="5206463" y="494383"/>
                <a:ext cx="340689" cy="1316713"/>
              </a:xfrm>
              <a:prstGeom prst="rect">
                <a:avLst/>
              </a:prstGeom>
              <a:solidFill>
                <a:srgbClr val="FFD44B"/>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200" b="1" kern="0" dirty="0">
                    <a:solidFill>
                      <a:sysClr val="windowText" lastClr="000000"/>
                    </a:solidFill>
                    <a:latin typeface="华文细黑" panose="02010600040101010101" pitchFamily="2" charset="-122"/>
                    <a:ea typeface="华文细黑" panose="02010600040101010101" pitchFamily="2" charset="-122"/>
                  </a:rPr>
                  <a:t>客户投诉回</a:t>
                </a:r>
                <a:r>
                  <a:rPr lang="zh-CN" altLang="en-US" sz="1200" b="1" kern="0" dirty="0" smtClean="0">
                    <a:solidFill>
                      <a:sysClr val="windowText" lastClr="000000"/>
                    </a:solidFill>
                    <a:latin typeface="华文细黑" panose="02010600040101010101" pitchFamily="2" charset="-122"/>
                    <a:ea typeface="华文细黑" panose="02010600040101010101" pitchFamily="2" charset="-122"/>
                  </a:rPr>
                  <a:t>访</a:t>
                </a:r>
                <a:endParaRPr lang="zh-CN" altLang="en-US" sz="1200" b="1" kern="0" dirty="0">
                  <a:solidFill>
                    <a:sysClr val="windowText" lastClr="000000"/>
                  </a:solidFill>
                  <a:latin typeface="华文细黑" panose="02010600040101010101" pitchFamily="2" charset="-122"/>
                  <a:ea typeface="华文细黑" panose="02010600040101010101" pitchFamily="2" charset="-122"/>
                </a:endParaRPr>
              </a:p>
            </p:txBody>
          </p:sp>
          <p:sp>
            <p:nvSpPr>
              <p:cNvPr id="44" name="矩形​​ 42"/>
              <p:cNvSpPr/>
              <p:nvPr/>
            </p:nvSpPr>
            <p:spPr>
              <a:xfrm>
                <a:off x="5206463" y="2191598"/>
                <a:ext cx="340689" cy="1405202"/>
              </a:xfrm>
              <a:prstGeom prst="rect">
                <a:avLst/>
              </a:prstGeom>
              <a:solidFill>
                <a:srgbClr val="FFD44B"/>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200" b="1" kern="0" dirty="0">
                    <a:solidFill>
                      <a:sysClr val="windowText" lastClr="000000"/>
                    </a:solidFill>
                    <a:latin typeface="华文细黑" panose="02010600040101010101" pitchFamily="2" charset="-122"/>
                    <a:ea typeface="华文细黑" panose="02010600040101010101" pitchFamily="2" charset="-122"/>
                  </a:rPr>
                  <a:t>服务质量监督检查</a:t>
                </a:r>
                <a:endParaRPr lang="zh-CN" altLang="en-US" sz="1200" b="1" kern="0" dirty="0">
                  <a:solidFill>
                    <a:sysClr val="windowText" lastClr="000000"/>
                  </a:solidFill>
                  <a:latin typeface="华文细黑" panose="02010600040101010101" pitchFamily="2" charset="-122"/>
                  <a:ea typeface="华文细黑" panose="02010600040101010101" pitchFamily="2" charset="-122"/>
                </a:endParaRPr>
              </a:p>
            </p:txBody>
          </p:sp>
          <p:sp>
            <p:nvSpPr>
              <p:cNvPr id="45" name="上下箭头 112"/>
              <p:cNvSpPr/>
              <p:nvPr/>
            </p:nvSpPr>
            <p:spPr>
              <a:xfrm>
                <a:off x="5333422" y="290859"/>
                <a:ext cx="85857" cy="182286"/>
              </a:xfrm>
              <a:prstGeom prst="upDown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46" name="左右箭头 113"/>
              <p:cNvSpPr/>
              <p:nvPr/>
            </p:nvSpPr>
            <p:spPr>
              <a:xfrm>
                <a:off x="3593442" y="2839336"/>
                <a:ext cx="347083" cy="111495"/>
              </a:xfrm>
              <a:prstGeom prst="leftRightArrow">
                <a:avLst/>
              </a:prstGeom>
              <a:solidFill>
                <a:srgbClr val="FF0000"/>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47" name="TextBox 51"/>
              <p:cNvSpPr txBox="1">
                <a:spLocks noChangeArrowheads="1"/>
              </p:cNvSpPr>
              <p:nvPr/>
            </p:nvSpPr>
            <p:spPr bwMode="auto">
              <a:xfrm>
                <a:off x="3616276" y="2517237"/>
                <a:ext cx="268532" cy="292012"/>
              </a:xfrm>
              <a:prstGeom prst="rect">
                <a:avLst/>
              </a:prstGeom>
              <a:noFill/>
              <a:ln w="9525">
                <a:noFill/>
                <a:miter lim="800000"/>
              </a:ln>
            </p:spPr>
            <p:txBody>
              <a:bodyPr wrap="none">
                <a:spAutoFit/>
              </a:bodyPr>
              <a:lstStyle/>
              <a:p>
                <a:pPr algn="ctr" fontAlgn="auto">
                  <a:spcBef>
                    <a:spcPts val="0"/>
                  </a:spcBef>
                  <a:spcAft>
                    <a:spcPts val="0"/>
                  </a:spcAft>
                  <a:buFontTx/>
                  <a:buNone/>
                  <a:defRPr/>
                </a:pPr>
                <a:r>
                  <a:rPr lang="zh-CN" altLang="en-US" sz="1100" b="1" kern="0">
                    <a:solidFill>
                      <a:sysClr val="windowText" lastClr="000000"/>
                    </a:solidFill>
                    <a:latin typeface="华文细黑" panose="02010600040101010101" pitchFamily="2" charset="-122"/>
                    <a:ea typeface="华文细黑" panose="02010600040101010101" pitchFamily="2" charset="-122"/>
                  </a:rPr>
                  <a:t>运行</a:t>
                </a: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48" name="TextBox 52"/>
              <p:cNvSpPr txBox="1">
                <a:spLocks noChangeArrowheads="1"/>
              </p:cNvSpPr>
              <p:nvPr/>
            </p:nvSpPr>
            <p:spPr bwMode="auto">
              <a:xfrm>
                <a:off x="3620843" y="3039320"/>
                <a:ext cx="268532" cy="292013"/>
              </a:xfrm>
              <a:prstGeom prst="rect">
                <a:avLst/>
              </a:prstGeom>
              <a:noFill/>
              <a:ln w="9525">
                <a:noFill/>
                <a:miter lim="800000"/>
              </a:ln>
            </p:spPr>
            <p:txBody>
              <a:bodyPr wrap="none">
                <a:spAutoFit/>
              </a:bodyPr>
              <a:lstStyle/>
              <a:p>
                <a:pPr algn="ctr" fontAlgn="auto">
                  <a:spcBef>
                    <a:spcPts val="0"/>
                  </a:spcBef>
                  <a:spcAft>
                    <a:spcPts val="0"/>
                  </a:spcAft>
                  <a:buFontTx/>
                  <a:buNone/>
                  <a:defRPr/>
                </a:pPr>
                <a:r>
                  <a:rPr lang="zh-CN" altLang="en-US" sz="1100" b="1" kern="0">
                    <a:solidFill>
                      <a:sysClr val="windowText" lastClr="000000"/>
                    </a:solidFill>
                    <a:latin typeface="华文细黑" panose="02010600040101010101" pitchFamily="2" charset="-122"/>
                    <a:ea typeface="华文细黑" panose="02010600040101010101" pitchFamily="2" charset="-122"/>
                  </a:rPr>
                  <a:t>应急</a:t>
                </a: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49" name="矩形​​ 51"/>
              <p:cNvSpPr/>
              <p:nvPr/>
            </p:nvSpPr>
            <p:spPr>
              <a:xfrm>
                <a:off x="1148347" y="3666210"/>
                <a:ext cx="4399035" cy="219490"/>
              </a:xfrm>
              <a:prstGeom prst="rect">
                <a:avLst/>
              </a:prstGeom>
              <a:gradFill flip="none" rotWithShape="1">
                <a:gsLst>
                  <a:gs pos="0">
                    <a:srgbClr val="8064A2">
                      <a:lumMod val="75000"/>
                      <a:tint val="66000"/>
                      <a:satMod val="160000"/>
                      <a:alpha val="0"/>
                    </a:srgbClr>
                  </a:gs>
                  <a:gs pos="50000">
                    <a:srgbClr val="8064A2">
                      <a:lumMod val="75000"/>
                      <a:tint val="44500"/>
                      <a:satMod val="160000"/>
                    </a:srgbClr>
                  </a:gs>
                  <a:gs pos="100000">
                    <a:srgbClr val="8064A2">
                      <a:lumMod val="75000"/>
                      <a:tint val="23500"/>
                      <a:satMod val="160000"/>
                    </a:srgbClr>
                  </a:gs>
                </a:gsLst>
                <a:path path="circle">
                  <a:fillToRect l="50000" t="50000" r="50000" b="50000"/>
                </a:path>
                <a:tileRect/>
              </a:gradFill>
              <a:ln w="9525" cap="flat" cmpd="sng" algn="ctr">
                <a:noFill/>
                <a:prstDash val="solid"/>
              </a:ln>
              <a:effectLst>
                <a:outerShdw blurRad="40000" dist="23000" dir="5400000" rotWithShape="0">
                  <a:srgbClr val="000000">
                    <a:alpha val="35000"/>
                  </a:srgbClr>
                </a:outerShdw>
              </a:effec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buFontTx/>
                  <a:buNone/>
                  <a:defRPr/>
                </a:pPr>
                <a:r>
                  <a:rPr lang="zh-CN" altLang="en-US" sz="1100" b="1" kern="0" dirty="0">
                    <a:solidFill>
                      <a:sysClr val="windowText" lastClr="000000"/>
                    </a:solidFill>
                    <a:latin typeface="华文细黑" panose="02010600040101010101" pitchFamily="2" charset="-122"/>
                    <a:ea typeface="华文细黑" panose="02010600040101010101" pitchFamily="2" charset="-122"/>
                  </a:rPr>
                  <a:t>服务管理</a:t>
                </a:r>
                <a:r>
                  <a:rPr lang="en-US" altLang="zh-CN" sz="1100" b="1" kern="0" dirty="0">
                    <a:solidFill>
                      <a:sysClr val="windowText" lastClr="000000"/>
                    </a:solidFill>
                    <a:latin typeface="华文细黑" panose="02010600040101010101" pitchFamily="2" charset="-122"/>
                    <a:ea typeface="华文细黑" panose="02010600040101010101" pitchFamily="2" charset="-122"/>
                  </a:rPr>
                  <a:t>(ISO9001</a:t>
                </a:r>
                <a:r>
                  <a:rPr lang="zh-CN" altLang="en-US" sz="1100" b="1" kern="0" dirty="0">
                    <a:solidFill>
                      <a:sysClr val="windowText" lastClr="000000"/>
                    </a:solidFill>
                    <a:latin typeface="华文细黑" panose="02010600040101010101" pitchFamily="2" charset="-122"/>
                    <a:ea typeface="华文细黑" panose="02010600040101010101" pitchFamily="2" charset="-122"/>
                  </a:rPr>
                  <a:t>、</a:t>
                </a:r>
                <a:r>
                  <a:rPr lang="en-US" altLang="zh-CN" sz="1100" b="1" kern="0" dirty="0">
                    <a:solidFill>
                      <a:srgbClr val="C00000"/>
                    </a:solidFill>
                    <a:latin typeface="华文细黑" panose="02010600040101010101" pitchFamily="2" charset="-122"/>
                    <a:ea typeface="华文细黑" panose="02010600040101010101" pitchFamily="2" charset="-122"/>
                  </a:rPr>
                  <a:t>ISO20000/ISO27001</a:t>
                </a:r>
                <a:r>
                  <a:rPr lang="zh-CN" altLang="en-US" sz="1100" b="1" kern="0" dirty="0">
                    <a:solidFill>
                      <a:srgbClr val="C00000"/>
                    </a:solidFill>
                    <a:latin typeface="华文细黑" panose="02010600040101010101" pitchFamily="2" charset="-122"/>
                    <a:ea typeface="华文细黑" panose="02010600040101010101" pitchFamily="2" charset="-122"/>
                  </a:rPr>
                  <a:t>、</a:t>
                </a:r>
                <a:r>
                  <a:rPr lang="en-US" altLang="zh-CN" sz="1100" b="1" kern="0" dirty="0">
                    <a:solidFill>
                      <a:srgbClr val="C00000"/>
                    </a:solidFill>
                    <a:latin typeface="华文细黑" panose="02010600040101010101" pitchFamily="2" charset="-122"/>
                    <a:ea typeface="华文细黑" panose="02010600040101010101" pitchFamily="2" charset="-122"/>
                  </a:rPr>
                  <a:t>ITIL/PMP</a:t>
                </a:r>
                <a:r>
                  <a:rPr lang="en-US" altLang="zh-CN" sz="1100" b="1" kern="0" dirty="0" smtClean="0">
                    <a:solidFill>
                      <a:sysClr val="windowText" lastClr="000000"/>
                    </a:solidFill>
                    <a:latin typeface="华文细黑" panose="02010600040101010101" pitchFamily="2" charset="-122"/>
                    <a:ea typeface="华文细黑" panose="02010600040101010101" pitchFamily="2" charset="-122"/>
                  </a:rPr>
                  <a:t>)/</a:t>
                </a:r>
                <a:r>
                  <a:rPr lang="zh-CN" altLang="en-US" sz="1100" b="1" kern="0" dirty="0">
                    <a:solidFill>
                      <a:sysClr val="windowText" lastClr="000000"/>
                    </a:solidFill>
                    <a:latin typeface="华文细黑" panose="02010600040101010101" pitchFamily="2" charset="-122"/>
                    <a:ea typeface="华文细黑" panose="02010600040101010101" pitchFamily="2" charset="-122"/>
                  </a:rPr>
                  <a:t>平台</a:t>
                </a:r>
                <a:r>
                  <a:rPr lang="zh-CN" altLang="en-US" sz="1100" b="1" kern="0" dirty="0" smtClean="0">
                    <a:solidFill>
                      <a:sysClr val="windowText" lastClr="000000"/>
                    </a:solidFill>
                    <a:latin typeface="华文细黑" panose="02010600040101010101" pitchFamily="2" charset="-122"/>
                    <a:ea typeface="华文细黑" panose="02010600040101010101" pitchFamily="2" charset="-122"/>
                  </a:rPr>
                  <a:t>运</a:t>
                </a:r>
                <a:r>
                  <a:rPr lang="zh-CN" altLang="en-US" sz="1100" b="1" kern="0" dirty="0">
                    <a:solidFill>
                      <a:sysClr val="windowText" lastClr="000000"/>
                    </a:solidFill>
                    <a:latin typeface="华文细黑" panose="02010600040101010101" pitchFamily="2" charset="-122"/>
                    <a:ea typeface="华文细黑" panose="02010600040101010101" pitchFamily="2" charset="-122"/>
                  </a:rPr>
                  <a:t>维与服务支撑平台</a:t>
                </a:r>
                <a:endParaRPr lang="zh-CN" altLang="en-US" sz="1100" b="1" kern="0" dirty="0">
                  <a:solidFill>
                    <a:sysClr val="windowText" lastClr="000000"/>
                  </a:solidFill>
                  <a:latin typeface="华文细黑" panose="02010600040101010101" pitchFamily="2" charset="-122"/>
                  <a:ea typeface="华文细黑" panose="02010600040101010101" pitchFamily="2" charset="-122"/>
                </a:endParaRPr>
              </a:p>
            </p:txBody>
          </p:sp>
          <p:sp>
            <p:nvSpPr>
              <p:cNvPr id="50" name="矩形​​ 53"/>
              <p:cNvSpPr/>
              <p:nvPr/>
            </p:nvSpPr>
            <p:spPr>
              <a:xfrm>
                <a:off x="5211943" y="3964913"/>
                <a:ext cx="342516" cy="1270699"/>
              </a:xfrm>
              <a:prstGeom prst="rect">
                <a:avLst/>
              </a:prstGeom>
              <a:solidFill>
                <a:srgbClr val="C0504D">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200" b="1" kern="0">
                    <a:solidFill>
                      <a:sysClr val="window" lastClr="FFFFFF"/>
                    </a:solidFill>
                    <a:latin typeface="华文细黑" panose="02010600040101010101" pitchFamily="2" charset="-122"/>
                    <a:ea typeface="华文细黑" panose="02010600040101010101" pitchFamily="2" charset="-122"/>
                  </a:rPr>
                  <a:t>满意度调查</a:t>
                </a:r>
                <a:endParaRPr lang="zh-CN" altLang="en-US" sz="1200" b="1" kern="0">
                  <a:solidFill>
                    <a:sysClr val="window" lastClr="FFFFFF"/>
                  </a:solidFill>
                  <a:latin typeface="华文细黑" panose="02010600040101010101" pitchFamily="2" charset="-122"/>
                  <a:ea typeface="华文细黑" panose="02010600040101010101" pitchFamily="2" charset="-122"/>
                </a:endParaRPr>
              </a:p>
            </p:txBody>
          </p:sp>
          <p:sp>
            <p:nvSpPr>
              <p:cNvPr id="51" name="矩形​​ 55"/>
              <p:cNvSpPr/>
              <p:nvPr/>
            </p:nvSpPr>
            <p:spPr>
              <a:xfrm>
                <a:off x="3976146" y="3982611"/>
                <a:ext cx="1100618" cy="1253001"/>
              </a:xfrm>
              <a:prstGeom prst="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a:lstStyle/>
              <a:p>
                <a:pPr algn="ctr" fontAlgn="auto">
                  <a:spcBef>
                    <a:spcPts val="0"/>
                  </a:spcBef>
                  <a:spcAft>
                    <a:spcPts val="0"/>
                  </a:spcAft>
                  <a:buFontTx/>
                  <a:buNone/>
                  <a:defRPr/>
                </a:pP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52" name="矩形​​ 56"/>
              <p:cNvSpPr/>
              <p:nvPr/>
            </p:nvSpPr>
            <p:spPr>
              <a:xfrm>
                <a:off x="4066570" y="4049862"/>
                <a:ext cx="943517" cy="191136"/>
              </a:xfrm>
              <a:prstGeom prst="rect">
                <a:avLst/>
              </a:prstGeom>
              <a:solidFill>
                <a:srgbClr val="EEECE1">
                  <a:lumMod val="9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事件管理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53" name="矩形​​ 57"/>
              <p:cNvSpPr/>
              <p:nvPr/>
            </p:nvSpPr>
            <p:spPr>
              <a:xfrm>
                <a:off x="4066570" y="4269314"/>
                <a:ext cx="943517" cy="192905"/>
              </a:xfrm>
              <a:prstGeom prst="rect">
                <a:avLst/>
              </a:prstGeom>
              <a:solidFill>
                <a:srgbClr val="EEECE1">
                  <a:lumMod val="9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故障与问题管理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54" name="矩形​​ 58"/>
              <p:cNvSpPr/>
              <p:nvPr/>
            </p:nvSpPr>
            <p:spPr>
              <a:xfrm>
                <a:off x="4066570" y="4488766"/>
                <a:ext cx="943517" cy="192905"/>
              </a:xfrm>
              <a:prstGeom prst="rect">
                <a:avLst/>
              </a:prstGeom>
              <a:solidFill>
                <a:srgbClr val="EEECE1">
                  <a:lumMod val="9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配置管理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55" name="矩形​​ 59"/>
              <p:cNvSpPr/>
              <p:nvPr/>
            </p:nvSpPr>
            <p:spPr>
              <a:xfrm>
                <a:off x="4066570" y="4708218"/>
                <a:ext cx="943517" cy="192905"/>
              </a:xfrm>
              <a:prstGeom prst="rect">
                <a:avLst/>
              </a:prstGeom>
              <a:solidFill>
                <a:srgbClr val="EEECE1">
                  <a:lumMod val="9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变更与发布管理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56" name="矩形​​ 60"/>
              <p:cNvSpPr/>
              <p:nvPr/>
            </p:nvSpPr>
            <p:spPr>
              <a:xfrm>
                <a:off x="4066570" y="4927671"/>
                <a:ext cx="943517" cy="192905"/>
              </a:xfrm>
              <a:prstGeom prst="rect">
                <a:avLst/>
              </a:prstGeom>
              <a:solidFill>
                <a:srgbClr val="EEECE1">
                  <a:lumMod val="9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信息安全管理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57" name="矩形​​ 62"/>
              <p:cNvSpPr/>
              <p:nvPr/>
            </p:nvSpPr>
            <p:spPr>
              <a:xfrm>
                <a:off x="1623290" y="3982611"/>
                <a:ext cx="1919002" cy="1253001"/>
              </a:xfrm>
              <a:prstGeom prst="rect">
                <a:avLst/>
              </a:prstGeom>
              <a:solidFill>
                <a:srgbClr val="9BBB59">
                  <a:lumMod val="60000"/>
                  <a:lumOff val="40000"/>
                </a:srgbClr>
              </a:solidFill>
              <a:ln w="25400" cap="flat" cmpd="sng" algn="ctr">
                <a:noFill/>
                <a:prstDash val="solid"/>
              </a:ln>
              <a:effectLst/>
            </p:spPr>
            <p:txBody>
              <a:bodyPr/>
              <a:lstStyle/>
              <a:p>
                <a:pPr algn="ctr" fontAlgn="auto">
                  <a:spcBef>
                    <a:spcPts val="0"/>
                  </a:spcBef>
                  <a:spcAft>
                    <a:spcPts val="0"/>
                  </a:spcAft>
                  <a:buFontTx/>
                  <a:buNone/>
                  <a:defRPr/>
                </a:pP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58" name="矩形​​ 63"/>
              <p:cNvSpPr/>
              <p:nvPr/>
            </p:nvSpPr>
            <p:spPr>
              <a:xfrm>
                <a:off x="1714628" y="4264004"/>
                <a:ext cx="1698879" cy="212373"/>
              </a:xfrm>
              <a:prstGeom prst="rect">
                <a:avLst/>
              </a:prstGeom>
              <a:solidFill>
                <a:srgbClr val="9BBB59"/>
              </a:solidFill>
              <a:ln w="25400" cap="flat" cmpd="sng" algn="ctr">
                <a:noFill/>
                <a:prstDash val="solid"/>
              </a:ln>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服务合同与</a:t>
                </a:r>
                <a:r>
                  <a:rPr lang="en-US" altLang="zh-CN" sz="1000" b="1" kern="0">
                    <a:solidFill>
                      <a:sysClr val="windowText" lastClr="000000"/>
                    </a:solidFill>
                    <a:latin typeface="华文细黑" panose="02010600040101010101" pitchFamily="2" charset="-122"/>
                    <a:ea typeface="华文细黑" panose="02010600040101010101" pitchFamily="2" charset="-122"/>
                  </a:rPr>
                  <a:t>SLA</a:t>
                </a:r>
                <a:r>
                  <a:rPr lang="zh-CN" altLang="en-US" sz="1000" b="1" kern="0">
                    <a:solidFill>
                      <a:sysClr val="windowText" lastClr="000000"/>
                    </a:solidFill>
                    <a:latin typeface="华文细黑" panose="02010600040101010101" pitchFamily="2" charset="-122"/>
                    <a:ea typeface="华文细黑" panose="02010600040101010101" pitchFamily="2" charset="-122"/>
                  </a:rPr>
                  <a:t>管理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59" name="矩形​​ 64"/>
              <p:cNvSpPr/>
              <p:nvPr/>
            </p:nvSpPr>
            <p:spPr>
              <a:xfrm>
                <a:off x="1714628" y="4497615"/>
                <a:ext cx="1698879" cy="214143"/>
              </a:xfrm>
              <a:prstGeom prst="rect">
                <a:avLst/>
              </a:prstGeom>
              <a:solidFill>
                <a:srgbClr val="9BBB59"/>
              </a:solidFill>
              <a:ln w="25400" cap="flat" cmpd="sng" algn="ctr">
                <a:noFill/>
                <a:prstDash val="solid"/>
              </a:ln>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服务能力管理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60" name="矩形​​ 65"/>
              <p:cNvSpPr/>
              <p:nvPr/>
            </p:nvSpPr>
            <p:spPr>
              <a:xfrm>
                <a:off x="1714628" y="4741844"/>
                <a:ext cx="1698879" cy="210604"/>
              </a:xfrm>
              <a:prstGeom prst="rect">
                <a:avLst/>
              </a:prstGeom>
              <a:solidFill>
                <a:srgbClr val="9BBB59"/>
              </a:solidFill>
              <a:ln w="25400" cap="flat" cmpd="sng" algn="ctr">
                <a:noFill/>
                <a:prstDash val="solid"/>
              </a:ln>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持续性、可用性管理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61" name="矩形​​ 66"/>
              <p:cNvSpPr/>
              <p:nvPr/>
            </p:nvSpPr>
            <p:spPr>
              <a:xfrm>
                <a:off x="1714628" y="4975454"/>
                <a:ext cx="1698879" cy="192906"/>
              </a:xfrm>
              <a:prstGeom prst="rect">
                <a:avLst/>
              </a:prstGeom>
              <a:solidFill>
                <a:srgbClr val="9BBB59"/>
              </a:solidFill>
              <a:ln w="25400" cap="flat" cmpd="sng" algn="ctr">
                <a:noFill/>
                <a:prstDash val="solid"/>
              </a:ln>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财务管理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62" name="矩形​​ 68"/>
              <p:cNvSpPr/>
              <p:nvPr/>
            </p:nvSpPr>
            <p:spPr>
              <a:xfrm>
                <a:off x="1714628" y="4049862"/>
                <a:ext cx="1698879" cy="191136"/>
              </a:xfrm>
              <a:prstGeom prst="rect">
                <a:avLst/>
              </a:prstGeom>
              <a:solidFill>
                <a:srgbClr val="9BBB59"/>
              </a:solidFill>
              <a:ln w="25400" cap="flat" cmpd="sng" algn="ctr">
                <a:noFill/>
                <a:prstDash val="solid"/>
              </a:ln>
              <a:effectLst/>
            </p:spPr>
            <p:txBody>
              <a:bodyPr anchor="ctr"/>
              <a:lstStyle/>
              <a:p>
                <a:pPr algn="ctr" fontAlgn="auto">
                  <a:spcBef>
                    <a:spcPts val="0"/>
                  </a:spcBef>
                  <a:spcAft>
                    <a:spcPts val="0"/>
                  </a:spcAft>
                  <a:buFontTx/>
                  <a:buNone/>
                  <a:defRPr/>
                </a:pPr>
                <a:r>
                  <a:rPr lang="zh-CN" altLang="en-US" sz="1000" b="1" kern="0">
                    <a:solidFill>
                      <a:sysClr val="windowText" lastClr="000000"/>
                    </a:solidFill>
                    <a:latin typeface="华文细黑" panose="02010600040101010101" pitchFamily="2" charset="-122"/>
                    <a:ea typeface="华文细黑" panose="02010600040101010101" pitchFamily="2" charset="-122"/>
                  </a:rPr>
                  <a:t>客户关系管理</a:t>
                </a:r>
                <a:endParaRPr lang="zh-CN" altLang="en-US" sz="1000" b="1" kern="0">
                  <a:solidFill>
                    <a:sysClr val="windowText" lastClr="000000"/>
                  </a:solidFill>
                  <a:latin typeface="华文细黑" panose="02010600040101010101" pitchFamily="2" charset="-122"/>
                  <a:ea typeface="华文细黑" panose="02010600040101010101" pitchFamily="2" charset="-122"/>
                </a:endParaRPr>
              </a:p>
            </p:txBody>
          </p:sp>
          <p:sp>
            <p:nvSpPr>
              <p:cNvPr id="63" name="矩形​​ 69"/>
              <p:cNvSpPr/>
              <p:nvPr/>
            </p:nvSpPr>
            <p:spPr>
              <a:xfrm>
                <a:off x="1148335" y="3973761"/>
                <a:ext cx="418326" cy="1253001"/>
              </a:xfrm>
              <a:prstGeom prst="rect">
                <a:avLst/>
              </a:prstGeom>
              <a:solidFill>
                <a:srgbClr val="9BBB59">
                  <a:lumMod val="60000"/>
                  <a:lumOff val="40000"/>
                </a:srgbClr>
              </a:solidFill>
              <a:ln w="25400" cap="flat" cmpd="sng" algn="ctr">
                <a:noFill/>
                <a:prstDash val="solid"/>
              </a:ln>
              <a:effectLst/>
            </p:spPr>
            <p:txBody>
              <a:bodyPr vert="eaVert" anchor="ctr"/>
              <a:lstStyle/>
              <a:p>
                <a:pPr algn="ctr" fontAlgn="auto">
                  <a:spcBef>
                    <a:spcPts val="0"/>
                  </a:spcBef>
                  <a:spcAft>
                    <a:spcPts val="0"/>
                  </a:spcAft>
                  <a:buFontTx/>
                  <a:buNone/>
                  <a:defRPr/>
                </a:pPr>
                <a:r>
                  <a:rPr lang="zh-CN" altLang="en-US" sz="1200" b="1" kern="0">
                    <a:solidFill>
                      <a:sysClr val="windowText" lastClr="000000"/>
                    </a:solidFill>
                    <a:latin typeface="华文细黑" panose="02010600040101010101" pitchFamily="2" charset="-122"/>
                    <a:ea typeface="华文细黑" panose="02010600040101010101" pitchFamily="2" charset="-122"/>
                  </a:rPr>
                  <a:t>服务管理</a:t>
                </a:r>
                <a:endParaRPr lang="zh-CN" altLang="en-US" sz="1200" b="1" kern="0">
                  <a:solidFill>
                    <a:sysClr val="windowText" lastClr="000000"/>
                  </a:solidFill>
                  <a:latin typeface="华文细黑" panose="02010600040101010101" pitchFamily="2" charset="-122"/>
                  <a:ea typeface="华文细黑" panose="02010600040101010101" pitchFamily="2" charset="-122"/>
                </a:endParaRPr>
              </a:p>
            </p:txBody>
          </p:sp>
          <p:sp>
            <p:nvSpPr>
              <p:cNvPr id="64" name="矩形​​ 70"/>
              <p:cNvSpPr/>
              <p:nvPr/>
            </p:nvSpPr>
            <p:spPr>
              <a:xfrm>
                <a:off x="1134635" y="5311711"/>
                <a:ext cx="4419824" cy="548630"/>
              </a:xfrm>
              <a:prstGeom prst="rect">
                <a:avLst/>
              </a:prstGeom>
              <a:solidFill>
                <a:srgbClr val="8064A2">
                  <a:lumMod val="40000"/>
                  <a:lumOff val="60000"/>
                </a:srgbClr>
              </a:solidFill>
              <a:ln w="9525" cap="flat" cmpd="sng" algn="ctr">
                <a:noFill/>
                <a:prstDash val="solid"/>
              </a:ln>
              <a:effectLst>
                <a:outerShdw blurRad="40000" dist="23000" dir="5400000" rotWithShape="0">
                  <a:srgbClr val="000000">
                    <a:alpha val="35000"/>
                  </a:srgbClr>
                </a:outerShdw>
              </a:effectLst>
            </p:spPr>
            <p:txBody>
              <a:bodyPr/>
              <a:lstStyle/>
              <a:p>
                <a:pPr algn="ctr" fontAlgn="auto">
                  <a:spcBef>
                    <a:spcPts val="0"/>
                  </a:spcBef>
                  <a:spcAft>
                    <a:spcPts val="0"/>
                  </a:spcAft>
                  <a:buFontTx/>
                  <a:buNone/>
                  <a:defRPr/>
                </a:pPr>
                <a:r>
                  <a:rPr lang="zh-CN" altLang="en-US" sz="1100" b="1" kern="0">
                    <a:solidFill>
                      <a:sysClr val="windowText" lastClr="000000"/>
                    </a:solidFill>
                    <a:latin typeface="华文细黑" panose="02010600040101010101" pitchFamily="2" charset="-122"/>
                    <a:ea typeface="华文细黑" panose="02010600040101010101" pitchFamily="2" charset="-122"/>
                  </a:rPr>
                  <a:t>供应商管理</a:t>
                </a: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65" name="矩形​​ 71"/>
              <p:cNvSpPr/>
              <p:nvPr/>
            </p:nvSpPr>
            <p:spPr>
              <a:xfrm>
                <a:off x="1228712" y="5586027"/>
                <a:ext cx="2016733" cy="21768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100" b="1" kern="0">
                    <a:solidFill>
                      <a:sysClr val="windowText" lastClr="000000"/>
                    </a:solidFill>
                    <a:latin typeface="华文细黑" panose="02010600040101010101" pitchFamily="2" charset="-122"/>
                    <a:ea typeface="华文细黑" panose="02010600040101010101" pitchFamily="2" charset="-122"/>
                  </a:rPr>
                  <a:t>合作伙伴</a:t>
                </a: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66" name="矩形​​ 72"/>
              <p:cNvSpPr/>
              <p:nvPr/>
            </p:nvSpPr>
            <p:spPr>
              <a:xfrm>
                <a:off x="3447302" y="5586027"/>
                <a:ext cx="2015820" cy="21945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100" b="1" kern="0">
                    <a:solidFill>
                      <a:sysClr val="windowText" lastClr="000000"/>
                    </a:solidFill>
                    <a:latin typeface="华文细黑" panose="02010600040101010101" pitchFamily="2" charset="-122"/>
                    <a:ea typeface="华文细黑" panose="02010600040101010101" pitchFamily="2" charset="-122"/>
                  </a:rPr>
                  <a:t>原厂商</a:t>
                </a:r>
                <a:endParaRPr lang="zh-CN" altLang="en-US" sz="1100" b="1" kern="0">
                  <a:solidFill>
                    <a:sysClr val="windowText" lastClr="000000"/>
                  </a:solidFill>
                  <a:latin typeface="华文细黑" panose="02010600040101010101" pitchFamily="2" charset="-122"/>
                  <a:ea typeface="华文细黑" panose="02010600040101010101" pitchFamily="2" charset="-122"/>
                </a:endParaRPr>
              </a:p>
            </p:txBody>
          </p:sp>
          <p:sp>
            <p:nvSpPr>
              <p:cNvPr id="67" name="矩形​​ 73"/>
              <p:cNvSpPr/>
              <p:nvPr/>
            </p:nvSpPr>
            <p:spPr>
              <a:xfrm>
                <a:off x="474264" y="1880118"/>
                <a:ext cx="314201" cy="1785703"/>
              </a:xfrm>
              <a:prstGeom prst="rect">
                <a:avLst/>
              </a:prstGeom>
              <a:solidFill>
                <a:srgbClr val="9BBB59">
                  <a:lumMod val="60000"/>
                  <a:lumOff val="40000"/>
                </a:srgbClr>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r>
                  <a:rPr lang="zh-CN" altLang="en-US" sz="1600" b="1" kern="0" dirty="0">
                    <a:solidFill>
                      <a:sysClr val="windowText" lastClr="000000"/>
                    </a:solidFill>
                    <a:latin typeface="华文细黑" panose="02010600040101010101" pitchFamily="2" charset="-122"/>
                    <a:ea typeface="华文细黑" panose="02010600040101010101" pitchFamily="2" charset="-122"/>
                  </a:rPr>
                  <a:t>服务交付</a:t>
                </a:r>
                <a:endParaRPr lang="zh-CN" altLang="en-US" sz="1600" b="1" kern="0" dirty="0">
                  <a:solidFill>
                    <a:sysClr val="windowText" lastClr="000000"/>
                  </a:solidFill>
                  <a:latin typeface="华文细黑" panose="02010600040101010101" pitchFamily="2" charset="-122"/>
                  <a:ea typeface="华文细黑" panose="02010600040101010101" pitchFamily="2" charset="-122"/>
                </a:endParaRPr>
              </a:p>
            </p:txBody>
          </p:sp>
          <p:sp>
            <p:nvSpPr>
              <p:cNvPr id="68" name="矩形​​ 74"/>
              <p:cNvSpPr/>
              <p:nvPr/>
            </p:nvSpPr>
            <p:spPr>
              <a:xfrm>
                <a:off x="474264" y="3665820"/>
                <a:ext cx="314201" cy="2185673"/>
              </a:xfrm>
              <a:prstGeom prst="rect">
                <a:avLst/>
              </a:prstGeom>
              <a:solidFill>
                <a:srgbClr val="8064A2">
                  <a:lumMod val="40000"/>
                  <a:lumOff val="60000"/>
                </a:srgbClr>
              </a:solidFill>
              <a:ln w="9525" cap="flat" cmpd="sng" algn="ctr">
                <a:noFill/>
                <a:prstDash val="solid"/>
              </a:ln>
              <a:effectLst>
                <a:outerShdw blurRad="40000" dist="23000" dir="5400000" rotWithShape="0">
                  <a:srgbClr val="000000">
                    <a:alpha val="35000"/>
                  </a:srgbClr>
                </a:outerShdw>
              </a:effectLst>
            </p:spPr>
            <p:txBody>
              <a:bodyPr vert="eaVert" anchor="ctr"/>
              <a:lstStyle/>
              <a:p>
                <a:pPr algn="ctr" fontAlgn="auto">
                  <a:spcBef>
                    <a:spcPts val="0"/>
                  </a:spcBef>
                  <a:spcAft>
                    <a:spcPts val="0"/>
                  </a:spcAft>
                  <a:buFontTx/>
                  <a:buNone/>
                  <a:defRPr/>
                </a:pPr>
                <a:r>
                  <a:rPr lang="zh-CN" altLang="en-US" sz="1600" b="1" kern="0">
                    <a:solidFill>
                      <a:sysClr val="windowText" lastClr="000000"/>
                    </a:solidFill>
                    <a:latin typeface="华文细黑" panose="02010600040101010101" pitchFamily="2" charset="-122"/>
                    <a:ea typeface="华文细黑" panose="02010600040101010101" pitchFamily="2" charset="-122"/>
                  </a:rPr>
                  <a:t>服务管理</a:t>
                </a:r>
                <a:endParaRPr lang="zh-CN" altLang="en-US" sz="1600" b="1" kern="0">
                  <a:solidFill>
                    <a:sysClr val="windowText" lastClr="000000"/>
                  </a:solidFill>
                  <a:latin typeface="华文细黑" panose="02010600040101010101" pitchFamily="2" charset="-122"/>
                  <a:ea typeface="华文细黑" panose="02010600040101010101" pitchFamily="2" charset="-122"/>
                </a:endParaRPr>
              </a:p>
            </p:txBody>
          </p:sp>
          <p:sp>
            <p:nvSpPr>
              <p:cNvPr id="69" name="右箭头​​ 79"/>
              <p:cNvSpPr/>
              <p:nvPr/>
            </p:nvSpPr>
            <p:spPr>
              <a:xfrm>
                <a:off x="834134" y="1046553"/>
                <a:ext cx="260312" cy="214143"/>
              </a:xfrm>
              <a:prstGeom prst="rightArrow">
                <a:avLst/>
              </a:prstGeom>
              <a:solidFill>
                <a:srgbClr val="1F497D">
                  <a:lumMod val="40000"/>
                  <a:lumOff val="60000"/>
                </a:srgbClr>
              </a:solidFill>
              <a:ln w="25400" cap="flat" cmpd="sng" algn="ctr">
                <a:noFill/>
                <a:prstDash val="solid"/>
              </a:ln>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70" name="右箭头​​ 80"/>
              <p:cNvSpPr/>
              <p:nvPr/>
            </p:nvSpPr>
            <p:spPr>
              <a:xfrm>
                <a:off x="834134" y="2708372"/>
                <a:ext cx="260312" cy="214142"/>
              </a:xfrm>
              <a:prstGeom prst="rightArrow">
                <a:avLst/>
              </a:prstGeom>
              <a:solidFill>
                <a:srgbClr val="9BBB59">
                  <a:lumMod val="75000"/>
                </a:srgbClr>
              </a:solidFill>
              <a:ln w="25400" cap="flat" cmpd="sng" algn="ctr">
                <a:noFill/>
                <a:prstDash val="solid"/>
              </a:ln>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71" name="右箭头​​ 81"/>
              <p:cNvSpPr/>
              <p:nvPr/>
            </p:nvSpPr>
            <p:spPr>
              <a:xfrm>
                <a:off x="834134" y="4494075"/>
                <a:ext cx="260312" cy="214143"/>
              </a:xfrm>
              <a:prstGeom prst="rightArrow">
                <a:avLst/>
              </a:prstGeom>
              <a:solidFill>
                <a:srgbClr val="C00000"/>
              </a:solidFill>
              <a:ln w="25400" cap="flat" cmpd="sng" algn="ctr">
                <a:noFill/>
                <a:prstDash val="solid"/>
              </a:ln>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72" name="右箭头​​ 82"/>
              <p:cNvSpPr/>
              <p:nvPr/>
            </p:nvSpPr>
            <p:spPr>
              <a:xfrm>
                <a:off x="834134" y="5478070"/>
                <a:ext cx="260312" cy="214143"/>
              </a:xfrm>
              <a:prstGeom prst="rightArrow">
                <a:avLst/>
              </a:prstGeom>
              <a:solidFill>
                <a:srgbClr val="C00000"/>
              </a:solidFill>
              <a:ln w="25400" cap="flat" cmpd="sng" algn="ctr">
                <a:noFill/>
                <a:prstDash val="solid"/>
              </a:ln>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73" name="TextBox 77"/>
              <p:cNvSpPr txBox="1">
                <a:spLocks noChangeArrowheads="1"/>
              </p:cNvSpPr>
              <p:nvPr/>
            </p:nvSpPr>
            <p:spPr bwMode="auto">
              <a:xfrm>
                <a:off x="3530419" y="4708218"/>
                <a:ext cx="431113" cy="292012"/>
              </a:xfrm>
              <a:prstGeom prst="rect">
                <a:avLst/>
              </a:prstGeom>
              <a:noFill/>
              <a:ln w="9525">
                <a:noFill/>
                <a:miter lim="800000"/>
              </a:ln>
            </p:spPr>
            <p:txBody>
              <a:bodyPr wrap="none">
                <a:spAutoFit/>
              </a:bodyPr>
              <a:lstStyle/>
              <a:p>
                <a:pPr algn="ctr" fontAlgn="auto">
                  <a:spcBef>
                    <a:spcPts val="0"/>
                  </a:spcBef>
                  <a:spcAft>
                    <a:spcPts val="0"/>
                  </a:spcAft>
                  <a:buFontTx/>
                  <a:buNone/>
                  <a:defRPr/>
                </a:pPr>
                <a:r>
                  <a:rPr lang="zh-CN" altLang="en-US" sz="1100" b="1" kern="0">
                    <a:solidFill>
                      <a:srgbClr val="FF0000"/>
                    </a:solidFill>
                    <a:latin typeface="华文细黑" panose="02010600040101010101" pitchFamily="2" charset="-122"/>
                    <a:ea typeface="华文细黑" panose="02010600040101010101" pitchFamily="2" charset="-122"/>
                  </a:rPr>
                  <a:t>外部审计</a:t>
                </a:r>
                <a:endParaRPr lang="zh-CN" altLang="en-US" sz="1100" b="1" kern="0">
                  <a:solidFill>
                    <a:srgbClr val="FF0000"/>
                  </a:solidFill>
                  <a:latin typeface="华文细黑" panose="02010600040101010101" pitchFamily="2" charset="-122"/>
                  <a:ea typeface="华文细黑" panose="02010600040101010101" pitchFamily="2" charset="-122"/>
                </a:endParaRPr>
              </a:p>
            </p:txBody>
          </p:sp>
          <p:sp>
            <p:nvSpPr>
              <p:cNvPr id="74" name="左右箭头 141"/>
              <p:cNvSpPr/>
              <p:nvPr/>
            </p:nvSpPr>
            <p:spPr>
              <a:xfrm>
                <a:off x="3581568" y="4598492"/>
                <a:ext cx="345256" cy="109726"/>
              </a:xfrm>
              <a:prstGeom prst="leftRightArrow">
                <a:avLst/>
              </a:prstGeom>
              <a:solidFill>
                <a:srgbClr val="FF0000"/>
              </a:soli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75" name="左右箭头 142"/>
              <p:cNvSpPr/>
              <p:nvPr/>
            </p:nvSpPr>
            <p:spPr>
              <a:xfrm>
                <a:off x="3743236" y="1635889"/>
                <a:ext cx="194549" cy="109726"/>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no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buFontTx/>
                  <a:buNone/>
                  <a:defRPr/>
                </a:pPr>
                <a:endParaRPr lang="zh-CN" altLang="en-US" sz="1200" b="1" kern="0">
                  <a:solidFill>
                    <a:srgbClr val="FFFFFF"/>
                  </a:solidFill>
                  <a:latin typeface="华文细黑" panose="02010600040101010101" pitchFamily="2" charset="-122"/>
                  <a:ea typeface="华文细黑" panose="02010600040101010101" pitchFamily="2" charset="-122"/>
                </a:endParaRPr>
              </a:p>
            </p:txBody>
          </p:sp>
          <p:sp>
            <p:nvSpPr>
              <p:cNvPr id="76" name="TextBox 78"/>
              <p:cNvSpPr txBox="1">
                <a:spLocks noChangeArrowheads="1"/>
              </p:cNvSpPr>
              <p:nvPr/>
            </p:nvSpPr>
            <p:spPr bwMode="auto">
              <a:xfrm>
                <a:off x="3488403" y="4363112"/>
                <a:ext cx="512404" cy="292013"/>
              </a:xfrm>
              <a:prstGeom prst="rect">
                <a:avLst/>
              </a:prstGeom>
              <a:noFill/>
              <a:ln w="9525">
                <a:noFill/>
                <a:miter lim="800000"/>
              </a:ln>
            </p:spPr>
            <p:txBody>
              <a:bodyPr wrap="none">
                <a:spAutoFit/>
              </a:bodyPr>
              <a:lstStyle/>
              <a:p>
                <a:pPr algn="ctr" fontAlgn="auto">
                  <a:spcBef>
                    <a:spcPts val="0"/>
                  </a:spcBef>
                  <a:spcAft>
                    <a:spcPts val="0"/>
                  </a:spcAft>
                  <a:buFontTx/>
                  <a:buNone/>
                  <a:defRPr/>
                </a:pPr>
                <a:r>
                  <a:rPr lang="zh-CN" altLang="en-US" sz="1100" b="1" kern="0">
                    <a:solidFill>
                      <a:srgbClr val="FF0000"/>
                    </a:solidFill>
                    <a:latin typeface="华文细黑" panose="02010600040101010101" pitchFamily="2" charset="-122"/>
                    <a:ea typeface="华文细黑" panose="02010600040101010101" pitchFamily="2" charset="-122"/>
                  </a:rPr>
                  <a:t>自检    自查</a:t>
                </a:r>
                <a:endParaRPr lang="zh-CN" altLang="en-US" sz="1100" b="1" kern="0">
                  <a:solidFill>
                    <a:srgbClr val="FF0000"/>
                  </a:solidFill>
                  <a:latin typeface="华文细黑" panose="02010600040101010101" pitchFamily="2" charset="-122"/>
                  <a:ea typeface="华文细黑" panose="02010600040101010101" pitchFamily="2" charset="-122"/>
                </a:endParaRPr>
              </a:p>
            </p:txBody>
          </p:sp>
        </p:grpSp>
        <p:sp>
          <p:nvSpPr>
            <p:cNvPr id="6" name="椭圆 5"/>
            <p:cNvSpPr/>
            <p:nvPr/>
          </p:nvSpPr>
          <p:spPr bwMode="auto">
            <a:xfrm>
              <a:off x="8241143" y="1335900"/>
              <a:ext cx="507680" cy="1290189"/>
            </a:xfrm>
            <a:prstGeom prst="ellipse">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spAutoFit/>
            </a:bodyPr>
            <a:lstStyle/>
            <a:p>
              <a:pPr algn="ctr" fontAlgn="auto">
                <a:spcBef>
                  <a:spcPts val="0"/>
                </a:spcBef>
                <a:spcAft>
                  <a:spcPts val="0"/>
                </a:spcAft>
                <a:buFontTx/>
                <a:buNone/>
                <a:defRPr/>
              </a:pPr>
              <a:r>
                <a:rPr lang="zh-CN" altLang="en-US" sz="1200" b="1" kern="0" dirty="0">
                  <a:solidFill>
                    <a:sysClr val="window" lastClr="FFFFFF"/>
                  </a:solidFill>
                  <a:latin typeface="华文细黑" panose="02010600040101010101" pitchFamily="2" charset="-122"/>
                  <a:ea typeface="华文细黑" panose="02010600040101010101" pitchFamily="2" charset="-122"/>
                </a:rPr>
                <a:t>客户考核</a:t>
              </a:r>
              <a:endParaRPr lang="zh-CN" altLang="en-US" sz="1200" b="1" kern="0" dirty="0">
                <a:solidFill>
                  <a:sysClr val="window" lastClr="FFFFFF"/>
                </a:solidFill>
                <a:latin typeface="华文细黑" panose="02010600040101010101" pitchFamily="2" charset="-122"/>
                <a:ea typeface="华文细黑" panose="02010600040101010101" pitchFamily="2" charset="-122"/>
              </a:endParaRPr>
            </a:p>
          </p:txBody>
        </p:sp>
        <p:sp>
          <p:nvSpPr>
            <p:cNvPr id="7" name="椭圆 6"/>
            <p:cNvSpPr/>
            <p:nvPr/>
          </p:nvSpPr>
          <p:spPr bwMode="auto">
            <a:xfrm>
              <a:off x="8246737" y="2813658"/>
              <a:ext cx="502085" cy="1195529"/>
            </a:xfrm>
            <a:prstGeom prst="ellipse">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anchor="ctr">
              <a:spAutoFit/>
            </a:bodyPr>
            <a:lstStyle/>
            <a:p>
              <a:pPr algn="ctr" fontAlgn="auto">
                <a:spcBef>
                  <a:spcPts val="0"/>
                </a:spcBef>
                <a:spcAft>
                  <a:spcPts val="0"/>
                </a:spcAft>
                <a:buFontTx/>
                <a:buNone/>
                <a:defRPr/>
              </a:pPr>
              <a:r>
                <a:rPr lang="zh-CN" altLang="en-US" sz="1100" b="1" kern="0">
                  <a:solidFill>
                    <a:sysClr val="window" lastClr="FFFFFF"/>
                  </a:solidFill>
                  <a:latin typeface="华文细黑" panose="02010600040101010101" pitchFamily="2" charset="-122"/>
                  <a:ea typeface="华文细黑" panose="02010600040101010101" pitchFamily="2" charset="-122"/>
                </a:rPr>
                <a:t>内部检查</a:t>
              </a:r>
              <a:endParaRPr lang="zh-CN" altLang="en-US" sz="1100" b="1" kern="0">
                <a:solidFill>
                  <a:sysClr val="window" lastClr="FFFFFF"/>
                </a:solidFill>
                <a:latin typeface="华文细黑" panose="02010600040101010101" pitchFamily="2" charset="-122"/>
                <a:ea typeface="华文细黑" panose="02010600040101010101" pitchFamily="2" charset="-122"/>
              </a:endParaRPr>
            </a:p>
          </p:txBody>
        </p:sp>
        <p:sp>
          <p:nvSpPr>
            <p:cNvPr id="8" name="椭圆 7"/>
            <p:cNvSpPr/>
            <p:nvPr/>
          </p:nvSpPr>
          <p:spPr bwMode="auto">
            <a:xfrm>
              <a:off x="8246737" y="4238826"/>
              <a:ext cx="502085" cy="1195529"/>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w="9525" cap="flat" cmpd="sng" algn="ctr">
              <a:solidFill>
                <a:srgbClr val="F79646">
                  <a:shade val="95000"/>
                  <a:satMod val="105000"/>
                </a:srgbClr>
              </a:solidFill>
              <a:prstDash val="solid"/>
            </a:ln>
            <a:effectLst>
              <a:outerShdw blurRad="40000" dist="23000" dir="5400000" rotWithShape="0">
                <a:srgbClr val="000000">
                  <a:alpha val="35000"/>
                </a:srgbClr>
              </a:outerShdw>
            </a:effectLst>
          </p:spPr>
          <p:txBody>
            <a:bodyPr anchor="ctr">
              <a:spAutoFit/>
            </a:bodyPr>
            <a:lstStyle/>
            <a:p>
              <a:pPr algn="ctr" fontAlgn="auto">
                <a:spcBef>
                  <a:spcPts val="0"/>
                </a:spcBef>
                <a:spcAft>
                  <a:spcPts val="0"/>
                </a:spcAft>
                <a:buFontTx/>
                <a:buNone/>
                <a:defRPr/>
              </a:pPr>
              <a:r>
                <a:rPr lang="zh-CN" altLang="en-US" sz="1100" b="1" kern="0">
                  <a:solidFill>
                    <a:sysClr val="window" lastClr="FFFFFF"/>
                  </a:solidFill>
                  <a:latin typeface="华文细黑" panose="02010600040101010101" pitchFamily="2" charset="-122"/>
                  <a:ea typeface="华文细黑" panose="02010600040101010101" pitchFamily="2" charset="-122"/>
                </a:rPr>
                <a:t>内部审计</a:t>
              </a:r>
              <a:endParaRPr lang="zh-CN" altLang="en-US" sz="1100" b="1" kern="0">
                <a:solidFill>
                  <a:sysClr val="window" lastClr="FFFFFF"/>
                </a:solidFill>
                <a:latin typeface="华文细黑" panose="02010600040101010101" pitchFamily="2" charset="-122"/>
                <a:ea typeface="华文细黑" panose="02010600040101010101" pitchFamily="2" charset="-122"/>
              </a:endParaRPr>
            </a:p>
          </p:txBody>
        </p:sp>
        <p:sp>
          <p:nvSpPr>
            <p:cNvPr id="9" name="上下箭头 43"/>
            <p:cNvSpPr/>
            <p:nvPr/>
          </p:nvSpPr>
          <p:spPr bwMode="auto">
            <a:xfrm>
              <a:off x="8399181" y="2408720"/>
              <a:ext cx="194401" cy="560952"/>
            </a:xfrm>
            <a:prstGeom prst="upDownArrow">
              <a:avLst/>
            </a:prstGeom>
            <a:gradFill rotWithShape="1">
              <a:gsLst>
                <a:gs pos="0">
                  <a:srgbClr val="9BBB59">
                    <a:shade val="51000"/>
                    <a:satMod val="130000"/>
                  </a:srgbClr>
                </a:gs>
                <a:gs pos="80000">
                  <a:srgbClr val="9BBB59">
                    <a:shade val="93000"/>
                    <a:satMod val="130000"/>
                  </a:srgbClr>
                </a:gs>
                <a:gs pos="100000">
                  <a:srgbClr val="9BBB59">
                    <a:shade val="94000"/>
                    <a:satMod val="135000"/>
                  </a:srgbClr>
                </a:gs>
              </a:gsLst>
              <a:lin ang="16200000" scaled="0"/>
            </a:gradFill>
            <a:ln w="9525" cap="flat" cmpd="sng" algn="ctr">
              <a:solidFill>
                <a:srgbClr val="9BBB59">
                  <a:shade val="95000"/>
                  <a:satMod val="105000"/>
                </a:srgbClr>
              </a:solidFill>
              <a:prstDash val="solid"/>
            </a:ln>
            <a:effectLst>
              <a:outerShdw blurRad="40000" dist="23000" dir="5400000" rotWithShape="0">
                <a:srgbClr val="000000">
                  <a:alpha val="35000"/>
                </a:srgbClr>
              </a:outerShdw>
            </a:effectLst>
          </p:spPr>
          <p:txBody>
            <a:bodyPr anchor="ctr">
              <a:spAutoFit/>
            </a:bodyPr>
            <a:lstStyle/>
            <a:p>
              <a:pPr algn="ctr" fontAlgn="auto">
                <a:spcBef>
                  <a:spcPts val="0"/>
                </a:spcBef>
                <a:spcAft>
                  <a:spcPts val="0"/>
                </a:spcAft>
                <a:buFontTx/>
                <a:buNone/>
                <a:defRPr/>
              </a:pPr>
              <a:endParaRPr lang="zh-CN" altLang="en-US" b="1" kern="0">
                <a:solidFill>
                  <a:sysClr val="window" lastClr="FFFFFF"/>
                </a:solidFill>
                <a:latin typeface="华文细黑" panose="02010600040101010101" pitchFamily="2" charset="-122"/>
                <a:ea typeface="华文细黑" panose="02010600040101010101" pitchFamily="2" charset="-122"/>
              </a:endParaRPr>
            </a:p>
          </p:txBody>
        </p:sp>
        <p:sp>
          <p:nvSpPr>
            <p:cNvPr id="10" name="上下箭头 44"/>
            <p:cNvSpPr/>
            <p:nvPr/>
          </p:nvSpPr>
          <p:spPr bwMode="auto">
            <a:xfrm>
              <a:off x="8399181" y="3781300"/>
              <a:ext cx="194401" cy="562704"/>
            </a:xfrm>
            <a:prstGeom prst="upDownArrow">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p:spPr>
          <p:txBody>
            <a:bodyPr anchor="ctr">
              <a:spAutoFit/>
            </a:bodyPr>
            <a:lstStyle/>
            <a:p>
              <a:pPr algn="ctr" fontAlgn="auto">
                <a:spcBef>
                  <a:spcPts val="0"/>
                </a:spcBef>
                <a:spcAft>
                  <a:spcPts val="0"/>
                </a:spcAft>
                <a:buFontTx/>
                <a:buNone/>
                <a:defRPr/>
              </a:pPr>
              <a:endParaRPr lang="zh-CN" altLang="en-US" b="1" kern="0">
                <a:solidFill>
                  <a:sysClr val="window" lastClr="FFFFFF"/>
                </a:solidFill>
                <a:latin typeface="华文细黑" panose="02010600040101010101" pitchFamily="2" charset="-122"/>
                <a:ea typeface="华文细黑" panose="02010600040101010101" pitchFamily="2" charset="-122"/>
              </a:endParaRPr>
            </a:p>
          </p:txBody>
        </p:sp>
        <p:sp>
          <p:nvSpPr>
            <p:cNvPr id="11" name="椭圆 10"/>
            <p:cNvSpPr/>
            <p:nvPr/>
          </p:nvSpPr>
          <p:spPr bwMode="auto">
            <a:xfrm>
              <a:off x="8241143" y="5634194"/>
              <a:ext cx="507680" cy="1195529"/>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anchor="ctr">
              <a:spAutoFit/>
            </a:bodyPr>
            <a:lstStyle/>
            <a:p>
              <a:pPr algn="ctr" fontAlgn="auto">
                <a:spcBef>
                  <a:spcPts val="0"/>
                </a:spcBef>
                <a:spcAft>
                  <a:spcPts val="0"/>
                </a:spcAft>
                <a:buFontTx/>
                <a:buNone/>
                <a:defRPr/>
              </a:pPr>
              <a:r>
                <a:rPr lang="zh-CN" altLang="en-US" sz="1100" b="1" kern="0">
                  <a:solidFill>
                    <a:sysClr val="window" lastClr="FFFFFF"/>
                  </a:solidFill>
                  <a:latin typeface="华文细黑" panose="02010600040101010101" pitchFamily="2" charset="-122"/>
                  <a:ea typeface="华文细黑" panose="02010600040101010101" pitchFamily="2" charset="-122"/>
                </a:rPr>
                <a:t>外部审计</a:t>
              </a:r>
              <a:endParaRPr lang="zh-CN" altLang="en-US" sz="1100" b="1" kern="0">
                <a:solidFill>
                  <a:sysClr val="window" lastClr="FFFFFF"/>
                </a:solidFill>
                <a:latin typeface="华文细黑" panose="02010600040101010101" pitchFamily="2" charset="-122"/>
                <a:ea typeface="华文细黑" panose="02010600040101010101" pitchFamily="2" charset="-122"/>
              </a:endParaRPr>
            </a:p>
          </p:txBody>
        </p:sp>
        <p:sp>
          <p:nvSpPr>
            <p:cNvPr id="12" name="上下箭头 46"/>
            <p:cNvSpPr/>
            <p:nvPr/>
          </p:nvSpPr>
          <p:spPr bwMode="auto">
            <a:xfrm>
              <a:off x="8396384" y="5180174"/>
              <a:ext cx="193002" cy="562704"/>
            </a:xfrm>
            <a:prstGeom prst="upDown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anchor="ctr">
              <a:spAutoFit/>
            </a:bodyPr>
            <a:lstStyle/>
            <a:p>
              <a:pPr algn="ctr" fontAlgn="auto">
                <a:spcBef>
                  <a:spcPts val="0"/>
                </a:spcBef>
                <a:spcAft>
                  <a:spcPts val="0"/>
                </a:spcAft>
                <a:buFontTx/>
                <a:buNone/>
                <a:defRPr/>
              </a:pPr>
              <a:endParaRPr lang="zh-CN" altLang="en-US" b="1" kern="0">
                <a:solidFill>
                  <a:sysClr val="window" lastClr="FFFFFF"/>
                </a:solidFill>
                <a:latin typeface="华文细黑" panose="02010600040101010101" pitchFamily="2" charset="-122"/>
                <a:ea typeface="华文细黑" panose="0201060004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1476260" y="3691225"/>
          <a:ext cx="8834438" cy="1292225"/>
        </p:xfrm>
        <a:graphic>
          <a:graphicData uri="http://schemas.openxmlformats.org/presentationml/2006/ole">
            <mc:AlternateContent xmlns:mc="http://schemas.openxmlformats.org/markup-compatibility/2006">
              <mc:Choice xmlns:v="urn:schemas-microsoft-com:vml" Requires="v">
                <p:oleObj spid="_x0000_s4194" name="Visio" r:id="rId1" imgW="9025255" imgH="1752600" progId="Visio.Drawing.11">
                  <p:embed/>
                </p:oleObj>
              </mc:Choice>
              <mc:Fallback>
                <p:oleObj name="Visio" r:id="rId1" imgW="9025255" imgH="1752600" progId="Visio.Drawing.11">
                  <p:embed/>
                  <p:pic>
                    <p:nvPicPr>
                      <p:cNvPr id="0" name="图片 419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260" y="3691225"/>
                        <a:ext cx="8834438"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3"/>
          <p:cNvGraphicFramePr>
            <a:graphicFrameLocks noChangeAspect="1"/>
          </p:cNvGraphicFramePr>
          <p:nvPr/>
        </p:nvGraphicFramePr>
        <p:xfrm>
          <a:off x="1547698" y="1927513"/>
          <a:ext cx="8816975" cy="1146175"/>
        </p:xfrm>
        <a:graphic>
          <a:graphicData uri="http://schemas.openxmlformats.org/presentationml/2006/ole">
            <mc:AlternateContent xmlns:mc="http://schemas.openxmlformats.org/markup-compatibility/2006">
              <mc:Choice xmlns:v="urn:schemas-microsoft-com:vml" Requires="v">
                <p:oleObj spid="_x0000_s4195" name="Visio" r:id="rId3" imgW="12011660" imgH="2867660" progId="Visio.Drawing.11">
                  <p:embed/>
                </p:oleObj>
              </mc:Choice>
              <mc:Fallback>
                <p:oleObj name="Visio" r:id="rId3" imgW="12011660" imgH="2867660" progId="Visio.Drawing.11">
                  <p:embed/>
                  <p:pic>
                    <p:nvPicPr>
                      <p:cNvPr id="0" name="图片 41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98" y="1927513"/>
                        <a:ext cx="8816975" cy="1146175"/>
                      </a:xfrm>
                      <a:prstGeom prst="rect">
                        <a:avLst/>
                      </a:prstGeom>
                      <a:noFill/>
                      <a:ln>
                        <a:noFill/>
                      </a:ln>
                      <a:effectLst/>
                    </p:spPr>
                  </p:pic>
                </p:oleObj>
              </mc:Fallback>
            </mc:AlternateContent>
          </a:graphicData>
        </a:graphic>
      </p:graphicFrame>
      <p:graphicFrame>
        <p:nvGraphicFramePr>
          <p:cNvPr id="4" name="Object 4"/>
          <p:cNvGraphicFramePr>
            <a:graphicFrameLocks noChangeAspect="1"/>
          </p:cNvGraphicFramePr>
          <p:nvPr/>
        </p:nvGraphicFramePr>
        <p:xfrm>
          <a:off x="3046298" y="665451"/>
          <a:ext cx="5727700" cy="1017587"/>
        </p:xfrm>
        <a:graphic>
          <a:graphicData uri="http://schemas.openxmlformats.org/presentationml/2006/ole">
            <mc:AlternateContent xmlns:mc="http://schemas.openxmlformats.org/markup-compatibility/2006">
              <mc:Choice xmlns:v="urn:schemas-microsoft-com:vml" Requires="v">
                <p:oleObj spid="_x0000_s4196" name="Visio" r:id="rId5" imgW="5842000" imgH="1151255" progId="Visio.Drawing.11">
                  <p:embed/>
                </p:oleObj>
              </mc:Choice>
              <mc:Fallback>
                <p:oleObj name="Visio" r:id="rId5" imgW="5842000" imgH="1151255" progId="Visio.Drawing.11">
                  <p:embed/>
                  <p:pic>
                    <p:nvPicPr>
                      <p:cNvPr id="0" name="图片 419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6298" y="665451"/>
                        <a:ext cx="5727700" cy="1017587"/>
                      </a:xfrm>
                      <a:prstGeom prst="rect">
                        <a:avLst/>
                      </a:prstGeom>
                      <a:noFill/>
                      <a:ln>
                        <a:noFill/>
                      </a:ln>
                      <a:effectLst/>
                    </p:spPr>
                  </p:pic>
                </p:oleObj>
              </mc:Fallback>
            </mc:AlternateContent>
          </a:graphicData>
        </a:graphic>
      </p:graphicFrame>
      <p:graphicFrame>
        <p:nvGraphicFramePr>
          <p:cNvPr id="5" name="Object 5"/>
          <p:cNvGraphicFramePr>
            <a:graphicFrameLocks noChangeAspect="1"/>
          </p:cNvGraphicFramePr>
          <p:nvPr/>
        </p:nvGraphicFramePr>
        <p:xfrm>
          <a:off x="3608273" y="1768763"/>
          <a:ext cx="4881562" cy="546100"/>
        </p:xfrm>
        <a:graphic>
          <a:graphicData uri="http://schemas.openxmlformats.org/presentationml/2006/ole">
            <mc:AlternateContent xmlns:mc="http://schemas.openxmlformats.org/markup-compatibility/2006">
              <mc:Choice xmlns:v="urn:schemas-microsoft-com:vml" Requires="v">
                <p:oleObj spid="_x0000_s4197" name="Visio" r:id="rId7" imgW="5802630" imgH="925830" progId="Visio.Drawing.11">
                  <p:embed/>
                </p:oleObj>
              </mc:Choice>
              <mc:Fallback>
                <p:oleObj name="Visio" r:id="rId7" imgW="5802630" imgH="925830" progId="Visio.Drawing.11">
                  <p:embed/>
                  <p:pic>
                    <p:nvPicPr>
                      <p:cNvPr id="0" name="图片 419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8273" y="1768763"/>
                        <a:ext cx="4881562" cy="54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ChangeAspect="1"/>
          </p:cNvGraphicFramePr>
          <p:nvPr/>
        </p:nvGraphicFramePr>
        <p:xfrm>
          <a:off x="6992823" y="2899063"/>
          <a:ext cx="3219450" cy="981075"/>
        </p:xfrm>
        <a:graphic>
          <a:graphicData uri="http://schemas.openxmlformats.org/presentationml/2006/ole">
            <mc:AlternateContent xmlns:mc="http://schemas.openxmlformats.org/markup-compatibility/2006">
              <mc:Choice xmlns:v="urn:schemas-microsoft-com:vml" Requires="v">
                <p:oleObj spid="_x0000_s4198" name="Visio" r:id="rId9" imgW="2891790" imgH="1118235" progId="Visio.Drawing.11">
                  <p:embed/>
                </p:oleObj>
              </mc:Choice>
              <mc:Fallback>
                <p:oleObj name="Visio" r:id="rId9" imgW="2891790" imgH="1118235" progId="Visio.Drawing.11">
                  <p:embed/>
                  <p:pic>
                    <p:nvPicPr>
                      <p:cNvPr id="0" name="图片 4197"/>
                      <p:cNvPicPr>
                        <a:picLocks noChangeAspect="1" noChangeArrowheads="1"/>
                      </p:cNvPicPr>
                      <p:nvPr/>
                    </p:nvPicPr>
                    <p:blipFill>
                      <a:blip r:embed="rId10"/>
                      <a:srcRect/>
                      <a:stretch>
                        <a:fillRect/>
                      </a:stretch>
                    </p:blipFill>
                    <p:spPr bwMode="auto">
                      <a:xfrm>
                        <a:off x="6992823" y="2899063"/>
                        <a:ext cx="3219450"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7"/>
          <p:cNvGraphicFramePr>
            <a:graphicFrameLocks noChangeAspect="1"/>
          </p:cNvGraphicFramePr>
          <p:nvPr/>
        </p:nvGraphicFramePr>
        <p:xfrm>
          <a:off x="1476260" y="4484975"/>
          <a:ext cx="8570913" cy="1849724"/>
        </p:xfrm>
        <a:graphic>
          <a:graphicData uri="http://schemas.openxmlformats.org/presentationml/2006/ole">
            <mc:AlternateContent xmlns:mc="http://schemas.openxmlformats.org/markup-compatibility/2006">
              <mc:Choice xmlns:v="urn:schemas-microsoft-com:vml" Requires="v">
                <p:oleObj spid="_x0000_s4199" name="Visio" r:id="rId11" imgW="9025255" imgH="2413000" progId="Visio.Drawing.11">
                  <p:embed/>
                </p:oleObj>
              </mc:Choice>
              <mc:Fallback>
                <p:oleObj name="Visio" r:id="rId11" imgW="9025255" imgH="2413000" progId="Visio.Drawing.11">
                  <p:embed/>
                  <p:pic>
                    <p:nvPicPr>
                      <p:cNvPr id="0" name="图片 419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76260" y="4484975"/>
                        <a:ext cx="8570913" cy="1849724"/>
                      </a:xfrm>
                      <a:prstGeom prst="rect">
                        <a:avLst/>
                      </a:prstGeom>
                      <a:noFill/>
                      <a:ln>
                        <a:noFill/>
                      </a:ln>
                      <a:effectLst/>
                    </p:spPr>
                  </p:pic>
                </p:oleObj>
              </mc:Fallback>
            </mc:AlternateContent>
          </a:graphicData>
        </a:graphic>
      </p:graphicFrame>
      <p:graphicFrame>
        <p:nvGraphicFramePr>
          <p:cNvPr id="8" name="Object 8"/>
          <p:cNvGraphicFramePr>
            <a:graphicFrameLocks noChangeAspect="1"/>
          </p:cNvGraphicFramePr>
          <p:nvPr/>
        </p:nvGraphicFramePr>
        <p:xfrm>
          <a:off x="5151323" y="3030825"/>
          <a:ext cx="1795462" cy="539750"/>
        </p:xfrm>
        <a:graphic>
          <a:graphicData uri="http://schemas.openxmlformats.org/presentationml/2006/ole">
            <mc:AlternateContent xmlns:mc="http://schemas.openxmlformats.org/markup-compatibility/2006">
              <mc:Choice xmlns:v="urn:schemas-microsoft-com:vml" Requires="v">
                <p:oleObj spid="_x0000_s4200" name="Visio" r:id="rId13" imgW="2145030" imgH="779145" progId="Visio.Drawing.11">
                  <p:embed/>
                </p:oleObj>
              </mc:Choice>
              <mc:Fallback>
                <p:oleObj name="Visio" r:id="rId13" imgW="2145030" imgH="779145" progId="Visio.Drawing.11">
                  <p:embed/>
                  <p:pic>
                    <p:nvPicPr>
                      <p:cNvPr id="0" name="图片 419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51323" y="3030825"/>
                        <a:ext cx="1795462"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9"/>
          <p:cNvGraphicFramePr>
            <a:graphicFrameLocks noChangeAspect="1"/>
          </p:cNvGraphicFramePr>
          <p:nvPr/>
        </p:nvGraphicFramePr>
        <p:xfrm>
          <a:off x="1655648" y="2830800"/>
          <a:ext cx="3411537" cy="955675"/>
        </p:xfrm>
        <a:graphic>
          <a:graphicData uri="http://schemas.openxmlformats.org/presentationml/2006/ole">
            <mc:AlternateContent xmlns:mc="http://schemas.openxmlformats.org/markup-compatibility/2006">
              <mc:Choice xmlns:v="urn:schemas-microsoft-com:vml" Requires="v">
                <p:oleObj spid="_x0000_s4201" name="Visio" r:id="rId15" imgW="3090545" imgH="1083945" progId="Visio.Drawing.11">
                  <p:embed/>
                </p:oleObj>
              </mc:Choice>
              <mc:Fallback>
                <p:oleObj name="Visio" r:id="rId15" imgW="3090545" imgH="1083945" progId="Visio.Drawing.11">
                  <p:embed/>
                  <p:pic>
                    <p:nvPicPr>
                      <p:cNvPr id="0" name="图片 42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55648" y="2830800"/>
                        <a:ext cx="3411537"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linds(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侧圆角矩形 4"/>
          <p:cNvSpPr/>
          <p:nvPr/>
        </p:nvSpPr>
        <p:spPr bwMode="auto">
          <a:xfrm>
            <a:off x="1235057" y="976710"/>
            <a:ext cx="8569325" cy="522288"/>
          </a:xfrm>
          <a:prstGeom prst="round2SameRect">
            <a:avLst/>
          </a:prstGeom>
          <a:solidFill>
            <a:srgbClr val="595959">
              <a:alpha val="85098"/>
            </a:srgbClr>
          </a:solidFill>
          <a:ln w="12700">
            <a:solidFill>
              <a:srgbClr val="CD6A65"/>
            </a:solidFill>
          </a:ln>
          <a:scene3d>
            <a:camera prst="perspectiveRigh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 name="Rectangle 12"/>
          <p:cNvSpPr>
            <a:spLocks noChangeArrowheads="1"/>
          </p:cNvSpPr>
          <p:nvPr/>
        </p:nvSpPr>
        <p:spPr bwMode="auto">
          <a:xfrm>
            <a:off x="1135445" y="1930102"/>
            <a:ext cx="7711100" cy="923330"/>
          </a:xfrm>
          <a:prstGeom prst="rect">
            <a:avLst/>
          </a:prstGeom>
          <a:noFill/>
          <a:ln w="9525">
            <a:noFill/>
            <a:miter lim="800000"/>
          </a:ln>
          <a:effectLst/>
        </p:spPr>
        <p:txBody>
          <a:bodyPr wrap="square" anchor="ctr">
            <a:spAutoFit/>
          </a:bodyPr>
          <a:lstStyle/>
          <a:p>
            <a:pPr algn="l"/>
            <a:r>
              <a:rPr lang="zh-CN" altLang="en-US" dirty="0">
                <a:solidFill>
                  <a:schemeClr val="bg1"/>
                </a:solidFill>
                <a:latin typeface="Arial" panose="020B0604020202020204" pitchFamily="34" charset="0"/>
              </a:rPr>
              <a:t>所谓数据中心运维管理框架是指管理数据中心所使用的各项方法与手段的总称，信息技术基础架构库（</a:t>
            </a:r>
            <a:r>
              <a:rPr lang="en-US" altLang="zh-CN" dirty="0">
                <a:solidFill>
                  <a:schemeClr val="bg1"/>
                </a:solidFill>
                <a:latin typeface="Arial" panose="020B0604020202020204" pitchFamily="34" charset="0"/>
              </a:rPr>
              <a:t>Information Technology Infrastructure </a:t>
            </a:r>
            <a:r>
              <a:rPr lang="en-US" altLang="zh-CN" dirty="0" err="1">
                <a:solidFill>
                  <a:schemeClr val="bg1"/>
                </a:solidFill>
                <a:latin typeface="Arial" panose="020B0604020202020204" pitchFamily="34" charset="0"/>
              </a:rPr>
              <a:t>Library,ITIL</a:t>
            </a:r>
            <a:r>
              <a:rPr lang="zh-CN" altLang="en-US" dirty="0">
                <a:solidFill>
                  <a:schemeClr val="bg1"/>
                </a:solidFill>
                <a:latin typeface="Arial" panose="020B0604020202020204" pitchFamily="34" charset="0"/>
              </a:rPr>
              <a:t>）给出了一个比较好的管理模式，即所谓的</a:t>
            </a:r>
            <a:r>
              <a:rPr lang="en-US" altLang="zh-CN" dirty="0">
                <a:solidFill>
                  <a:schemeClr val="bg1"/>
                </a:solidFill>
                <a:latin typeface="Arial" panose="020B0604020202020204" pitchFamily="34" charset="0"/>
              </a:rPr>
              <a:t>4Ps</a:t>
            </a:r>
            <a:r>
              <a:rPr lang="zh-CN" altLang="en-US" dirty="0">
                <a:solidFill>
                  <a:schemeClr val="bg1"/>
                </a:solidFill>
                <a:latin typeface="Arial" panose="020B0604020202020204" pitchFamily="34" charset="0"/>
              </a:rPr>
              <a:t>。</a:t>
            </a:r>
            <a:endParaRPr lang="zh-CN" altLang="en-US" dirty="0">
              <a:solidFill>
                <a:schemeClr val="bg1"/>
              </a:solidFill>
              <a:latin typeface="Arial" panose="020B0604020202020204" pitchFamily="34" charset="0"/>
            </a:endParaRPr>
          </a:p>
        </p:txBody>
      </p:sp>
      <p:pic>
        <p:nvPicPr>
          <p:cNvPr id="4" name="Picture 18"/>
          <p:cNvPicPr>
            <a:picLocks noChangeAspect="1" noChangeArrowheads="1"/>
          </p:cNvPicPr>
          <p:nvPr/>
        </p:nvPicPr>
        <p:blipFill>
          <a:blip r:embed="rId1"/>
          <a:srcRect/>
          <a:stretch>
            <a:fillRect/>
          </a:stretch>
        </p:blipFill>
        <p:spPr bwMode="auto">
          <a:xfrm>
            <a:off x="5314734" y="3122740"/>
            <a:ext cx="5717988" cy="3235458"/>
          </a:xfrm>
          <a:prstGeom prst="rect">
            <a:avLst/>
          </a:prstGeom>
          <a:noFill/>
        </p:spPr>
      </p:pic>
      <p:sp>
        <p:nvSpPr>
          <p:cNvPr id="5" name="Rectangle 19"/>
          <p:cNvSpPr>
            <a:spLocks noChangeArrowheads="1"/>
          </p:cNvSpPr>
          <p:nvPr/>
        </p:nvSpPr>
        <p:spPr bwMode="auto">
          <a:xfrm>
            <a:off x="2152693" y="3527156"/>
            <a:ext cx="2592387" cy="1739900"/>
          </a:xfrm>
          <a:prstGeom prst="rect">
            <a:avLst/>
          </a:prstGeom>
          <a:noFill/>
          <a:ln w="9525">
            <a:noFill/>
            <a:miter lim="800000"/>
          </a:ln>
          <a:effectLst/>
        </p:spPr>
        <p:txBody>
          <a:bodyPr anchor="ctr">
            <a:spAutoFit/>
          </a:bodyPr>
          <a:lstStyle/>
          <a:p>
            <a:pPr algn="l"/>
            <a:r>
              <a:rPr lang="zh-CN" altLang="en-US" dirty="0">
                <a:solidFill>
                  <a:schemeClr val="bg1"/>
                </a:solidFill>
                <a:latin typeface="Arial" panose="020B0604020202020204" pitchFamily="34" charset="0"/>
              </a:rPr>
              <a:t>　</a:t>
            </a: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人员的整合 </a:t>
            </a:r>
            <a:endParaRPr lang="zh-CN" altLang="en-US" dirty="0">
              <a:solidFill>
                <a:schemeClr val="bg1"/>
              </a:solidFill>
              <a:latin typeface="微软雅黑" panose="020B0503020204020204" pitchFamily="34" charset="-122"/>
              <a:ea typeface="微软雅黑" panose="020B0503020204020204" pitchFamily="34" charset="-122"/>
            </a:endParaRPr>
          </a:p>
          <a:p>
            <a:pPr algn="l"/>
            <a:r>
              <a:rPr lang="en-US" altLang="zh-CN" dirty="0">
                <a:solidFill>
                  <a:schemeClr val="bg1"/>
                </a:solidFill>
                <a:latin typeface="微软雅黑" panose="020B0503020204020204" pitchFamily="34" charset="-122"/>
                <a:ea typeface="微软雅黑" panose="020B0503020204020204" pitchFamily="34" charset="-122"/>
              </a:rPr>
              <a:t>    2.</a:t>
            </a:r>
            <a:r>
              <a:rPr lang="zh-CN" altLang="en-US" dirty="0">
                <a:solidFill>
                  <a:schemeClr val="bg1"/>
                </a:solidFill>
                <a:latin typeface="微软雅黑" panose="020B0503020204020204" pitchFamily="34" charset="-122"/>
                <a:ea typeface="微软雅黑" panose="020B0503020204020204" pitchFamily="34" charset="-122"/>
              </a:rPr>
              <a:t>流程的梳理</a:t>
            </a:r>
            <a:endParaRPr lang="zh-CN" altLang="en-US" dirty="0">
              <a:solidFill>
                <a:schemeClr val="bg1"/>
              </a:solidFill>
              <a:latin typeface="微软雅黑" panose="020B0503020204020204" pitchFamily="34" charset="-122"/>
              <a:ea typeface="微软雅黑" panose="020B0503020204020204" pitchFamily="34" charset="-122"/>
            </a:endParaRPr>
          </a:p>
          <a:p>
            <a:pPr algn="l"/>
            <a:r>
              <a:rPr lang="en-US" altLang="zh-CN" dirty="0">
                <a:solidFill>
                  <a:schemeClr val="bg1"/>
                </a:solidFill>
                <a:latin typeface="微软雅黑" panose="020B0503020204020204" pitchFamily="34" charset="-122"/>
                <a:ea typeface="微软雅黑" panose="020B0503020204020204" pitchFamily="34" charset="-122"/>
              </a:rPr>
              <a:t>    3.</a:t>
            </a:r>
            <a:r>
              <a:rPr lang="zh-CN" altLang="en-US" dirty="0">
                <a:solidFill>
                  <a:schemeClr val="bg1"/>
                </a:solidFill>
                <a:latin typeface="微软雅黑" panose="020B0503020204020204" pitchFamily="34" charset="-122"/>
                <a:ea typeface="微软雅黑" panose="020B0503020204020204" pitchFamily="34" charset="-122"/>
              </a:rPr>
              <a:t>平台与手段</a:t>
            </a:r>
            <a:endParaRPr lang="zh-CN" altLang="en-US" dirty="0">
              <a:solidFill>
                <a:schemeClr val="bg1"/>
              </a:solidFill>
              <a:latin typeface="微软雅黑" panose="020B0503020204020204" pitchFamily="34" charset="-122"/>
              <a:ea typeface="微软雅黑" panose="020B0503020204020204" pitchFamily="34" charset="-122"/>
            </a:endParaRPr>
          </a:p>
          <a:p>
            <a:pPr algn="l"/>
            <a:r>
              <a:rPr lang="en-US" altLang="zh-CN" dirty="0">
                <a:solidFill>
                  <a:schemeClr val="bg1"/>
                </a:solidFill>
                <a:latin typeface="微软雅黑" panose="020B0503020204020204" pitchFamily="34" charset="-122"/>
                <a:ea typeface="微软雅黑" panose="020B0503020204020204" pitchFamily="34" charset="-122"/>
              </a:rPr>
              <a:t>    4.</a:t>
            </a:r>
            <a:r>
              <a:rPr lang="zh-CN" altLang="en-US" dirty="0">
                <a:solidFill>
                  <a:schemeClr val="bg1"/>
                </a:solidFill>
                <a:latin typeface="微软雅黑" panose="020B0503020204020204" pitchFamily="34" charset="-122"/>
                <a:ea typeface="微软雅黑" panose="020B0503020204020204" pitchFamily="34" charset="-122"/>
              </a:rPr>
              <a:t>服务供应商</a:t>
            </a:r>
            <a:endParaRPr lang="zh-CN" altLang="en-US" dirty="0">
              <a:solidFill>
                <a:schemeClr val="bg1"/>
              </a:solidFill>
              <a:latin typeface="微软雅黑" panose="020B0503020204020204" pitchFamily="34" charset="-122"/>
              <a:ea typeface="微软雅黑" panose="020B0503020204020204" pitchFamily="34" charset="-122"/>
            </a:endParaRPr>
          </a:p>
          <a:p>
            <a:pPr algn="l"/>
            <a:endParaRPr lang="zh-CN" altLang="en-US" dirty="0">
              <a:solidFill>
                <a:schemeClr val="bg1"/>
              </a:solidFill>
              <a:latin typeface="微软雅黑" panose="020B0503020204020204" pitchFamily="34" charset="-122"/>
              <a:ea typeface="微软雅黑" panose="020B0503020204020204" pitchFamily="34" charset="-122"/>
            </a:endParaRPr>
          </a:p>
          <a:p>
            <a:pPr algn="l"/>
            <a:endParaRPr lang="zh-CN" altLang="en-US" dirty="0">
              <a:solidFill>
                <a:schemeClr val="bg1"/>
              </a:solidFill>
              <a:latin typeface="Arial" panose="020B0604020202020204" pitchFamily="34" charset="0"/>
            </a:endParaRPr>
          </a:p>
        </p:txBody>
      </p:sp>
      <p:sp>
        <p:nvSpPr>
          <p:cNvPr id="6" name="Rectangle 20"/>
          <p:cNvSpPr>
            <a:spLocks noChangeArrowheads="1"/>
          </p:cNvSpPr>
          <p:nvPr/>
        </p:nvSpPr>
        <p:spPr bwMode="auto">
          <a:xfrm>
            <a:off x="1235056" y="1054498"/>
            <a:ext cx="2592387" cy="366712"/>
          </a:xfrm>
          <a:prstGeom prst="rect">
            <a:avLst/>
          </a:prstGeom>
          <a:noFill/>
          <a:ln w="9525">
            <a:noFill/>
            <a:miter lim="800000"/>
          </a:ln>
          <a:effectLst/>
        </p:spPr>
        <p:txBody>
          <a:bodyPr anchor="ctr">
            <a:spAutoFit/>
          </a:bodyPr>
          <a:lstStyle/>
          <a:p>
            <a:pPr algn="l"/>
            <a:r>
              <a:rPr lang="zh-CN" altLang="en-US" b="1" dirty="0">
                <a:solidFill>
                  <a:srgbClr val="FF3300"/>
                </a:solidFill>
                <a:latin typeface="微软雅黑" panose="020B0503020204020204" pitchFamily="34" charset="-122"/>
                <a:ea typeface="微软雅黑" panose="020B0503020204020204" pitchFamily="34" charset="-122"/>
              </a:rPr>
              <a:t>　</a:t>
            </a:r>
            <a:r>
              <a:rPr lang="en-US" altLang="zh-CN" b="1" dirty="0">
                <a:solidFill>
                  <a:srgbClr val="FF3300"/>
                </a:solidFill>
                <a:latin typeface="微软雅黑" panose="020B0503020204020204" pitchFamily="34" charset="-122"/>
                <a:ea typeface="微软雅黑" panose="020B0503020204020204" pitchFamily="34" charset="-122"/>
              </a:rPr>
              <a:t>   </a:t>
            </a:r>
            <a:r>
              <a:rPr lang="en-US" altLang="zh-CN" b="1" dirty="0">
                <a:ln w="22225">
                  <a:solidFill>
                    <a:schemeClr val="accent2"/>
                  </a:solidFill>
                  <a:prstDash val="solid"/>
                </a:ln>
                <a:solidFill>
                  <a:schemeClr val="accent2">
                    <a:lumMod val="40000"/>
                    <a:lumOff val="60000"/>
                  </a:schemeClr>
                </a:solidFill>
                <a:latin typeface="微软雅黑" panose="020B0503020204020204" pitchFamily="34" charset="-122"/>
                <a:ea typeface="微软雅黑" panose="020B0503020204020204" pitchFamily="34" charset="-122"/>
              </a:rPr>
              <a:t>4Ps </a:t>
            </a:r>
            <a:r>
              <a:rPr lang="zh-CN" altLang="en-US" b="1" dirty="0">
                <a:ln w="22225">
                  <a:solidFill>
                    <a:schemeClr val="accent2"/>
                  </a:solidFill>
                  <a:prstDash val="solid"/>
                </a:ln>
                <a:solidFill>
                  <a:schemeClr val="accent2">
                    <a:lumMod val="40000"/>
                    <a:lumOff val="60000"/>
                  </a:schemeClr>
                </a:solidFill>
                <a:latin typeface="微软雅黑" panose="020B0503020204020204" pitchFamily="34" charset="-122"/>
                <a:ea typeface="微软雅黑" panose="020B0503020204020204" pitchFamily="34" charset="-122"/>
              </a:rPr>
              <a:t>管理模式</a:t>
            </a:r>
            <a:endParaRPr lang="zh-CN" altLang="en-US" b="1" dirty="0">
              <a:ln w="22225">
                <a:solidFill>
                  <a:schemeClr val="accent2"/>
                </a:solidFill>
                <a:prstDash val="solid"/>
              </a:ln>
              <a:solidFill>
                <a:schemeClr val="accent2">
                  <a:lumMod val="40000"/>
                  <a:lumOff val="60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699759" y="2715116"/>
            <a:ext cx="4879843" cy="3235458"/>
            <a:chOff x="3689573" y="989327"/>
            <a:chExt cx="4812854" cy="2952770"/>
          </a:xfrm>
        </p:grpSpPr>
        <p:sp>
          <p:nvSpPr>
            <p:cNvPr id="8" name="等腰三角形 7"/>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等腰三角形 8"/>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18535" y="692695"/>
            <a:ext cx="2073754" cy="5443699"/>
          </a:xfrm>
          <a:prstGeom prst="rect">
            <a:avLst/>
          </a:prstGeom>
          <a:noFill/>
          <a:ln>
            <a:noFill/>
          </a:ln>
          <a:scene3d>
            <a:camera prst="orthographicFront"/>
            <a:lightRig rig="threePt" dir="t"/>
          </a:scene3d>
          <a:sp3d>
            <a:bevelT prst="angle"/>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等腰三角形 3"/>
          <p:cNvSpPr/>
          <p:nvPr/>
        </p:nvSpPr>
        <p:spPr>
          <a:xfrm rot="16200000" flipV="1">
            <a:off x="774197" y="2894417"/>
            <a:ext cx="2919471" cy="3564483"/>
          </a:xfrm>
          <a:prstGeom prst="triangle">
            <a:avLst>
              <a:gd name="adj" fmla="val 0"/>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312" y="692695"/>
            <a:ext cx="7299210" cy="5036076"/>
          </a:xfrm>
          <a:prstGeom prst="rect">
            <a:avLst/>
          </a:prstGeom>
          <a:noFill/>
          <a:ln>
            <a:noFill/>
          </a:ln>
          <a:effectLst>
            <a:innerShdw blurRad="63500" dist="50800" dir="8100000">
              <a:prstClr val="black">
                <a:alpha val="50000"/>
              </a:prstClr>
            </a:inn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7409" y="359944"/>
            <a:ext cx="11799518" cy="6381679"/>
          </a:xfrm>
          <a:prstGeom prst="rect">
            <a:avLst/>
          </a:prstGeom>
        </p:spPr>
      </p:pic>
      <p:sp>
        <p:nvSpPr>
          <p:cNvPr id="42" name="灯片编号占位符 2"/>
          <p:cNvSpPr>
            <a:spLocks noGrp="1"/>
          </p:cNvSpPr>
          <p:nvPr>
            <p:ph type="sldNum" sz="quarter" idx="4294967295"/>
          </p:nvPr>
        </p:nvSpPr>
        <p:spPr>
          <a:xfrm>
            <a:off x="11256695" y="6303762"/>
            <a:ext cx="381835" cy="307777"/>
          </a:xfrm>
        </p:spPr>
        <p:txBody>
          <a:bodyPr/>
          <a:lstStyle/>
          <a:p>
            <a:pPr algn="ctr"/>
            <a:fld id="{6692DE44-67BC-419D-9BAE-BD96B68B35FE}" type="slidenum">
              <a:rPr lang="en-US" altLang="zh-CN" smtClean="0"/>
            </a:fld>
            <a:endParaRPr lang="en-US" altLang="zh-CN"/>
          </a:p>
        </p:txBody>
      </p:sp>
      <p:grpSp>
        <p:nvGrpSpPr>
          <p:cNvPr id="95" name="组合 94"/>
          <p:cNvGrpSpPr/>
          <p:nvPr/>
        </p:nvGrpSpPr>
        <p:grpSpPr>
          <a:xfrm>
            <a:off x="841530" y="359944"/>
            <a:ext cx="1723549" cy="609917"/>
            <a:chOff x="1224706" y="423444"/>
            <a:chExt cx="1723549" cy="609917"/>
          </a:xfrm>
        </p:grpSpPr>
        <p:sp>
          <p:nvSpPr>
            <p:cNvPr id="46" name="文本框 45"/>
            <p:cNvSpPr txBox="1"/>
            <p:nvPr/>
          </p:nvSpPr>
          <p:spPr>
            <a:xfrm>
              <a:off x="1224706" y="423444"/>
              <a:ext cx="1723549" cy="461665"/>
            </a:xfrm>
            <a:prstGeom prst="rect">
              <a:avLst/>
            </a:prstGeom>
            <a:noFill/>
          </p:spPr>
          <p:txBody>
            <a:bodyPr wrap="none" rtlCol="0">
              <a:spAutoFit/>
            </a:bodyPr>
            <a:lstStyle/>
            <a:p>
              <a:r>
                <a:rPr lang="zh-CN" altLang="en-US" sz="2400" b="1" dirty="0" smtClean="0">
                  <a:solidFill>
                    <a:schemeClr val="accent3">
                      <a:lumMod val="60000"/>
                      <a:lumOff val="40000"/>
                    </a:schemeClr>
                  </a:solidFill>
                  <a:latin typeface="+mj-lt"/>
                </a:rPr>
                <a:t>涉及的因素</a:t>
              </a:r>
              <a:endParaRPr lang="zh-CN" altLang="en-US" sz="2400" b="1" dirty="0">
                <a:solidFill>
                  <a:schemeClr val="accent3">
                    <a:lumMod val="60000"/>
                    <a:lumOff val="40000"/>
                  </a:schemeClr>
                </a:solidFill>
                <a:latin typeface="+mj-lt"/>
              </a:endParaRPr>
            </a:p>
          </p:txBody>
        </p:sp>
        <p:sp>
          <p:nvSpPr>
            <p:cNvPr id="47" name="文本框 46"/>
            <p:cNvSpPr txBox="1"/>
            <p:nvPr/>
          </p:nvSpPr>
          <p:spPr>
            <a:xfrm>
              <a:off x="1228133" y="756362"/>
              <a:ext cx="184731" cy="276999"/>
            </a:xfrm>
            <a:prstGeom prst="rect">
              <a:avLst/>
            </a:prstGeom>
            <a:noFill/>
          </p:spPr>
          <p:txBody>
            <a:bodyPr wrap="none" rtlCol="0">
              <a:spAutoFit/>
            </a:bodyPr>
            <a:lstStyle/>
            <a:p>
              <a:endParaRPr lang="zh-CN" altLang="en-US" sz="1200" dirty="0">
                <a:solidFill>
                  <a:schemeClr val="bg1"/>
                </a:solidFill>
              </a:endParaRPr>
            </a:p>
          </p:txBody>
        </p:sp>
      </p:grpSp>
      <p:sp>
        <p:nvSpPr>
          <p:cNvPr id="96" name="椭圆 95"/>
          <p:cNvSpPr/>
          <p:nvPr/>
        </p:nvSpPr>
        <p:spPr>
          <a:xfrm>
            <a:off x="2230553" y="4996333"/>
            <a:ext cx="1215133" cy="720080"/>
          </a:xfrm>
          <a:prstGeom prst="ellipse">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t>IT</a:t>
            </a:r>
            <a:r>
              <a:rPr lang="zh-CN" altLang="en-US" dirty="0"/>
              <a:t>维护</a:t>
            </a:r>
            <a:endParaRPr lang="zh-CN" altLang="en-US" dirty="0"/>
          </a:p>
        </p:txBody>
      </p:sp>
      <p:sp>
        <p:nvSpPr>
          <p:cNvPr id="97" name="椭圆 96"/>
          <p:cNvSpPr/>
          <p:nvPr/>
        </p:nvSpPr>
        <p:spPr>
          <a:xfrm>
            <a:off x="3932376" y="1182314"/>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应急处置</a:t>
            </a:r>
            <a:endParaRPr lang="zh-CN" altLang="en-US" dirty="0"/>
          </a:p>
        </p:txBody>
      </p:sp>
      <p:sp>
        <p:nvSpPr>
          <p:cNvPr id="98" name="椭圆 97"/>
          <p:cNvSpPr/>
          <p:nvPr/>
        </p:nvSpPr>
        <p:spPr>
          <a:xfrm>
            <a:off x="4162580" y="2226021"/>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维护保养</a:t>
            </a:r>
            <a:endParaRPr lang="zh-CN" altLang="en-US" dirty="0"/>
          </a:p>
        </p:txBody>
      </p:sp>
      <p:sp>
        <p:nvSpPr>
          <p:cNvPr id="99" name="椭圆 98"/>
          <p:cNvSpPr/>
          <p:nvPr/>
        </p:nvSpPr>
        <p:spPr>
          <a:xfrm>
            <a:off x="4399775" y="3190743"/>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巡检</a:t>
            </a:r>
            <a:endParaRPr lang="zh-CN" altLang="en-US" dirty="0"/>
          </a:p>
        </p:txBody>
      </p:sp>
      <p:sp>
        <p:nvSpPr>
          <p:cNvPr id="100" name="椭圆 99"/>
          <p:cNvSpPr/>
          <p:nvPr/>
        </p:nvSpPr>
        <p:spPr>
          <a:xfrm>
            <a:off x="9544028" y="2166709"/>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出入管理</a:t>
            </a:r>
            <a:endParaRPr lang="zh-CN" altLang="en-US" dirty="0"/>
          </a:p>
        </p:txBody>
      </p:sp>
      <p:sp>
        <p:nvSpPr>
          <p:cNvPr id="101" name="椭圆 100"/>
          <p:cNvSpPr/>
          <p:nvPr/>
        </p:nvSpPr>
        <p:spPr>
          <a:xfrm>
            <a:off x="1293692" y="1374621"/>
            <a:ext cx="1574120"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t>资源配备</a:t>
            </a:r>
            <a:endParaRPr lang="zh-CN" altLang="en-US" dirty="0"/>
          </a:p>
        </p:txBody>
      </p:sp>
      <p:sp>
        <p:nvSpPr>
          <p:cNvPr id="102" name="椭圆 101"/>
          <p:cNvSpPr/>
          <p:nvPr/>
        </p:nvSpPr>
        <p:spPr>
          <a:xfrm>
            <a:off x="1594245" y="2280067"/>
            <a:ext cx="1273567"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供</a:t>
            </a:r>
            <a:r>
              <a:rPr lang="zh-CN" altLang="en-US" dirty="0" smtClean="0"/>
              <a:t>配电</a:t>
            </a:r>
            <a:endParaRPr lang="zh-CN" altLang="en-US" dirty="0"/>
          </a:p>
        </p:txBody>
      </p:sp>
      <p:sp>
        <p:nvSpPr>
          <p:cNvPr id="103" name="椭圆 102"/>
          <p:cNvSpPr/>
          <p:nvPr/>
        </p:nvSpPr>
        <p:spPr>
          <a:xfrm>
            <a:off x="7457115" y="3364351"/>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消防安全</a:t>
            </a:r>
            <a:endParaRPr lang="zh-CN" altLang="en-US" dirty="0"/>
          </a:p>
        </p:txBody>
      </p:sp>
      <p:sp>
        <p:nvSpPr>
          <p:cNvPr id="104" name="椭圆 103"/>
          <p:cNvSpPr/>
          <p:nvPr/>
        </p:nvSpPr>
        <p:spPr>
          <a:xfrm>
            <a:off x="2794339" y="1751437"/>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制冷</a:t>
            </a:r>
            <a:r>
              <a:rPr lang="zh-CN" altLang="en-US" dirty="0" smtClean="0"/>
              <a:t>系统</a:t>
            </a:r>
            <a:endParaRPr lang="zh-CN" altLang="en-US" dirty="0"/>
          </a:p>
        </p:txBody>
      </p:sp>
      <p:sp>
        <p:nvSpPr>
          <p:cNvPr id="105" name="椭圆 104"/>
          <p:cNvSpPr/>
          <p:nvPr/>
        </p:nvSpPr>
        <p:spPr>
          <a:xfrm>
            <a:off x="1066872" y="4754325"/>
            <a:ext cx="1188132" cy="720080"/>
          </a:xfrm>
          <a:prstGeom prst="ellipse">
            <a:avLst/>
          </a:prstGeom>
          <a:ln>
            <a:solidFill>
              <a:srgbClr val="23F1D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系统上线</a:t>
            </a:r>
            <a:endParaRPr lang="zh-CN" altLang="en-US" dirty="0"/>
          </a:p>
        </p:txBody>
      </p:sp>
      <p:sp>
        <p:nvSpPr>
          <p:cNvPr id="106" name="椭圆 105"/>
          <p:cNvSpPr/>
          <p:nvPr/>
        </p:nvSpPr>
        <p:spPr>
          <a:xfrm>
            <a:off x="7761830" y="4553559"/>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办公设备</a:t>
            </a:r>
            <a:endParaRPr lang="zh-CN" altLang="en-US" dirty="0"/>
          </a:p>
        </p:txBody>
      </p:sp>
      <p:sp>
        <p:nvSpPr>
          <p:cNvPr id="107" name="椭圆 106"/>
          <p:cNvSpPr/>
          <p:nvPr/>
        </p:nvSpPr>
        <p:spPr>
          <a:xfrm>
            <a:off x="8205907" y="2431197"/>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园区环境</a:t>
            </a:r>
            <a:endParaRPr lang="zh-CN" altLang="en-US" dirty="0"/>
          </a:p>
        </p:txBody>
      </p:sp>
      <p:sp>
        <p:nvSpPr>
          <p:cNvPr id="108" name="椭圆 107"/>
          <p:cNvSpPr/>
          <p:nvPr/>
        </p:nvSpPr>
        <p:spPr>
          <a:xfrm>
            <a:off x="7559781" y="5355380"/>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文件管理</a:t>
            </a:r>
            <a:endParaRPr lang="zh-CN" altLang="en-US" dirty="0"/>
          </a:p>
        </p:txBody>
      </p:sp>
      <p:sp>
        <p:nvSpPr>
          <p:cNvPr id="109" name="椭圆 108"/>
          <p:cNvSpPr/>
          <p:nvPr/>
        </p:nvSpPr>
        <p:spPr>
          <a:xfrm>
            <a:off x="6127168" y="4821287"/>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a:t>
            </a:r>
            <a:endParaRPr lang="zh-CN" altLang="en-US" dirty="0"/>
          </a:p>
        </p:txBody>
      </p:sp>
      <p:sp>
        <p:nvSpPr>
          <p:cNvPr id="110" name="椭圆 109"/>
          <p:cNvSpPr/>
          <p:nvPr/>
        </p:nvSpPr>
        <p:spPr>
          <a:xfrm>
            <a:off x="8949962" y="3149691"/>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客户服务</a:t>
            </a:r>
            <a:endParaRPr lang="zh-CN" altLang="en-US" dirty="0"/>
          </a:p>
        </p:txBody>
      </p:sp>
      <p:sp>
        <p:nvSpPr>
          <p:cNvPr id="111" name="椭圆 110"/>
          <p:cNvSpPr/>
          <p:nvPr/>
        </p:nvSpPr>
        <p:spPr>
          <a:xfrm>
            <a:off x="3141808" y="3269728"/>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监控</a:t>
            </a:r>
            <a:endParaRPr lang="zh-CN" altLang="en-US" dirty="0"/>
          </a:p>
        </p:txBody>
      </p:sp>
      <p:sp>
        <p:nvSpPr>
          <p:cNvPr id="112" name="椭圆 111"/>
          <p:cNvSpPr/>
          <p:nvPr/>
        </p:nvSpPr>
        <p:spPr>
          <a:xfrm>
            <a:off x="1953676" y="4084431"/>
            <a:ext cx="1188132" cy="720080"/>
          </a:xfrm>
          <a:prstGeom prst="ellipse">
            <a:avLst/>
          </a:prstGeom>
          <a:ln>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系统迁移</a:t>
            </a:r>
            <a:endParaRPr lang="zh-CN" altLang="en-US" dirty="0"/>
          </a:p>
        </p:txBody>
      </p:sp>
      <p:sp>
        <p:nvSpPr>
          <p:cNvPr id="113" name="椭圆 112"/>
          <p:cNvSpPr/>
          <p:nvPr/>
        </p:nvSpPr>
        <p:spPr>
          <a:xfrm>
            <a:off x="9244474" y="5039663"/>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人力资源</a:t>
            </a:r>
            <a:endParaRPr lang="zh-CN" altLang="en-US" dirty="0"/>
          </a:p>
        </p:txBody>
      </p:sp>
      <p:sp>
        <p:nvSpPr>
          <p:cNvPr id="114" name="椭圆 113"/>
          <p:cNvSpPr/>
          <p:nvPr/>
        </p:nvSpPr>
        <p:spPr>
          <a:xfrm>
            <a:off x="9264266" y="3780739"/>
            <a:ext cx="1188132" cy="7200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后勤保障</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ppt_x"/>
                                          </p:val>
                                        </p:tav>
                                        <p:tav tm="100000">
                                          <p:val>
                                            <p:strVal val="#ppt_x"/>
                                          </p:val>
                                        </p:tav>
                                      </p:tavLst>
                                    </p:anim>
                                    <p:anim calcmode="lin" valueType="num">
                                      <p:cBhvr additive="base">
                                        <p:cTn id="8" dur="500" fill="hold"/>
                                        <p:tgtEl>
                                          <p:spTgt spid="10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anim calcmode="lin" valueType="num">
                                      <p:cBhvr additive="base">
                                        <p:cTn id="11" dur="500" fill="hold"/>
                                        <p:tgtEl>
                                          <p:spTgt spid="99"/>
                                        </p:tgtEl>
                                        <p:attrNameLst>
                                          <p:attrName>ppt_x</p:attrName>
                                        </p:attrNameLst>
                                      </p:cBhvr>
                                      <p:tavLst>
                                        <p:tav tm="0">
                                          <p:val>
                                            <p:strVal val="#ppt_x"/>
                                          </p:val>
                                        </p:tav>
                                        <p:tav tm="100000">
                                          <p:val>
                                            <p:strVal val="#ppt_x"/>
                                          </p:val>
                                        </p:tav>
                                      </p:tavLst>
                                    </p:anim>
                                    <p:anim calcmode="lin" valueType="num">
                                      <p:cBhvr additive="base">
                                        <p:cTn id="12" dur="500" fill="hold"/>
                                        <p:tgtEl>
                                          <p:spTgt spid="9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anim calcmode="lin" valueType="num">
                                      <p:cBhvr additive="base">
                                        <p:cTn id="15" dur="500" fill="hold"/>
                                        <p:tgtEl>
                                          <p:spTgt spid="104"/>
                                        </p:tgtEl>
                                        <p:attrNameLst>
                                          <p:attrName>ppt_x</p:attrName>
                                        </p:attrNameLst>
                                      </p:cBhvr>
                                      <p:tavLst>
                                        <p:tav tm="0">
                                          <p:val>
                                            <p:strVal val="#ppt_x"/>
                                          </p:val>
                                        </p:tav>
                                        <p:tav tm="100000">
                                          <p:val>
                                            <p:strVal val="#ppt_x"/>
                                          </p:val>
                                        </p:tav>
                                      </p:tavLst>
                                    </p:anim>
                                    <p:anim calcmode="lin" valueType="num">
                                      <p:cBhvr additive="base">
                                        <p:cTn id="16" dur="500" fill="hold"/>
                                        <p:tgtEl>
                                          <p:spTgt spid="10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8"/>
                                        </p:tgtEl>
                                        <p:attrNameLst>
                                          <p:attrName>style.visibility</p:attrName>
                                        </p:attrNameLst>
                                      </p:cBhvr>
                                      <p:to>
                                        <p:strVal val="visible"/>
                                      </p:to>
                                    </p:set>
                                    <p:anim calcmode="lin" valueType="num">
                                      <p:cBhvr additive="base">
                                        <p:cTn id="19" dur="500" fill="hold"/>
                                        <p:tgtEl>
                                          <p:spTgt spid="98"/>
                                        </p:tgtEl>
                                        <p:attrNameLst>
                                          <p:attrName>ppt_x</p:attrName>
                                        </p:attrNameLst>
                                      </p:cBhvr>
                                      <p:tavLst>
                                        <p:tav tm="0">
                                          <p:val>
                                            <p:strVal val="#ppt_x"/>
                                          </p:val>
                                        </p:tav>
                                        <p:tav tm="100000">
                                          <p:val>
                                            <p:strVal val="#ppt_x"/>
                                          </p:val>
                                        </p:tav>
                                      </p:tavLst>
                                    </p:anim>
                                    <p:anim calcmode="lin" valueType="num">
                                      <p:cBhvr additive="base">
                                        <p:cTn id="20" dur="500" fill="hold"/>
                                        <p:tgtEl>
                                          <p:spTgt spid="9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ppt_x"/>
                                          </p:val>
                                        </p:tav>
                                        <p:tav tm="100000">
                                          <p:val>
                                            <p:strVal val="#ppt_x"/>
                                          </p:val>
                                        </p:tav>
                                      </p:tavLst>
                                    </p:anim>
                                    <p:anim calcmode="lin" valueType="num">
                                      <p:cBhvr additive="base">
                                        <p:cTn id="24" dur="500" fill="hold"/>
                                        <p:tgtEl>
                                          <p:spTgt spid="11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box(in)">
                                      <p:cBhvr>
                                        <p:cTn id="29" dur="500"/>
                                        <p:tgtEl>
                                          <p:spTgt spid="101"/>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103"/>
                                        </p:tgtEl>
                                        <p:attrNameLst>
                                          <p:attrName>style.visibility</p:attrName>
                                        </p:attrNameLst>
                                      </p:cBhvr>
                                      <p:to>
                                        <p:strVal val="visible"/>
                                      </p:to>
                                    </p:set>
                                    <p:animEffect transition="in" filter="checkerboard(across)">
                                      <p:cBhvr>
                                        <p:cTn id="34" dur="500"/>
                                        <p:tgtEl>
                                          <p:spTgt spid="103"/>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checkerboard(across)">
                                      <p:cBhvr>
                                        <p:cTn id="37" dur="500"/>
                                        <p:tgtEl>
                                          <p:spTgt spid="100"/>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checkerboard(across)">
                                      <p:cBhvr>
                                        <p:cTn id="40" dur="500"/>
                                        <p:tgtEl>
                                          <p:spTgt spid="10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6"/>
                                        </p:tgtEl>
                                        <p:attrNameLst>
                                          <p:attrName>style.visibility</p:attrName>
                                        </p:attrNameLst>
                                      </p:cBhvr>
                                      <p:to>
                                        <p:strVal val="visible"/>
                                      </p:to>
                                    </p:set>
                                    <p:anim calcmode="lin" valueType="num">
                                      <p:cBhvr additive="base">
                                        <p:cTn id="45" dur="500" fill="hold"/>
                                        <p:tgtEl>
                                          <p:spTgt spid="96"/>
                                        </p:tgtEl>
                                        <p:attrNameLst>
                                          <p:attrName>ppt_x</p:attrName>
                                        </p:attrNameLst>
                                      </p:cBhvr>
                                      <p:tavLst>
                                        <p:tav tm="0">
                                          <p:val>
                                            <p:strVal val="#ppt_x"/>
                                          </p:val>
                                        </p:tav>
                                        <p:tav tm="100000">
                                          <p:val>
                                            <p:strVal val="#ppt_x"/>
                                          </p:val>
                                        </p:tav>
                                      </p:tavLst>
                                    </p:anim>
                                    <p:anim calcmode="lin" valueType="num">
                                      <p:cBhvr additive="base">
                                        <p:cTn id="46" dur="500" fill="hold"/>
                                        <p:tgtEl>
                                          <p:spTgt spid="9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anim calcmode="lin" valueType="num">
                                      <p:cBhvr additive="base">
                                        <p:cTn id="49" dur="500" fill="hold"/>
                                        <p:tgtEl>
                                          <p:spTgt spid="106"/>
                                        </p:tgtEl>
                                        <p:attrNameLst>
                                          <p:attrName>ppt_x</p:attrName>
                                        </p:attrNameLst>
                                      </p:cBhvr>
                                      <p:tavLst>
                                        <p:tav tm="0">
                                          <p:val>
                                            <p:strVal val="#ppt_x"/>
                                          </p:val>
                                        </p:tav>
                                        <p:tav tm="100000">
                                          <p:val>
                                            <p:strVal val="#ppt_x"/>
                                          </p:val>
                                        </p:tav>
                                      </p:tavLst>
                                    </p:anim>
                                    <p:anim calcmode="lin" valueType="num">
                                      <p:cBhvr additive="base">
                                        <p:cTn id="50" dur="500" fill="hold"/>
                                        <p:tgtEl>
                                          <p:spTgt spid="10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anim calcmode="lin" valueType="num">
                                      <p:cBhvr additive="base">
                                        <p:cTn id="53" dur="500" fill="hold"/>
                                        <p:tgtEl>
                                          <p:spTgt spid="105"/>
                                        </p:tgtEl>
                                        <p:attrNameLst>
                                          <p:attrName>ppt_x</p:attrName>
                                        </p:attrNameLst>
                                      </p:cBhvr>
                                      <p:tavLst>
                                        <p:tav tm="0">
                                          <p:val>
                                            <p:strVal val="#ppt_x"/>
                                          </p:val>
                                        </p:tav>
                                        <p:tav tm="100000">
                                          <p:val>
                                            <p:strVal val="#ppt_x"/>
                                          </p:val>
                                        </p:tav>
                                      </p:tavLst>
                                    </p:anim>
                                    <p:anim calcmode="lin" valueType="num">
                                      <p:cBhvr additive="base">
                                        <p:cTn id="54"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10"/>
                                        </p:tgtEl>
                                        <p:attrNameLst>
                                          <p:attrName>style.visibility</p:attrName>
                                        </p:attrNameLst>
                                      </p:cBhvr>
                                      <p:to>
                                        <p:strVal val="visible"/>
                                      </p:to>
                                    </p:set>
                                    <p:animEffect transition="in" filter="blinds(horizontal)">
                                      <p:cBhvr>
                                        <p:cTn id="59" dur="500"/>
                                        <p:tgtEl>
                                          <p:spTgt spid="110"/>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97"/>
                                        </p:tgtEl>
                                        <p:attrNameLst>
                                          <p:attrName>style.visibility</p:attrName>
                                        </p:attrNameLst>
                                      </p:cBhvr>
                                      <p:to>
                                        <p:strVal val="visible"/>
                                      </p:to>
                                    </p:set>
                                    <p:animEffect transition="in" filter="box(in)">
                                      <p:cBhvr>
                                        <p:cTn id="64" dur="500"/>
                                        <p:tgtEl>
                                          <p:spTgt spid="97"/>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108"/>
                                        </p:tgtEl>
                                        <p:attrNameLst>
                                          <p:attrName>style.visibility</p:attrName>
                                        </p:attrNameLst>
                                      </p:cBhvr>
                                      <p:to>
                                        <p:strVal val="visible"/>
                                      </p:to>
                                    </p:set>
                                    <p:animEffect transition="in" filter="box(in)">
                                      <p:cBhvr>
                                        <p:cTn id="67" dur="500"/>
                                        <p:tgtEl>
                                          <p:spTgt spid="108"/>
                                        </p:tgtEl>
                                      </p:cBhvr>
                                    </p:animEffect>
                                  </p:childTnLst>
                                </p:cTn>
                              </p:par>
                              <p:par>
                                <p:cTn id="68" presetID="4" presetClass="entr" presetSubtype="16" fill="hold" grpId="0" nodeType="withEffect">
                                  <p:stCondLst>
                                    <p:cond delay="0"/>
                                  </p:stCondLst>
                                  <p:childTnLst>
                                    <p:set>
                                      <p:cBhvr>
                                        <p:cTn id="69" dur="1" fill="hold">
                                          <p:stCondLst>
                                            <p:cond delay="0"/>
                                          </p:stCondLst>
                                        </p:cTn>
                                        <p:tgtEl>
                                          <p:spTgt spid="112"/>
                                        </p:tgtEl>
                                        <p:attrNameLst>
                                          <p:attrName>style.visibility</p:attrName>
                                        </p:attrNameLst>
                                      </p:cBhvr>
                                      <p:to>
                                        <p:strVal val="visible"/>
                                      </p:to>
                                    </p:set>
                                    <p:animEffect transition="in" filter="box(in)">
                                      <p:cBhvr>
                                        <p:cTn id="70" dur="500"/>
                                        <p:tgtEl>
                                          <p:spTgt spid="112"/>
                                        </p:tgtEl>
                                      </p:cBhvr>
                                    </p:animEffect>
                                  </p:childTnLst>
                                </p:cTn>
                              </p:par>
                            </p:childTnLst>
                          </p:cTn>
                        </p:par>
                      </p:childTnLst>
                    </p:cTn>
                  </p:par>
                  <p:par>
                    <p:cTn id="71" fill="hold">
                      <p:stCondLst>
                        <p:cond delay="indefinite"/>
                      </p:stCondLst>
                      <p:childTnLst>
                        <p:par>
                          <p:cTn id="72" fill="hold">
                            <p:stCondLst>
                              <p:cond delay="0"/>
                            </p:stCondLst>
                            <p:childTnLst>
                              <p:par>
                                <p:cTn id="73" presetID="5" presetClass="entr" presetSubtype="10" fill="hold" grpId="0" nodeType="clickEffect">
                                  <p:stCondLst>
                                    <p:cond delay="0"/>
                                  </p:stCondLst>
                                  <p:childTnLst>
                                    <p:set>
                                      <p:cBhvr>
                                        <p:cTn id="74" dur="1" fill="hold">
                                          <p:stCondLst>
                                            <p:cond delay="0"/>
                                          </p:stCondLst>
                                        </p:cTn>
                                        <p:tgtEl>
                                          <p:spTgt spid="113"/>
                                        </p:tgtEl>
                                        <p:attrNameLst>
                                          <p:attrName>style.visibility</p:attrName>
                                        </p:attrNameLst>
                                      </p:cBhvr>
                                      <p:to>
                                        <p:strVal val="visible"/>
                                      </p:to>
                                    </p:set>
                                    <p:animEffect transition="in" filter="checkerboard(across)">
                                      <p:cBhvr>
                                        <p:cTn id="75" dur="500"/>
                                        <p:tgtEl>
                                          <p:spTgt spid="113"/>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109"/>
                                        </p:tgtEl>
                                        <p:attrNameLst>
                                          <p:attrName>style.visibility</p:attrName>
                                        </p:attrNameLst>
                                      </p:cBhvr>
                                      <p:to>
                                        <p:strVal val="visible"/>
                                      </p:to>
                                    </p:set>
                                    <p:animEffect transition="in" filter="blinds(horizontal)">
                                      <p:cBhvr>
                                        <p:cTn id="80" dur="500"/>
                                        <p:tgtEl>
                                          <p:spTgt spid="109"/>
                                        </p:tgtEl>
                                      </p:cBhvr>
                                    </p:animEffect>
                                  </p:childTnLst>
                                </p:cTn>
                              </p:par>
                              <p:par>
                                <p:cTn id="81" presetID="4" presetClass="entr" presetSubtype="16" fill="hold" grpId="0" nodeType="withEffect">
                                  <p:stCondLst>
                                    <p:cond delay="0"/>
                                  </p:stCondLst>
                                  <p:childTnLst>
                                    <p:set>
                                      <p:cBhvr>
                                        <p:cTn id="82" dur="1" fill="hold">
                                          <p:stCondLst>
                                            <p:cond delay="0"/>
                                          </p:stCondLst>
                                        </p:cTn>
                                        <p:tgtEl>
                                          <p:spTgt spid="114"/>
                                        </p:tgtEl>
                                        <p:attrNameLst>
                                          <p:attrName>style.visibility</p:attrName>
                                        </p:attrNameLst>
                                      </p:cBhvr>
                                      <p:to>
                                        <p:strVal val="visible"/>
                                      </p:to>
                                    </p:set>
                                    <p:animEffect transition="in" filter="box(in)">
                                      <p:cBhvr>
                                        <p:cTn id="8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76"/>
          <p:cNvGrpSpPr/>
          <p:nvPr/>
        </p:nvGrpSpPr>
        <p:grpSpPr bwMode="auto">
          <a:xfrm>
            <a:off x="4538433" y="2477438"/>
            <a:ext cx="2052637" cy="1857375"/>
            <a:chOff x="3500430" y="3021270"/>
            <a:chExt cx="2052000" cy="1857389"/>
          </a:xfrm>
        </p:grpSpPr>
        <p:cxnSp>
          <p:nvCxnSpPr>
            <p:cNvPr id="68" name="直接箭头连接符 67"/>
            <p:cNvCxnSpPr/>
            <p:nvPr/>
          </p:nvCxnSpPr>
          <p:spPr>
            <a:xfrm rot="5400000" flipH="1" flipV="1">
              <a:off x="3588213" y="3306433"/>
              <a:ext cx="1857389" cy="1287063"/>
            </a:xfrm>
            <a:prstGeom prst="straightConnector1">
              <a:avLst/>
            </a:prstGeom>
            <a:ln w="19050">
              <a:solidFill>
                <a:schemeClr val="tx1">
                  <a:lumMod val="65000"/>
                  <a:lumOff val="35000"/>
                </a:schemeClr>
              </a:solidFill>
              <a:prstDash val="dash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rot="16200000" flipV="1">
              <a:off x="3588213" y="3306433"/>
              <a:ext cx="1857389" cy="1287063"/>
            </a:xfrm>
            <a:prstGeom prst="straightConnector1">
              <a:avLst/>
            </a:prstGeom>
            <a:ln w="19050">
              <a:solidFill>
                <a:schemeClr val="tx1">
                  <a:lumMod val="65000"/>
                  <a:lumOff val="35000"/>
                </a:schemeClr>
              </a:solidFill>
              <a:prstDash val="dash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3500430" y="3959489"/>
              <a:ext cx="2052000" cy="0"/>
            </a:xfrm>
            <a:prstGeom prst="straightConnector1">
              <a:avLst/>
            </a:prstGeom>
            <a:ln w="19050">
              <a:solidFill>
                <a:schemeClr val="tx1">
                  <a:lumMod val="65000"/>
                  <a:lumOff val="35000"/>
                </a:schemeClr>
              </a:solidFill>
              <a:prstDash val="dash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组合 82"/>
          <p:cNvGrpSpPr/>
          <p:nvPr/>
        </p:nvGrpSpPr>
        <p:grpSpPr bwMode="auto">
          <a:xfrm>
            <a:off x="4662258" y="2299638"/>
            <a:ext cx="1785937" cy="1873250"/>
            <a:chOff x="5373093" y="3829483"/>
            <a:chExt cx="2342179" cy="2416250"/>
          </a:xfrm>
        </p:grpSpPr>
        <p:sp>
          <p:nvSpPr>
            <p:cNvPr id="72" name="椭圆 71"/>
            <p:cNvSpPr/>
            <p:nvPr/>
          </p:nvSpPr>
          <p:spPr bwMode="auto">
            <a:xfrm>
              <a:off x="5554221" y="4234922"/>
              <a:ext cx="2009070" cy="2008763"/>
            </a:xfrm>
            <a:prstGeom prst="ellipse">
              <a:avLst/>
            </a:prstGeom>
            <a:solidFill>
              <a:srgbClr val="C00000"/>
            </a:solidFill>
            <a:ln w="25400"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73" name="图片 75" descr="透明圆（高光）.png"/>
            <p:cNvPicPr>
              <a:picLocks noChangeAspect="1"/>
            </p:cNvPicPr>
            <p:nvPr/>
          </p:nvPicPr>
          <p:blipFill>
            <a:blip r:embed="rId1"/>
            <a:srcRect/>
            <a:stretch>
              <a:fillRect/>
            </a:stretch>
          </p:blipFill>
          <p:spPr bwMode="auto">
            <a:xfrm>
              <a:off x="5422280" y="4028470"/>
              <a:ext cx="2232248" cy="2065932"/>
            </a:xfrm>
            <a:prstGeom prst="rect">
              <a:avLst/>
            </a:prstGeom>
            <a:noFill/>
            <a:ln w="9525">
              <a:noFill/>
              <a:miter lim="800000"/>
              <a:headEnd/>
              <a:tailEnd/>
            </a:ln>
          </p:spPr>
        </p:pic>
        <p:pic>
          <p:nvPicPr>
            <p:cNvPr id="74" name="图片 76" descr="透明圆（高光）.png"/>
            <p:cNvPicPr>
              <a:picLocks noChangeAspect="1"/>
            </p:cNvPicPr>
            <p:nvPr/>
          </p:nvPicPr>
          <p:blipFill>
            <a:blip r:embed="rId1"/>
            <a:srcRect/>
            <a:stretch>
              <a:fillRect/>
            </a:stretch>
          </p:blipFill>
          <p:spPr bwMode="auto">
            <a:xfrm>
              <a:off x="5620699" y="4119368"/>
              <a:ext cx="1843672" cy="1371782"/>
            </a:xfrm>
            <a:prstGeom prst="rect">
              <a:avLst/>
            </a:prstGeom>
            <a:noFill/>
            <a:ln w="9525">
              <a:noFill/>
              <a:miter lim="800000"/>
              <a:headEnd/>
              <a:tailEnd/>
            </a:ln>
          </p:spPr>
        </p:pic>
        <p:sp>
          <p:nvSpPr>
            <p:cNvPr id="75" name="新月形 74"/>
            <p:cNvSpPr/>
            <p:nvPr/>
          </p:nvSpPr>
          <p:spPr>
            <a:xfrm rot="16200000">
              <a:off x="6072434" y="4761123"/>
              <a:ext cx="972644" cy="1996577"/>
            </a:xfrm>
            <a:prstGeom prst="moon">
              <a:avLst>
                <a:gd name="adj" fmla="val 24933"/>
              </a:avLst>
            </a:prstGeom>
            <a:solidFill>
              <a:srgbClr val="8E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76" name="图片 81" descr="高光点.png"/>
            <p:cNvPicPr>
              <a:picLocks noChangeAspect="1"/>
            </p:cNvPicPr>
            <p:nvPr/>
          </p:nvPicPr>
          <p:blipFill>
            <a:blip r:embed="rId2"/>
            <a:srcRect/>
            <a:stretch>
              <a:fillRect/>
            </a:stretch>
          </p:blipFill>
          <p:spPr bwMode="auto">
            <a:xfrm>
              <a:off x="5373093" y="3829483"/>
              <a:ext cx="2342179" cy="2412000"/>
            </a:xfrm>
            <a:prstGeom prst="rect">
              <a:avLst/>
            </a:prstGeom>
            <a:noFill/>
            <a:ln w="9525">
              <a:noFill/>
              <a:miter lim="800000"/>
              <a:headEnd/>
              <a:tailEnd/>
            </a:ln>
          </p:spPr>
        </p:pic>
      </p:grpSp>
      <p:sp>
        <p:nvSpPr>
          <p:cNvPr id="77" name="椭圆 76"/>
          <p:cNvSpPr/>
          <p:nvPr/>
        </p:nvSpPr>
        <p:spPr>
          <a:xfrm>
            <a:off x="5876023" y="5061179"/>
            <a:ext cx="1306163" cy="431989"/>
          </a:xfrm>
          <a:prstGeom prst="ellipse">
            <a:avLst/>
          </a:prstGeom>
          <a:solidFill>
            <a:schemeClr val="bg1">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78" name="椭圆 77"/>
          <p:cNvSpPr/>
          <p:nvPr/>
        </p:nvSpPr>
        <p:spPr>
          <a:xfrm>
            <a:off x="3456883" y="4811601"/>
            <a:ext cx="1306163" cy="431989"/>
          </a:xfrm>
          <a:prstGeom prst="ellipse">
            <a:avLst/>
          </a:prstGeom>
          <a:solidFill>
            <a:schemeClr val="bg1">
              <a:lumMod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79" name="椭圆 78"/>
          <p:cNvSpPr/>
          <p:nvPr/>
        </p:nvSpPr>
        <p:spPr>
          <a:xfrm>
            <a:off x="6365562" y="4801985"/>
            <a:ext cx="1306163" cy="431989"/>
          </a:xfrm>
          <a:prstGeom prst="ellipse">
            <a:avLst/>
          </a:prstGeom>
          <a:solidFill>
            <a:schemeClr val="bg1">
              <a:lumMod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80" name="椭圆 79"/>
          <p:cNvSpPr/>
          <p:nvPr/>
        </p:nvSpPr>
        <p:spPr>
          <a:xfrm>
            <a:off x="3946568" y="5070795"/>
            <a:ext cx="1306163" cy="431989"/>
          </a:xfrm>
          <a:prstGeom prst="ellipse">
            <a:avLst/>
          </a:prstGeom>
          <a:solidFill>
            <a:schemeClr val="bg1">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81" name="椭圆 80"/>
          <p:cNvSpPr/>
          <p:nvPr/>
        </p:nvSpPr>
        <p:spPr>
          <a:xfrm>
            <a:off x="4320862" y="4734819"/>
            <a:ext cx="2505538" cy="518387"/>
          </a:xfrm>
          <a:prstGeom prst="ellipse">
            <a:avLst/>
          </a:prstGeom>
          <a:solidFill>
            <a:schemeClr val="bg1">
              <a:lumMod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82" name="椭圆 81"/>
          <p:cNvSpPr/>
          <p:nvPr/>
        </p:nvSpPr>
        <p:spPr>
          <a:xfrm>
            <a:off x="4033608" y="1844025"/>
            <a:ext cx="3046412" cy="3048000"/>
          </a:xfrm>
          <a:prstGeom prst="ellipse">
            <a:avLst/>
          </a:prstGeom>
          <a:noFill/>
          <a:ln>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83" name="组合 83"/>
          <p:cNvGrpSpPr/>
          <p:nvPr/>
        </p:nvGrpSpPr>
        <p:grpSpPr bwMode="auto">
          <a:xfrm>
            <a:off x="6506933" y="2769538"/>
            <a:ext cx="1047750" cy="1084262"/>
            <a:chOff x="5373093" y="3823380"/>
            <a:chExt cx="2342179" cy="2422353"/>
          </a:xfrm>
        </p:grpSpPr>
        <p:sp>
          <p:nvSpPr>
            <p:cNvPr id="84" name="椭圆 83"/>
            <p:cNvSpPr/>
            <p:nvPr/>
          </p:nvSpPr>
          <p:spPr bwMode="auto">
            <a:xfrm>
              <a:off x="5554078" y="4234790"/>
              <a:ext cx="2008596" cy="2007397"/>
            </a:xfrm>
            <a:prstGeom prst="ellipse">
              <a:avLst/>
            </a:prstGeom>
            <a:solidFill>
              <a:schemeClr val="tx1">
                <a:lumMod val="50000"/>
                <a:lumOff val="50000"/>
              </a:schemeClr>
            </a:solidFill>
            <a:ln w="25400"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85" name="新月形 84"/>
            <p:cNvSpPr/>
            <p:nvPr/>
          </p:nvSpPr>
          <p:spPr>
            <a:xfrm rot="16200000">
              <a:off x="6074262" y="4760868"/>
              <a:ext cx="971779" cy="1997951"/>
            </a:xfrm>
            <a:prstGeom prst="moon">
              <a:avLst>
                <a:gd name="adj" fmla="val 24933"/>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86" name="图片 75" descr="透明圆（高光）.png"/>
            <p:cNvPicPr>
              <a:picLocks noChangeAspect="1"/>
            </p:cNvPicPr>
            <p:nvPr/>
          </p:nvPicPr>
          <p:blipFill>
            <a:blip r:embed="rId1"/>
            <a:srcRect/>
            <a:stretch>
              <a:fillRect/>
            </a:stretch>
          </p:blipFill>
          <p:spPr bwMode="auto">
            <a:xfrm>
              <a:off x="5422280" y="4028470"/>
              <a:ext cx="2232248" cy="2065932"/>
            </a:xfrm>
            <a:prstGeom prst="rect">
              <a:avLst/>
            </a:prstGeom>
            <a:noFill/>
            <a:ln w="9525">
              <a:noFill/>
              <a:miter lim="800000"/>
              <a:headEnd/>
              <a:tailEnd/>
            </a:ln>
          </p:spPr>
        </p:pic>
        <p:pic>
          <p:nvPicPr>
            <p:cNvPr id="87" name="图片 76" descr="透明圆（高光）.png"/>
            <p:cNvPicPr>
              <a:picLocks noChangeAspect="1"/>
            </p:cNvPicPr>
            <p:nvPr/>
          </p:nvPicPr>
          <p:blipFill>
            <a:blip r:embed="rId1"/>
            <a:srcRect/>
            <a:stretch>
              <a:fillRect/>
            </a:stretch>
          </p:blipFill>
          <p:spPr bwMode="auto">
            <a:xfrm>
              <a:off x="5620699" y="4119368"/>
              <a:ext cx="1843672" cy="1371782"/>
            </a:xfrm>
            <a:prstGeom prst="rect">
              <a:avLst/>
            </a:prstGeom>
            <a:noFill/>
            <a:ln w="9525">
              <a:noFill/>
              <a:miter lim="800000"/>
              <a:headEnd/>
              <a:tailEnd/>
            </a:ln>
          </p:spPr>
        </p:pic>
        <p:pic>
          <p:nvPicPr>
            <p:cNvPr id="88" name="图片 88" descr="高光点.png"/>
            <p:cNvPicPr>
              <a:picLocks noChangeAspect="1"/>
            </p:cNvPicPr>
            <p:nvPr/>
          </p:nvPicPr>
          <p:blipFill>
            <a:blip r:embed="rId3"/>
            <a:srcRect/>
            <a:stretch>
              <a:fillRect/>
            </a:stretch>
          </p:blipFill>
          <p:spPr bwMode="auto">
            <a:xfrm>
              <a:off x="5373093" y="3823380"/>
              <a:ext cx="2342179" cy="2411999"/>
            </a:xfrm>
            <a:prstGeom prst="rect">
              <a:avLst/>
            </a:prstGeom>
            <a:noFill/>
            <a:ln w="9525">
              <a:noFill/>
              <a:miter lim="800000"/>
              <a:headEnd/>
              <a:tailEnd/>
            </a:ln>
          </p:spPr>
        </p:pic>
      </p:grpSp>
      <p:grpSp>
        <p:nvGrpSpPr>
          <p:cNvPr id="89" name="组合 89"/>
          <p:cNvGrpSpPr/>
          <p:nvPr/>
        </p:nvGrpSpPr>
        <p:grpSpPr bwMode="auto">
          <a:xfrm>
            <a:off x="3554183" y="2769538"/>
            <a:ext cx="1047750" cy="1084262"/>
            <a:chOff x="5373093" y="3823380"/>
            <a:chExt cx="2342179" cy="2422353"/>
          </a:xfrm>
        </p:grpSpPr>
        <p:sp>
          <p:nvSpPr>
            <p:cNvPr id="90" name="椭圆 89"/>
            <p:cNvSpPr/>
            <p:nvPr/>
          </p:nvSpPr>
          <p:spPr bwMode="auto">
            <a:xfrm>
              <a:off x="5554078" y="4234790"/>
              <a:ext cx="2008596" cy="2007397"/>
            </a:xfrm>
            <a:prstGeom prst="ellipse">
              <a:avLst/>
            </a:prstGeom>
            <a:solidFill>
              <a:schemeClr val="tx1">
                <a:lumMod val="50000"/>
                <a:lumOff val="50000"/>
              </a:schemeClr>
            </a:solidFill>
            <a:ln w="25400"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91" name="新月形 90"/>
            <p:cNvSpPr/>
            <p:nvPr/>
          </p:nvSpPr>
          <p:spPr>
            <a:xfrm rot="16200000">
              <a:off x="6074262" y="4760868"/>
              <a:ext cx="971779" cy="1997951"/>
            </a:xfrm>
            <a:prstGeom prst="moon">
              <a:avLst>
                <a:gd name="adj" fmla="val 24933"/>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92" name="图片 75" descr="透明圆（高光）.png"/>
            <p:cNvPicPr>
              <a:picLocks noChangeAspect="1"/>
            </p:cNvPicPr>
            <p:nvPr/>
          </p:nvPicPr>
          <p:blipFill>
            <a:blip r:embed="rId1"/>
            <a:srcRect/>
            <a:stretch>
              <a:fillRect/>
            </a:stretch>
          </p:blipFill>
          <p:spPr bwMode="auto">
            <a:xfrm>
              <a:off x="5422280" y="4028470"/>
              <a:ext cx="2232248" cy="2065932"/>
            </a:xfrm>
            <a:prstGeom prst="rect">
              <a:avLst/>
            </a:prstGeom>
            <a:noFill/>
            <a:ln w="9525">
              <a:noFill/>
              <a:miter lim="800000"/>
              <a:headEnd/>
              <a:tailEnd/>
            </a:ln>
          </p:spPr>
        </p:pic>
        <p:pic>
          <p:nvPicPr>
            <p:cNvPr id="93" name="图片 76" descr="透明圆（高光）.png"/>
            <p:cNvPicPr>
              <a:picLocks noChangeAspect="1"/>
            </p:cNvPicPr>
            <p:nvPr/>
          </p:nvPicPr>
          <p:blipFill>
            <a:blip r:embed="rId1"/>
            <a:srcRect/>
            <a:stretch>
              <a:fillRect/>
            </a:stretch>
          </p:blipFill>
          <p:spPr bwMode="auto">
            <a:xfrm>
              <a:off x="5620699" y="4119368"/>
              <a:ext cx="1843672" cy="1371782"/>
            </a:xfrm>
            <a:prstGeom prst="rect">
              <a:avLst/>
            </a:prstGeom>
            <a:noFill/>
            <a:ln w="9525">
              <a:noFill/>
              <a:miter lim="800000"/>
              <a:headEnd/>
              <a:tailEnd/>
            </a:ln>
          </p:spPr>
        </p:pic>
        <p:pic>
          <p:nvPicPr>
            <p:cNvPr id="94" name="图片 94" descr="高光点.png"/>
            <p:cNvPicPr>
              <a:picLocks noChangeAspect="1"/>
            </p:cNvPicPr>
            <p:nvPr/>
          </p:nvPicPr>
          <p:blipFill>
            <a:blip r:embed="rId3"/>
            <a:srcRect/>
            <a:stretch>
              <a:fillRect/>
            </a:stretch>
          </p:blipFill>
          <p:spPr bwMode="auto">
            <a:xfrm>
              <a:off x="5373093" y="3823380"/>
              <a:ext cx="2342179" cy="2411999"/>
            </a:xfrm>
            <a:prstGeom prst="rect">
              <a:avLst/>
            </a:prstGeom>
            <a:noFill/>
            <a:ln w="9525">
              <a:noFill/>
              <a:miter lim="800000"/>
              <a:headEnd/>
              <a:tailEnd/>
            </a:ln>
          </p:spPr>
        </p:pic>
      </p:grpSp>
      <p:grpSp>
        <p:nvGrpSpPr>
          <p:cNvPr id="95" name="组合 95"/>
          <p:cNvGrpSpPr/>
          <p:nvPr/>
        </p:nvGrpSpPr>
        <p:grpSpPr bwMode="auto">
          <a:xfrm>
            <a:off x="4073295" y="4042713"/>
            <a:ext cx="1047750" cy="1084262"/>
            <a:chOff x="5373093" y="3823380"/>
            <a:chExt cx="2342179" cy="2422353"/>
          </a:xfrm>
        </p:grpSpPr>
        <p:sp>
          <p:nvSpPr>
            <p:cNvPr id="96" name="椭圆 95"/>
            <p:cNvSpPr/>
            <p:nvPr/>
          </p:nvSpPr>
          <p:spPr bwMode="auto">
            <a:xfrm>
              <a:off x="5554081" y="4234790"/>
              <a:ext cx="2008596" cy="2007397"/>
            </a:xfrm>
            <a:prstGeom prst="ellipse">
              <a:avLst/>
            </a:prstGeom>
            <a:solidFill>
              <a:schemeClr val="tx1">
                <a:lumMod val="50000"/>
                <a:lumOff val="50000"/>
              </a:schemeClr>
            </a:solidFill>
            <a:ln w="25400"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97" name="新月形 96"/>
            <p:cNvSpPr/>
            <p:nvPr/>
          </p:nvSpPr>
          <p:spPr>
            <a:xfrm rot="16200000">
              <a:off x="6074262" y="4760870"/>
              <a:ext cx="971779" cy="1997949"/>
            </a:xfrm>
            <a:prstGeom prst="moon">
              <a:avLst>
                <a:gd name="adj" fmla="val 24933"/>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98" name="图片 75" descr="透明圆（高光）.png"/>
            <p:cNvPicPr>
              <a:picLocks noChangeAspect="1"/>
            </p:cNvPicPr>
            <p:nvPr/>
          </p:nvPicPr>
          <p:blipFill>
            <a:blip r:embed="rId1"/>
            <a:srcRect/>
            <a:stretch>
              <a:fillRect/>
            </a:stretch>
          </p:blipFill>
          <p:spPr bwMode="auto">
            <a:xfrm>
              <a:off x="5422280" y="4028470"/>
              <a:ext cx="2232248" cy="2065932"/>
            </a:xfrm>
            <a:prstGeom prst="rect">
              <a:avLst/>
            </a:prstGeom>
            <a:noFill/>
            <a:ln w="9525">
              <a:noFill/>
              <a:miter lim="800000"/>
              <a:headEnd/>
              <a:tailEnd/>
            </a:ln>
          </p:spPr>
        </p:pic>
        <p:pic>
          <p:nvPicPr>
            <p:cNvPr id="99" name="图片 76" descr="透明圆（高光）.png"/>
            <p:cNvPicPr>
              <a:picLocks noChangeAspect="1"/>
            </p:cNvPicPr>
            <p:nvPr/>
          </p:nvPicPr>
          <p:blipFill>
            <a:blip r:embed="rId1"/>
            <a:srcRect/>
            <a:stretch>
              <a:fillRect/>
            </a:stretch>
          </p:blipFill>
          <p:spPr bwMode="auto">
            <a:xfrm>
              <a:off x="5620699" y="4119368"/>
              <a:ext cx="1843672" cy="1371782"/>
            </a:xfrm>
            <a:prstGeom prst="rect">
              <a:avLst/>
            </a:prstGeom>
            <a:noFill/>
            <a:ln w="9525">
              <a:noFill/>
              <a:miter lim="800000"/>
              <a:headEnd/>
              <a:tailEnd/>
            </a:ln>
          </p:spPr>
        </p:pic>
        <p:pic>
          <p:nvPicPr>
            <p:cNvPr id="100" name="图片 100" descr="高光点.png"/>
            <p:cNvPicPr>
              <a:picLocks noChangeAspect="1"/>
            </p:cNvPicPr>
            <p:nvPr/>
          </p:nvPicPr>
          <p:blipFill>
            <a:blip r:embed="rId3"/>
            <a:srcRect/>
            <a:stretch>
              <a:fillRect/>
            </a:stretch>
          </p:blipFill>
          <p:spPr bwMode="auto">
            <a:xfrm>
              <a:off x="5373093" y="3823380"/>
              <a:ext cx="2342179" cy="2411999"/>
            </a:xfrm>
            <a:prstGeom prst="rect">
              <a:avLst/>
            </a:prstGeom>
            <a:noFill/>
            <a:ln w="9525">
              <a:noFill/>
              <a:miter lim="800000"/>
              <a:headEnd/>
              <a:tailEnd/>
            </a:ln>
          </p:spPr>
        </p:pic>
      </p:grpSp>
      <p:grpSp>
        <p:nvGrpSpPr>
          <p:cNvPr id="101" name="组合 101"/>
          <p:cNvGrpSpPr/>
          <p:nvPr/>
        </p:nvGrpSpPr>
        <p:grpSpPr bwMode="auto">
          <a:xfrm>
            <a:off x="5976708" y="4042713"/>
            <a:ext cx="1047750" cy="1084262"/>
            <a:chOff x="5373093" y="3823380"/>
            <a:chExt cx="2342179" cy="2422353"/>
          </a:xfrm>
        </p:grpSpPr>
        <p:sp>
          <p:nvSpPr>
            <p:cNvPr id="102" name="椭圆 101"/>
            <p:cNvSpPr/>
            <p:nvPr/>
          </p:nvSpPr>
          <p:spPr bwMode="auto">
            <a:xfrm>
              <a:off x="5554078" y="4234790"/>
              <a:ext cx="2008596" cy="2007397"/>
            </a:xfrm>
            <a:prstGeom prst="ellipse">
              <a:avLst/>
            </a:prstGeom>
            <a:solidFill>
              <a:schemeClr val="tx1">
                <a:lumMod val="50000"/>
                <a:lumOff val="50000"/>
              </a:schemeClr>
            </a:solidFill>
            <a:ln w="25400"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103" name="新月形 102"/>
            <p:cNvSpPr/>
            <p:nvPr/>
          </p:nvSpPr>
          <p:spPr>
            <a:xfrm rot="16200000">
              <a:off x="6074262" y="4760868"/>
              <a:ext cx="971779" cy="1997951"/>
            </a:xfrm>
            <a:prstGeom prst="moon">
              <a:avLst>
                <a:gd name="adj" fmla="val 24933"/>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104" name="图片 75" descr="透明圆（高光）.png"/>
            <p:cNvPicPr>
              <a:picLocks noChangeAspect="1"/>
            </p:cNvPicPr>
            <p:nvPr/>
          </p:nvPicPr>
          <p:blipFill>
            <a:blip r:embed="rId1"/>
            <a:srcRect/>
            <a:stretch>
              <a:fillRect/>
            </a:stretch>
          </p:blipFill>
          <p:spPr bwMode="auto">
            <a:xfrm>
              <a:off x="5422280" y="4028470"/>
              <a:ext cx="2232248" cy="2065932"/>
            </a:xfrm>
            <a:prstGeom prst="rect">
              <a:avLst/>
            </a:prstGeom>
            <a:noFill/>
            <a:ln w="9525">
              <a:noFill/>
              <a:miter lim="800000"/>
              <a:headEnd/>
              <a:tailEnd/>
            </a:ln>
          </p:spPr>
        </p:pic>
        <p:pic>
          <p:nvPicPr>
            <p:cNvPr id="105" name="图片 76" descr="透明圆（高光）.png"/>
            <p:cNvPicPr>
              <a:picLocks noChangeAspect="1"/>
            </p:cNvPicPr>
            <p:nvPr/>
          </p:nvPicPr>
          <p:blipFill>
            <a:blip r:embed="rId1"/>
            <a:srcRect/>
            <a:stretch>
              <a:fillRect/>
            </a:stretch>
          </p:blipFill>
          <p:spPr bwMode="auto">
            <a:xfrm>
              <a:off x="5620699" y="4119368"/>
              <a:ext cx="1843672" cy="1371782"/>
            </a:xfrm>
            <a:prstGeom prst="rect">
              <a:avLst/>
            </a:prstGeom>
            <a:noFill/>
            <a:ln w="9525">
              <a:noFill/>
              <a:miter lim="800000"/>
              <a:headEnd/>
              <a:tailEnd/>
            </a:ln>
          </p:spPr>
        </p:pic>
        <p:pic>
          <p:nvPicPr>
            <p:cNvPr id="106" name="图片 106" descr="高光点.png"/>
            <p:cNvPicPr>
              <a:picLocks noChangeAspect="1"/>
            </p:cNvPicPr>
            <p:nvPr/>
          </p:nvPicPr>
          <p:blipFill>
            <a:blip r:embed="rId3"/>
            <a:srcRect/>
            <a:stretch>
              <a:fillRect/>
            </a:stretch>
          </p:blipFill>
          <p:spPr bwMode="auto">
            <a:xfrm>
              <a:off x="5373093" y="3823380"/>
              <a:ext cx="2342179" cy="2411999"/>
            </a:xfrm>
            <a:prstGeom prst="rect">
              <a:avLst/>
            </a:prstGeom>
            <a:noFill/>
            <a:ln w="9525">
              <a:noFill/>
              <a:miter lim="800000"/>
              <a:headEnd/>
              <a:tailEnd/>
            </a:ln>
          </p:spPr>
        </p:pic>
      </p:grpSp>
      <p:grpSp>
        <p:nvGrpSpPr>
          <p:cNvPr id="107" name="组合 107"/>
          <p:cNvGrpSpPr/>
          <p:nvPr/>
        </p:nvGrpSpPr>
        <p:grpSpPr bwMode="auto">
          <a:xfrm>
            <a:off x="4114570" y="1463025"/>
            <a:ext cx="1047750" cy="1082675"/>
            <a:chOff x="5373093" y="3823380"/>
            <a:chExt cx="2342179" cy="2422353"/>
          </a:xfrm>
        </p:grpSpPr>
        <p:sp>
          <p:nvSpPr>
            <p:cNvPr id="108" name="椭圆 107"/>
            <p:cNvSpPr/>
            <p:nvPr/>
          </p:nvSpPr>
          <p:spPr bwMode="auto">
            <a:xfrm>
              <a:off x="5554081" y="4235393"/>
              <a:ext cx="2008596" cy="2006789"/>
            </a:xfrm>
            <a:prstGeom prst="ellipse">
              <a:avLst/>
            </a:prstGeom>
            <a:solidFill>
              <a:schemeClr val="tx1">
                <a:lumMod val="50000"/>
                <a:lumOff val="50000"/>
              </a:schemeClr>
            </a:solidFill>
            <a:ln w="25400"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109" name="新月形 108"/>
            <p:cNvSpPr/>
            <p:nvPr/>
          </p:nvSpPr>
          <p:spPr>
            <a:xfrm rot="16200000">
              <a:off x="6073550" y="4760158"/>
              <a:ext cx="973203" cy="1997949"/>
            </a:xfrm>
            <a:prstGeom prst="moon">
              <a:avLst>
                <a:gd name="adj" fmla="val 24933"/>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110" name="图片 75" descr="透明圆（高光）.png"/>
            <p:cNvPicPr>
              <a:picLocks noChangeAspect="1"/>
            </p:cNvPicPr>
            <p:nvPr/>
          </p:nvPicPr>
          <p:blipFill>
            <a:blip r:embed="rId1"/>
            <a:srcRect/>
            <a:stretch>
              <a:fillRect/>
            </a:stretch>
          </p:blipFill>
          <p:spPr bwMode="auto">
            <a:xfrm>
              <a:off x="5422280" y="4028470"/>
              <a:ext cx="2232248" cy="2065932"/>
            </a:xfrm>
            <a:prstGeom prst="rect">
              <a:avLst/>
            </a:prstGeom>
            <a:noFill/>
            <a:ln w="9525">
              <a:noFill/>
              <a:miter lim="800000"/>
              <a:headEnd/>
              <a:tailEnd/>
            </a:ln>
          </p:spPr>
        </p:pic>
        <p:pic>
          <p:nvPicPr>
            <p:cNvPr id="111" name="图片 76" descr="透明圆（高光）.png"/>
            <p:cNvPicPr>
              <a:picLocks noChangeAspect="1"/>
            </p:cNvPicPr>
            <p:nvPr/>
          </p:nvPicPr>
          <p:blipFill>
            <a:blip r:embed="rId1"/>
            <a:srcRect/>
            <a:stretch>
              <a:fillRect/>
            </a:stretch>
          </p:blipFill>
          <p:spPr bwMode="auto">
            <a:xfrm>
              <a:off x="5620699" y="4119368"/>
              <a:ext cx="1843672" cy="1371782"/>
            </a:xfrm>
            <a:prstGeom prst="rect">
              <a:avLst/>
            </a:prstGeom>
            <a:noFill/>
            <a:ln w="9525">
              <a:noFill/>
              <a:miter lim="800000"/>
              <a:headEnd/>
              <a:tailEnd/>
            </a:ln>
          </p:spPr>
        </p:pic>
        <p:pic>
          <p:nvPicPr>
            <p:cNvPr id="112" name="图片 112" descr="高光点.png"/>
            <p:cNvPicPr>
              <a:picLocks noChangeAspect="1"/>
            </p:cNvPicPr>
            <p:nvPr/>
          </p:nvPicPr>
          <p:blipFill>
            <a:blip r:embed="rId3"/>
            <a:srcRect/>
            <a:stretch>
              <a:fillRect/>
            </a:stretch>
          </p:blipFill>
          <p:spPr bwMode="auto">
            <a:xfrm>
              <a:off x="5373093" y="3823380"/>
              <a:ext cx="2342179" cy="2411999"/>
            </a:xfrm>
            <a:prstGeom prst="rect">
              <a:avLst/>
            </a:prstGeom>
            <a:noFill/>
            <a:ln w="9525">
              <a:noFill/>
              <a:miter lim="800000"/>
              <a:headEnd/>
              <a:tailEnd/>
            </a:ln>
          </p:spPr>
        </p:pic>
      </p:grpSp>
      <p:grpSp>
        <p:nvGrpSpPr>
          <p:cNvPr id="113" name="组合 113"/>
          <p:cNvGrpSpPr/>
          <p:nvPr/>
        </p:nvGrpSpPr>
        <p:grpSpPr bwMode="auto">
          <a:xfrm>
            <a:off x="5911620" y="1451913"/>
            <a:ext cx="1047750" cy="1084262"/>
            <a:chOff x="5373093" y="3823380"/>
            <a:chExt cx="2342179" cy="2422353"/>
          </a:xfrm>
        </p:grpSpPr>
        <p:sp>
          <p:nvSpPr>
            <p:cNvPr id="114" name="椭圆 113"/>
            <p:cNvSpPr/>
            <p:nvPr/>
          </p:nvSpPr>
          <p:spPr bwMode="auto">
            <a:xfrm>
              <a:off x="5554081" y="4234790"/>
              <a:ext cx="2008596" cy="2007397"/>
            </a:xfrm>
            <a:prstGeom prst="ellipse">
              <a:avLst/>
            </a:prstGeom>
            <a:solidFill>
              <a:schemeClr val="tx1">
                <a:lumMod val="50000"/>
                <a:lumOff val="50000"/>
              </a:schemeClr>
            </a:solidFill>
            <a:ln w="25400"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sp>
          <p:nvSpPr>
            <p:cNvPr id="115" name="新月形 114"/>
            <p:cNvSpPr/>
            <p:nvPr/>
          </p:nvSpPr>
          <p:spPr>
            <a:xfrm rot="16200000">
              <a:off x="6074262" y="4760870"/>
              <a:ext cx="971779" cy="1997949"/>
            </a:xfrm>
            <a:prstGeom prst="moon">
              <a:avLst>
                <a:gd name="adj" fmla="val 24933"/>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116" name="图片 75" descr="透明圆（高光）.png"/>
            <p:cNvPicPr>
              <a:picLocks noChangeAspect="1"/>
            </p:cNvPicPr>
            <p:nvPr/>
          </p:nvPicPr>
          <p:blipFill>
            <a:blip r:embed="rId1"/>
            <a:srcRect/>
            <a:stretch>
              <a:fillRect/>
            </a:stretch>
          </p:blipFill>
          <p:spPr bwMode="auto">
            <a:xfrm>
              <a:off x="5422280" y="4028470"/>
              <a:ext cx="2232248" cy="2065932"/>
            </a:xfrm>
            <a:prstGeom prst="rect">
              <a:avLst/>
            </a:prstGeom>
            <a:noFill/>
            <a:ln w="9525">
              <a:noFill/>
              <a:miter lim="800000"/>
              <a:headEnd/>
              <a:tailEnd/>
            </a:ln>
          </p:spPr>
        </p:pic>
        <p:pic>
          <p:nvPicPr>
            <p:cNvPr id="117" name="图片 76" descr="透明圆（高光）.png"/>
            <p:cNvPicPr>
              <a:picLocks noChangeAspect="1"/>
            </p:cNvPicPr>
            <p:nvPr/>
          </p:nvPicPr>
          <p:blipFill>
            <a:blip r:embed="rId1"/>
            <a:srcRect/>
            <a:stretch>
              <a:fillRect/>
            </a:stretch>
          </p:blipFill>
          <p:spPr bwMode="auto">
            <a:xfrm>
              <a:off x="5620699" y="4119368"/>
              <a:ext cx="1843672" cy="1371782"/>
            </a:xfrm>
            <a:prstGeom prst="rect">
              <a:avLst/>
            </a:prstGeom>
            <a:noFill/>
            <a:ln w="9525">
              <a:noFill/>
              <a:miter lim="800000"/>
              <a:headEnd/>
              <a:tailEnd/>
            </a:ln>
          </p:spPr>
        </p:pic>
        <p:pic>
          <p:nvPicPr>
            <p:cNvPr id="118" name="图片 118" descr="高光点.png"/>
            <p:cNvPicPr>
              <a:picLocks noChangeAspect="1"/>
            </p:cNvPicPr>
            <p:nvPr/>
          </p:nvPicPr>
          <p:blipFill>
            <a:blip r:embed="rId3"/>
            <a:srcRect/>
            <a:stretch>
              <a:fillRect/>
            </a:stretch>
          </p:blipFill>
          <p:spPr bwMode="auto">
            <a:xfrm>
              <a:off x="5373093" y="3823380"/>
              <a:ext cx="2342179" cy="2411999"/>
            </a:xfrm>
            <a:prstGeom prst="rect">
              <a:avLst/>
            </a:prstGeom>
            <a:noFill/>
            <a:ln w="9525">
              <a:noFill/>
              <a:miter lim="800000"/>
              <a:headEnd/>
              <a:tailEnd/>
            </a:ln>
          </p:spPr>
        </p:pic>
      </p:grpSp>
      <p:sp>
        <p:nvSpPr>
          <p:cNvPr id="119" name="矩形 118"/>
          <p:cNvSpPr/>
          <p:nvPr/>
        </p:nvSpPr>
        <p:spPr>
          <a:xfrm>
            <a:off x="5279831" y="3033856"/>
            <a:ext cx="723900" cy="646113"/>
          </a:xfrm>
          <a:prstGeom prst="rect">
            <a:avLst/>
          </a:prstGeom>
        </p:spPr>
        <p:txBody>
          <a:bodyPr>
            <a:spAutoFit/>
          </a:bodyPr>
          <a:lstStyle/>
          <a:p>
            <a:pPr fontAlgn="auto">
              <a:spcBef>
                <a:spcPts val="0"/>
              </a:spcBef>
              <a:spcAft>
                <a:spcPts val="0"/>
              </a:spcAft>
              <a:defRPr/>
            </a:pPr>
            <a:r>
              <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 D A C</a:t>
            </a:r>
            <a:endPar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0" name="TextBox 123"/>
          <p:cNvSpPr txBox="1"/>
          <p:nvPr/>
        </p:nvSpPr>
        <p:spPr>
          <a:xfrm>
            <a:off x="4422545" y="1859900"/>
            <a:ext cx="431800" cy="368300"/>
          </a:xfrm>
          <a:prstGeom prst="rect">
            <a:avLst/>
          </a:prstGeom>
          <a:noFill/>
        </p:spPr>
        <p:txBody>
          <a:bodyPr>
            <a:spAutoFit/>
          </a:bodyPr>
          <a:lstStyle/>
          <a:p>
            <a:pPr fontAlgn="auto">
              <a:spcBef>
                <a:spcPts val="0"/>
              </a:spcBef>
              <a:spcAft>
                <a:spcPts val="0"/>
              </a:spcAft>
              <a:defRPr/>
            </a:pPr>
            <a:r>
              <a:rPr lang="en-US" altLang="zh-CN"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endParaRPr lang="zh-CN" altLang="en-US"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1" name="TextBox 124"/>
          <p:cNvSpPr txBox="1"/>
          <p:nvPr/>
        </p:nvSpPr>
        <p:spPr>
          <a:xfrm>
            <a:off x="6216420" y="1844025"/>
            <a:ext cx="431800" cy="369888"/>
          </a:xfrm>
          <a:prstGeom prst="rect">
            <a:avLst/>
          </a:prstGeom>
          <a:noFill/>
        </p:spPr>
        <p:txBody>
          <a:bodyPr>
            <a:spAutoFit/>
          </a:bodyPr>
          <a:lstStyle/>
          <a:p>
            <a:pPr fontAlgn="auto">
              <a:spcBef>
                <a:spcPts val="0"/>
              </a:spcBef>
              <a:spcAft>
                <a:spcPts val="0"/>
              </a:spcAft>
              <a:defRPr/>
            </a:pPr>
            <a:r>
              <a:rPr lang="en-US" altLang="zh-CN"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2" name="TextBox 125"/>
          <p:cNvSpPr txBox="1"/>
          <p:nvPr/>
        </p:nvSpPr>
        <p:spPr>
          <a:xfrm>
            <a:off x="6827608" y="3168000"/>
            <a:ext cx="431800" cy="369888"/>
          </a:xfrm>
          <a:prstGeom prst="rect">
            <a:avLst/>
          </a:prstGeom>
          <a:noFill/>
        </p:spPr>
        <p:txBody>
          <a:bodyPr>
            <a:spAutoFit/>
          </a:bodyPr>
          <a:lstStyle/>
          <a:p>
            <a:pPr fontAlgn="auto">
              <a:spcBef>
                <a:spcPts val="0"/>
              </a:spcBef>
              <a:spcAft>
                <a:spcPts val="0"/>
              </a:spcAft>
              <a:defRPr/>
            </a:pPr>
            <a:r>
              <a:rPr lang="en-US" altLang="zh-CN"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3" name="TextBox 126"/>
          <p:cNvSpPr txBox="1"/>
          <p:nvPr/>
        </p:nvSpPr>
        <p:spPr>
          <a:xfrm>
            <a:off x="6279920" y="4447525"/>
            <a:ext cx="431800" cy="369888"/>
          </a:xfrm>
          <a:prstGeom prst="rect">
            <a:avLst/>
          </a:prstGeom>
          <a:noFill/>
        </p:spPr>
        <p:txBody>
          <a:bodyPr>
            <a:spAutoFit/>
          </a:bodyPr>
          <a:lstStyle/>
          <a:p>
            <a:pPr fontAlgn="auto">
              <a:spcBef>
                <a:spcPts val="0"/>
              </a:spcBef>
              <a:spcAft>
                <a:spcPts val="0"/>
              </a:spcAft>
              <a:defRPr/>
            </a:pPr>
            <a:r>
              <a:rPr lang="en-US" altLang="zh-CN"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4" name="TextBox 127"/>
          <p:cNvSpPr txBox="1"/>
          <p:nvPr/>
        </p:nvSpPr>
        <p:spPr>
          <a:xfrm>
            <a:off x="4378095" y="4447525"/>
            <a:ext cx="431800" cy="369888"/>
          </a:xfrm>
          <a:prstGeom prst="rect">
            <a:avLst/>
          </a:prstGeom>
          <a:noFill/>
        </p:spPr>
        <p:txBody>
          <a:bodyPr>
            <a:spAutoFit/>
          </a:bodyPr>
          <a:lstStyle/>
          <a:p>
            <a:pPr fontAlgn="auto">
              <a:spcBef>
                <a:spcPts val="0"/>
              </a:spcBef>
              <a:spcAft>
                <a:spcPts val="0"/>
              </a:spcAft>
              <a:defRPr/>
            </a:pPr>
            <a:r>
              <a:rPr lang="en-US" altLang="zh-CN"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5" name="TextBox 128"/>
          <p:cNvSpPr txBox="1"/>
          <p:nvPr/>
        </p:nvSpPr>
        <p:spPr>
          <a:xfrm>
            <a:off x="3860570" y="3168000"/>
            <a:ext cx="431800" cy="369888"/>
          </a:xfrm>
          <a:prstGeom prst="rect">
            <a:avLst/>
          </a:prstGeom>
          <a:noFill/>
        </p:spPr>
        <p:txBody>
          <a:bodyPr>
            <a:spAutoFit/>
          </a:bodyPr>
          <a:lstStyle/>
          <a:p>
            <a:pPr fontAlgn="auto">
              <a:spcBef>
                <a:spcPts val="0"/>
              </a:spcBef>
              <a:spcAft>
                <a:spcPts val="0"/>
              </a:spcAft>
              <a:defRPr/>
            </a:pPr>
            <a:r>
              <a:rPr lang="en-US" altLang="zh-CN"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altLang="en-US"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26" name="矩形 125"/>
          <p:cNvSpPr/>
          <p:nvPr/>
        </p:nvSpPr>
        <p:spPr>
          <a:xfrm>
            <a:off x="7423397" y="1741895"/>
            <a:ext cx="2114550" cy="584775"/>
          </a:xfrm>
          <a:prstGeom prst="rect">
            <a:avLst/>
          </a:prstGeom>
        </p:spPr>
        <p:txBody>
          <a:bodyPr wrap="square">
            <a:spAutoFit/>
          </a:bodyPr>
          <a:lstStyle/>
          <a:p>
            <a:pPr algn="l"/>
            <a:r>
              <a:rPr lang="zh-CN" altLang="en-US" sz="1600" b="1" dirty="0">
                <a:solidFill>
                  <a:schemeClr val="bg1"/>
                </a:solidFill>
                <a:latin typeface="微软雅黑" panose="020B0503020204020204" pitchFamily="34" charset="-122"/>
                <a:ea typeface="微软雅黑" panose="020B0503020204020204" pitchFamily="34" charset="-122"/>
              </a:rPr>
              <a:t>运维体系</a:t>
            </a:r>
            <a:endParaRPr lang="en-US" altLang="zh-CN" sz="1600" b="1" dirty="0">
              <a:solidFill>
                <a:schemeClr val="bg1"/>
              </a:solidFill>
              <a:latin typeface="微软雅黑" panose="020B0503020204020204" pitchFamily="34" charset="-122"/>
              <a:ea typeface="微软雅黑" panose="020B0503020204020204" pitchFamily="34" charset="-122"/>
            </a:endParaRPr>
          </a:p>
          <a:p>
            <a:pPr algn="l"/>
            <a:r>
              <a:rPr lang="en-US" altLang="zh-CN" sz="1600" dirty="0">
                <a:solidFill>
                  <a:schemeClr val="bg1"/>
                </a:solidFill>
              </a:rPr>
              <a:t>Maintenance  system</a:t>
            </a:r>
            <a:endParaRPr lang="en-US" altLang="zh-CN" sz="1600" dirty="0">
              <a:solidFill>
                <a:schemeClr val="bg1"/>
              </a:solidFill>
            </a:endParaRPr>
          </a:p>
        </p:txBody>
      </p:sp>
      <p:sp>
        <p:nvSpPr>
          <p:cNvPr id="127" name="矩形 126"/>
          <p:cNvSpPr/>
          <p:nvPr/>
        </p:nvSpPr>
        <p:spPr>
          <a:xfrm>
            <a:off x="8037416" y="3000151"/>
            <a:ext cx="2243137" cy="830997"/>
          </a:xfrm>
          <a:prstGeom prst="rect">
            <a:avLst/>
          </a:prstGeom>
        </p:spPr>
        <p:txBody>
          <a:bodyPr>
            <a:spAutoFit/>
          </a:bodyPr>
          <a:lstStyle/>
          <a:p>
            <a:pPr algn="l" fontAlgn="auto">
              <a:spcBef>
                <a:spcPts val="0"/>
              </a:spcBef>
              <a:spcAft>
                <a:spcPts val="0"/>
              </a:spcAft>
              <a:defRP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流程管理体系</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l" fontAlgn="auto">
              <a:spcBef>
                <a:spcPts val="0"/>
              </a:spcBef>
              <a:spcAft>
                <a:spcPts val="0"/>
              </a:spcAft>
              <a:defRPr/>
            </a:pPr>
            <a:r>
              <a:rPr lang="en-US" sz="1600" dirty="0">
                <a:solidFill>
                  <a:schemeClr val="bg1"/>
                </a:solidFill>
              </a:rPr>
              <a:t>Process </a:t>
            </a:r>
            <a:r>
              <a:rPr lang="en-US" sz="1600" dirty="0" smtClean="0">
                <a:solidFill>
                  <a:schemeClr val="bg1"/>
                </a:solidFill>
              </a:rPr>
              <a:t>management  </a:t>
            </a:r>
            <a:r>
              <a:rPr lang="en-US" sz="1600" dirty="0">
                <a:solidFill>
                  <a:schemeClr val="bg1"/>
                </a:solidFill>
              </a:rPr>
              <a:t>system</a:t>
            </a:r>
            <a:endParaRPr lang="en-US" sz="1600" dirty="0">
              <a:solidFill>
                <a:schemeClr val="bg1"/>
              </a:solidFill>
            </a:endParaRPr>
          </a:p>
        </p:txBody>
      </p:sp>
      <p:sp>
        <p:nvSpPr>
          <p:cNvPr id="128" name="矩形 127"/>
          <p:cNvSpPr/>
          <p:nvPr/>
        </p:nvSpPr>
        <p:spPr>
          <a:xfrm>
            <a:off x="7581378" y="4478919"/>
            <a:ext cx="1838593" cy="584775"/>
          </a:xfrm>
          <a:prstGeom prst="rect">
            <a:avLst/>
          </a:prstGeom>
        </p:spPr>
        <p:txBody>
          <a:bodyPr wrap="square">
            <a:spAutoFit/>
          </a:bodyPr>
          <a:lstStyle/>
          <a:p>
            <a:pPr algn="l" fontAlgn="auto">
              <a:spcBef>
                <a:spcPts val="0"/>
              </a:spcBef>
              <a:spcAft>
                <a:spcPts val="0"/>
              </a:spcAft>
              <a:defRP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培训体系</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l" fontAlgn="auto">
              <a:spcBef>
                <a:spcPts val="0"/>
              </a:spcBef>
              <a:spcAft>
                <a:spcPts val="0"/>
              </a:spcAft>
              <a:defRPr/>
            </a:pPr>
            <a:r>
              <a:rPr lang="en-US" sz="1600" dirty="0">
                <a:solidFill>
                  <a:schemeClr val="bg1"/>
                </a:solidFill>
              </a:rPr>
              <a:t>Training system</a:t>
            </a:r>
            <a:endParaRPr lang="en-US" sz="1600" dirty="0">
              <a:solidFill>
                <a:schemeClr val="bg1"/>
              </a:solidFill>
            </a:endParaRPr>
          </a:p>
        </p:txBody>
      </p:sp>
      <p:sp>
        <p:nvSpPr>
          <p:cNvPr id="129" name="矩形 128"/>
          <p:cNvSpPr/>
          <p:nvPr/>
        </p:nvSpPr>
        <p:spPr>
          <a:xfrm>
            <a:off x="1878576" y="4602480"/>
            <a:ext cx="1766887" cy="830997"/>
          </a:xfrm>
          <a:prstGeom prst="rect">
            <a:avLst/>
          </a:prstGeom>
        </p:spPr>
        <p:txBody>
          <a:bodyPr>
            <a:spAutoFit/>
          </a:bodyPr>
          <a:lstStyle/>
          <a:p>
            <a:pPr algn="r" fontAlgn="auto">
              <a:spcBef>
                <a:spcPts val="0"/>
              </a:spcBef>
              <a:spcAft>
                <a:spcPts val="0"/>
              </a:spcAft>
              <a:defRP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成本控制体系</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fontAlgn="auto">
              <a:spcBef>
                <a:spcPts val="0"/>
              </a:spcBef>
              <a:spcAft>
                <a:spcPts val="0"/>
              </a:spcAft>
              <a:defRPr/>
            </a:pPr>
            <a:r>
              <a:rPr lang="en-US" sz="1600" dirty="0">
                <a:solidFill>
                  <a:schemeClr val="bg1"/>
                </a:solidFill>
              </a:rPr>
              <a:t>Cost control system</a:t>
            </a:r>
            <a:endParaRPr lang="en-US" sz="1600" dirty="0">
              <a:solidFill>
                <a:schemeClr val="bg1"/>
              </a:solidFill>
            </a:endParaRPr>
          </a:p>
        </p:txBody>
      </p:sp>
      <p:sp>
        <p:nvSpPr>
          <p:cNvPr id="130" name="矩形 129"/>
          <p:cNvSpPr/>
          <p:nvPr/>
        </p:nvSpPr>
        <p:spPr>
          <a:xfrm>
            <a:off x="1615368" y="1766964"/>
            <a:ext cx="2155825" cy="584775"/>
          </a:xfrm>
          <a:prstGeom prst="rect">
            <a:avLst/>
          </a:prstGeom>
        </p:spPr>
        <p:txBody>
          <a:bodyPr>
            <a:spAutoFit/>
          </a:bodyPr>
          <a:lstStyle/>
          <a:p>
            <a:pPr algn="r"/>
            <a:r>
              <a:rPr lang="zh-CN" altLang="en-US" sz="16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客服体系</a:t>
            </a:r>
            <a:endParaRPr lang="en-US" altLang="zh-CN" sz="16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r"/>
            <a:r>
              <a:rPr lang="en-US" altLang="zh-CN" sz="1600" dirty="0">
                <a:solidFill>
                  <a:schemeClr val="bg1"/>
                </a:solidFill>
              </a:rPr>
              <a:t>server system</a:t>
            </a:r>
            <a:endParaRPr lang="en-US" altLang="zh-CN" sz="1600" dirty="0">
              <a:solidFill>
                <a:schemeClr val="bg1"/>
              </a:solidFill>
            </a:endParaRPr>
          </a:p>
        </p:txBody>
      </p:sp>
      <p:sp>
        <p:nvSpPr>
          <p:cNvPr id="131" name="矩形 130"/>
          <p:cNvSpPr/>
          <p:nvPr/>
        </p:nvSpPr>
        <p:spPr>
          <a:xfrm>
            <a:off x="1262865" y="3432466"/>
            <a:ext cx="2214562" cy="584775"/>
          </a:xfrm>
          <a:prstGeom prst="rect">
            <a:avLst/>
          </a:prstGeom>
        </p:spPr>
        <p:txBody>
          <a:bodyPr>
            <a:spAutoFit/>
          </a:bodyPr>
          <a:lstStyle/>
          <a:p>
            <a:pPr algn="r" fontAlgn="auto">
              <a:spcBef>
                <a:spcPts val="0"/>
              </a:spcBef>
              <a:spcAft>
                <a:spcPts val="0"/>
              </a:spcAft>
              <a:defRP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质量评审体系</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r" fontAlgn="auto">
              <a:spcBef>
                <a:spcPts val="0"/>
              </a:spcBef>
              <a:spcAft>
                <a:spcPts val="0"/>
              </a:spcAft>
              <a:defRPr/>
            </a:pPr>
            <a:r>
              <a:rPr lang="en-US" sz="1600" dirty="0">
                <a:solidFill>
                  <a:schemeClr val="bg1"/>
                </a:solidFill>
              </a:rPr>
              <a:t>Quality review system</a:t>
            </a:r>
            <a:endParaRPr lang="en-US" sz="16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2268538" y="936435"/>
            <a:ext cx="6765293" cy="1713104"/>
            <a:chOff x="1952467" y="1498168"/>
            <a:chExt cx="5228716" cy="1165881"/>
          </a:xfrm>
        </p:grpSpPr>
        <p:grpSp>
          <p:nvGrpSpPr>
            <p:cNvPr id="3" name="组合 313"/>
            <p:cNvGrpSpPr/>
            <p:nvPr/>
          </p:nvGrpSpPr>
          <p:grpSpPr bwMode="auto">
            <a:xfrm>
              <a:off x="1952467" y="1498168"/>
              <a:ext cx="5228716" cy="1165881"/>
              <a:chOff x="2034000" y="1430660"/>
              <a:chExt cx="5004000" cy="1115775"/>
            </a:xfrm>
          </p:grpSpPr>
          <p:grpSp>
            <p:nvGrpSpPr>
              <p:cNvPr id="5" name="组合 4"/>
              <p:cNvGrpSpPr/>
              <p:nvPr/>
            </p:nvGrpSpPr>
            <p:grpSpPr bwMode="auto">
              <a:xfrm>
                <a:off x="2034000" y="1430660"/>
                <a:ext cx="5004000" cy="864000"/>
                <a:chOff x="4000496" y="2340166"/>
                <a:chExt cx="5004000" cy="864000"/>
              </a:xfrm>
            </p:grpSpPr>
            <p:sp>
              <p:nvSpPr>
                <p:cNvPr id="8" name="等腰三角形 7"/>
                <p:cNvSpPr/>
                <p:nvPr/>
              </p:nvSpPr>
              <p:spPr>
                <a:xfrm>
                  <a:off x="4000496" y="2340166"/>
                  <a:ext cx="5004000" cy="86343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 name="等腰三角形 8"/>
                <p:cNvSpPr/>
                <p:nvPr/>
              </p:nvSpPr>
              <p:spPr>
                <a:xfrm>
                  <a:off x="4387873" y="2473937"/>
                  <a:ext cx="4230766" cy="729662"/>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6" name="梯形 5"/>
              <p:cNvSpPr/>
              <p:nvPr/>
            </p:nvSpPr>
            <p:spPr>
              <a:xfrm flipV="1">
                <a:off x="2034000" y="2291053"/>
                <a:ext cx="5004000" cy="107929"/>
              </a:xfrm>
              <a:prstGeom prst="trapezoid">
                <a:avLst>
                  <a:gd name="adj" fmla="val 5000"/>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7" name="梯形 6"/>
              <p:cNvSpPr/>
              <p:nvPr/>
            </p:nvSpPr>
            <p:spPr>
              <a:xfrm flipV="1">
                <a:off x="2043115" y="2402022"/>
                <a:ext cx="4985770" cy="144413"/>
              </a:xfrm>
              <a:prstGeom prst="trapezoid">
                <a:avLst>
                  <a:gd name="adj" fmla="val 343194"/>
                </a:avLst>
              </a:prstGeom>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4" name="TextBox 319"/>
            <p:cNvSpPr txBox="1"/>
            <p:nvPr/>
          </p:nvSpPr>
          <p:spPr>
            <a:xfrm>
              <a:off x="3666800" y="1903208"/>
              <a:ext cx="2051397" cy="377032"/>
            </a:xfrm>
            <a:prstGeom prst="rect">
              <a:avLst/>
            </a:prstGeom>
            <a:noFill/>
          </p:spPr>
          <p:txBody>
            <a:bodyPr wrap="square">
              <a:spAutoFit/>
            </a:bodyPr>
            <a:lstStyle/>
            <a:p>
              <a:pPr>
                <a:lnSpc>
                  <a:spcPct val="150000"/>
                </a:lnSpc>
              </a:pPr>
              <a:r>
                <a:rPr lang="zh-CN" altLang="en-US" sz="2000" b="1" dirty="0">
                  <a:solidFill>
                    <a:schemeClr val="tx1"/>
                  </a:solidFill>
                  <a:effectLst>
                    <a:outerShdw blurRad="38100" dist="38100" dir="2700000" algn="tl">
                      <a:srgbClr val="C0C0C0"/>
                    </a:outerShdw>
                  </a:effectLst>
                </a:rPr>
                <a:t>基础运维服务管理</a:t>
              </a:r>
              <a:endParaRPr lang="en-US" altLang="zh-CN" sz="2000" b="1" dirty="0">
                <a:solidFill>
                  <a:schemeClr val="tx1"/>
                </a:solidFill>
                <a:effectLst>
                  <a:outerShdw blurRad="38100" dist="38100" dir="2700000" algn="tl">
                    <a:srgbClr val="C0C0C0"/>
                  </a:outerShdw>
                </a:effectLst>
              </a:endParaRPr>
            </a:p>
          </p:txBody>
        </p:sp>
      </p:grpSp>
      <p:sp>
        <p:nvSpPr>
          <p:cNvPr id="10" name="梯形 9"/>
          <p:cNvSpPr/>
          <p:nvPr/>
        </p:nvSpPr>
        <p:spPr>
          <a:xfrm>
            <a:off x="977115" y="4762984"/>
            <a:ext cx="9331286" cy="1462476"/>
          </a:xfrm>
          <a:prstGeom prst="trapezoid">
            <a:avLst>
              <a:gd name="adj" fmla="val 120490"/>
            </a:avLst>
          </a:prstGeom>
          <a:gradFill flip="none" rotWithShape="1">
            <a:gsLst>
              <a:gs pos="0">
                <a:schemeClr val="bg1">
                  <a:lumMod val="95000"/>
                  <a:shade val="30000"/>
                  <a:satMod val="115000"/>
                  <a:alpha val="0"/>
                </a:schemeClr>
              </a:gs>
              <a:gs pos="50000">
                <a:schemeClr val="bg1">
                  <a:lumMod val="95000"/>
                  <a:shade val="67500"/>
                  <a:satMod val="115000"/>
                </a:schemeClr>
              </a:gs>
              <a:gs pos="100000">
                <a:schemeClr val="bg1">
                  <a:lumMod val="95000"/>
                  <a:shade val="100000"/>
                  <a:satMod val="115000"/>
                </a:schemeClr>
              </a:gs>
            </a:gsLst>
            <a:lin ang="16200000" scaled="1"/>
            <a:tileRect/>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11" name="组合 10"/>
          <p:cNvGrpSpPr/>
          <p:nvPr/>
        </p:nvGrpSpPr>
        <p:grpSpPr bwMode="auto">
          <a:xfrm>
            <a:off x="1332741" y="3969639"/>
            <a:ext cx="8414500" cy="876300"/>
            <a:chOff x="2132692" y="4195242"/>
            <a:chExt cx="5439704" cy="876832"/>
          </a:xfrm>
        </p:grpSpPr>
        <p:sp>
          <p:nvSpPr>
            <p:cNvPr id="12" name="梯形 11"/>
            <p:cNvSpPr/>
            <p:nvPr/>
          </p:nvSpPr>
          <p:spPr>
            <a:xfrm>
              <a:off x="2132692" y="4195242"/>
              <a:ext cx="5439704" cy="187439"/>
            </a:xfrm>
            <a:prstGeom prst="trapezoid">
              <a:avLst>
                <a:gd name="adj" fmla="val 418639"/>
              </a:avLst>
            </a:pr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54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3" name="矩形 12"/>
            <p:cNvSpPr/>
            <p:nvPr/>
          </p:nvSpPr>
          <p:spPr>
            <a:xfrm>
              <a:off x="2152726" y="4381093"/>
              <a:ext cx="5408986" cy="690981"/>
            </a:xfrm>
            <a:prstGeom prst="rect">
              <a:avLst/>
            </a:prstGeom>
            <a:gradFill flip="none" rotWithShape="1">
              <a:gsLst>
                <a:gs pos="0">
                  <a:schemeClr val="bg1">
                    <a:lumMod val="50000"/>
                    <a:shade val="30000"/>
                    <a:satMod val="115000"/>
                  </a:schemeClr>
                </a:gs>
                <a:gs pos="50000">
                  <a:schemeClr val="bg1">
                    <a:lumMod val="50000"/>
                    <a:shade val="67500"/>
                    <a:satMod val="115000"/>
                  </a:schemeClr>
                </a:gs>
                <a:gs pos="100000">
                  <a:schemeClr val="bg1">
                    <a:lumMod val="50000"/>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4" name="组合 13"/>
          <p:cNvGrpSpPr/>
          <p:nvPr/>
        </p:nvGrpSpPr>
        <p:grpSpPr bwMode="auto">
          <a:xfrm>
            <a:off x="2503488" y="2541588"/>
            <a:ext cx="6008673" cy="1504950"/>
            <a:chOff x="2555264" y="2428868"/>
            <a:chExt cx="3949680" cy="1605200"/>
          </a:xfrm>
        </p:grpSpPr>
        <p:grpSp>
          <p:nvGrpSpPr>
            <p:cNvPr id="15" name="组合 135"/>
            <p:cNvGrpSpPr/>
            <p:nvPr/>
          </p:nvGrpSpPr>
          <p:grpSpPr bwMode="auto">
            <a:xfrm>
              <a:off x="6003192" y="2434013"/>
              <a:ext cx="501752" cy="1600055"/>
              <a:chOff x="6141950" y="2471887"/>
              <a:chExt cx="501752" cy="1600055"/>
            </a:xfrm>
          </p:grpSpPr>
          <p:grpSp>
            <p:nvGrpSpPr>
              <p:cNvPr id="252" name="组合 49"/>
              <p:cNvGrpSpPr/>
              <p:nvPr/>
            </p:nvGrpSpPr>
            <p:grpSpPr bwMode="auto">
              <a:xfrm>
                <a:off x="6141950" y="2471887"/>
                <a:ext cx="501752" cy="1600055"/>
                <a:chOff x="6070512" y="2432292"/>
                <a:chExt cx="432000" cy="1600055"/>
              </a:xfrm>
            </p:grpSpPr>
            <p:grpSp>
              <p:nvGrpSpPr>
                <p:cNvPr id="278" name="组合 32"/>
                <p:cNvGrpSpPr/>
                <p:nvPr/>
              </p:nvGrpSpPr>
              <p:grpSpPr bwMode="auto">
                <a:xfrm>
                  <a:off x="6070512" y="2432292"/>
                  <a:ext cx="432000" cy="1447655"/>
                  <a:chOff x="6068826" y="2432292"/>
                  <a:chExt cx="432000" cy="1447655"/>
                </a:xfrm>
              </p:grpSpPr>
              <p:grpSp>
                <p:nvGrpSpPr>
                  <p:cNvPr id="295" name="组合 31"/>
                  <p:cNvGrpSpPr/>
                  <p:nvPr/>
                </p:nvGrpSpPr>
                <p:grpSpPr bwMode="auto">
                  <a:xfrm>
                    <a:off x="6068826" y="2432292"/>
                    <a:ext cx="432000" cy="128880"/>
                    <a:chOff x="6068826" y="2432292"/>
                    <a:chExt cx="432000" cy="128880"/>
                  </a:xfrm>
                </p:grpSpPr>
                <p:grpSp>
                  <p:nvGrpSpPr>
                    <p:cNvPr id="304" name="组合 303"/>
                    <p:cNvGrpSpPr/>
                    <p:nvPr/>
                  </p:nvGrpSpPr>
                  <p:grpSpPr>
                    <a:xfrm>
                      <a:off x="6068826" y="2432292"/>
                      <a:ext cx="432000" cy="90273"/>
                      <a:chOff x="6711768" y="4899563"/>
                      <a:chExt cx="432000" cy="90273"/>
                    </a:xfr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308" name="梯形 307"/>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09" name="椭圆 308"/>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305" name="组合 304"/>
                    <p:cNvGrpSpPr/>
                    <p:nvPr/>
                  </p:nvGrpSpPr>
                  <p:grpSpPr>
                    <a:xfrm flipH="1">
                      <a:off x="6103991" y="2470899"/>
                      <a:ext cx="360000" cy="90273"/>
                      <a:chOff x="6711768" y="4899563"/>
                      <a:chExt cx="432000" cy="90273"/>
                    </a:xfrm>
                    <a:gradFill flip="none" rotWithShape="1">
                      <a:gsLst>
                        <a:gs pos="78000">
                          <a:schemeClr val="bg1">
                            <a:lumMod val="50000"/>
                          </a:schemeClr>
                        </a:gs>
                        <a:gs pos="50000">
                          <a:schemeClr val="bg1">
                            <a:lumMod val="75000"/>
                            <a:shade val="67500"/>
                            <a:satMod val="115000"/>
                          </a:schemeClr>
                        </a:gs>
                        <a:gs pos="100000">
                          <a:schemeClr val="bg1">
                            <a:lumMod val="75000"/>
                            <a:shade val="100000"/>
                            <a:satMod val="115000"/>
                          </a:schemeClr>
                        </a:gs>
                      </a:gsLst>
                      <a:lin ang="0" scaled="1"/>
                      <a:tileRect/>
                    </a:gradFill>
                  </p:grpSpPr>
                  <p:sp>
                    <p:nvSpPr>
                      <p:cNvPr id="306" name="梯形 305"/>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07" name="椭圆 306" hidden="1"/>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sp>
                <p:nvSpPr>
                  <p:cNvPr id="296" name="椭圆 295"/>
                  <p:cNvSpPr/>
                  <p:nvPr/>
                </p:nvSpPr>
                <p:spPr>
                  <a:xfrm>
                    <a:off x="6095856" y="2511809"/>
                    <a:ext cx="377591" cy="44024"/>
                  </a:xfrm>
                  <a:prstGeom prst="ellipse">
                    <a:avLst/>
                  </a:prstGeo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297" name="组合 30"/>
                  <p:cNvGrpSpPr/>
                  <p:nvPr/>
                </p:nvGrpSpPr>
                <p:grpSpPr bwMode="auto">
                  <a:xfrm>
                    <a:off x="6113013" y="2525487"/>
                    <a:ext cx="342000" cy="1354460"/>
                    <a:chOff x="6113013" y="2525487"/>
                    <a:chExt cx="342000" cy="1354460"/>
                  </a:xfrm>
                </p:grpSpPr>
                <p:grpSp>
                  <p:nvGrpSpPr>
                    <p:cNvPr id="298" name="组合 297"/>
                    <p:cNvGrpSpPr/>
                    <p:nvPr/>
                  </p:nvGrpSpPr>
                  <p:grpSpPr>
                    <a:xfrm>
                      <a:off x="6113013" y="2525487"/>
                      <a:ext cx="342000" cy="1354460"/>
                      <a:chOff x="6184780" y="2541121"/>
                      <a:chExt cx="396000" cy="1354460"/>
                    </a:xfrm>
                    <a:solidFill>
                      <a:schemeClr val="bg1"/>
                    </a:solidFill>
                  </p:grpSpPr>
                  <p:sp>
                    <p:nvSpPr>
                      <p:cNvPr id="302" name="矩形 301"/>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03" name="椭圆 302"/>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99" name="组合 298"/>
                    <p:cNvGrpSpPr/>
                    <p:nvPr/>
                  </p:nvGrpSpPr>
                  <p:grpSpPr>
                    <a:xfrm>
                      <a:off x="6113013" y="2525487"/>
                      <a:ext cx="342000" cy="1354460"/>
                      <a:chOff x="6184780" y="2541121"/>
                      <a:chExt cx="396000" cy="1354460"/>
                    </a:xfrm>
                    <a:gradFill flip="none" rotWithShape="1">
                      <a:gsLst>
                        <a:gs pos="90000">
                          <a:schemeClr val="bg1">
                            <a:lumMod val="95000"/>
                            <a:shade val="30000"/>
                            <a:satMod val="115000"/>
                            <a:alpha val="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300" name="矩形 299"/>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01" name="椭圆 300"/>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nvGrpSpPr>
                <p:cNvPr id="279" name="组合 33"/>
                <p:cNvGrpSpPr/>
                <p:nvPr/>
              </p:nvGrpSpPr>
              <p:grpSpPr bwMode="auto">
                <a:xfrm flipV="1">
                  <a:off x="6070512" y="2584692"/>
                  <a:ext cx="432000" cy="1447655"/>
                  <a:chOff x="6068826" y="2432292"/>
                  <a:chExt cx="432000" cy="1447655"/>
                </a:xfrm>
              </p:grpSpPr>
              <p:grpSp>
                <p:nvGrpSpPr>
                  <p:cNvPr id="280" name="组合 31"/>
                  <p:cNvGrpSpPr/>
                  <p:nvPr/>
                </p:nvGrpSpPr>
                <p:grpSpPr bwMode="auto">
                  <a:xfrm>
                    <a:off x="6068826" y="2432292"/>
                    <a:ext cx="432000" cy="128880"/>
                    <a:chOff x="6068826" y="2432292"/>
                    <a:chExt cx="432000" cy="128880"/>
                  </a:xfrm>
                </p:grpSpPr>
                <p:grpSp>
                  <p:nvGrpSpPr>
                    <p:cNvPr id="289" name="组合 288"/>
                    <p:cNvGrpSpPr/>
                    <p:nvPr/>
                  </p:nvGrpSpPr>
                  <p:grpSpPr>
                    <a:xfrm>
                      <a:off x="6068826" y="2432292"/>
                      <a:ext cx="432000" cy="90273"/>
                      <a:chOff x="6711768" y="4899563"/>
                      <a:chExt cx="432000" cy="90273"/>
                    </a:xfr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93" name="梯形 292"/>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94" name="椭圆 293"/>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90" name="组合 18"/>
                    <p:cNvGrpSpPr/>
                    <p:nvPr/>
                  </p:nvGrpSpPr>
                  <p:grpSpPr>
                    <a:xfrm flipH="1">
                      <a:off x="6103991" y="2470899"/>
                      <a:ext cx="360000" cy="90273"/>
                      <a:chOff x="6711768" y="4899563"/>
                      <a:chExt cx="432000" cy="90273"/>
                    </a:xfrm>
                    <a:gradFill flip="none" rotWithShape="1">
                      <a:gsLst>
                        <a:gs pos="78000">
                          <a:schemeClr val="bg1">
                            <a:lumMod val="50000"/>
                          </a:schemeClr>
                        </a:gs>
                        <a:gs pos="50000">
                          <a:schemeClr val="bg1">
                            <a:lumMod val="75000"/>
                            <a:shade val="67500"/>
                            <a:satMod val="115000"/>
                          </a:schemeClr>
                        </a:gs>
                        <a:gs pos="100000">
                          <a:schemeClr val="bg1">
                            <a:lumMod val="75000"/>
                            <a:shade val="100000"/>
                            <a:satMod val="115000"/>
                          </a:schemeClr>
                        </a:gs>
                      </a:gsLst>
                      <a:lin ang="0" scaled="1"/>
                      <a:tileRect/>
                    </a:gradFill>
                  </p:grpSpPr>
                  <p:sp>
                    <p:nvSpPr>
                      <p:cNvPr id="291" name="梯形 290"/>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92" name="椭圆 291"/>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sp>
                <p:nvSpPr>
                  <p:cNvPr id="281" name="椭圆 280"/>
                  <p:cNvSpPr>
                    <a:spLocks noChangeArrowheads="1"/>
                  </p:cNvSpPr>
                  <p:nvPr/>
                </p:nvSpPr>
                <p:spPr bwMode="auto">
                  <a:xfrm>
                    <a:off x="6095985" y="2511957"/>
                    <a:ext cx="378000" cy="43200"/>
                  </a:xfrm>
                  <a:prstGeom prst="ellipse">
                    <a:avLst/>
                  </a:prstGeom>
                  <a:gradFill rotWithShape="1">
                    <a:gsLst>
                      <a:gs pos="0">
                        <a:srgbClr val="CCCCCC"/>
                      </a:gs>
                      <a:gs pos="50000">
                        <a:srgbClr val="CCCCCC"/>
                      </a:gs>
                      <a:gs pos="81000">
                        <a:srgbClr val="BFBFBF"/>
                      </a:gs>
                      <a:gs pos="100000">
                        <a:srgbClr val="F2F2F2"/>
                      </a:gs>
                    </a:gsLst>
                    <a:lin ang="10800000" scaled="1"/>
                  </a:gradFill>
                  <a:ln w="25400" algn="ctr">
                    <a:noFill/>
                    <a:round/>
                  </a:ln>
                </p:spPr>
                <p:txBody>
                  <a:bodyPr rot="10800000" anchor="ctr"/>
                  <a:lstStyle/>
                  <a:p>
                    <a:pPr fontAlgn="auto">
                      <a:spcBef>
                        <a:spcPts val="0"/>
                      </a:spcBef>
                      <a:spcAft>
                        <a:spcPts val="0"/>
                      </a:spcAft>
                      <a:defRPr/>
                    </a:pPr>
                    <a:endParaRPr lang="zh-CN" altLang="en-US">
                      <a:solidFill>
                        <a:schemeClr val="lt1"/>
                      </a:solidFill>
                      <a:latin typeface="+mn-lt"/>
                      <a:ea typeface="+mn-ea"/>
                    </a:endParaRPr>
                  </a:p>
                </p:txBody>
              </p:sp>
              <p:grpSp>
                <p:nvGrpSpPr>
                  <p:cNvPr id="282" name="组合 30"/>
                  <p:cNvGrpSpPr/>
                  <p:nvPr/>
                </p:nvGrpSpPr>
                <p:grpSpPr bwMode="auto">
                  <a:xfrm>
                    <a:off x="6113013" y="2525487"/>
                    <a:ext cx="342000" cy="1354460"/>
                    <a:chOff x="6113013" y="2525487"/>
                    <a:chExt cx="342000" cy="1354460"/>
                  </a:xfrm>
                </p:grpSpPr>
                <p:grpSp>
                  <p:nvGrpSpPr>
                    <p:cNvPr id="283" name="组合 27"/>
                    <p:cNvGrpSpPr/>
                    <p:nvPr/>
                  </p:nvGrpSpPr>
                  <p:grpSpPr>
                    <a:xfrm>
                      <a:off x="6113013" y="2525487"/>
                      <a:ext cx="342000" cy="1354460"/>
                      <a:chOff x="6184780" y="2541121"/>
                      <a:chExt cx="396000" cy="1354460"/>
                    </a:xfrm>
                    <a:solidFill>
                      <a:schemeClr val="bg1"/>
                    </a:solidFill>
                  </p:grpSpPr>
                  <p:sp>
                    <p:nvSpPr>
                      <p:cNvPr id="287" name="矩形 286"/>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88" name="椭圆 287"/>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84" name="组合 26"/>
                    <p:cNvGrpSpPr/>
                    <p:nvPr/>
                  </p:nvGrpSpPr>
                  <p:grpSpPr>
                    <a:xfrm>
                      <a:off x="6113013" y="2525487"/>
                      <a:ext cx="342000" cy="1354460"/>
                      <a:chOff x="6184780" y="2541121"/>
                      <a:chExt cx="396000" cy="1354460"/>
                    </a:xfrm>
                    <a:gradFill flip="none" rotWithShape="1">
                      <a:gsLst>
                        <a:gs pos="90000">
                          <a:schemeClr val="bg1">
                            <a:lumMod val="95000"/>
                            <a:shade val="30000"/>
                            <a:satMod val="115000"/>
                            <a:alpha val="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85" name="矩形 284"/>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86" name="椭圆 285"/>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grpSp>
            <p:nvGrpSpPr>
              <p:cNvPr id="253" name="组合 72"/>
              <p:cNvGrpSpPr/>
              <p:nvPr/>
            </p:nvGrpSpPr>
            <p:grpSpPr bwMode="auto">
              <a:xfrm>
                <a:off x="6194706" y="2569806"/>
                <a:ext cx="384147" cy="1386000"/>
                <a:chOff x="6194706" y="2569806"/>
                <a:chExt cx="384147" cy="1386000"/>
              </a:xfrm>
            </p:grpSpPr>
            <p:grpSp>
              <p:nvGrpSpPr>
                <p:cNvPr id="258" name="组合 257"/>
                <p:cNvGrpSpPr/>
                <p:nvPr/>
              </p:nvGrpSpPr>
              <p:grpSpPr>
                <a:xfrm>
                  <a:off x="6372074" y="2569806"/>
                  <a:ext cx="36000" cy="1386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75" name="矩形 274"/>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76" name="椭圆 275"/>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77" name="椭圆 276"/>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59" name="组合 258"/>
                <p:cNvGrpSpPr/>
                <p:nvPr/>
              </p:nvGrpSpPr>
              <p:grpSpPr>
                <a:xfrm>
                  <a:off x="6560853" y="2596806"/>
                  <a:ext cx="18000" cy="1332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72" name="矩形 271"/>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73" name="椭圆 272"/>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74" name="椭圆 273"/>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60" name="组合 259"/>
                <p:cNvGrpSpPr/>
                <p:nvPr/>
              </p:nvGrpSpPr>
              <p:grpSpPr>
                <a:xfrm>
                  <a:off x="6194706" y="2596806"/>
                  <a:ext cx="18000" cy="1332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69" name="矩形 268"/>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70" name="椭圆 269"/>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71" name="椭圆 270"/>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61" name="组合 260"/>
                <p:cNvGrpSpPr/>
                <p:nvPr/>
              </p:nvGrpSpPr>
              <p:grpSpPr>
                <a:xfrm>
                  <a:off x="6282291" y="2578806"/>
                  <a:ext cx="25200" cy="1368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66" name="矩形 265"/>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67" name="椭圆 266"/>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68" name="椭圆 267"/>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62" name="组合 261"/>
                <p:cNvGrpSpPr/>
                <p:nvPr/>
              </p:nvGrpSpPr>
              <p:grpSpPr>
                <a:xfrm>
                  <a:off x="6475626" y="2578806"/>
                  <a:ext cx="25200" cy="1368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63" name="矩形 262"/>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64" name="椭圆 263"/>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65" name="椭圆 264"/>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254" name="组合 253"/>
              <p:cNvGrpSpPr/>
              <p:nvPr/>
            </p:nvGrpSpPr>
            <p:grpSpPr>
              <a:xfrm>
                <a:off x="6191206" y="2522566"/>
                <a:ext cx="396000" cy="1485000"/>
                <a:chOff x="5574999" y="2751004"/>
                <a:chExt cx="396000" cy="1485000"/>
              </a:xfrm>
              <a:solidFill>
                <a:srgbClr val="FFFFFF">
                  <a:alpha val="67059"/>
                </a:srgbClr>
              </a:solidFill>
            </p:grpSpPr>
            <p:sp>
              <p:nvSpPr>
                <p:cNvPr id="255" name="矩形 254"/>
                <p:cNvSpPr/>
                <p:nvPr/>
              </p:nvSpPr>
              <p:spPr>
                <a:xfrm flipV="1">
                  <a:off x="5574999" y="2786058"/>
                  <a:ext cx="396000" cy="14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56" name="椭圆 255"/>
                <p:cNvSpPr/>
                <p:nvPr/>
              </p:nvSpPr>
              <p:spPr>
                <a:xfrm flipV="1">
                  <a:off x="5574999" y="4164004"/>
                  <a:ext cx="396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57" name="椭圆 256"/>
                <p:cNvSpPr/>
                <p:nvPr/>
              </p:nvSpPr>
              <p:spPr>
                <a:xfrm flipV="1">
                  <a:off x="5574999" y="2751004"/>
                  <a:ext cx="396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16" name="组合 134"/>
            <p:cNvGrpSpPr/>
            <p:nvPr/>
          </p:nvGrpSpPr>
          <p:grpSpPr bwMode="auto">
            <a:xfrm>
              <a:off x="2555264" y="2434013"/>
              <a:ext cx="501752" cy="1600055"/>
              <a:chOff x="2571736" y="2624287"/>
              <a:chExt cx="501752" cy="1600055"/>
            </a:xfrm>
          </p:grpSpPr>
          <p:grpSp>
            <p:nvGrpSpPr>
              <p:cNvPr id="194" name="组合 76"/>
              <p:cNvGrpSpPr/>
              <p:nvPr/>
            </p:nvGrpSpPr>
            <p:grpSpPr bwMode="auto">
              <a:xfrm>
                <a:off x="2571736" y="2624287"/>
                <a:ext cx="501752" cy="1600055"/>
                <a:chOff x="6070512" y="2432292"/>
                <a:chExt cx="432000" cy="1600055"/>
              </a:xfrm>
            </p:grpSpPr>
            <p:grpSp>
              <p:nvGrpSpPr>
                <p:cNvPr id="220" name="组合 32"/>
                <p:cNvGrpSpPr/>
                <p:nvPr/>
              </p:nvGrpSpPr>
              <p:grpSpPr bwMode="auto">
                <a:xfrm>
                  <a:off x="6070512" y="2432292"/>
                  <a:ext cx="432000" cy="1447655"/>
                  <a:chOff x="6068826" y="2432292"/>
                  <a:chExt cx="432000" cy="1447655"/>
                </a:xfrm>
              </p:grpSpPr>
              <p:grpSp>
                <p:nvGrpSpPr>
                  <p:cNvPr id="237" name="组合 31"/>
                  <p:cNvGrpSpPr/>
                  <p:nvPr/>
                </p:nvGrpSpPr>
                <p:grpSpPr bwMode="auto">
                  <a:xfrm>
                    <a:off x="6068826" y="2432292"/>
                    <a:ext cx="432000" cy="128880"/>
                    <a:chOff x="6068826" y="2432292"/>
                    <a:chExt cx="432000" cy="128880"/>
                  </a:xfrm>
                </p:grpSpPr>
                <p:grpSp>
                  <p:nvGrpSpPr>
                    <p:cNvPr id="246" name="组合 11"/>
                    <p:cNvGrpSpPr/>
                    <p:nvPr/>
                  </p:nvGrpSpPr>
                  <p:grpSpPr>
                    <a:xfrm>
                      <a:off x="6068826" y="2432292"/>
                      <a:ext cx="432000" cy="90273"/>
                      <a:chOff x="6711768" y="4899563"/>
                      <a:chExt cx="432000" cy="90273"/>
                    </a:xfr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50" name="梯形 8"/>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51" name="椭圆 9"/>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47" name="组合 18"/>
                    <p:cNvGrpSpPr/>
                    <p:nvPr/>
                  </p:nvGrpSpPr>
                  <p:grpSpPr>
                    <a:xfrm flipH="1">
                      <a:off x="6103991" y="2470899"/>
                      <a:ext cx="360000" cy="90273"/>
                      <a:chOff x="6711768" y="4899563"/>
                      <a:chExt cx="432000" cy="90273"/>
                    </a:xfrm>
                    <a:gradFill flip="none" rotWithShape="1">
                      <a:gsLst>
                        <a:gs pos="78000">
                          <a:schemeClr val="bg1">
                            <a:lumMod val="50000"/>
                          </a:schemeClr>
                        </a:gs>
                        <a:gs pos="50000">
                          <a:schemeClr val="bg1">
                            <a:lumMod val="75000"/>
                            <a:shade val="67500"/>
                            <a:satMod val="115000"/>
                          </a:schemeClr>
                        </a:gs>
                        <a:gs pos="100000">
                          <a:schemeClr val="bg1">
                            <a:lumMod val="75000"/>
                            <a:shade val="100000"/>
                            <a:satMod val="115000"/>
                          </a:schemeClr>
                        </a:gs>
                      </a:gsLst>
                      <a:lin ang="0" scaled="1"/>
                      <a:tileRect/>
                    </a:gradFill>
                  </p:grpSpPr>
                  <p:sp>
                    <p:nvSpPr>
                      <p:cNvPr id="248" name="梯形 19"/>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49" name="椭圆 248"/>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sp>
                <p:nvSpPr>
                  <p:cNvPr id="238" name="椭圆 237"/>
                  <p:cNvSpPr/>
                  <p:nvPr/>
                </p:nvSpPr>
                <p:spPr>
                  <a:xfrm>
                    <a:off x="6096204" y="2511809"/>
                    <a:ext cx="377591" cy="44024"/>
                  </a:xfrm>
                  <a:prstGeom prst="ellipse">
                    <a:avLst/>
                  </a:prstGeo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239" name="组合 30"/>
                  <p:cNvGrpSpPr/>
                  <p:nvPr/>
                </p:nvGrpSpPr>
                <p:grpSpPr bwMode="auto">
                  <a:xfrm>
                    <a:off x="6113013" y="2525487"/>
                    <a:ext cx="342000" cy="1354460"/>
                    <a:chOff x="6113013" y="2525487"/>
                    <a:chExt cx="342000" cy="1354460"/>
                  </a:xfrm>
                </p:grpSpPr>
                <p:grpSp>
                  <p:nvGrpSpPr>
                    <p:cNvPr id="240" name="组合 27"/>
                    <p:cNvGrpSpPr/>
                    <p:nvPr/>
                  </p:nvGrpSpPr>
                  <p:grpSpPr>
                    <a:xfrm>
                      <a:off x="6113013" y="2525487"/>
                      <a:ext cx="342000" cy="1354460"/>
                      <a:chOff x="6184780" y="2541121"/>
                      <a:chExt cx="396000" cy="1354460"/>
                    </a:xfrm>
                    <a:solidFill>
                      <a:schemeClr val="bg1"/>
                    </a:solidFill>
                  </p:grpSpPr>
                  <p:sp>
                    <p:nvSpPr>
                      <p:cNvPr id="244" name="矩形 243"/>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45" name="椭圆 244"/>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41" name="组合 26"/>
                    <p:cNvGrpSpPr/>
                    <p:nvPr/>
                  </p:nvGrpSpPr>
                  <p:grpSpPr>
                    <a:xfrm>
                      <a:off x="6113013" y="2525487"/>
                      <a:ext cx="342000" cy="1354460"/>
                      <a:chOff x="6184780" y="2541121"/>
                      <a:chExt cx="396000" cy="1354460"/>
                    </a:xfrm>
                    <a:gradFill flip="none" rotWithShape="1">
                      <a:gsLst>
                        <a:gs pos="90000">
                          <a:schemeClr val="bg1">
                            <a:lumMod val="95000"/>
                            <a:shade val="30000"/>
                            <a:satMod val="115000"/>
                            <a:alpha val="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42" name="矩形 24"/>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43" name="椭圆 242"/>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nvGrpSpPr>
                <p:cNvPr id="221" name="组合 33"/>
                <p:cNvGrpSpPr/>
                <p:nvPr/>
              </p:nvGrpSpPr>
              <p:grpSpPr bwMode="auto">
                <a:xfrm flipV="1">
                  <a:off x="6070512" y="2584692"/>
                  <a:ext cx="432000" cy="1447655"/>
                  <a:chOff x="6068826" y="2432292"/>
                  <a:chExt cx="432000" cy="1447655"/>
                </a:xfrm>
              </p:grpSpPr>
              <p:grpSp>
                <p:nvGrpSpPr>
                  <p:cNvPr id="222" name="组合 31"/>
                  <p:cNvGrpSpPr/>
                  <p:nvPr/>
                </p:nvGrpSpPr>
                <p:grpSpPr bwMode="auto">
                  <a:xfrm>
                    <a:off x="6068826" y="2432292"/>
                    <a:ext cx="432000" cy="128880"/>
                    <a:chOff x="6068826" y="2432292"/>
                    <a:chExt cx="432000" cy="128880"/>
                  </a:xfrm>
                </p:grpSpPr>
                <p:grpSp>
                  <p:nvGrpSpPr>
                    <p:cNvPr id="231" name="组合 43"/>
                    <p:cNvGrpSpPr/>
                    <p:nvPr/>
                  </p:nvGrpSpPr>
                  <p:grpSpPr>
                    <a:xfrm>
                      <a:off x="6068826" y="2432292"/>
                      <a:ext cx="432000" cy="90273"/>
                      <a:chOff x="6711768" y="4899563"/>
                      <a:chExt cx="432000" cy="90273"/>
                    </a:xfr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235" name="梯形 234"/>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36" name="椭圆 235"/>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32" name="组合 18"/>
                    <p:cNvGrpSpPr/>
                    <p:nvPr/>
                  </p:nvGrpSpPr>
                  <p:grpSpPr>
                    <a:xfrm flipH="1">
                      <a:off x="6103991" y="2470899"/>
                      <a:ext cx="360000" cy="90273"/>
                      <a:chOff x="6711768" y="4899563"/>
                      <a:chExt cx="432000" cy="90273"/>
                    </a:xfrm>
                    <a:gradFill flip="none" rotWithShape="1">
                      <a:gsLst>
                        <a:gs pos="78000">
                          <a:schemeClr val="bg1">
                            <a:lumMod val="50000"/>
                          </a:schemeClr>
                        </a:gs>
                        <a:gs pos="50000">
                          <a:schemeClr val="bg1">
                            <a:lumMod val="75000"/>
                            <a:shade val="67500"/>
                            <a:satMod val="115000"/>
                          </a:schemeClr>
                        </a:gs>
                        <a:gs pos="100000">
                          <a:schemeClr val="bg1">
                            <a:lumMod val="75000"/>
                            <a:shade val="100000"/>
                            <a:satMod val="115000"/>
                          </a:schemeClr>
                        </a:gs>
                      </a:gsLst>
                      <a:lin ang="0" scaled="1"/>
                      <a:tileRect/>
                    </a:gradFill>
                  </p:grpSpPr>
                  <p:sp>
                    <p:nvSpPr>
                      <p:cNvPr id="233" name="梯形 232"/>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34" name="椭圆 233"/>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sp>
                <p:nvSpPr>
                  <p:cNvPr id="223" name="椭圆 222"/>
                  <p:cNvSpPr>
                    <a:spLocks noChangeArrowheads="1"/>
                  </p:cNvSpPr>
                  <p:nvPr/>
                </p:nvSpPr>
                <p:spPr bwMode="auto">
                  <a:xfrm>
                    <a:off x="6095985" y="2511957"/>
                    <a:ext cx="378000" cy="43200"/>
                  </a:xfrm>
                  <a:prstGeom prst="ellipse">
                    <a:avLst/>
                  </a:prstGeom>
                  <a:gradFill rotWithShape="1">
                    <a:gsLst>
                      <a:gs pos="0">
                        <a:srgbClr val="CCCCCC"/>
                      </a:gs>
                      <a:gs pos="50000">
                        <a:srgbClr val="CCCCCC"/>
                      </a:gs>
                      <a:gs pos="81000">
                        <a:srgbClr val="BFBFBF"/>
                      </a:gs>
                      <a:gs pos="100000">
                        <a:srgbClr val="F2F2F2"/>
                      </a:gs>
                    </a:gsLst>
                    <a:lin ang="10800000" scaled="1"/>
                  </a:gradFill>
                  <a:ln w="25400" algn="ctr">
                    <a:noFill/>
                    <a:round/>
                  </a:ln>
                </p:spPr>
                <p:txBody>
                  <a:bodyPr rot="10800000" anchor="ctr"/>
                  <a:lstStyle/>
                  <a:p>
                    <a:pPr fontAlgn="auto">
                      <a:spcBef>
                        <a:spcPts val="0"/>
                      </a:spcBef>
                      <a:spcAft>
                        <a:spcPts val="0"/>
                      </a:spcAft>
                      <a:defRPr/>
                    </a:pPr>
                    <a:endParaRPr lang="zh-CN" altLang="en-US">
                      <a:solidFill>
                        <a:schemeClr val="lt1"/>
                      </a:solidFill>
                      <a:latin typeface="+mn-lt"/>
                      <a:ea typeface="+mn-ea"/>
                    </a:endParaRPr>
                  </a:p>
                </p:txBody>
              </p:sp>
              <p:grpSp>
                <p:nvGrpSpPr>
                  <p:cNvPr id="224" name="组合 30"/>
                  <p:cNvGrpSpPr/>
                  <p:nvPr/>
                </p:nvGrpSpPr>
                <p:grpSpPr bwMode="auto">
                  <a:xfrm>
                    <a:off x="6113013" y="2525487"/>
                    <a:ext cx="342000" cy="1354460"/>
                    <a:chOff x="6113013" y="2525487"/>
                    <a:chExt cx="342000" cy="1354460"/>
                  </a:xfrm>
                </p:grpSpPr>
                <p:grpSp>
                  <p:nvGrpSpPr>
                    <p:cNvPr id="225" name="组合 27"/>
                    <p:cNvGrpSpPr/>
                    <p:nvPr/>
                  </p:nvGrpSpPr>
                  <p:grpSpPr>
                    <a:xfrm>
                      <a:off x="6113013" y="2525487"/>
                      <a:ext cx="342000" cy="1354460"/>
                      <a:chOff x="6184780" y="2541121"/>
                      <a:chExt cx="396000" cy="1354460"/>
                    </a:xfrm>
                    <a:solidFill>
                      <a:schemeClr val="bg1"/>
                    </a:solidFill>
                  </p:grpSpPr>
                  <p:sp>
                    <p:nvSpPr>
                      <p:cNvPr id="229" name="矩形 228"/>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30" name="椭圆 229"/>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26" name="组合 26"/>
                    <p:cNvGrpSpPr/>
                    <p:nvPr/>
                  </p:nvGrpSpPr>
                  <p:grpSpPr>
                    <a:xfrm>
                      <a:off x="6113013" y="2525487"/>
                      <a:ext cx="342000" cy="1354460"/>
                      <a:chOff x="6184780" y="2541121"/>
                      <a:chExt cx="396000" cy="1354460"/>
                    </a:xfrm>
                    <a:gradFill flip="none" rotWithShape="1">
                      <a:gsLst>
                        <a:gs pos="90000">
                          <a:schemeClr val="bg1">
                            <a:lumMod val="95000"/>
                            <a:shade val="30000"/>
                            <a:satMod val="115000"/>
                            <a:alpha val="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27" name="矩形 226"/>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28" name="椭圆 227"/>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grpSp>
            <p:nvGrpSpPr>
              <p:cNvPr id="195" name="组合 109"/>
              <p:cNvGrpSpPr/>
              <p:nvPr/>
            </p:nvGrpSpPr>
            <p:grpSpPr bwMode="auto">
              <a:xfrm>
                <a:off x="2624492" y="2722206"/>
                <a:ext cx="384147" cy="1386000"/>
                <a:chOff x="6194706" y="2569806"/>
                <a:chExt cx="384147" cy="1386000"/>
              </a:xfrm>
            </p:grpSpPr>
            <p:grpSp>
              <p:nvGrpSpPr>
                <p:cNvPr id="200" name="组合 53"/>
                <p:cNvGrpSpPr/>
                <p:nvPr/>
              </p:nvGrpSpPr>
              <p:grpSpPr>
                <a:xfrm>
                  <a:off x="6372074" y="2569806"/>
                  <a:ext cx="36000" cy="1386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17" name="矩形 216"/>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18" name="椭圆 217"/>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19" name="椭圆 218"/>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01" name="组合 56"/>
                <p:cNvGrpSpPr/>
                <p:nvPr/>
              </p:nvGrpSpPr>
              <p:grpSpPr>
                <a:xfrm>
                  <a:off x="6560853" y="2596806"/>
                  <a:ext cx="18000" cy="1332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14" name="矩形 213"/>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15" name="椭圆 214"/>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16" name="椭圆 215"/>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02" name="组合 60"/>
                <p:cNvGrpSpPr/>
                <p:nvPr/>
              </p:nvGrpSpPr>
              <p:grpSpPr>
                <a:xfrm>
                  <a:off x="6194706" y="2596806"/>
                  <a:ext cx="18000" cy="1332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11" name="矩形 210"/>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12" name="椭圆 211"/>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13" name="椭圆 212"/>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03" name="组合 64"/>
                <p:cNvGrpSpPr/>
                <p:nvPr/>
              </p:nvGrpSpPr>
              <p:grpSpPr>
                <a:xfrm>
                  <a:off x="6282291" y="2578804"/>
                  <a:ext cx="25200" cy="1368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08" name="矩形 207"/>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09" name="椭圆 208"/>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10" name="椭圆 209"/>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04" name="组合 68"/>
                <p:cNvGrpSpPr/>
                <p:nvPr/>
              </p:nvGrpSpPr>
              <p:grpSpPr>
                <a:xfrm>
                  <a:off x="6475626" y="2578804"/>
                  <a:ext cx="25200" cy="1368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205" name="矩形 204"/>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06" name="椭圆 205"/>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07" name="椭圆 206"/>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196" name="组合 195"/>
              <p:cNvGrpSpPr/>
              <p:nvPr/>
            </p:nvGrpSpPr>
            <p:grpSpPr>
              <a:xfrm>
                <a:off x="2620992" y="2674966"/>
                <a:ext cx="396000" cy="1485000"/>
                <a:chOff x="5574999" y="2751004"/>
                <a:chExt cx="396000" cy="1485000"/>
              </a:xfrm>
              <a:solidFill>
                <a:srgbClr val="FFFFFF">
                  <a:alpha val="67059"/>
                </a:srgbClr>
              </a:solidFill>
            </p:grpSpPr>
            <p:sp>
              <p:nvSpPr>
                <p:cNvPr id="197" name="矩形 196"/>
                <p:cNvSpPr/>
                <p:nvPr/>
              </p:nvSpPr>
              <p:spPr>
                <a:xfrm flipV="1">
                  <a:off x="5574999" y="2786058"/>
                  <a:ext cx="396000" cy="14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98" name="椭圆 197"/>
                <p:cNvSpPr/>
                <p:nvPr/>
              </p:nvSpPr>
              <p:spPr>
                <a:xfrm flipV="1">
                  <a:off x="5574999" y="4164004"/>
                  <a:ext cx="396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99" name="椭圆 198"/>
                <p:cNvSpPr/>
                <p:nvPr/>
              </p:nvSpPr>
              <p:spPr>
                <a:xfrm flipV="1">
                  <a:off x="5574999" y="2751004"/>
                  <a:ext cx="396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17" name="组合 136"/>
            <p:cNvGrpSpPr/>
            <p:nvPr/>
          </p:nvGrpSpPr>
          <p:grpSpPr bwMode="auto">
            <a:xfrm>
              <a:off x="3429736" y="2434013"/>
              <a:ext cx="501752" cy="1600055"/>
              <a:chOff x="6141950" y="2471887"/>
              <a:chExt cx="501752" cy="1600055"/>
            </a:xfrm>
          </p:grpSpPr>
          <p:grpSp>
            <p:nvGrpSpPr>
              <p:cNvPr id="136" name="组合 49"/>
              <p:cNvGrpSpPr/>
              <p:nvPr/>
            </p:nvGrpSpPr>
            <p:grpSpPr bwMode="auto">
              <a:xfrm>
                <a:off x="6141950" y="2471887"/>
                <a:ext cx="501752" cy="1600055"/>
                <a:chOff x="6070512" y="2432292"/>
                <a:chExt cx="432000" cy="1600055"/>
              </a:xfrm>
            </p:grpSpPr>
            <p:grpSp>
              <p:nvGrpSpPr>
                <p:cNvPr id="162" name="组合 32"/>
                <p:cNvGrpSpPr/>
                <p:nvPr/>
              </p:nvGrpSpPr>
              <p:grpSpPr bwMode="auto">
                <a:xfrm>
                  <a:off x="6070512" y="2432292"/>
                  <a:ext cx="432000" cy="1447655"/>
                  <a:chOff x="6068826" y="2432292"/>
                  <a:chExt cx="432000" cy="1447655"/>
                </a:xfrm>
              </p:grpSpPr>
              <p:grpSp>
                <p:nvGrpSpPr>
                  <p:cNvPr id="179" name="组合 31"/>
                  <p:cNvGrpSpPr/>
                  <p:nvPr/>
                </p:nvGrpSpPr>
                <p:grpSpPr bwMode="auto">
                  <a:xfrm>
                    <a:off x="6068826" y="2432292"/>
                    <a:ext cx="432000" cy="128880"/>
                    <a:chOff x="6068826" y="2432292"/>
                    <a:chExt cx="432000" cy="128880"/>
                  </a:xfrm>
                </p:grpSpPr>
                <p:grpSp>
                  <p:nvGrpSpPr>
                    <p:cNvPr id="188" name="组合 11"/>
                    <p:cNvGrpSpPr/>
                    <p:nvPr/>
                  </p:nvGrpSpPr>
                  <p:grpSpPr>
                    <a:xfrm>
                      <a:off x="6068826" y="2432292"/>
                      <a:ext cx="432000" cy="90273"/>
                      <a:chOff x="6711768" y="4899563"/>
                      <a:chExt cx="432000" cy="90273"/>
                    </a:xfr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92" name="梯形 8"/>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93" name="椭圆 9"/>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89" name="组合 18"/>
                    <p:cNvGrpSpPr/>
                    <p:nvPr/>
                  </p:nvGrpSpPr>
                  <p:grpSpPr>
                    <a:xfrm flipH="1">
                      <a:off x="6103991" y="2470899"/>
                      <a:ext cx="360000" cy="90273"/>
                      <a:chOff x="6711768" y="4899563"/>
                      <a:chExt cx="432000" cy="90273"/>
                    </a:xfrm>
                    <a:gradFill flip="none" rotWithShape="1">
                      <a:gsLst>
                        <a:gs pos="78000">
                          <a:schemeClr val="bg1">
                            <a:lumMod val="50000"/>
                          </a:schemeClr>
                        </a:gs>
                        <a:gs pos="50000">
                          <a:schemeClr val="bg1">
                            <a:lumMod val="75000"/>
                            <a:shade val="67500"/>
                            <a:satMod val="115000"/>
                          </a:schemeClr>
                        </a:gs>
                        <a:gs pos="100000">
                          <a:schemeClr val="bg1">
                            <a:lumMod val="75000"/>
                            <a:shade val="100000"/>
                            <a:satMod val="115000"/>
                          </a:schemeClr>
                        </a:gs>
                      </a:gsLst>
                      <a:lin ang="0" scaled="1"/>
                      <a:tileRect/>
                    </a:gradFill>
                  </p:grpSpPr>
                  <p:sp>
                    <p:nvSpPr>
                      <p:cNvPr id="190" name="梯形 189"/>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91" name="椭圆 190"/>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sp>
                <p:nvSpPr>
                  <p:cNvPr id="180" name="椭圆 179"/>
                  <p:cNvSpPr/>
                  <p:nvPr/>
                </p:nvSpPr>
                <p:spPr>
                  <a:xfrm>
                    <a:off x="6096201" y="2511809"/>
                    <a:ext cx="377591" cy="44024"/>
                  </a:xfrm>
                  <a:prstGeom prst="ellipse">
                    <a:avLst/>
                  </a:prstGeo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181" name="组合 30"/>
                  <p:cNvGrpSpPr/>
                  <p:nvPr/>
                </p:nvGrpSpPr>
                <p:grpSpPr bwMode="auto">
                  <a:xfrm>
                    <a:off x="6113013" y="2525487"/>
                    <a:ext cx="342000" cy="1354460"/>
                    <a:chOff x="6113013" y="2525487"/>
                    <a:chExt cx="342000" cy="1354460"/>
                  </a:xfrm>
                </p:grpSpPr>
                <p:grpSp>
                  <p:nvGrpSpPr>
                    <p:cNvPr id="182" name="组合 27"/>
                    <p:cNvGrpSpPr/>
                    <p:nvPr/>
                  </p:nvGrpSpPr>
                  <p:grpSpPr>
                    <a:xfrm>
                      <a:off x="6113013" y="2525487"/>
                      <a:ext cx="342000" cy="1354460"/>
                      <a:chOff x="6184780" y="2541121"/>
                      <a:chExt cx="396000" cy="1354460"/>
                    </a:xfrm>
                    <a:solidFill>
                      <a:schemeClr val="bg1"/>
                    </a:solidFill>
                  </p:grpSpPr>
                  <p:sp>
                    <p:nvSpPr>
                      <p:cNvPr id="186" name="矩形 28"/>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87" name="椭圆 29"/>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83" name="组合 26"/>
                    <p:cNvGrpSpPr/>
                    <p:nvPr/>
                  </p:nvGrpSpPr>
                  <p:grpSpPr>
                    <a:xfrm>
                      <a:off x="6113013" y="2525487"/>
                      <a:ext cx="342000" cy="1354460"/>
                      <a:chOff x="6184780" y="2541121"/>
                      <a:chExt cx="396000" cy="1354460"/>
                    </a:xfrm>
                    <a:gradFill flip="none" rotWithShape="1">
                      <a:gsLst>
                        <a:gs pos="90000">
                          <a:schemeClr val="bg1">
                            <a:lumMod val="95000"/>
                            <a:shade val="30000"/>
                            <a:satMod val="115000"/>
                            <a:alpha val="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184" name="矩形 183"/>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85" name="椭圆 184"/>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nvGrpSpPr>
                <p:cNvPr id="163" name="组合 33"/>
                <p:cNvGrpSpPr/>
                <p:nvPr/>
              </p:nvGrpSpPr>
              <p:grpSpPr bwMode="auto">
                <a:xfrm flipV="1">
                  <a:off x="6070512" y="2584692"/>
                  <a:ext cx="432000" cy="1447655"/>
                  <a:chOff x="6068826" y="2432292"/>
                  <a:chExt cx="432000" cy="1447655"/>
                </a:xfrm>
              </p:grpSpPr>
              <p:grpSp>
                <p:nvGrpSpPr>
                  <p:cNvPr id="164" name="组合 31"/>
                  <p:cNvGrpSpPr/>
                  <p:nvPr/>
                </p:nvGrpSpPr>
                <p:grpSpPr bwMode="auto">
                  <a:xfrm>
                    <a:off x="6068826" y="2432292"/>
                    <a:ext cx="432000" cy="128880"/>
                    <a:chOff x="6068826" y="2432292"/>
                    <a:chExt cx="432000" cy="128880"/>
                  </a:xfrm>
                </p:grpSpPr>
                <p:grpSp>
                  <p:nvGrpSpPr>
                    <p:cNvPr id="173" name="组合 172"/>
                    <p:cNvGrpSpPr/>
                    <p:nvPr/>
                  </p:nvGrpSpPr>
                  <p:grpSpPr>
                    <a:xfrm>
                      <a:off x="6068826" y="2432292"/>
                      <a:ext cx="432000" cy="90273"/>
                      <a:chOff x="6711768" y="4899563"/>
                      <a:chExt cx="432000" cy="90273"/>
                    </a:xfr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77" name="梯形 176"/>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8" name="椭圆 177"/>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74" name="组合 18"/>
                    <p:cNvGrpSpPr/>
                    <p:nvPr/>
                  </p:nvGrpSpPr>
                  <p:grpSpPr>
                    <a:xfrm flipH="1">
                      <a:off x="6103991" y="2470899"/>
                      <a:ext cx="360000" cy="90273"/>
                      <a:chOff x="6711768" y="4899563"/>
                      <a:chExt cx="432000" cy="90273"/>
                    </a:xfrm>
                    <a:gradFill flip="none" rotWithShape="1">
                      <a:gsLst>
                        <a:gs pos="78000">
                          <a:schemeClr val="bg1">
                            <a:lumMod val="50000"/>
                          </a:schemeClr>
                        </a:gs>
                        <a:gs pos="50000">
                          <a:schemeClr val="bg1">
                            <a:lumMod val="75000"/>
                            <a:shade val="67500"/>
                            <a:satMod val="115000"/>
                          </a:schemeClr>
                        </a:gs>
                        <a:gs pos="100000">
                          <a:schemeClr val="bg1">
                            <a:lumMod val="75000"/>
                            <a:shade val="100000"/>
                            <a:satMod val="115000"/>
                          </a:schemeClr>
                        </a:gs>
                      </a:gsLst>
                      <a:lin ang="0" scaled="1"/>
                      <a:tileRect/>
                    </a:gradFill>
                  </p:grpSpPr>
                  <p:sp>
                    <p:nvSpPr>
                      <p:cNvPr id="175" name="梯形 174"/>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6" name="椭圆 175"/>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sp>
                <p:nvSpPr>
                  <p:cNvPr id="165" name="椭圆 164"/>
                  <p:cNvSpPr>
                    <a:spLocks noChangeArrowheads="1"/>
                  </p:cNvSpPr>
                  <p:nvPr/>
                </p:nvSpPr>
                <p:spPr bwMode="auto">
                  <a:xfrm>
                    <a:off x="6095985" y="2511957"/>
                    <a:ext cx="378000" cy="43200"/>
                  </a:xfrm>
                  <a:prstGeom prst="ellipse">
                    <a:avLst/>
                  </a:prstGeom>
                  <a:gradFill rotWithShape="1">
                    <a:gsLst>
                      <a:gs pos="0">
                        <a:srgbClr val="CCCCCC"/>
                      </a:gs>
                      <a:gs pos="50000">
                        <a:srgbClr val="CCCCCC"/>
                      </a:gs>
                      <a:gs pos="81000">
                        <a:srgbClr val="BFBFBF"/>
                      </a:gs>
                      <a:gs pos="100000">
                        <a:srgbClr val="F2F2F2"/>
                      </a:gs>
                    </a:gsLst>
                    <a:lin ang="10800000" scaled="1"/>
                  </a:gradFill>
                  <a:ln w="25400" algn="ctr">
                    <a:noFill/>
                    <a:round/>
                  </a:ln>
                </p:spPr>
                <p:txBody>
                  <a:bodyPr rot="10800000" anchor="ctr"/>
                  <a:lstStyle/>
                  <a:p>
                    <a:pPr fontAlgn="auto">
                      <a:spcBef>
                        <a:spcPts val="0"/>
                      </a:spcBef>
                      <a:spcAft>
                        <a:spcPts val="0"/>
                      </a:spcAft>
                      <a:defRPr/>
                    </a:pPr>
                    <a:endParaRPr lang="zh-CN" altLang="en-US">
                      <a:solidFill>
                        <a:schemeClr val="lt1"/>
                      </a:solidFill>
                      <a:latin typeface="+mn-lt"/>
                      <a:ea typeface="+mn-ea"/>
                    </a:endParaRPr>
                  </a:p>
                </p:txBody>
              </p:sp>
              <p:grpSp>
                <p:nvGrpSpPr>
                  <p:cNvPr id="166" name="组合 30"/>
                  <p:cNvGrpSpPr/>
                  <p:nvPr/>
                </p:nvGrpSpPr>
                <p:grpSpPr bwMode="auto">
                  <a:xfrm>
                    <a:off x="6113013" y="2525487"/>
                    <a:ext cx="342000" cy="1354460"/>
                    <a:chOff x="6113013" y="2525487"/>
                    <a:chExt cx="342000" cy="1354460"/>
                  </a:xfrm>
                </p:grpSpPr>
                <p:grpSp>
                  <p:nvGrpSpPr>
                    <p:cNvPr id="167" name="组合 27"/>
                    <p:cNvGrpSpPr/>
                    <p:nvPr/>
                  </p:nvGrpSpPr>
                  <p:grpSpPr>
                    <a:xfrm>
                      <a:off x="6113013" y="2525487"/>
                      <a:ext cx="342000" cy="1354460"/>
                      <a:chOff x="6184780" y="2541121"/>
                      <a:chExt cx="396000" cy="1354460"/>
                    </a:xfrm>
                    <a:solidFill>
                      <a:schemeClr val="bg1"/>
                    </a:solidFill>
                  </p:grpSpPr>
                  <p:sp>
                    <p:nvSpPr>
                      <p:cNvPr id="171" name="矩形 170"/>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2" name="椭圆 171"/>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68" name="组合 26"/>
                    <p:cNvGrpSpPr/>
                    <p:nvPr/>
                  </p:nvGrpSpPr>
                  <p:grpSpPr>
                    <a:xfrm>
                      <a:off x="6113013" y="2525487"/>
                      <a:ext cx="342000" cy="1354460"/>
                      <a:chOff x="6184780" y="2541121"/>
                      <a:chExt cx="396000" cy="1354460"/>
                    </a:xfrm>
                    <a:gradFill flip="none" rotWithShape="1">
                      <a:gsLst>
                        <a:gs pos="90000">
                          <a:schemeClr val="bg1">
                            <a:lumMod val="95000"/>
                            <a:shade val="30000"/>
                            <a:satMod val="115000"/>
                            <a:alpha val="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169" name="矩形 168"/>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0" name="椭圆 169"/>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grpSp>
            <p:nvGrpSpPr>
              <p:cNvPr id="137" name="组合 72"/>
              <p:cNvGrpSpPr/>
              <p:nvPr/>
            </p:nvGrpSpPr>
            <p:grpSpPr bwMode="auto">
              <a:xfrm>
                <a:off x="6194706" y="2569806"/>
                <a:ext cx="384147" cy="1386000"/>
                <a:chOff x="6194706" y="2569806"/>
                <a:chExt cx="384147" cy="1386000"/>
              </a:xfrm>
            </p:grpSpPr>
            <p:grpSp>
              <p:nvGrpSpPr>
                <p:cNvPr id="142" name="组合 53"/>
                <p:cNvGrpSpPr/>
                <p:nvPr/>
              </p:nvGrpSpPr>
              <p:grpSpPr>
                <a:xfrm>
                  <a:off x="6372074" y="2569806"/>
                  <a:ext cx="36000" cy="1386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159" name="矩形 158"/>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0" name="椭圆 159"/>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1" name="椭圆 160"/>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43" name="组合 56"/>
                <p:cNvGrpSpPr/>
                <p:nvPr/>
              </p:nvGrpSpPr>
              <p:grpSpPr>
                <a:xfrm>
                  <a:off x="6560853" y="2596806"/>
                  <a:ext cx="18000" cy="1332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156" name="矩形 155"/>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7" name="椭圆 156"/>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8" name="椭圆 157"/>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44" name="组合 60"/>
                <p:cNvGrpSpPr/>
                <p:nvPr/>
              </p:nvGrpSpPr>
              <p:grpSpPr>
                <a:xfrm>
                  <a:off x="6194706" y="2596806"/>
                  <a:ext cx="18000" cy="1332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153" name="矩形 152"/>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4" name="椭圆 153"/>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5" name="椭圆 154"/>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45" name="组合 64"/>
                <p:cNvGrpSpPr/>
                <p:nvPr/>
              </p:nvGrpSpPr>
              <p:grpSpPr>
                <a:xfrm>
                  <a:off x="6282291" y="2578804"/>
                  <a:ext cx="25200" cy="1368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150" name="矩形 149"/>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1" name="椭圆 150"/>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2" name="椭圆 151"/>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46" name="组合 68"/>
                <p:cNvGrpSpPr/>
                <p:nvPr/>
              </p:nvGrpSpPr>
              <p:grpSpPr>
                <a:xfrm>
                  <a:off x="6475626" y="2578804"/>
                  <a:ext cx="25200" cy="1368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147" name="矩形 146"/>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8" name="椭圆 147"/>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9" name="椭圆 148"/>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138" name="组合 75"/>
              <p:cNvGrpSpPr/>
              <p:nvPr/>
            </p:nvGrpSpPr>
            <p:grpSpPr>
              <a:xfrm>
                <a:off x="6191206" y="2522566"/>
                <a:ext cx="396000" cy="1485000"/>
                <a:chOff x="5574999" y="2751004"/>
                <a:chExt cx="396000" cy="1485000"/>
              </a:xfrm>
              <a:solidFill>
                <a:srgbClr val="FFFFFF">
                  <a:alpha val="67059"/>
                </a:srgbClr>
              </a:solidFill>
            </p:grpSpPr>
            <p:sp>
              <p:nvSpPr>
                <p:cNvPr id="139" name="矩形 138"/>
                <p:cNvSpPr/>
                <p:nvPr/>
              </p:nvSpPr>
              <p:spPr>
                <a:xfrm flipV="1">
                  <a:off x="5574999" y="2786058"/>
                  <a:ext cx="396000" cy="14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0" name="椭圆 139"/>
                <p:cNvSpPr/>
                <p:nvPr/>
              </p:nvSpPr>
              <p:spPr>
                <a:xfrm flipV="1">
                  <a:off x="5574999" y="4164004"/>
                  <a:ext cx="396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1" name="椭圆 140"/>
                <p:cNvSpPr/>
                <p:nvPr/>
              </p:nvSpPr>
              <p:spPr>
                <a:xfrm flipV="1">
                  <a:off x="5574999" y="2751004"/>
                  <a:ext cx="396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18" name="组合 195"/>
            <p:cNvGrpSpPr/>
            <p:nvPr/>
          </p:nvGrpSpPr>
          <p:grpSpPr bwMode="auto">
            <a:xfrm>
              <a:off x="5158326" y="2434013"/>
              <a:ext cx="501752" cy="1600055"/>
              <a:chOff x="6141950" y="2471887"/>
              <a:chExt cx="501752" cy="1600055"/>
            </a:xfrm>
          </p:grpSpPr>
          <p:grpSp>
            <p:nvGrpSpPr>
              <p:cNvPr id="78" name="组合 49"/>
              <p:cNvGrpSpPr/>
              <p:nvPr/>
            </p:nvGrpSpPr>
            <p:grpSpPr bwMode="auto">
              <a:xfrm>
                <a:off x="6141950" y="2471887"/>
                <a:ext cx="501752" cy="1600055"/>
                <a:chOff x="6070512" y="2432292"/>
                <a:chExt cx="432000" cy="1600055"/>
              </a:xfrm>
            </p:grpSpPr>
            <p:grpSp>
              <p:nvGrpSpPr>
                <p:cNvPr id="104" name="组合 32"/>
                <p:cNvGrpSpPr/>
                <p:nvPr/>
              </p:nvGrpSpPr>
              <p:grpSpPr bwMode="auto">
                <a:xfrm>
                  <a:off x="6070512" y="2432292"/>
                  <a:ext cx="432000" cy="1447655"/>
                  <a:chOff x="6068826" y="2432292"/>
                  <a:chExt cx="432000" cy="1447655"/>
                </a:xfrm>
              </p:grpSpPr>
              <p:grpSp>
                <p:nvGrpSpPr>
                  <p:cNvPr id="121" name="组合 31"/>
                  <p:cNvGrpSpPr/>
                  <p:nvPr/>
                </p:nvGrpSpPr>
                <p:grpSpPr bwMode="auto">
                  <a:xfrm>
                    <a:off x="6068826" y="2432292"/>
                    <a:ext cx="432000" cy="128880"/>
                    <a:chOff x="6068826" y="2432292"/>
                    <a:chExt cx="432000" cy="128880"/>
                  </a:xfrm>
                </p:grpSpPr>
                <p:grpSp>
                  <p:nvGrpSpPr>
                    <p:cNvPr id="130" name="组合 11"/>
                    <p:cNvGrpSpPr/>
                    <p:nvPr/>
                  </p:nvGrpSpPr>
                  <p:grpSpPr>
                    <a:xfrm>
                      <a:off x="6068826" y="2432292"/>
                      <a:ext cx="432000" cy="90273"/>
                      <a:chOff x="6711768" y="4899563"/>
                      <a:chExt cx="432000" cy="90273"/>
                    </a:xfr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34" name="梯形 8"/>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35" name="椭圆 9"/>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31" name="组合 18"/>
                    <p:cNvGrpSpPr/>
                    <p:nvPr/>
                  </p:nvGrpSpPr>
                  <p:grpSpPr>
                    <a:xfrm flipH="1">
                      <a:off x="6103991" y="2470899"/>
                      <a:ext cx="360000" cy="90273"/>
                      <a:chOff x="6711768" y="4899563"/>
                      <a:chExt cx="432000" cy="90273"/>
                    </a:xfrm>
                    <a:gradFill flip="none" rotWithShape="1">
                      <a:gsLst>
                        <a:gs pos="78000">
                          <a:schemeClr val="bg1">
                            <a:lumMod val="50000"/>
                          </a:schemeClr>
                        </a:gs>
                        <a:gs pos="50000">
                          <a:schemeClr val="bg1">
                            <a:lumMod val="75000"/>
                            <a:shade val="67500"/>
                            <a:satMod val="115000"/>
                          </a:schemeClr>
                        </a:gs>
                        <a:gs pos="100000">
                          <a:schemeClr val="bg1">
                            <a:lumMod val="75000"/>
                            <a:shade val="100000"/>
                            <a:satMod val="115000"/>
                          </a:schemeClr>
                        </a:gs>
                      </a:gsLst>
                      <a:lin ang="0" scaled="1"/>
                      <a:tileRect/>
                    </a:gradFill>
                  </p:grpSpPr>
                  <p:sp>
                    <p:nvSpPr>
                      <p:cNvPr id="132" name="梯形 131"/>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33" name="椭圆 132"/>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sp>
                <p:nvSpPr>
                  <p:cNvPr id="122" name="椭圆 121"/>
                  <p:cNvSpPr/>
                  <p:nvPr/>
                </p:nvSpPr>
                <p:spPr>
                  <a:xfrm>
                    <a:off x="6096607" y="2511809"/>
                    <a:ext cx="377592" cy="44024"/>
                  </a:xfrm>
                  <a:prstGeom prst="ellipse">
                    <a:avLst/>
                  </a:prstGeo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123" name="组合 30"/>
                  <p:cNvGrpSpPr/>
                  <p:nvPr/>
                </p:nvGrpSpPr>
                <p:grpSpPr bwMode="auto">
                  <a:xfrm>
                    <a:off x="6113013" y="2525487"/>
                    <a:ext cx="342000" cy="1354460"/>
                    <a:chOff x="6113013" y="2525487"/>
                    <a:chExt cx="342000" cy="1354460"/>
                  </a:xfrm>
                </p:grpSpPr>
                <p:grpSp>
                  <p:nvGrpSpPr>
                    <p:cNvPr id="124" name="组合 27"/>
                    <p:cNvGrpSpPr/>
                    <p:nvPr/>
                  </p:nvGrpSpPr>
                  <p:grpSpPr>
                    <a:xfrm>
                      <a:off x="6113013" y="2525487"/>
                      <a:ext cx="342000" cy="1354460"/>
                      <a:chOff x="6184780" y="2541121"/>
                      <a:chExt cx="396000" cy="1354460"/>
                    </a:xfrm>
                    <a:solidFill>
                      <a:schemeClr val="bg1"/>
                    </a:solidFill>
                  </p:grpSpPr>
                  <p:sp>
                    <p:nvSpPr>
                      <p:cNvPr id="128" name="矩形 28"/>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29" name="椭圆 29"/>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25" name="组合 26"/>
                    <p:cNvGrpSpPr/>
                    <p:nvPr/>
                  </p:nvGrpSpPr>
                  <p:grpSpPr>
                    <a:xfrm>
                      <a:off x="6113013" y="2525487"/>
                      <a:ext cx="342000" cy="1354460"/>
                      <a:chOff x="6184780" y="2541121"/>
                      <a:chExt cx="396000" cy="1354460"/>
                    </a:xfrm>
                    <a:gradFill flip="none" rotWithShape="1">
                      <a:gsLst>
                        <a:gs pos="90000">
                          <a:schemeClr val="bg1">
                            <a:lumMod val="95000"/>
                            <a:shade val="30000"/>
                            <a:satMod val="115000"/>
                            <a:alpha val="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126" name="矩形 125"/>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27" name="椭圆 126"/>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nvGrpSpPr>
                <p:cNvPr id="105" name="组合 33"/>
                <p:cNvGrpSpPr/>
                <p:nvPr/>
              </p:nvGrpSpPr>
              <p:grpSpPr bwMode="auto">
                <a:xfrm flipV="1">
                  <a:off x="6070512" y="2584692"/>
                  <a:ext cx="432000" cy="1447655"/>
                  <a:chOff x="6068826" y="2432292"/>
                  <a:chExt cx="432000" cy="1447655"/>
                </a:xfrm>
              </p:grpSpPr>
              <p:grpSp>
                <p:nvGrpSpPr>
                  <p:cNvPr id="106" name="组合 31"/>
                  <p:cNvGrpSpPr/>
                  <p:nvPr/>
                </p:nvGrpSpPr>
                <p:grpSpPr bwMode="auto">
                  <a:xfrm>
                    <a:off x="6068826" y="2432292"/>
                    <a:ext cx="432000" cy="128880"/>
                    <a:chOff x="6068826" y="2432292"/>
                    <a:chExt cx="432000" cy="128880"/>
                  </a:xfrm>
                </p:grpSpPr>
                <p:grpSp>
                  <p:nvGrpSpPr>
                    <p:cNvPr id="115" name="组合 114"/>
                    <p:cNvGrpSpPr/>
                    <p:nvPr/>
                  </p:nvGrpSpPr>
                  <p:grpSpPr>
                    <a:xfrm>
                      <a:off x="6068826" y="2432292"/>
                      <a:ext cx="432000" cy="90273"/>
                      <a:chOff x="6711768" y="4899563"/>
                      <a:chExt cx="432000" cy="90273"/>
                    </a:xfr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119" name="梯形 118"/>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20" name="椭圆 119"/>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16" name="组合 18"/>
                    <p:cNvGrpSpPr/>
                    <p:nvPr/>
                  </p:nvGrpSpPr>
                  <p:grpSpPr>
                    <a:xfrm flipH="1">
                      <a:off x="6103991" y="2470899"/>
                      <a:ext cx="360000" cy="90273"/>
                      <a:chOff x="6711768" y="4899563"/>
                      <a:chExt cx="432000" cy="90273"/>
                    </a:xfrm>
                    <a:gradFill flip="none" rotWithShape="1">
                      <a:gsLst>
                        <a:gs pos="78000">
                          <a:schemeClr val="bg1">
                            <a:lumMod val="50000"/>
                          </a:schemeClr>
                        </a:gs>
                        <a:gs pos="50000">
                          <a:schemeClr val="bg1">
                            <a:lumMod val="75000"/>
                            <a:shade val="67500"/>
                            <a:satMod val="115000"/>
                          </a:schemeClr>
                        </a:gs>
                        <a:gs pos="100000">
                          <a:schemeClr val="bg1">
                            <a:lumMod val="75000"/>
                            <a:shade val="100000"/>
                            <a:satMod val="115000"/>
                          </a:schemeClr>
                        </a:gs>
                      </a:gsLst>
                      <a:lin ang="0" scaled="1"/>
                      <a:tileRect/>
                    </a:gradFill>
                  </p:grpSpPr>
                  <p:sp>
                    <p:nvSpPr>
                      <p:cNvPr id="117" name="梯形 116"/>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18" name="椭圆 117"/>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sp>
                <p:nvSpPr>
                  <p:cNvPr id="107" name="椭圆 106"/>
                  <p:cNvSpPr>
                    <a:spLocks noChangeArrowheads="1"/>
                  </p:cNvSpPr>
                  <p:nvPr/>
                </p:nvSpPr>
                <p:spPr bwMode="auto">
                  <a:xfrm>
                    <a:off x="6095985" y="2511957"/>
                    <a:ext cx="378000" cy="43200"/>
                  </a:xfrm>
                  <a:prstGeom prst="ellipse">
                    <a:avLst/>
                  </a:prstGeom>
                  <a:gradFill rotWithShape="1">
                    <a:gsLst>
                      <a:gs pos="0">
                        <a:srgbClr val="CCCCCC"/>
                      </a:gs>
                      <a:gs pos="50000">
                        <a:srgbClr val="CCCCCC"/>
                      </a:gs>
                      <a:gs pos="81000">
                        <a:srgbClr val="BFBFBF"/>
                      </a:gs>
                      <a:gs pos="100000">
                        <a:srgbClr val="F2F2F2"/>
                      </a:gs>
                    </a:gsLst>
                    <a:lin ang="10800000" scaled="1"/>
                  </a:gradFill>
                  <a:ln w="25400" algn="ctr">
                    <a:noFill/>
                    <a:round/>
                  </a:ln>
                </p:spPr>
                <p:txBody>
                  <a:bodyPr rot="10800000" anchor="ctr"/>
                  <a:lstStyle/>
                  <a:p>
                    <a:pPr fontAlgn="auto">
                      <a:spcBef>
                        <a:spcPts val="0"/>
                      </a:spcBef>
                      <a:spcAft>
                        <a:spcPts val="0"/>
                      </a:spcAft>
                      <a:defRPr/>
                    </a:pPr>
                    <a:endParaRPr lang="zh-CN" altLang="en-US">
                      <a:solidFill>
                        <a:schemeClr val="lt1"/>
                      </a:solidFill>
                      <a:latin typeface="+mn-lt"/>
                      <a:ea typeface="+mn-ea"/>
                    </a:endParaRPr>
                  </a:p>
                </p:txBody>
              </p:sp>
              <p:grpSp>
                <p:nvGrpSpPr>
                  <p:cNvPr id="108" name="组合 30"/>
                  <p:cNvGrpSpPr/>
                  <p:nvPr/>
                </p:nvGrpSpPr>
                <p:grpSpPr bwMode="auto">
                  <a:xfrm>
                    <a:off x="6113013" y="2525487"/>
                    <a:ext cx="342000" cy="1354460"/>
                    <a:chOff x="6113013" y="2525487"/>
                    <a:chExt cx="342000" cy="1354460"/>
                  </a:xfrm>
                </p:grpSpPr>
                <p:grpSp>
                  <p:nvGrpSpPr>
                    <p:cNvPr id="109" name="组合 27"/>
                    <p:cNvGrpSpPr/>
                    <p:nvPr/>
                  </p:nvGrpSpPr>
                  <p:grpSpPr>
                    <a:xfrm>
                      <a:off x="6113013" y="2525487"/>
                      <a:ext cx="342000" cy="1354460"/>
                      <a:chOff x="6184780" y="2541121"/>
                      <a:chExt cx="396000" cy="1354460"/>
                    </a:xfrm>
                    <a:solidFill>
                      <a:schemeClr val="bg1"/>
                    </a:solidFill>
                  </p:grpSpPr>
                  <p:sp>
                    <p:nvSpPr>
                      <p:cNvPr id="113" name="矩形 112"/>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14" name="椭圆 113"/>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10" name="组合 26"/>
                    <p:cNvGrpSpPr/>
                    <p:nvPr/>
                  </p:nvGrpSpPr>
                  <p:grpSpPr>
                    <a:xfrm>
                      <a:off x="6113013" y="2525487"/>
                      <a:ext cx="342000" cy="1354460"/>
                      <a:chOff x="6184780" y="2541121"/>
                      <a:chExt cx="396000" cy="1354460"/>
                    </a:xfrm>
                    <a:gradFill flip="none" rotWithShape="1">
                      <a:gsLst>
                        <a:gs pos="90000">
                          <a:schemeClr val="bg1">
                            <a:lumMod val="95000"/>
                            <a:shade val="30000"/>
                            <a:satMod val="115000"/>
                            <a:alpha val="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111" name="矩形 110"/>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12" name="椭圆 111"/>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grpSp>
            <p:nvGrpSpPr>
              <p:cNvPr id="79" name="组合 72"/>
              <p:cNvGrpSpPr/>
              <p:nvPr/>
            </p:nvGrpSpPr>
            <p:grpSpPr bwMode="auto">
              <a:xfrm>
                <a:off x="6194706" y="2569806"/>
                <a:ext cx="384147" cy="1386000"/>
                <a:chOff x="6194706" y="2569806"/>
                <a:chExt cx="384147" cy="1386000"/>
              </a:xfrm>
            </p:grpSpPr>
            <p:grpSp>
              <p:nvGrpSpPr>
                <p:cNvPr id="84" name="组合 53"/>
                <p:cNvGrpSpPr/>
                <p:nvPr/>
              </p:nvGrpSpPr>
              <p:grpSpPr>
                <a:xfrm>
                  <a:off x="6372074" y="2569806"/>
                  <a:ext cx="36000" cy="1386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101" name="矩形 100"/>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02" name="椭圆 101"/>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03" name="椭圆 102"/>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85" name="组合 56"/>
                <p:cNvGrpSpPr/>
                <p:nvPr/>
              </p:nvGrpSpPr>
              <p:grpSpPr>
                <a:xfrm>
                  <a:off x="6560853" y="2596806"/>
                  <a:ext cx="18000" cy="1332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98" name="矩形 97"/>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9" name="椭圆 98"/>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00" name="椭圆 99"/>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86" name="组合 60"/>
                <p:cNvGrpSpPr/>
                <p:nvPr/>
              </p:nvGrpSpPr>
              <p:grpSpPr>
                <a:xfrm>
                  <a:off x="6194706" y="2596806"/>
                  <a:ext cx="18000" cy="1332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95" name="矩形 94"/>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6" name="椭圆 95"/>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7" name="椭圆 96"/>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87" name="组合 64"/>
                <p:cNvGrpSpPr/>
                <p:nvPr/>
              </p:nvGrpSpPr>
              <p:grpSpPr>
                <a:xfrm>
                  <a:off x="6282291" y="2578804"/>
                  <a:ext cx="25200" cy="1368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92" name="矩形 91"/>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3" name="椭圆 92"/>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4" name="椭圆 93"/>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88" name="组合 68"/>
                <p:cNvGrpSpPr/>
                <p:nvPr/>
              </p:nvGrpSpPr>
              <p:grpSpPr>
                <a:xfrm>
                  <a:off x="6475626" y="2578804"/>
                  <a:ext cx="25200" cy="1368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89" name="矩形 88"/>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0" name="椭圆 89"/>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1" name="椭圆 90"/>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80" name="组合 75"/>
              <p:cNvGrpSpPr/>
              <p:nvPr/>
            </p:nvGrpSpPr>
            <p:grpSpPr>
              <a:xfrm>
                <a:off x="6191206" y="2522566"/>
                <a:ext cx="396000" cy="1485000"/>
                <a:chOff x="5574999" y="2751004"/>
                <a:chExt cx="396000" cy="1485000"/>
              </a:xfrm>
              <a:solidFill>
                <a:srgbClr val="FFFFFF">
                  <a:alpha val="67059"/>
                </a:srgbClr>
              </a:solidFill>
            </p:grpSpPr>
            <p:sp>
              <p:nvSpPr>
                <p:cNvPr id="81" name="矩形 80"/>
                <p:cNvSpPr/>
                <p:nvPr/>
              </p:nvSpPr>
              <p:spPr>
                <a:xfrm flipV="1">
                  <a:off x="5574999" y="2786058"/>
                  <a:ext cx="396000" cy="14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82" name="椭圆 81"/>
                <p:cNvSpPr/>
                <p:nvPr/>
              </p:nvSpPr>
              <p:spPr>
                <a:xfrm flipV="1">
                  <a:off x="5574999" y="4164004"/>
                  <a:ext cx="396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83" name="椭圆 82"/>
                <p:cNvSpPr/>
                <p:nvPr/>
              </p:nvSpPr>
              <p:spPr>
                <a:xfrm flipV="1">
                  <a:off x="5574999" y="2751004"/>
                  <a:ext cx="396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19" name="组合 254"/>
            <p:cNvGrpSpPr/>
            <p:nvPr/>
          </p:nvGrpSpPr>
          <p:grpSpPr bwMode="auto">
            <a:xfrm>
              <a:off x="4285124" y="2428868"/>
              <a:ext cx="501752" cy="1600055"/>
              <a:chOff x="6141950" y="2471887"/>
              <a:chExt cx="501752" cy="1600055"/>
            </a:xfrm>
          </p:grpSpPr>
          <p:grpSp>
            <p:nvGrpSpPr>
              <p:cNvPr id="20" name="组合 49"/>
              <p:cNvGrpSpPr/>
              <p:nvPr/>
            </p:nvGrpSpPr>
            <p:grpSpPr bwMode="auto">
              <a:xfrm>
                <a:off x="6141950" y="2471887"/>
                <a:ext cx="501752" cy="1600055"/>
                <a:chOff x="6070512" y="2432292"/>
                <a:chExt cx="432000" cy="1600055"/>
              </a:xfrm>
            </p:grpSpPr>
            <p:grpSp>
              <p:nvGrpSpPr>
                <p:cNvPr id="46" name="组合 32"/>
                <p:cNvGrpSpPr/>
                <p:nvPr/>
              </p:nvGrpSpPr>
              <p:grpSpPr bwMode="auto">
                <a:xfrm>
                  <a:off x="6070512" y="2432292"/>
                  <a:ext cx="432000" cy="1447655"/>
                  <a:chOff x="6068826" y="2432292"/>
                  <a:chExt cx="432000" cy="1447655"/>
                </a:xfrm>
              </p:grpSpPr>
              <p:grpSp>
                <p:nvGrpSpPr>
                  <p:cNvPr id="63" name="组合 31"/>
                  <p:cNvGrpSpPr/>
                  <p:nvPr/>
                </p:nvGrpSpPr>
                <p:grpSpPr bwMode="auto">
                  <a:xfrm>
                    <a:off x="6068826" y="2432292"/>
                    <a:ext cx="432000" cy="128880"/>
                    <a:chOff x="6068826" y="2432292"/>
                    <a:chExt cx="432000" cy="128880"/>
                  </a:xfrm>
                </p:grpSpPr>
                <p:grpSp>
                  <p:nvGrpSpPr>
                    <p:cNvPr id="72" name="组合 11"/>
                    <p:cNvGrpSpPr/>
                    <p:nvPr/>
                  </p:nvGrpSpPr>
                  <p:grpSpPr>
                    <a:xfrm>
                      <a:off x="6068826" y="2432292"/>
                      <a:ext cx="432000" cy="90273"/>
                      <a:chOff x="6711768" y="4899563"/>
                      <a:chExt cx="432000" cy="90273"/>
                    </a:xfr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76" name="梯形 8"/>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77" name="椭圆 9"/>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73" name="组合 18"/>
                    <p:cNvGrpSpPr/>
                    <p:nvPr/>
                  </p:nvGrpSpPr>
                  <p:grpSpPr>
                    <a:xfrm flipH="1">
                      <a:off x="6103991" y="2470899"/>
                      <a:ext cx="360000" cy="90273"/>
                      <a:chOff x="6711768" y="4899563"/>
                      <a:chExt cx="432000" cy="90273"/>
                    </a:xfrm>
                    <a:gradFill flip="none" rotWithShape="1">
                      <a:gsLst>
                        <a:gs pos="78000">
                          <a:schemeClr val="bg1">
                            <a:lumMod val="50000"/>
                          </a:schemeClr>
                        </a:gs>
                        <a:gs pos="50000">
                          <a:schemeClr val="bg1">
                            <a:lumMod val="75000"/>
                            <a:shade val="67500"/>
                            <a:satMod val="115000"/>
                          </a:schemeClr>
                        </a:gs>
                        <a:gs pos="100000">
                          <a:schemeClr val="bg1">
                            <a:lumMod val="75000"/>
                            <a:shade val="100000"/>
                            <a:satMod val="115000"/>
                          </a:schemeClr>
                        </a:gs>
                      </a:gsLst>
                      <a:lin ang="0" scaled="1"/>
                      <a:tileRect/>
                    </a:gradFill>
                  </p:grpSpPr>
                  <p:sp>
                    <p:nvSpPr>
                      <p:cNvPr id="74" name="梯形 73"/>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75" name="椭圆 74"/>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sp>
                <p:nvSpPr>
                  <p:cNvPr id="64" name="椭圆 63"/>
                  <p:cNvSpPr/>
                  <p:nvPr/>
                </p:nvSpPr>
                <p:spPr>
                  <a:xfrm>
                    <a:off x="6096658" y="2511874"/>
                    <a:ext cx="377591" cy="44024"/>
                  </a:xfrm>
                  <a:prstGeom prst="ellipse">
                    <a:avLst/>
                  </a:prstGeo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65" name="组合 30"/>
                  <p:cNvGrpSpPr/>
                  <p:nvPr/>
                </p:nvGrpSpPr>
                <p:grpSpPr bwMode="auto">
                  <a:xfrm>
                    <a:off x="6113013" y="2525487"/>
                    <a:ext cx="342000" cy="1354460"/>
                    <a:chOff x="6113013" y="2525487"/>
                    <a:chExt cx="342000" cy="1354460"/>
                  </a:xfrm>
                </p:grpSpPr>
                <p:grpSp>
                  <p:nvGrpSpPr>
                    <p:cNvPr id="66" name="组合 27"/>
                    <p:cNvGrpSpPr/>
                    <p:nvPr/>
                  </p:nvGrpSpPr>
                  <p:grpSpPr>
                    <a:xfrm>
                      <a:off x="6113013" y="2525487"/>
                      <a:ext cx="342000" cy="1354460"/>
                      <a:chOff x="6184780" y="2541121"/>
                      <a:chExt cx="396000" cy="1354460"/>
                    </a:xfrm>
                    <a:solidFill>
                      <a:schemeClr val="bg1"/>
                    </a:solidFill>
                  </p:grpSpPr>
                  <p:sp>
                    <p:nvSpPr>
                      <p:cNvPr id="70" name="矩形 28"/>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71" name="椭圆 29"/>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67" name="组合 26"/>
                    <p:cNvGrpSpPr/>
                    <p:nvPr/>
                  </p:nvGrpSpPr>
                  <p:grpSpPr>
                    <a:xfrm>
                      <a:off x="6113013" y="2525487"/>
                      <a:ext cx="342000" cy="1354460"/>
                      <a:chOff x="6184780" y="2541121"/>
                      <a:chExt cx="396000" cy="1354460"/>
                    </a:xfrm>
                    <a:gradFill flip="none" rotWithShape="1">
                      <a:gsLst>
                        <a:gs pos="90000">
                          <a:schemeClr val="bg1">
                            <a:lumMod val="95000"/>
                            <a:shade val="30000"/>
                            <a:satMod val="115000"/>
                            <a:alpha val="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68" name="矩形 67"/>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69" name="椭圆 68"/>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nvGrpSpPr>
                <p:cNvPr id="47" name="组合 33"/>
                <p:cNvGrpSpPr/>
                <p:nvPr/>
              </p:nvGrpSpPr>
              <p:grpSpPr bwMode="auto">
                <a:xfrm flipV="1">
                  <a:off x="6070512" y="2584692"/>
                  <a:ext cx="432000" cy="1447655"/>
                  <a:chOff x="6068826" y="2432292"/>
                  <a:chExt cx="432000" cy="1447655"/>
                </a:xfrm>
              </p:grpSpPr>
              <p:grpSp>
                <p:nvGrpSpPr>
                  <p:cNvPr id="48" name="组合 31"/>
                  <p:cNvGrpSpPr/>
                  <p:nvPr/>
                </p:nvGrpSpPr>
                <p:grpSpPr bwMode="auto">
                  <a:xfrm>
                    <a:off x="6068826" y="2432292"/>
                    <a:ext cx="432000" cy="128880"/>
                    <a:chOff x="6068826" y="2432292"/>
                    <a:chExt cx="432000" cy="128880"/>
                  </a:xfrm>
                </p:grpSpPr>
                <p:grpSp>
                  <p:nvGrpSpPr>
                    <p:cNvPr id="57" name="组合 56"/>
                    <p:cNvGrpSpPr/>
                    <p:nvPr/>
                  </p:nvGrpSpPr>
                  <p:grpSpPr>
                    <a:xfrm>
                      <a:off x="6068826" y="2432292"/>
                      <a:ext cx="432000" cy="90273"/>
                      <a:chOff x="6711768" y="4899563"/>
                      <a:chExt cx="432000" cy="90273"/>
                    </a:xfrm>
                    <a:gradFill flip="none" rotWithShape="1">
                      <a:gsLst>
                        <a:gs pos="81000">
                          <a:schemeClr val="bg1">
                            <a:lumMod val="75000"/>
                          </a:schemeClr>
                        </a:gs>
                        <a:gs pos="50000">
                          <a:schemeClr val="bg1">
                            <a:lumMod val="95000"/>
                            <a:shade val="67500"/>
                            <a:satMod val="115000"/>
                          </a:schemeClr>
                        </a:gs>
                        <a:gs pos="100000">
                          <a:schemeClr val="bg1">
                            <a:lumMod val="95000"/>
                            <a:shade val="100000"/>
                            <a:satMod val="115000"/>
                          </a:schemeClr>
                        </a:gs>
                      </a:gsLst>
                      <a:lin ang="10800000" scaled="1"/>
                      <a:tileRect/>
                    </a:gradFill>
                  </p:grpSpPr>
                  <p:sp>
                    <p:nvSpPr>
                      <p:cNvPr id="61" name="梯形 60"/>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62" name="椭圆 61"/>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58" name="组合 18"/>
                    <p:cNvGrpSpPr/>
                    <p:nvPr/>
                  </p:nvGrpSpPr>
                  <p:grpSpPr>
                    <a:xfrm flipH="1">
                      <a:off x="6103991" y="2470899"/>
                      <a:ext cx="360000" cy="90273"/>
                      <a:chOff x="6711768" y="4899563"/>
                      <a:chExt cx="432000" cy="90273"/>
                    </a:xfrm>
                    <a:gradFill flip="none" rotWithShape="1">
                      <a:gsLst>
                        <a:gs pos="78000">
                          <a:schemeClr val="bg1">
                            <a:lumMod val="50000"/>
                          </a:schemeClr>
                        </a:gs>
                        <a:gs pos="50000">
                          <a:schemeClr val="bg1">
                            <a:lumMod val="75000"/>
                            <a:shade val="67500"/>
                            <a:satMod val="115000"/>
                          </a:schemeClr>
                        </a:gs>
                        <a:gs pos="100000">
                          <a:schemeClr val="bg1">
                            <a:lumMod val="75000"/>
                            <a:shade val="100000"/>
                            <a:satMod val="115000"/>
                          </a:schemeClr>
                        </a:gs>
                      </a:gsLst>
                      <a:lin ang="0" scaled="1"/>
                      <a:tileRect/>
                    </a:gradFill>
                  </p:grpSpPr>
                  <p:sp>
                    <p:nvSpPr>
                      <p:cNvPr id="59" name="梯形 58"/>
                      <p:cNvSpPr/>
                      <p:nvPr/>
                    </p:nvSpPr>
                    <p:spPr>
                      <a:xfrm flipV="1">
                        <a:off x="6711768" y="4946636"/>
                        <a:ext cx="432000" cy="43200"/>
                      </a:xfrm>
                      <a:prstGeom prst="trapezoi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60" name="椭圆 59"/>
                      <p:cNvSpPr/>
                      <p:nvPr/>
                    </p:nvSpPr>
                    <p:spPr>
                      <a:xfrm>
                        <a:off x="6711768" y="4899563"/>
                        <a:ext cx="432000" cy="9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sp>
                <p:nvSpPr>
                  <p:cNvPr id="49" name="椭圆 48"/>
                  <p:cNvSpPr>
                    <a:spLocks noChangeArrowheads="1"/>
                  </p:cNvSpPr>
                  <p:nvPr/>
                </p:nvSpPr>
                <p:spPr bwMode="auto">
                  <a:xfrm>
                    <a:off x="6095985" y="2511957"/>
                    <a:ext cx="378000" cy="43200"/>
                  </a:xfrm>
                  <a:prstGeom prst="ellipse">
                    <a:avLst/>
                  </a:prstGeom>
                  <a:gradFill rotWithShape="1">
                    <a:gsLst>
                      <a:gs pos="0">
                        <a:srgbClr val="CCCCCC"/>
                      </a:gs>
                      <a:gs pos="50000">
                        <a:srgbClr val="CCCCCC"/>
                      </a:gs>
                      <a:gs pos="81000">
                        <a:srgbClr val="BFBFBF"/>
                      </a:gs>
                      <a:gs pos="100000">
                        <a:srgbClr val="F2F2F2"/>
                      </a:gs>
                    </a:gsLst>
                    <a:lin ang="10800000" scaled="1"/>
                  </a:gradFill>
                  <a:ln w="25400" algn="ctr">
                    <a:noFill/>
                    <a:round/>
                  </a:ln>
                </p:spPr>
                <p:txBody>
                  <a:bodyPr rot="10800000" anchor="ctr"/>
                  <a:lstStyle/>
                  <a:p>
                    <a:pPr fontAlgn="auto">
                      <a:spcBef>
                        <a:spcPts val="0"/>
                      </a:spcBef>
                      <a:spcAft>
                        <a:spcPts val="0"/>
                      </a:spcAft>
                      <a:defRPr/>
                    </a:pPr>
                    <a:endParaRPr lang="zh-CN" altLang="en-US">
                      <a:solidFill>
                        <a:schemeClr val="lt1"/>
                      </a:solidFill>
                      <a:latin typeface="+mn-lt"/>
                      <a:ea typeface="+mn-ea"/>
                    </a:endParaRPr>
                  </a:p>
                </p:txBody>
              </p:sp>
              <p:grpSp>
                <p:nvGrpSpPr>
                  <p:cNvPr id="50" name="组合 30"/>
                  <p:cNvGrpSpPr/>
                  <p:nvPr/>
                </p:nvGrpSpPr>
                <p:grpSpPr bwMode="auto">
                  <a:xfrm>
                    <a:off x="6113013" y="2525487"/>
                    <a:ext cx="342000" cy="1354460"/>
                    <a:chOff x="6113013" y="2525487"/>
                    <a:chExt cx="342000" cy="1354460"/>
                  </a:xfrm>
                </p:grpSpPr>
                <p:grpSp>
                  <p:nvGrpSpPr>
                    <p:cNvPr id="51" name="组合 27"/>
                    <p:cNvGrpSpPr/>
                    <p:nvPr/>
                  </p:nvGrpSpPr>
                  <p:grpSpPr>
                    <a:xfrm>
                      <a:off x="6113013" y="2525487"/>
                      <a:ext cx="342000" cy="1354460"/>
                      <a:chOff x="6184780" y="2541121"/>
                      <a:chExt cx="396000" cy="1354460"/>
                    </a:xfrm>
                    <a:solidFill>
                      <a:schemeClr val="bg1"/>
                    </a:solidFill>
                  </p:grpSpPr>
                  <p:sp>
                    <p:nvSpPr>
                      <p:cNvPr id="55" name="矩形 54"/>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6" name="椭圆 55"/>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52" name="组合 26"/>
                    <p:cNvGrpSpPr/>
                    <p:nvPr/>
                  </p:nvGrpSpPr>
                  <p:grpSpPr>
                    <a:xfrm>
                      <a:off x="6113013" y="2525487"/>
                      <a:ext cx="342000" cy="1354460"/>
                      <a:chOff x="6184780" y="2541121"/>
                      <a:chExt cx="396000" cy="1354460"/>
                    </a:xfrm>
                    <a:gradFill flip="none" rotWithShape="1">
                      <a:gsLst>
                        <a:gs pos="90000">
                          <a:schemeClr val="bg1">
                            <a:lumMod val="95000"/>
                            <a:shade val="30000"/>
                            <a:satMod val="115000"/>
                            <a:alpha val="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53" name="矩形 52"/>
                      <p:cNvSpPr/>
                      <p:nvPr/>
                    </p:nvSpPr>
                    <p:spPr>
                      <a:xfrm>
                        <a:off x="6184780" y="2563581"/>
                        <a:ext cx="396000" cy="133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4" name="椭圆 53"/>
                      <p:cNvSpPr/>
                      <p:nvPr/>
                    </p:nvSpPr>
                    <p:spPr>
                      <a:xfrm>
                        <a:off x="6184780" y="2541121"/>
                        <a:ext cx="396000" cy="43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grpSp>
            <p:nvGrpSpPr>
              <p:cNvPr id="21" name="组合 72"/>
              <p:cNvGrpSpPr/>
              <p:nvPr/>
            </p:nvGrpSpPr>
            <p:grpSpPr bwMode="auto">
              <a:xfrm>
                <a:off x="6194706" y="2569806"/>
                <a:ext cx="384147" cy="1386000"/>
                <a:chOff x="6194706" y="2569806"/>
                <a:chExt cx="384147" cy="1386000"/>
              </a:xfrm>
            </p:grpSpPr>
            <p:grpSp>
              <p:nvGrpSpPr>
                <p:cNvPr id="26" name="组合 53"/>
                <p:cNvGrpSpPr/>
                <p:nvPr/>
              </p:nvGrpSpPr>
              <p:grpSpPr>
                <a:xfrm>
                  <a:off x="6372074" y="2569806"/>
                  <a:ext cx="36000" cy="1386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43" name="矩形 42"/>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4" name="椭圆 43"/>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5" name="椭圆 44"/>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7" name="组合 56"/>
                <p:cNvGrpSpPr/>
                <p:nvPr/>
              </p:nvGrpSpPr>
              <p:grpSpPr>
                <a:xfrm>
                  <a:off x="6560853" y="2596806"/>
                  <a:ext cx="18000" cy="1332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40" name="矩形 39"/>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1" name="椭圆 40"/>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2" name="椭圆 41"/>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8" name="组合 60"/>
                <p:cNvGrpSpPr/>
                <p:nvPr/>
              </p:nvGrpSpPr>
              <p:grpSpPr>
                <a:xfrm>
                  <a:off x="6194706" y="2596806"/>
                  <a:ext cx="18000" cy="1332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37" name="矩形 36"/>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8" name="椭圆 37"/>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9" name="椭圆 38"/>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9" name="组合 64"/>
                <p:cNvGrpSpPr/>
                <p:nvPr/>
              </p:nvGrpSpPr>
              <p:grpSpPr>
                <a:xfrm>
                  <a:off x="6282291" y="2578804"/>
                  <a:ext cx="25200" cy="1368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34" name="矩形 33"/>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5" name="椭圆 34"/>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6" name="椭圆 35"/>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30" name="组合 68"/>
                <p:cNvGrpSpPr/>
                <p:nvPr/>
              </p:nvGrpSpPr>
              <p:grpSpPr>
                <a:xfrm>
                  <a:off x="6475626" y="2578804"/>
                  <a:ext cx="25200" cy="1368000"/>
                  <a:chOff x="3585988" y="2136561"/>
                  <a:chExt cx="288000" cy="1949032"/>
                </a:xfr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0" scaled="1"/>
                  <a:tileRect/>
                </a:gradFill>
              </p:grpSpPr>
              <p:sp>
                <p:nvSpPr>
                  <p:cNvPr id="31" name="矩形 30"/>
                  <p:cNvSpPr/>
                  <p:nvPr/>
                </p:nvSpPr>
                <p:spPr>
                  <a:xfrm>
                    <a:off x="3585988" y="2143116"/>
                    <a:ext cx="288000" cy="1928826"/>
                  </a:xfrm>
                  <a:prstGeom prst="rect">
                    <a:avLst/>
                  </a:prstGeom>
                  <a:grp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2" name="椭圆 31"/>
                  <p:cNvSpPr/>
                  <p:nvPr/>
                </p:nvSpPr>
                <p:spPr>
                  <a:xfrm>
                    <a:off x="3585988" y="2136561"/>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3" name="椭圆 32"/>
                  <p:cNvSpPr/>
                  <p:nvPr/>
                </p:nvSpPr>
                <p:spPr>
                  <a:xfrm>
                    <a:off x="3585988" y="4067593"/>
                    <a:ext cx="288000" cy="18000"/>
                  </a:xfrm>
                  <a:prstGeom prst="ellips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22" name="组合 75"/>
              <p:cNvGrpSpPr/>
              <p:nvPr/>
            </p:nvGrpSpPr>
            <p:grpSpPr>
              <a:xfrm>
                <a:off x="6191206" y="2522566"/>
                <a:ext cx="396000" cy="1485000"/>
                <a:chOff x="5574999" y="2751004"/>
                <a:chExt cx="396000" cy="1485000"/>
              </a:xfrm>
              <a:solidFill>
                <a:srgbClr val="FFFFFF">
                  <a:alpha val="67059"/>
                </a:srgbClr>
              </a:solidFill>
            </p:grpSpPr>
            <p:sp>
              <p:nvSpPr>
                <p:cNvPr id="23" name="矩形 22"/>
                <p:cNvSpPr/>
                <p:nvPr/>
              </p:nvSpPr>
              <p:spPr>
                <a:xfrm flipV="1">
                  <a:off x="5574999" y="2786058"/>
                  <a:ext cx="396000" cy="14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4" name="椭圆 23"/>
                <p:cNvSpPr/>
                <p:nvPr/>
              </p:nvSpPr>
              <p:spPr>
                <a:xfrm flipV="1">
                  <a:off x="5574999" y="4164004"/>
                  <a:ext cx="396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5" name="椭圆 24"/>
                <p:cNvSpPr/>
                <p:nvPr/>
              </p:nvSpPr>
              <p:spPr>
                <a:xfrm flipV="1">
                  <a:off x="5574999" y="2751004"/>
                  <a:ext cx="396000" cy="72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nvGrpSpPr>
          <p:cNvPr id="310" name="组合 385"/>
          <p:cNvGrpSpPr/>
          <p:nvPr/>
        </p:nvGrpSpPr>
        <p:grpSpPr bwMode="auto">
          <a:xfrm>
            <a:off x="3486943" y="3097545"/>
            <a:ext cx="1223963" cy="1623679"/>
            <a:chOff x="3422338" y="3085660"/>
            <a:chExt cx="895753" cy="1622557"/>
          </a:xfrm>
        </p:grpSpPr>
        <p:sp>
          <p:nvSpPr>
            <p:cNvPr id="311" name="右箭头 310"/>
            <p:cNvSpPr>
              <a:spLocks noChangeArrowheads="1"/>
            </p:cNvSpPr>
            <p:nvPr/>
          </p:nvSpPr>
          <p:spPr bwMode="auto">
            <a:xfrm rot="16200000">
              <a:off x="3850300" y="4104446"/>
              <a:ext cx="188083" cy="263317"/>
            </a:xfrm>
            <a:prstGeom prst="rightArrow">
              <a:avLst>
                <a:gd name="adj1" fmla="val 50000"/>
                <a:gd name="adj2" fmla="val 50000"/>
              </a:avLst>
            </a:prstGeom>
            <a:solidFill>
              <a:schemeClr val="bg1"/>
            </a:solidFill>
            <a:ln w="25400" algn="ctr">
              <a:noFill/>
              <a:miter lim="800000"/>
            </a:ln>
          </p:spPr>
          <p:txBody>
            <a:bodyPr vert="eaVert" anchor="ctr"/>
            <a:lstStyle/>
            <a:p>
              <a:pPr fontAlgn="auto">
                <a:spcBef>
                  <a:spcPts val="0"/>
                </a:spcBef>
                <a:spcAft>
                  <a:spcPts val="0"/>
                </a:spcAft>
                <a:defRPr/>
              </a:pPr>
              <a:endParaRPr lang="zh-CN" altLang="en-US">
                <a:solidFill>
                  <a:schemeClr val="lt1"/>
                </a:solidFill>
                <a:latin typeface="+mn-lt"/>
                <a:ea typeface="+mn-ea"/>
              </a:endParaRPr>
            </a:p>
          </p:txBody>
        </p:sp>
        <p:sp>
          <p:nvSpPr>
            <p:cNvPr id="312" name="TextBox 334"/>
            <p:cNvSpPr txBox="1"/>
            <p:nvPr/>
          </p:nvSpPr>
          <p:spPr>
            <a:xfrm>
              <a:off x="3422338" y="4433770"/>
              <a:ext cx="895753" cy="274447"/>
            </a:xfrm>
            <a:prstGeom prst="rect">
              <a:avLst/>
            </a:prstGeom>
            <a:noFill/>
          </p:spPr>
          <p:txBody>
            <a:bodyPr>
              <a:spAutoFit/>
            </a:bodyPr>
            <a:lstStyle/>
            <a:p>
              <a:r>
                <a:rPr lang="zh-CN" altLang="en-US" sz="1200" b="1" dirty="0">
                  <a:solidFill>
                    <a:schemeClr val="bg1"/>
                  </a:solidFill>
                  <a:effectLst>
                    <a:outerShdw blurRad="38100" dist="38100" dir="2700000" algn="tl">
                      <a:srgbClr val="C0C0C0"/>
                    </a:outerShdw>
                  </a:effectLst>
                  <a:latin typeface="宋体" panose="02010600030101010101" pitchFamily="2" charset="-122"/>
                  <a:cs typeface="Times New Roman" panose="02020603050405020304" pitchFamily="18" charset="0"/>
                </a:rPr>
                <a:t>定义服务项目</a:t>
              </a:r>
              <a:r>
                <a:rPr lang="zh-CN" altLang="en-US" sz="12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endParaRPr lang="zh-CN" altLang="en-US" sz="12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13" name="矩形 312"/>
            <p:cNvSpPr/>
            <p:nvPr/>
          </p:nvSpPr>
          <p:spPr>
            <a:xfrm>
              <a:off x="3812683" y="3085660"/>
              <a:ext cx="249788" cy="396601"/>
            </a:xfrm>
            <a:prstGeom prst="rect">
              <a:avLst/>
            </a:prstGeom>
          </p:spPr>
          <p:txBody>
            <a:bodyPr wrap="none">
              <a:spAutoFit/>
            </a:bodyPr>
            <a:lstStyle/>
            <a:p>
              <a:pPr fontAlgn="auto">
                <a:spcBef>
                  <a:spcPts val="0"/>
                </a:spcBef>
                <a:spcAft>
                  <a:spcPts val="0"/>
                </a:spcAft>
                <a:defRPr/>
              </a:pPr>
              <a:r>
                <a:rPr lang="en-US" altLang="zh-CN" sz="2000" b="1" dirty="0">
                  <a:solidFill>
                    <a:srgbClr val="1454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2000" b="1" dirty="0">
                <a:solidFill>
                  <a:srgbClr val="1454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14" name="组合 386"/>
          <p:cNvGrpSpPr/>
          <p:nvPr/>
        </p:nvGrpSpPr>
        <p:grpSpPr bwMode="auto">
          <a:xfrm>
            <a:off x="5066236" y="3129941"/>
            <a:ext cx="895350" cy="1579562"/>
            <a:chOff x="4117679" y="3129747"/>
            <a:chExt cx="895753" cy="1578470"/>
          </a:xfrm>
        </p:grpSpPr>
        <p:sp>
          <p:nvSpPr>
            <p:cNvPr id="315" name="右箭头 314"/>
            <p:cNvSpPr>
              <a:spLocks noChangeArrowheads="1"/>
            </p:cNvSpPr>
            <p:nvPr/>
          </p:nvSpPr>
          <p:spPr bwMode="auto">
            <a:xfrm rot="-5400000">
              <a:off x="4471084" y="4093488"/>
              <a:ext cx="188083" cy="263317"/>
            </a:xfrm>
            <a:prstGeom prst="rightArrow">
              <a:avLst>
                <a:gd name="adj1" fmla="val 50000"/>
                <a:gd name="adj2" fmla="val 50000"/>
              </a:avLst>
            </a:prstGeom>
            <a:solidFill>
              <a:schemeClr val="bg1"/>
            </a:solidFill>
            <a:ln w="25400" algn="ctr">
              <a:noFill/>
              <a:miter lim="800000"/>
            </a:ln>
          </p:spPr>
          <p:txBody>
            <a:bodyPr vert="eaVert" anchor="ctr"/>
            <a:lstStyle/>
            <a:p>
              <a:pPr fontAlgn="auto">
                <a:spcBef>
                  <a:spcPts val="0"/>
                </a:spcBef>
                <a:spcAft>
                  <a:spcPts val="0"/>
                </a:spcAft>
                <a:defRPr/>
              </a:pPr>
              <a:endParaRPr lang="zh-CN" altLang="en-US">
                <a:solidFill>
                  <a:schemeClr val="lt1"/>
                </a:solidFill>
                <a:latin typeface="+mn-lt"/>
                <a:ea typeface="+mn-ea"/>
              </a:endParaRPr>
            </a:p>
          </p:txBody>
        </p:sp>
        <p:sp>
          <p:nvSpPr>
            <p:cNvPr id="316" name="TextBox 335"/>
            <p:cNvSpPr txBox="1"/>
            <p:nvPr/>
          </p:nvSpPr>
          <p:spPr>
            <a:xfrm>
              <a:off x="4117679" y="4433770"/>
              <a:ext cx="895753" cy="274447"/>
            </a:xfrm>
            <a:prstGeom prst="rect">
              <a:avLst/>
            </a:prstGeom>
            <a:noFill/>
          </p:spPr>
          <p:txBody>
            <a:bodyPr>
              <a:spAutoFit/>
            </a:bodyPr>
            <a:lstStyle/>
            <a:p>
              <a:r>
                <a:rPr lang="zh-CN" altLang="en-US" sz="1200" b="1">
                  <a:solidFill>
                    <a:schemeClr val="bg1"/>
                  </a:solidFill>
                  <a:effectLst>
                    <a:outerShdw blurRad="38100" dist="38100" dir="2700000" algn="tl">
                      <a:srgbClr val="C0C0C0"/>
                    </a:outerShdw>
                  </a:effectLst>
                  <a:latin typeface="宋体" panose="02010600030101010101" pitchFamily="2" charset="-122"/>
                  <a:cs typeface="Times New Roman" panose="02020603050405020304" pitchFamily="18" charset="0"/>
                </a:rPr>
                <a:t>签订协议</a:t>
              </a:r>
              <a:r>
                <a:rPr lang="zh-CN" altLang="en-US" sz="1200" b="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endParaRPr lang="zh-CN" altLang="en-US" sz="1200" b="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17" name="矩形 316"/>
            <p:cNvSpPr/>
            <p:nvPr/>
          </p:nvSpPr>
          <p:spPr>
            <a:xfrm>
              <a:off x="4395616" y="3129747"/>
              <a:ext cx="341467" cy="396601"/>
            </a:xfrm>
            <a:prstGeom prst="rect">
              <a:avLst/>
            </a:prstGeom>
          </p:spPr>
          <p:txBody>
            <a:bodyPr wrap="none">
              <a:spAutoFit/>
            </a:bodyPr>
            <a:lstStyle/>
            <a:p>
              <a:pPr fontAlgn="auto">
                <a:spcBef>
                  <a:spcPts val="0"/>
                </a:spcBef>
                <a:spcAft>
                  <a:spcPts val="0"/>
                </a:spcAft>
                <a:defRPr/>
              </a:pPr>
              <a:r>
                <a:rPr lang="en-US" altLang="zh-CN" sz="2000" b="1" dirty="0">
                  <a:solidFill>
                    <a:srgbClr val="1454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2000" b="1" dirty="0">
                <a:solidFill>
                  <a:srgbClr val="1454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18" name="组合 388"/>
          <p:cNvGrpSpPr/>
          <p:nvPr/>
        </p:nvGrpSpPr>
        <p:grpSpPr bwMode="auto">
          <a:xfrm>
            <a:off x="7549525" y="3141662"/>
            <a:ext cx="1150937" cy="1579562"/>
            <a:chOff x="5935252" y="3129747"/>
            <a:chExt cx="895753" cy="1578470"/>
          </a:xfrm>
        </p:grpSpPr>
        <p:sp>
          <p:nvSpPr>
            <p:cNvPr id="319" name="右箭头 318"/>
            <p:cNvSpPr>
              <a:spLocks noChangeArrowheads="1"/>
            </p:cNvSpPr>
            <p:nvPr/>
          </p:nvSpPr>
          <p:spPr bwMode="auto">
            <a:xfrm rot="-5400000">
              <a:off x="6285695" y="4093488"/>
              <a:ext cx="188083" cy="263317"/>
            </a:xfrm>
            <a:prstGeom prst="rightArrow">
              <a:avLst>
                <a:gd name="adj1" fmla="val 50000"/>
                <a:gd name="adj2" fmla="val 50000"/>
              </a:avLst>
            </a:prstGeom>
            <a:solidFill>
              <a:schemeClr val="bg1"/>
            </a:solidFill>
            <a:ln w="25400" algn="ctr">
              <a:noFill/>
              <a:miter lim="800000"/>
            </a:ln>
          </p:spPr>
          <p:txBody>
            <a:bodyPr vert="eaVert" anchor="ctr"/>
            <a:lstStyle/>
            <a:p>
              <a:pPr fontAlgn="auto">
                <a:spcBef>
                  <a:spcPts val="0"/>
                </a:spcBef>
                <a:spcAft>
                  <a:spcPts val="0"/>
                </a:spcAft>
                <a:defRPr/>
              </a:pPr>
              <a:endParaRPr lang="zh-CN" altLang="en-US">
                <a:solidFill>
                  <a:schemeClr val="lt1"/>
                </a:solidFill>
                <a:latin typeface="+mn-lt"/>
                <a:ea typeface="+mn-ea"/>
              </a:endParaRPr>
            </a:p>
          </p:txBody>
        </p:sp>
        <p:sp>
          <p:nvSpPr>
            <p:cNvPr id="320" name="TextBox 337"/>
            <p:cNvSpPr txBox="1"/>
            <p:nvPr/>
          </p:nvSpPr>
          <p:spPr>
            <a:xfrm>
              <a:off x="5935252" y="4433770"/>
              <a:ext cx="895753" cy="274447"/>
            </a:xfrm>
            <a:prstGeom prst="rect">
              <a:avLst/>
            </a:prstGeom>
            <a:noFill/>
          </p:spPr>
          <p:txBody>
            <a:bodyPr>
              <a:spAutoFit/>
            </a:bodyPr>
            <a:lstStyle/>
            <a:p>
              <a:r>
                <a:rPr lang="zh-CN" altLang="en-US" sz="1200" b="1">
                  <a:solidFill>
                    <a:schemeClr val="bg1"/>
                  </a:solidFill>
                  <a:effectLst>
                    <a:outerShdw blurRad="38100" dist="38100" dir="2700000" algn="tl">
                      <a:srgbClr val="C0C0C0"/>
                    </a:outerShdw>
                  </a:effectLst>
                  <a:latin typeface="宋体" panose="02010600030101010101" pitchFamily="2" charset="-122"/>
                  <a:cs typeface="Times New Roman" panose="02020603050405020304" pitchFamily="18" charset="0"/>
                </a:rPr>
                <a:t>评审和改进</a:t>
              </a:r>
              <a:r>
                <a:rPr lang="zh-CN" altLang="en-US" sz="1200" b="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endParaRPr lang="zh-CN" altLang="en-US" sz="1200" b="1">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21" name="矩形 320"/>
            <p:cNvSpPr/>
            <p:nvPr/>
          </p:nvSpPr>
          <p:spPr>
            <a:xfrm>
              <a:off x="6226835" y="3129747"/>
              <a:ext cx="265637" cy="396601"/>
            </a:xfrm>
            <a:prstGeom prst="rect">
              <a:avLst/>
            </a:prstGeom>
          </p:spPr>
          <p:txBody>
            <a:bodyPr wrap="none">
              <a:spAutoFit/>
            </a:bodyPr>
            <a:lstStyle/>
            <a:p>
              <a:pPr fontAlgn="auto">
                <a:spcBef>
                  <a:spcPts val="0"/>
                </a:spcBef>
                <a:spcAft>
                  <a:spcPts val="0"/>
                </a:spcAft>
                <a:defRPr/>
              </a:pPr>
              <a:r>
                <a:rPr lang="en-US" altLang="zh-CN" sz="2000" b="1" dirty="0">
                  <a:solidFill>
                    <a:srgbClr val="1454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endParaRPr lang="zh-CN" altLang="en-US" sz="2000" b="1" dirty="0">
                <a:solidFill>
                  <a:srgbClr val="1454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22" name="组合 384"/>
          <p:cNvGrpSpPr/>
          <p:nvPr/>
        </p:nvGrpSpPr>
        <p:grpSpPr bwMode="auto">
          <a:xfrm>
            <a:off x="2124075" y="3141663"/>
            <a:ext cx="1368425" cy="1579562"/>
            <a:chOff x="2317159" y="3129747"/>
            <a:chExt cx="895753" cy="1578469"/>
          </a:xfrm>
        </p:grpSpPr>
        <p:sp>
          <p:nvSpPr>
            <p:cNvPr id="323" name="右箭头 322"/>
            <p:cNvSpPr>
              <a:spLocks noChangeArrowheads="1"/>
            </p:cNvSpPr>
            <p:nvPr/>
          </p:nvSpPr>
          <p:spPr bwMode="auto">
            <a:xfrm rot="-5400000">
              <a:off x="2673890" y="4093487"/>
              <a:ext cx="188083" cy="263317"/>
            </a:xfrm>
            <a:prstGeom prst="rightArrow">
              <a:avLst>
                <a:gd name="adj1" fmla="val 50000"/>
                <a:gd name="adj2" fmla="val 50000"/>
              </a:avLst>
            </a:prstGeom>
            <a:solidFill>
              <a:schemeClr val="bg1"/>
            </a:solidFill>
            <a:ln w="25400" algn="ctr">
              <a:noFill/>
              <a:miter lim="800000"/>
            </a:ln>
            <a:effectLst>
              <a:outerShdw sx="999" sy="999" algn="ctr" rotWithShape="0">
                <a:srgbClr val="000000"/>
              </a:outerShdw>
            </a:effectLst>
          </p:spPr>
          <p:txBody>
            <a:bodyPr vert="eaVert" anchor="ctr"/>
            <a:lstStyle/>
            <a:p>
              <a:pPr fontAlgn="auto">
                <a:spcBef>
                  <a:spcPts val="0"/>
                </a:spcBef>
                <a:spcAft>
                  <a:spcPts val="0"/>
                </a:spcAft>
                <a:defRPr/>
              </a:pPr>
              <a:endParaRPr lang="zh-CN" altLang="en-US">
                <a:solidFill>
                  <a:schemeClr val="lt1"/>
                </a:solidFill>
                <a:latin typeface="+mn-lt"/>
                <a:ea typeface="+mn-ea"/>
              </a:endParaRPr>
            </a:p>
          </p:txBody>
        </p:sp>
        <p:sp>
          <p:nvSpPr>
            <p:cNvPr id="324" name="TextBox 333"/>
            <p:cNvSpPr txBox="1"/>
            <p:nvPr/>
          </p:nvSpPr>
          <p:spPr>
            <a:xfrm>
              <a:off x="2317159" y="4433769"/>
              <a:ext cx="895753" cy="274447"/>
            </a:xfrm>
            <a:prstGeom prst="rect">
              <a:avLst/>
            </a:prstGeom>
            <a:noFill/>
          </p:spPr>
          <p:txBody>
            <a:bodyPr>
              <a:spAutoFit/>
            </a:bodyPr>
            <a:lstStyle/>
            <a:p>
              <a:r>
                <a:rPr lang="zh-CN" altLang="en-US" sz="1200" b="1" dirty="0">
                  <a:solidFill>
                    <a:schemeClr val="bg1"/>
                  </a:solidFill>
                  <a:effectLst>
                    <a:outerShdw blurRad="38100" dist="38100" dir="2700000" algn="tl">
                      <a:srgbClr val="C0C0C0"/>
                    </a:outerShdw>
                  </a:effectLst>
                  <a:latin typeface="宋体" panose="02010600030101010101" pitchFamily="2" charset="-122"/>
                  <a:cs typeface="Times New Roman" panose="02020603050405020304" pitchFamily="18" charset="0"/>
                </a:rPr>
                <a:t>识别客户需求</a:t>
              </a:r>
              <a:r>
                <a:rPr lang="zh-CN" altLang="en-US" sz="12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endParaRPr lang="zh-CN" altLang="en-US" sz="12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25" name="矩形 324"/>
            <p:cNvSpPr/>
            <p:nvPr/>
          </p:nvSpPr>
          <p:spPr>
            <a:xfrm>
              <a:off x="2648650" y="3129747"/>
              <a:ext cx="223418" cy="396600"/>
            </a:xfrm>
            <a:prstGeom prst="rect">
              <a:avLst/>
            </a:prstGeom>
          </p:spPr>
          <p:txBody>
            <a:bodyPr wrap="none">
              <a:spAutoFit/>
            </a:bodyPr>
            <a:lstStyle/>
            <a:p>
              <a:pPr fontAlgn="auto">
                <a:spcBef>
                  <a:spcPts val="0"/>
                </a:spcBef>
                <a:spcAft>
                  <a:spcPts val="0"/>
                </a:spcAft>
                <a:defRPr/>
              </a:pPr>
              <a:r>
                <a:rPr lang="en-US" altLang="zh-CN" sz="2000" b="1" dirty="0">
                  <a:solidFill>
                    <a:srgbClr val="1454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2000" b="1" dirty="0">
                <a:solidFill>
                  <a:srgbClr val="1454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326" name="组合 387"/>
          <p:cNvGrpSpPr/>
          <p:nvPr/>
        </p:nvGrpSpPr>
        <p:grpSpPr bwMode="auto">
          <a:xfrm>
            <a:off x="6252366" y="3122492"/>
            <a:ext cx="1223963" cy="1763712"/>
            <a:chOff x="5063181" y="3129747"/>
            <a:chExt cx="857256" cy="1763246"/>
          </a:xfrm>
        </p:grpSpPr>
        <p:sp>
          <p:nvSpPr>
            <p:cNvPr id="327" name="右箭头 326"/>
            <p:cNvSpPr>
              <a:spLocks noChangeArrowheads="1"/>
            </p:cNvSpPr>
            <p:nvPr/>
          </p:nvSpPr>
          <p:spPr bwMode="auto">
            <a:xfrm rot="-5400000">
              <a:off x="5393877" y="4093488"/>
              <a:ext cx="188083" cy="263317"/>
            </a:xfrm>
            <a:prstGeom prst="rightArrow">
              <a:avLst>
                <a:gd name="adj1" fmla="val 50000"/>
                <a:gd name="adj2" fmla="val 50000"/>
              </a:avLst>
            </a:prstGeom>
            <a:solidFill>
              <a:schemeClr val="bg1"/>
            </a:solidFill>
            <a:ln w="25400" algn="ctr">
              <a:noFill/>
              <a:miter lim="800000"/>
            </a:ln>
          </p:spPr>
          <p:txBody>
            <a:bodyPr vert="eaVert" anchor="ctr"/>
            <a:lstStyle/>
            <a:p>
              <a:pPr fontAlgn="auto">
                <a:spcBef>
                  <a:spcPts val="0"/>
                </a:spcBef>
                <a:spcAft>
                  <a:spcPts val="0"/>
                </a:spcAft>
                <a:defRPr/>
              </a:pPr>
              <a:endParaRPr lang="zh-CN" altLang="en-US">
                <a:solidFill>
                  <a:schemeClr val="lt1"/>
                </a:solidFill>
                <a:latin typeface="+mn-lt"/>
                <a:ea typeface="+mn-ea"/>
              </a:endParaRPr>
            </a:p>
          </p:txBody>
        </p:sp>
        <p:sp>
          <p:nvSpPr>
            <p:cNvPr id="328" name="TextBox 336"/>
            <p:cNvSpPr txBox="1"/>
            <p:nvPr/>
          </p:nvSpPr>
          <p:spPr>
            <a:xfrm>
              <a:off x="5063181" y="4435914"/>
              <a:ext cx="857256" cy="457079"/>
            </a:xfrm>
            <a:prstGeom prst="rect">
              <a:avLst/>
            </a:prstGeom>
            <a:noFill/>
          </p:spPr>
          <p:txBody>
            <a:bodyPr>
              <a:spAutoFit/>
            </a:bodyPr>
            <a:lstStyle/>
            <a:p>
              <a:r>
                <a:rPr lang="zh-CN" altLang="en-US" sz="1200" b="1" dirty="0">
                  <a:solidFill>
                    <a:schemeClr val="bg1"/>
                  </a:solidFill>
                  <a:effectLst>
                    <a:outerShdw blurRad="38100" dist="38100" dir="2700000" algn="tl">
                      <a:srgbClr val="C0C0C0"/>
                    </a:outerShdw>
                  </a:effectLst>
                  <a:latin typeface="宋体" panose="02010600030101010101" pitchFamily="2" charset="-122"/>
                  <a:cs typeface="Times New Roman" panose="02020603050405020304" pitchFamily="18" charset="0"/>
                </a:rPr>
                <a:t>服务级别的监控和报告</a:t>
              </a:r>
              <a:r>
                <a:rPr lang="zh-CN" altLang="en-US" sz="12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endParaRPr lang="zh-CN" altLang="en-US" sz="12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29" name="矩形 328"/>
            <p:cNvSpPr/>
            <p:nvPr/>
          </p:nvSpPr>
          <p:spPr>
            <a:xfrm>
              <a:off x="5362276" y="3129747"/>
              <a:ext cx="239053" cy="396770"/>
            </a:xfrm>
            <a:prstGeom prst="rect">
              <a:avLst/>
            </a:prstGeom>
          </p:spPr>
          <p:txBody>
            <a:bodyPr wrap="none">
              <a:spAutoFit/>
            </a:bodyPr>
            <a:lstStyle/>
            <a:p>
              <a:pPr fontAlgn="auto">
                <a:spcBef>
                  <a:spcPts val="0"/>
                </a:spcBef>
                <a:spcAft>
                  <a:spcPts val="0"/>
                </a:spcAft>
                <a:defRPr/>
              </a:pPr>
              <a:r>
                <a:rPr lang="en-US" altLang="zh-CN" sz="2000" b="1" dirty="0">
                  <a:solidFill>
                    <a:srgbClr val="1454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2000" b="1" dirty="0">
                <a:solidFill>
                  <a:srgbClr val="1454E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5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281392" y="1940674"/>
            <a:ext cx="4159250" cy="0"/>
          </a:xfrm>
          <a:prstGeom prst="line">
            <a:avLst/>
          </a:prstGeom>
          <a:ln w="12700">
            <a:solidFill>
              <a:schemeClr val="bg1">
                <a:lumMod val="65000"/>
              </a:schemeClr>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TextBox 41"/>
          <p:cNvSpPr txBox="1">
            <a:spLocks noChangeArrowheads="1"/>
          </p:cNvSpPr>
          <p:nvPr/>
        </p:nvSpPr>
        <p:spPr bwMode="auto">
          <a:xfrm>
            <a:off x="1337166" y="3968659"/>
            <a:ext cx="3152168" cy="1477328"/>
          </a:xfrm>
          <a:prstGeom prst="rect">
            <a:avLst/>
          </a:prstGeom>
          <a:noFill/>
          <a:ln w="9525">
            <a:noFill/>
            <a:miter lim="800000"/>
          </a:ln>
        </p:spPr>
        <p:txBody>
          <a:bodyPr wrap="square">
            <a:spAutoFit/>
          </a:bodyPr>
          <a:lstStyle/>
          <a:p>
            <a:pPr algn="l">
              <a:lnSpc>
                <a:spcPct val="150000"/>
              </a:lnSpc>
              <a:buClr>
                <a:srgbClr val="C00000"/>
              </a:buClr>
              <a:buFont typeface="Wingdings" panose="05000000000000000000"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 </a:t>
            </a:r>
            <a:r>
              <a:rPr lang="zh-CN" altLang="en-US" sz="9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设备设施智能化程度高</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l">
              <a:lnSpc>
                <a:spcPct val="150000"/>
              </a:lnSpc>
              <a:buClr>
                <a:srgbClr val="C00000"/>
              </a:buClr>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  设备设施可用程度高</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l">
              <a:lnSpc>
                <a:spcPct val="150000"/>
              </a:lnSpc>
              <a:buClr>
                <a:srgbClr val="C00000"/>
              </a:buClr>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  重视程度高</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4" name="TextBox 42"/>
          <p:cNvSpPr txBox="1">
            <a:spLocks noChangeArrowheads="1"/>
          </p:cNvSpPr>
          <p:nvPr/>
        </p:nvSpPr>
        <p:spPr bwMode="auto">
          <a:xfrm>
            <a:off x="2303328" y="2164495"/>
            <a:ext cx="2669286" cy="1708160"/>
          </a:xfrm>
          <a:prstGeom prst="rect">
            <a:avLst/>
          </a:prstGeom>
          <a:noFill/>
          <a:ln w="9525">
            <a:noFill/>
            <a:miter lim="800000"/>
          </a:ln>
        </p:spPr>
        <p:txBody>
          <a:bodyPr wrap="square">
            <a:spAutoFit/>
          </a:bodyPr>
          <a:lstStyle/>
          <a:p>
            <a:pPr algn="l">
              <a:lnSpc>
                <a:spcPct val="150000"/>
              </a:lnSpc>
              <a:buClr>
                <a:srgbClr val="C00000"/>
              </a:buClr>
              <a:buFont typeface="Wingdings" panose="05000000000000000000"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运维管理模式落后</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l">
              <a:lnSpc>
                <a:spcPct val="150000"/>
              </a:lnSpc>
              <a:buClr>
                <a:srgbClr val="C00000"/>
              </a:buClr>
              <a:buFont typeface="Wingdings" panose="05000000000000000000" pitchFamily="2" charset="2"/>
              <a:buChar char="l"/>
            </a:pPr>
            <a:r>
              <a:rPr lang="zh-CN" altLang="en-US" b="1" dirty="0">
                <a:solidFill>
                  <a:schemeClr val="bg1"/>
                </a:solidFill>
                <a:latin typeface="微软雅黑" panose="020B0503020204020204" pitchFamily="34" charset="-122"/>
                <a:ea typeface="微软雅黑" panose="020B0503020204020204" pitchFamily="34" charset="-122"/>
              </a:rPr>
              <a:t>  专业运维人员稀缺</a:t>
            </a:r>
            <a:endParaRPr lang="en-US" altLang="zh-CN" b="1" dirty="0">
              <a:solidFill>
                <a:schemeClr val="bg1"/>
              </a:solidFill>
              <a:latin typeface="微软雅黑" panose="020B0503020204020204" pitchFamily="34" charset="-122"/>
              <a:ea typeface="微软雅黑" panose="020B0503020204020204" pitchFamily="34" charset="-122"/>
            </a:endParaRPr>
          </a:p>
          <a:p>
            <a:pPr algn="l">
              <a:lnSpc>
                <a:spcPct val="150000"/>
              </a:lnSpc>
              <a:buClr>
                <a:srgbClr val="C00000"/>
              </a:buClr>
              <a:buFont typeface="Wingdings" panose="05000000000000000000" pitchFamily="2" charset="2"/>
              <a:buChar char="l"/>
            </a:pPr>
            <a:r>
              <a:rPr lang="zh-CN" altLang="en-US" b="1" dirty="0">
                <a:solidFill>
                  <a:schemeClr val="bg1"/>
                </a:solidFill>
                <a:latin typeface="微软雅黑" panose="020B0503020204020204" pitchFamily="34" charset="-122"/>
                <a:ea typeface="微软雅黑" panose="020B0503020204020204" pitchFamily="34" charset="-122"/>
              </a:rPr>
              <a:t>  重视程度低</a:t>
            </a:r>
            <a:endParaRPr lang="en-US" altLang="zh-CN" b="1" dirty="0">
              <a:solidFill>
                <a:schemeClr val="bg1"/>
              </a:solidFill>
              <a:latin typeface="微软雅黑" panose="020B0503020204020204" pitchFamily="34" charset="-122"/>
              <a:ea typeface="微软雅黑" panose="020B0503020204020204" pitchFamily="34" charset="-122"/>
            </a:endParaRPr>
          </a:p>
          <a:p>
            <a:pPr algn="l">
              <a:lnSpc>
                <a:spcPct val="150000"/>
              </a:lnSpc>
              <a:buClr>
                <a:srgbClr val="C00000"/>
              </a:buClr>
            </a:pPr>
            <a:endParaRPr lang="en-US" altLang="zh-CN" sz="1400" b="1" dirty="0">
              <a:solidFill>
                <a:schemeClr val="tx1"/>
              </a:solidFill>
              <a:latin typeface="微软雅黑" panose="020B0503020204020204" pitchFamily="34" charset="-122"/>
              <a:ea typeface="微软雅黑" panose="020B0503020204020204" pitchFamily="34" charset="-122"/>
            </a:endParaRPr>
          </a:p>
        </p:txBody>
      </p:sp>
      <p:grpSp>
        <p:nvGrpSpPr>
          <p:cNvPr id="5" name="组合 4"/>
          <p:cNvGrpSpPr/>
          <p:nvPr/>
        </p:nvGrpSpPr>
        <p:grpSpPr bwMode="auto">
          <a:xfrm>
            <a:off x="1355103" y="3692538"/>
            <a:ext cx="3173413" cy="2351938"/>
            <a:chOff x="857224" y="3422043"/>
            <a:chExt cx="3172943" cy="2352743"/>
          </a:xfrm>
        </p:grpSpPr>
        <p:cxnSp>
          <p:nvCxnSpPr>
            <p:cNvPr id="6" name="直接连接符 5"/>
            <p:cNvCxnSpPr/>
            <p:nvPr/>
          </p:nvCxnSpPr>
          <p:spPr>
            <a:xfrm flipV="1">
              <a:off x="1055981" y="5767552"/>
              <a:ext cx="2974186" cy="7234"/>
            </a:xfrm>
            <a:prstGeom prst="line">
              <a:avLst/>
            </a:prstGeom>
            <a:ln w="12700">
              <a:solidFill>
                <a:schemeClr val="bg1">
                  <a:lumMod val="65000"/>
                </a:schemeClr>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57224" y="3422043"/>
              <a:ext cx="3172943" cy="1589"/>
            </a:xfrm>
            <a:prstGeom prst="line">
              <a:avLst/>
            </a:prstGeom>
            <a:ln w="12700">
              <a:solidFill>
                <a:schemeClr val="bg1">
                  <a:lumMod val="65000"/>
                </a:schemeClr>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bwMode="auto">
          <a:xfrm>
            <a:off x="4847022" y="3498647"/>
            <a:ext cx="900112" cy="1220894"/>
            <a:chOff x="3062458" y="3487723"/>
            <a:chExt cx="900430" cy="1221324"/>
          </a:xfrm>
        </p:grpSpPr>
        <p:cxnSp>
          <p:nvCxnSpPr>
            <p:cNvPr id="9" name="直接箭头连接符 8"/>
            <p:cNvCxnSpPr/>
            <p:nvPr/>
          </p:nvCxnSpPr>
          <p:spPr>
            <a:xfrm rot="5220000">
              <a:off x="2912386" y="3658546"/>
              <a:ext cx="1200573" cy="900430"/>
            </a:xfrm>
            <a:prstGeom prst="straightConnector1">
              <a:avLst/>
            </a:prstGeom>
            <a:ln w="9525">
              <a:solidFill>
                <a:schemeClr val="tx1">
                  <a:lumMod val="50000"/>
                  <a:lumOff val="50000"/>
                </a:schemeClr>
              </a:solidFill>
              <a:headEnd type="triangle" w="sm" len="med"/>
              <a:tailEnd type="triangle" w="sm"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45"/>
            <p:cNvSpPr txBox="1"/>
            <p:nvPr/>
          </p:nvSpPr>
          <p:spPr>
            <a:xfrm rot="18240000">
              <a:off x="2657550" y="3924471"/>
              <a:ext cx="1181381" cy="307886"/>
            </a:xfrm>
            <a:prstGeom prst="rect">
              <a:avLst/>
            </a:prstGeom>
            <a:noFill/>
            <a:effectLst>
              <a:outerShdw blurRad="50800" dist="38100" dir="2700000" algn="tl" rotWithShape="0">
                <a:prstClr val="black">
                  <a:alpha val="40000"/>
                </a:prstClr>
              </a:outerShdw>
            </a:effectLst>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硬件水平</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bwMode="auto">
          <a:xfrm>
            <a:off x="4385058" y="3469019"/>
            <a:ext cx="5827578" cy="2676097"/>
            <a:chOff x="2600373" y="3451267"/>
            <a:chExt cx="5359701" cy="2255463"/>
          </a:xfrm>
        </p:grpSpPr>
        <p:pic>
          <p:nvPicPr>
            <p:cNvPr id="12" name="图片 33" descr="底黑副本.png"/>
            <p:cNvPicPr>
              <a:picLocks noChangeAspect="1"/>
            </p:cNvPicPr>
            <p:nvPr/>
          </p:nvPicPr>
          <p:blipFill>
            <a:blip r:embed="rId1"/>
            <a:srcRect/>
            <a:stretch>
              <a:fillRect/>
            </a:stretch>
          </p:blipFill>
          <p:spPr bwMode="auto">
            <a:xfrm>
              <a:off x="2600373" y="4612487"/>
              <a:ext cx="5359701" cy="1094243"/>
            </a:xfrm>
            <a:prstGeom prst="rect">
              <a:avLst/>
            </a:prstGeom>
            <a:noFill/>
            <a:ln w="9525">
              <a:noFill/>
              <a:miter lim="800000"/>
              <a:headEnd/>
              <a:tailEnd/>
            </a:ln>
          </p:spPr>
        </p:pic>
        <p:grpSp>
          <p:nvGrpSpPr>
            <p:cNvPr id="13" name="组合 54"/>
            <p:cNvGrpSpPr/>
            <p:nvPr/>
          </p:nvGrpSpPr>
          <p:grpSpPr bwMode="auto">
            <a:xfrm>
              <a:off x="3154542" y="3451267"/>
              <a:ext cx="4236172" cy="1954025"/>
              <a:chOff x="3154542" y="3451267"/>
              <a:chExt cx="4236172" cy="1954025"/>
            </a:xfrm>
          </p:grpSpPr>
          <p:grpSp>
            <p:nvGrpSpPr>
              <p:cNvPr id="14" name="组合 21"/>
              <p:cNvGrpSpPr/>
              <p:nvPr/>
            </p:nvGrpSpPr>
            <p:grpSpPr bwMode="auto">
              <a:xfrm>
                <a:off x="3154542" y="3451267"/>
                <a:ext cx="4236172" cy="1954025"/>
                <a:chOff x="3233674" y="4015720"/>
                <a:chExt cx="2946717" cy="1331887"/>
              </a:xfrm>
            </p:grpSpPr>
            <p:sp>
              <p:nvSpPr>
                <p:cNvPr id="16" name="任意多边形 15"/>
                <p:cNvSpPr/>
                <p:nvPr/>
              </p:nvSpPr>
              <p:spPr>
                <a:xfrm>
                  <a:off x="3585889" y="4109844"/>
                  <a:ext cx="2594096" cy="1236588"/>
                </a:xfrm>
                <a:custGeom>
                  <a:avLst/>
                  <a:gdLst>
                    <a:gd name="connsiteX0" fmla="*/ 0 w 2594275"/>
                    <a:gd name="connsiteY0" fmla="*/ 1236078 h 1236078"/>
                    <a:gd name="connsiteX1" fmla="*/ 2594275 w 2594275"/>
                    <a:gd name="connsiteY1" fmla="*/ 1122895 h 1236078"/>
                    <a:gd name="connsiteX2" fmla="*/ 1810929 w 2594275"/>
                    <a:gd name="connsiteY2" fmla="*/ 0 h 1236078"/>
                    <a:gd name="connsiteX3" fmla="*/ 521238 w 2594275"/>
                    <a:gd name="connsiteY3" fmla="*/ 14893 h 1236078"/>
                    <a:gd name="connsiteX4" fmla="*/ 0 w 2594275"/>
                    <a:gd name="connsiteY4" fmla="*/ 1236078 h 1236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4275" h="1236078">
                      <a:moveTo>
                        <a:pt x="0" y="1236078"/>
                      </a:moveTo>
                      <a:lnTo>
                        <a:pt x="2594275" y="1122895"/>
                      </a:lnTo>
                      <a:lnTo>
                        <a:pt x="1810929" y="0"/>
                      </a:lnTo>
                      <a:lnTo>
                        <a:pt x="521238" y="14893"/>
                      </a:lnTo>
                      <a:lnTo>
                        <a:pt x="0" y="1236078"/>
                      </a:lnTo>
                      <a:close/>
                    </a:path>
                  </a:pathLst>
                </a:cu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 name="任意多边形 16"/>
                <p:cNvSpPr/>
                <p:nvPr/>
              </p:nvSpPr>
              <p:spPr>
                <a:xfrm>
                  <a:off x="3233604" y="4033030"/>
                  <a:ext cx="879055" cy="1314484"/>
                </a:xfrm>
                <a:custGeom>
                  <a:avLst/>
                  <a:gdLst>
                    <a:gd name="connsiteX0" fmla="*/ 879022 w 879022"/>
                    <a:gd name="connsiteY0" fmla="*/ 92529 h 1314450"/>
                    <a:gd name="connsiteX1" fmla="*/ 620486 w 879022"/>
                    <a:gd name="connsiteY1" fmla="*/ 0 h 1314450"/>
                    <a:gd name="connsiteX2" fmla="*/ 0 w 879022"/>
                    <a:gd name="connsiteY2" fmla="*/ 898072 h 1314450"/>
                    <a:gd name="connsiteX3" fmla="*/ 359229 w 879022"/>
                    <a:gd name="connsiteY3" fmla="*/ 1314450 h 1314450"/>
                    <a:gd name="connsiteX4" fmla="*/ 879022 w 879022"/>
                    <a:gd name="connsiteY4" fmla="*/ 92529 h 1314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022" h="1314450">
                      <a:moveTo>
                        <a:pt x="879022" y="92529"/>
                      </a:moveTo>
                      <a:lnTo>
                        <a:pt x="620486" y="0"/>
                      </a:lnTo>
                      <a:lnTo>
                        <a:pt x="0" y="898072"/>
                      </a:lnTo>
                      <a:lnTo>
                        <a:pt x="359229" y="1314450"/>
                      </a:lnTo>
                      <a:lnTo>
                        <a:pt x="879022" y="92529"/>
                      </a:lnTo>
                      <a:close/>
                    </a:path>
                  </a:pathLst>
                </a:cu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8" name="任意多边形 17"/>
                <p:cNvSpPr/>
                <p:nvPr/>
              </p:nvSpPr>
              <p:spPr>
                <a:xfrm>
                  <a:off x="3847618" y="4015720"/>
                  <a:ext cx="1546077" cy="114679"/>
                </a:xfrm>
                <a:custGeom>
                  <a:avLst/>
                  <a:gdLst>
                    <a:gd name="connsiteX0" fmla="*/ 0 w 1545771"/>
                    <a:gd name="connsiteY0" fmla="*/ 24493 h 114300"/>
                    <a:gd name="connsiteX1" fmla="*/ 261257 w 1545771"/>
                    <a:gd name="connsiteY1" fmla="*/ 114300 h 114300"/>
                    <a:gd name="connsiteX2" fmla="*/ 1545771 w 1545771"/>
                    <a:gd name="connsiteY2" fmla="*/ 95250 h 114300"/>
                    <a:gd name="connsiteX3" fmla="*/ 1115786 w 1545771"/>
                    <a:gd name="connsiteY3" fmla="*/ 0 h 114300"/>
                    <a:gd name="connsiteX4" fmla="*/ 0 w 1545771"/>
                    <a:gd name="connsiteY4" fmla="*/ 24493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71" h="114300">
                      <a:moveTo>
                        <a:pt x="0" y="24493"/>
                      </a:moveTo>
                      <a:lnTo>
                        <a:pt x="261257" y="114300"/>
                      </a:lnTo>
                      <a:lnTo>
                        <a:pt x="1545771" y="95250"/>
                      </a:lnTo>
                      <a:lnTo>
                        <a:pt x="1115786" y="0"/>
                      </a:lnTo>
                      <a:lnTo>
                        <a:pt x="0" y="2449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5" name="TextBox 49"/>
              <p:cNvSpPr txBox="1"/>
              <p:nvPr/>
            </p:nvSpPr>
            <p:spPr>
              <a:xfrm rot="21420000">
                <a:off x="4856338" y="4230600"/>
                <a:ext cx="955729" cy="623783"/>
              </a:xfrm>
              <a:prstGeom prst="rect">
                <a:avLst/>
              </a:prstGeom>
              <a:noFill/>
            </p:spPr>
            <p:txBody>
              <a:bodyPr>
                <a:spAutoFit/>
              </a:bodyPr>
              <a:lstStyle/>
              <a:p>
                <a:pPr fontAlgn="auto">
                  <a:spcBef>
                    <a:spcPts val="0"/>
                  </a:spcBef>
                  <a:spcAft>
                    <a:spcPts val="0"/>
                  </a:spcAft>
                  <a:defRPr/>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19" name="组合 18"/>
          <p:cNvGrpSpPr/>
          <p:nvPr/>
        </p:nvGrpSpPr>
        <p:grpSpPr bwMode="auto">
          <a:xfrm>
            <a:off x="5755072" y="1619284"/>
            <a:ext cx="2330547" cy="2021331"/>
            <a:chOff x="3970654" y="1608703"/>
            <a:chExt cx="2329533" cy="2020325"/>
          </a:xfrm>
        </p:grpSpPr>
        <p:grpSp>
          <p:nvGrpSpPr>
            <p:cNvPr id="20" name="组合 52"/>
            <p:cNvGrpSpPr/>
            <p:nvPr/>
          </p:nvGrpSpPr>
          <p:grpSpPr bwMode="auto">
            <a:xfrm>
              <a:off x="3970654" y="1608703"/>
              <a:ext cx="1020318" cy="1732558"/>
              <a:chOff x="3970654" y="1608703"/>
              <a:chExt cx="1020318" cy="1732558"/>
            </a:xfrm>
          </p:grpSpPr>
          <p:cxnSp>
            <p:nvCxnSpPr>
              <p:cNvPr id="22" name="直接箭头连接符 21"/>
              <p:cNvCxnSpPr/>
              <p:nvPr/>
            </p:nvCxnSpPr>
            <p:spPr>
              <a:xfrm rot="5220000">
                <a:off x="3815981" y="2166271"/>
                <a:ext cx="1329663" cy="1020318"/>
              </a:xfrm>
              <a:prstGeom prst="straightConnector1">
                <a:avLst/>
              </a:prstGeom>
              <a:ln w="9525">
                <a:solidFill>
                  <a:srgbClr val="0E58B2"/>
                </a:solidFill>
                <a:headEnd type="triangle" w="sm" len="med"/>
                <a:tailEnd type="triangle" w="sm"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3" name="TextBox 46"/>
              <p:cNvSpPr txBox="1"/>
              <p:nvPr/>
            </p:nvSpPr>
            <p:spPr>
              <a:xfrm rot="18300000">
                <a:off x="3504179" y="2255016"/>
                <a:ext cx="1661797" cy="369171"/>
              </a:xfrm>
              <a:prstGeom prst="rect">
                <a:avLst/>
              </a:prstGeom>
              <a:noFill/>
              <a:effectLst>
                <a:outerShdw blurRad="50800" dist="38100" dir="2700000" algn="tl" rotWithShape="0">
                  <a:prstClr val="black">
                    <a:alpha val="40000"/>
                  </a:prstClr>
                </a:outerShdw>
              </a:effectLst>
            </p:spPr>
            <p:txBody>
              <a:bodyPr wrap="square">
                <a:spAutoFit/>
              </a:bodyPr>
              <a:lstStyle/>
              <a:p>
                <a:r>
                  <a:rPr lang="zh-CN" altLang="en-US" dirty="0">
                    <a:solidFill>
                      <a:srgbClr val="0E58B2"/>
                    </a:solidFill>
                    <a:latin typeface="宋体" panose="02010600030101010101" pitchFamily="2" charset="-122"/>
                  </a:rPr>
                  <a:t>运维水平</a:t>
                </a:r>
                <a:endParaRPr lang="zh-CN" altLang="en-US" dirty="0">
                  <a:solidFill>
                    <a:srgbClr val="0E58B2"/>
                  </a:solidFill>
                  <a:latin typeface="宋体" panose="02010600030101010101" pitchFamily="2" charset="-122"/>
                </a:endParaRPr>
              </a:p>
            </p:txBody>
          </p:sp>
        </p:grpSp>
        <p:sp>
          <p:nvSpPr>
            <p:cNvPr id="21" name="任意多边形 20"/>
            <p:cNvSpPr/>
            <p:nvPr/>
          </p:nvSpPr>
          <p:spPr>
            <a:xfrm>
              <a:off x="4027674" y="3457518"/>
              <a:ext cx="2272513" cy="171510"/>
            </a:xfrm>
            <a:custGeom>
              <a:avLst/>
              <a:gdLst>
                <a:gd name="connsiteX0" fmla="*/ 0 w 1545771"/>
                <a:gd name="connsiteY0" fmla="*/ 24493 h 114300"/>
                <a:gd name="connsiteX1" fmla="*/ 261257 w 1545771"/>
                <a:gd name="connsiteY1" fmla="*/ 114300 h 114300"/>
                <a:gd name="connsiteX2" fmla="*/ 1545771 w 1545771"/>
                <a:gd name="connsiteY2" fmla="*/ 95250 h 114300"/>
                <a:gd name="connsiteX3" fmla="*/ 1115786 w 1545771"/>
                <a:gd name="connsiteY3" fmla="*/ 0 h 114300"/>
                <a:gd name="connsiteX4" fmla="*/ 0 w 1545771"/>
                <a:gd name="connsiteY4" fmla="*/ 24493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771" h="114300">
                  <a:moveTo>
                    <a:pt x="0" y="24493"/>
                  </a:moveTo>
                  <a:lnTo>
                    <a:pt x="261257" y="114300"/>
                  </a:lnTo>
                  <a:lnTo>
                    <a:pt x="1545771" y="95250"/>
                  </a:lnTo>
                  <a:lnTo>
                    <a:pt x="1115786" y="0"/>
                  </a:lnTo>
                  <a:lnTo>
                    <a:pt x="0" y="24493"/>
                  </a:lnTo>
                  <a:close/>
                </a:path>
              </a:pathLst>
            </a:custGeom>
            <a:solidFill>
              <a:schemeClr val="bg1">
                <a:lumMod val="5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4" name="组合 23"/>
          <p:cNvGrpSpPr/>
          <p:nvPr/>
        </p:nvGrpSpPr>
        <p:grpSpPr bwMode="auto">
          <a:xfrm>
            <a:off x="5897945" y="1630581"/>
            <a:ext cx="2419789" cy="1737999"/>
            <a:chOff x="4112843" y="1932205"/>
            <a:chExt cx="2039179" cy="1561120"/>
          </a:xfrm>
        </p:grpSpPr>
        <p:grpSp>
          <p:nvGrpSpPr>
            <p:cNvPr id="25" name="组合 25"/>
            <p:cNvGrpSpPr/>
            <p:nvPr/>
          </p:nvGrpSpPr>
          <p:grpSpPr bwMode="auto">
            <a:xfrm>
              <a:off x="4112843" y="1932205"/>
              <a:ext cx="2039179" cy="1561120"/>
              <a:chOff x="3912809" y="2958193"/>
              <a:chExt cx="1418470" cy="1064078"/>
            </a:xfrm>
          </p:grpSpPr>
          <p:sp>
            <p:nvSpPr>
              <p:cNvPr id="27" name="任意多边形 26"/>
              <p:cNvSpPr/>
              <p:nvPr/>
            </p:nvSpPr>
            <p:spPr>
              <a:xfrm>
                <a:off x="4142032" y="2958193"/>
                <a:ext cx="1189247" cy="1064078"/>
              </a:xfrm>
              <a:custGeom>
                <a:avLst/>
                <a:gdLst>
                  <a:gd name="connsiteX0" fmla="*/ 449036 w 1189265"/>
                  <a:gd name="connsiteY0" fmla="*/ 0 h 1064078"/>
                  <a:gd name="connsiteX1" fmla="*/ 1189265 w 1189265"/>
                  <a:gd name="connsiteY1" fmla="*/ 1053193 h 1064078"/>
                  <a:gd name="connsiteX2" fmla="*/ 0 w 1189265"/>
                  <a:gd name="connsiteY2" fmla="*/ 1064078 h 1064078"/>
                  <a:gd name="connsiteX3" fmla="*/ 449036 w 1189265"/>
                  <a:gd name="connsiteY3" fmla="*/ 0 h 1064078"/>
                </a:gdLst>
                <a:ahLst/>
                <a:cxnLst>
                  <a:cxn ang="0">
                    <a:pos x="connsiteX0" y="connsiteY0"/>
                  </a:cxn>
                  <a:cxn ang="0">
                    <a:pos x="connsiteX1" y="connsiteY1"/>
                  </a:cxn>
                  <a:cxn ang="0">
                    <a:pos x="connsiteX2" y="connsiteY2"/>
                  </a:cxn>
                  <a:cxn ang="0">
                    <a:pos x="connsiteX3" y="connsiteY3"/>
                  </a:cxn>
                </a:cxnLst>
                <a:rect l="l" t="t" r="r" b="b"/>
                <a:pathLst>
                  <a:path w="1189265" h="1064078">
                    <a:moveTo>
                      <a:pt x="449036" y="0"/>
                    </a:moveTo>
                    <a:lnTo>
                      <a:pt x="1189265" y="1053193"/>
                    </a:lnTo>
                    <a:lnTo>
                      <a:pt x="0" y="1064078"/>
                    </a:lnTo>
                    <a:lnTo>
                      <a:pt x="449036" y="0"/>
                    </a:lnTo>
                    <a:close/>
                  </a:path>
                </a:pathLst>
              </a:custGeom>
              <a:gradFill flip="none" rotWithShape="1">
                <a:gsLst>
                  <a:gs pos="0">
                    <a:srgbClr val="0E58B2">
                      <a:shade val="30000"/>
                      <a:satMod val="115000"/>
                    </a:srgbClr>
                  </a:gs>
                  <a:gs pos="50000">
                    <a:srgbClr val="0E58B2">
                      <a:shade val="67500"/>
                      <a:satMod val="115000"/>
                    </a:srgbClr>
                  </a:gs>
                  <a:gs pos="100000">
                    <a:srgbClr val="0E58B2">
                      <a:shade val="100000"/>
                      <a:satMod val="115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8" name="任意多边形 27"/>
              <p:cNvSpPr/>
              <p:nvPr/>
            </p:nvSpPr>
            <p:spPr>
              <a:xfrm>
                <a:off x="3912809" y="2958193"/>
                <a:ext cx="683971" cy="1064078"/>
              </a:xfrm>
              <a:custGeom>
                <a:avLst/>
                <a:gdLst>
                  <a:gd name="connsiteX0" fmla="*/ 236764 w 693964"/>
                  <a:gd name="connsiteY0" fmla="*/ 1064078 h 1064078"/>
                  <a:gd name="connsiteX1" fmla="*/ 0 w 693964"/>
                  <a:gd name="connsiteY1" fmla="*/ 990600 h 1064078"/>
                  <a:gd name="connsiteX2" fmla="*/ 693964 w 693964"/>
                  <a:gd name="connsiteY2" fmla="*/ 0 h 1064078"/>
                  <a:gd name="connsiteX3" fmla="*/ 236764 w 693964"/>
                  <a:gd name="connsiteY3" fmla="*/ 1064078 h 1064078"/>
                </a:gdLst>
                <a:ahLst/>
                <a:cxnLst>
                  <a:cxn ang="0">
                    <a:pos x="connsiteX0" y="connsiteY0"/>
                  </a:cxn>
                  <a:cxn ang="0">
                    <a:pos x="connsiteX1" y="connsiteY1"/>
                  </a:cxn>
                  <a:cxn ang="0">
                    <a:pos x="connsiteX2" y="connsiteY2"/>
                  </a:cxn>
                  <a:cxn ang="0">
                    <a:pos x="connsiteX3" y="connsiteY3"/>
                  </a:cxn>
                </a:cxnLst>
                <a:rect l="l" t="t" r="r" b="b"/>
                <a:pathLst>
                  <a:path w="693964" h="1064078">
                    <a:moveTo>
                      <a:pt x="236764" y="1064078"/>
                    </a:moveTo>
                    <a:lnTo>
                      <a:pt x="0" y="990600"/>
                    </a:lnTo>
                    <a:lnTo>
                      <a:pt x="693964" y="0"/>
                    </a:lnTo>
                    <a:lnTo>
                      <a:pt x="236764" y="1064078"/>
                    </a:lnTo>
                    <a:close/>
                  </a:path>
                </a:pathLst>
              </a:custGeom>
              <a:gradFill flip="none" rotWithShape="1">
                <a:gsLst>
                  <a:gs pos="0">
                    <a:srgbClr val="1476EC">
                      <a:shade val="30000"/>
                      <a:satMod val="115000"/>
                    </a:srgbClr>
                  </a:gs>
                  <a:gs pos="50000">
                    <a:srgbClr val="1476EC">
                      <a:shade val="67500"/>
                      <a:satMod val="115000"/>
                    </a:srgbClr>
                  </a:gs>
                  <a:gs pos="100000">
                    <a:srgbClr val="1476EC">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26" name="TextBox 50"/>
            <p:cNvSpPr txBox="1"/>
            <p:nvPr/>
          </p:nvSpPr>
          <p:spPr>
            <a:xfrm rot="21420000">
              <a:off x="4851624" y="2747533"/>
              <a:ext cx="690947" cy="500671"/>
            </a:xfrm>
            <a:prstGeom prst="rect">
              <a:avLst/>
            </a:prstGeom>
            <a:noFill/>
          </p:spPr>
          <p:txBody>
            <a:bodyPr>
              <a:spAutoFit/>
            </a:bodyPr>
            <a:lstStyle/>
            <a:p>
              <a:pPr fontAlgn="auto">
                <a:spcBef>
                  <a:spcPts val="0"/>
                </a:spcBef>
                <a:spcAft>
                  <a:spcPts val="0"/>
                </a:spcAft>
                <a:defRPr/>
              </a:pP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9" name="TextBox 43"/>
          <p:cNvSpPr txBox="1">
            <a:spLocks noChangeArrowheads="1"/>
          </p:cNvSpPr>
          <p:nvPr/>
        </p:nvSpPr>
        <p:spPr bwMode="auto">
          <a:xfrm rot="-180000">
            <a:off x="5797933" y="5359305"/>
            <a:ext cx="2787650" cy="366712"/>
          </a:xfrm>
          <a:prstGeom prst="rect">
            <a:avLst/>
          </a:prstGeom>
          <a:noFill/>
          <a:ln w="9525">
            <a:noFill/>
            <a:miter lim="800000"/>
          </a:ln>
        </p:spPr>
        <p:txBody>
          <a:bodyPr>
            <a:spAutoFit/>
          </a:bodyPr>
          <a:lstStyle/>
          <a:p>
            <a:r>
              <a:rPr lang="zh-CN" altLang="en-US" sz="1400" b="1">
                <a:solidFill>
                  <a:srgbClr val="126FE0"/>
                </a:solidFill>
                <a:latin typeface="微软雅黑" panose="020B0503020204020204" pitchFamily="34" charset="-122"/>
                <a:ea typeface="微软雅黑" panose="020B0503020204020204" pitchFamily="34" charset="-122"/>
              </a:rPr>
              <a:t>高等级数据中心</a:t>
            </a:r>
            <a:endParaRPr lang="zh-CN" altLang="en-US" sz="1400" b="1">
              <a:solidFill>
                <a:srgbClr val="126FE0"/>
              </a:solidFill>
              <a:latin typeface="微软雅黑" panose="020B0503020204020204" pitchFamily="34" charset="-122"/>
              <a:ea typeface="微软雅黑" panose="020B0503020204020204" pitchFamily="34" charset="-122"/>
            </a:endParaRPr>
          </a:p>
        </p:txBody>
      </p:sp>
      <p:sp>
        <p:nvSpPr>
          <p:cNvPr id="30" name="矩形 29"/>
          <p:cNvSpPr/>
          <p:nvPr/>
        </p:nvSpPr>
        <p:spPr>
          <a:xfrm>
            <a:off x="1312533" y="1095861"/>
            <a:ext cx="3262432" cy="461665"/>
          </a:xfrm>
          <a:prstGeom prst="rect">
            <a:avLst/>
          </a:prstGeom>
        </p:spPr>
        <p:txBody>
          <a:bodyPr wrap="none">
            <a:spAutoFit/>
          </a:bodyPr>
          <a:lstStyle/>
          <a:p>
            <a:pPr algn="l" fontAlgn="auto">
              <a:spcBef>
                <a:spcPts val="0"/>
              </a:spcBef>
              <a:spcAft>
                <a:spcPts val="0"/>
              </a:spcAft>
              <a:defRPr/>
            </a:pPr>
            <a:r>
              <a:rPr lang="zh-CN" altLang="en-US" sz="2400" b="1" dirty="0">
                <a:solidFill>
                  <a:schemeClr val="accent2">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数据中心运维管理水平</a:t>
            </a:r>
            <a:endParaRPr lang="zh-CN" altLang="en-US" sz="2400" b="1" dirty="0">
              <a:solidFill>
                <a:schemeClr val="accent2">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000"/>
                                        <p:tgtEl>
                                          <p:spTgt spid="29"/>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0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20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0-#ppt_h/2"/>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3"/>
          <p:cNvGrpSpPr/>
          <p:nvPr/>
        </p:nvGrpSpPr>
        <p:grpSpPr bwMode="auto">
          <a:xfrm>
            <a:off x="550844" y="836102"/>
            <a:ext cx="5087925" cy="4110470"/>
            <a:chOff x="32823" y="2437095"/>
            <a:chExt cx="9259290" cy="4135177"/>
          </a:xfrm>
        </p:grpSpPr>
        <p:pic>
          <p:nvPicPr>
            <p:cNvPr id="3" name="图片 6" descr="底图.png"/>
            <p:cNvPicPr>
              <a:picLocks noChangeAspect="1"/>
            </p:cNvPicPr>
            <p:nvPr/>
          </p:nvPicPr>
          <p:blipFill>
            <a:blip r:embed="rId1" cstate="print"/>
            <a:srcRect/>
            <a:stretch>
              <a:fillRect/>
            </a:stretch>
          </p:blipFill>
          <p:spPr bwMode="auto">
            <a:xfrm>
              <a:off x="32823" y="3115888"/>
              <a:ext cx="9111177" cy="3456384"/>
            </a:xfrm>
            <a:prstGeom prst="rect">
              <a:avLst/>
            </a:prstGeom>
            <a:noFill/>
            <a:ln w="9525">
              <a:noFill/>
              <a:miter lim="800000"/>
              <a:headEnd/>
              <a:tailEnd/>
            </a:ln>
          </p:spPr>
        </p:pic>
        <p:sp>
          <p:nvSpPr>
            <p:cNvPr id="4" name="Rectangle 3"/>
            <p:cNvSpPr>
              <a:spLocks noChangeArrowheads="1"/>
            </p:cNvSpPr>
            <p:nvPr/>
          </p:nvSpPr>
          <p:spPr bwMode="auto">
            <a:xfrm>
              <a:off x="32823" y="2437095"/>
              <a:ext cx="4278295" cy="420705"/>
            </a:xfrm>
            <a:prstGeom prst="rect">
              <a:avLst/>
            </a:prstGeom>
            <a:noFill/>
            <a:ln w="9525">
              <a:noFill/>
              <a:miter lim="800000"/>
            </a:ln>
          </p:spPr>
          <p:txBody>
            <a:bodyPr wrap="square" anchor="ctr">
              <a:spAutoFit/>
            </a:bodyPr>
            <a:lstStyle/>
            <a:p>
              <a:pPr indent="107950" algn="l">
                <a:lnSpc>
                  <a:spcPct val="150000"/>
                </a:lnSpc>
                <a:buClr>
                  <a:srgbClr val="C00000"/>
                </a:buClr>
              </a:pPr>
              <a:r>
                <a:rPr lang="zh-CN" altLang="en-US" sz="1600" b="1"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数据中心</a:t>
              </a:r>
              <a:r>
                <a:rPr lang="en-US" altLang="zh-CN" sz="1600" b="1"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IT</a:t>
              </a:r>
              <a:r>
                <a:rPr lang="zh-CN" altLang="en-US" sz="1600" b="1"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运维</a:t>
              </a:r>
              <a:r>
                <a:rPr lang="zh-CN" altLang="en-US" sz="1600" b="1" dirty="0" smtClean="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管理</a:t>
              </a:r>
              <a:endParaRPr lang="en-US" altLang="zh-CN" sz="1600" b="1"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20" descr="yuanm.png"/>
            <p:cNvPicPr>
              <a:picLocks noChangeAspect="1"/>
            </p:cNvPicPr>
            <p:nvPr/>
          </p:nvPicPr>
          <p:blipFill>
            <a:blip r:embed="rId2"/>
            <a:srcRect/>
            <a:stretch>
              <a:fillRect/>
            </a:stretch>
          </p:blipFill>
          <p:spPr bwMode="auto">
            <a:xfrm>
              <a:off x="2947574" y="3059427"/>
              <a:ext cx="3429792" cy="2614239"/>
            </a:xfrm>
            <a:prstGeom prst="rect">
              <a:avLst/>
            </a:prstGeom>
            <a:noFill/>
            <a:ln w="9525">
              <a:noFill/>
              <a:miter lim="800000"/>
              <a:headEnd/>
              <a:tailEnd/>
            </a:ln>
          </p:spPr>
        </p:pic>
        <p:grpSp>
          <p:nvGrpSpPr>
            <p:cNvPr id="6" name="组合 30"/>
            <p:cNvGrpSpPr/>
            <p:nvPr/>
          </p:nvGrpSpPr>
          <p:grpSpPr bwMode="auto">
            <a:xfrm flipV="1">
              <a:off x="3157818" y="2852733"/>
              <a:ext cx="756000" cy="252000"/>
              <a:chOff x="1958641" y="4320008"/>
              <a:chExt cx="756000" cy="252000"/>
            </a:xfrm>
          </p:grpSpPr>
          <p:cxnSp>
            <p:nvCxnSpPr>
              <p:cNvPr id="12" name="直接连接符 11"/>
              <p:cNvCxnSpPr/>
              <p:nvPr/>
            </p:nvCxnSpPr>
            <p:spPr>
              <a:xfrm rot="5400000" flipH="1">
                <a:off x="2335475" y="4192778"/>
                <a:ext cx="2387" cy="757052"/>
              </a:xfrm>
              <a:prstGeom prst="line">
                <a:avLst/>
              </a:prstGeom>
              <a:ln>
                <a:solidFill>
                  <a:schemeClr val="bg1">
                    <a:lumMod val="50000"/>
                  </a:schemeClr>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2715195" y="4319402"/>
                <a:ext cx="0" cy="253096"/>
              </a:xfrm>
              <a:prstGeom prst="line">
                <a:avLst/>
              </a:prstGeom>
              <a:ln>
                <a:solidFill>
                  <a:schemeClr val="bg1">
                    <a:lumMod val="50000"/>
                  </a:schemeClr>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7" name="组合 23"/>
            <p:cNvGrpSpPr/>
            <p:nvPr/>
          </p:nvGrpSpPr>
          <p:grpSpPr bwMode="auto">
            <a:xfrm>
              <a:off x="5072066" y="5269645"/>
              <a:ext cx="4220047" cy="1069943"/>
              <a:chOff x="5715008" y="5087716"/>
              <a:chExt cx="4220047" cy="1069943"/>
            </a:xfrm>
          </p:grpSpPr>
          <p:sp>
            <p:nvSpPr>
              <p:cNvPr id="8" name="Rectangle 3"/>
              <p:cNvSpPr>
                <a:spLocks noChangeArrowheads="1"/>
              </p:cNvSpPr>
              <p:nvPr/>
            </p:nvSpPr>
            <p:spPr bwMode="auto">
              <a:xfrm>
                <a:off x="6449418" y="5087716"/>
                <a:ext cx="3485637" cy="1069943"/>
              </a:xfrm>
              <a:prstGeom prst="rect">
                <a:avLst/>
              </a:prstGeom>
              <a:noFill/>
              <a:ln w="9525">
                <a:noFill/>
                <a:miter lim="800000"/>
              </a:ln>
            </p:spPr>
            <p:txBody>
              <a:bodyPr wrap="square" anchor="ctr">
                <a:spAutoFit/>
              </a:bodyPr>
              <a:lstStyle/>
              <a:p>
                <a:pPr indent="107950" algn="l">
                  <a:lnSpc>
                    <a:spcPct val="150000"/>
                  </a:lnSpc>
                  <a:buClr>
                    <a:srgbClr val="C00000"/>
                  </a:buClr>
                </a:pPr>
                <a:r>
                  <a:rPr lang="zh-CN" altLang="en-US" sz="1600" b="1" dirty="0">
                    <a:solidFill>
                      <a:srgbClr val="1454E2"/>
                    </a:solidFill>
                    <a:latin typeface="微软雅黑" panose="020B0503020204020204" pitchFamily="34" charset="-122"/>
                    <a:ea typeface="微软雅黑" panose="020B0503020204020204" pitchFamily="34" charset="-122"/>
                    <a:cs typeface="Times New Roman" panose="02020603050405020304" pitchFamily="18" charset="0"/>
                  </a:rPr>
                  <a:t>数据中心基础设施运维管理</a:t>
                </a:r>
                <a:endParaRPr lang="en-US" altLang="zh-CN" sz="1600" b="1" dirty="0">
                  <a:solidFill>
                    <a:srgbClr val="1454E2"/>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9" name="组合 25"/>
              <p:cNvGrpSpPr/>
              <p:nvPr/>
            </p:nvGrpSpPr>
            <p:grpSpPr bwMode="auto">
              <a:xfrm flipH="1">
                <a:off x="5715008" y="5399218"/>
                <a:ext cx="756000" cy="252000"/>
                <a:chOff x="1958641" y="4320008"/>
                <a:chExt cx="756000" cy="252000"/>
              </a:xfrm>
            </p:grpSpPr>
            <p:cxnSp>
              <p:nvCxnSpPr>
                <p:cNvPr id="10" name="直接连接符 9"/>
                <p:cNvCxnSpPr/>
                <p:nvPr/>
              </p:nvCxnSpPr>
              <p:spPr>
                <a:xfrm rot="5400000" flipH="1">
                  <a:off x="2333799" y="4191230"/>
                  <a:ext cx="2388" cy="757050"/>
                </a:xfrm>
                <a:prstGeom prst="line">
                  <a:avLst/>
                </a:prstGeom>
                <a:ln>
                  <a:solidFill>
                    <a:schemeClr val="bg1">
                      <a:lumMod val="50000"/>
                    </a:schemeClr>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713518" y="4320240"/>
                  <a:ext cx="0" cy="250710"/>
                </a:xfrm>
                <a:prstGeom prst="line">
                  <a:avLst/>
                </a:prstGeom>
                <a:ln>
                  <a:solidFill>
                    <a:schemeClr val="bg1">
                      <a:lumMod val="50000"/>
                    </a:schemeClr>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sp>
        <p:nvSpPr>
          <p:cNvPr id="26" name="Rectangle 18"/>
          <p:cNvSpPr>
            <a:spLocks noChangeArrowheads="1"/>
          </p:cNvSpPr>
          <p:nvPr/>
        </p:nvSpPr>
        <p:spPr bwMode="auto">
          <a:xfrm>
            <a:off x="6087468" y="652872"/>
            <a:ext cx="4169235" cy="5109091"/>
          </a:xfrm>
          <a:prstGeom prst="rect">
            <a:avLst/>
          </a:prstGeom>
          <a:noFill/>
          <a:ln w="25400" algn="ctr">
            <a:noFill/>
            <a:miter lim="800000"/>
          </a:ln>
          <a:effectLst/>
        </p:spPr>
        <p:txBody>
          <a:bodyPr wrap="square" anchor="ctr">
            <a:spAutoFit/>
          </a:bodyPr>
          <a:lstStyle/>
          <a:p>
            <a:pPr marL="342900" indent="-342900" algn="l"/>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服务目标：</a:t>
            </a:r>
            <a:r>
              <a:rPr lang="zh-CN" altLang="en-US" sz="2800" b="1" dirty="0">
                <a:solidFill>
                  <a:srgbClr val="00B050"/>
                </a:solidFill>
                <a:effectLst>
                  <a:outerShdw blurRad="38100" dist="38100" dir="2700000" algn="tl">
                    <a:srgbClr val="000000">
                      <a:alpha val="43137"/>
                    </a:srgbClr>
                  </a:outerShdw>
                </a:effectLst>
                <a:cs typeface="Times New Roman" panose="02020603050405020304" pitchFamily="18" charset="0"/>
              </a:rPr>
              <a:t> </a:t>
            </a:r>
            <a:endParaRPr lang="zh-CN" altLang="en-US" sz="2800" b="1" dirty="0">
              <a:solidFill>
                <a:srgbClr val="00B050"/>
              </a:solidFill>
              <a:effectLst>
                <a:outerShdw blurRad="38100" dist="38100" dir="2700000" algn="tl">
                  <a:srgbClr val="000000">
                    <a:alpha val="43137"/>
                  </a:srgbClr>
                </a:outerShdw>
              </a:effectLst>
              <a:cs typeface="Times New Roman" panose="02020603050405020304" pitchFamily="18" charset="0"/>
            </a:endParaRPr>
          </a:p>
          <a:p>
            <a:pPr marL="342900" indent="-342900" algn="l"/>
            <a:endParaRPr lang="zh-CN" altLang="en-US" b="1" dirty="0">
              <a:cs typeface="Times New Roman" panose="02020603050405020304" pitchFamily="18" charset="0"/>
            </a:endParaRPr>
          </a:p>
          <a:p>
            <a:pPr marL="342900" indent="-342900" algn="l"/>
            <a:r>
              <a:rPr lang="zh-CN" altLang="en-US" dirty="0">
                <a:solidFill>
                  <a:schemeClr val="tx1"/>
                </a:solidFill>
                <a:cs typeface="Times New Roman" panose="02020603050405020304" pitchFamily="18" charset="0"/>
              </a:rPr>
              <a:t>      </a:t>
            </a:r>
            <a:r>
              <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由数据中心专业管理团队制定运维策略，对设备设施进行全面、细致、规范的巡查、维护，满足连续性需求，通过服务设计，建立详尽与可执行的服务级别、可用性、服务持续性管理规则，履行岗位职责，服务目标达到</a:t>
            </a:r>
            <a:r>
              <a:rPr lang="en-US" altLang="zh-CN"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99.99%</a:t>
            </a:r>
            <a:r>
              <a:rPr lang="zh-CN" altLang="en-US"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以上可用</a:t>
            </a:r>
            <a:r>
              <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endParaRPr lang="zh-CN" altLang="en-US" dirty="0">
              <a:solidFill>
                <a:schemeClr val="tx1"/>
              </a:solidFill>
              <a:cs typeface="Times New Roman" panose="02020603050405020304" pitchFamily="18" charset="0"/>
            </a:endParaRPr>
          </a:p>
          <a:p>
            <a:pPr marL="342900" indent="-342900" algn="l"/>
            <a:r>
              <a:rPr lang="zh-CN" altLang="en-US" sz="28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服务内容：</a:t>
            </a:r>
            <a:endParaRPr lang="zh-CN" altLang="en-US" sz="2800" b="1"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l"/>
            <a:endParaRPr lang="zh-CN" altLang="en-US" b="1" dirty="0">
              <a:solidFill>
                <a:schemeClr val="accent2"/>
              </a:solidFill>
              <a:latin typeface="Arial" panose="020B0604020202020204" pitchFamily="34" charset="0"/>
              <a:ea typeface="仿宋" panose="02010609060101010101" charset="-122"/>
              <a:cs typeface="Times New Roman" panose="02020603050405020304" pitchFamily="18" charset="0"/>
            </a:endParaRPr>
          </a:p>
          <a:p>
            <a:pPr marL="342900" indent="-342900" algn="l"/>
            <a:r>
              <a:rPr lang="en-US" altLang="zh-CN" dirty="0">
                <a:solidFill>
                  <a:schemeClr val="bg1"/>
                </a:solidFill>
                <a:latin typeface="微软雅黑" panose="020B0503020204020204" pitchFamily="34" charset="-122"/>
                <a:ea typeface="微软雅黑" panose="020B0503020204020204" pitchFamily="34" charset="-122"/>
              </a:rPr>
              <a:t>     1</a:t>
            </a:r>
            <a:r>
              <a:rPr lang="zh-CN" altLang="en-US" dirty="0">
                <a:solidFill>
                  <a:schemeClr val="bg1"/>
                </a:solidFill>
                <a:latin typeface="微软雅黑" panose="020B0503020204020204" pitchFamily="34" charset="-122"/>
                <a:ea typeface="微软雅黑" panose="020B0503020204020204" pitchFamily="34" charset="-122"/>
              </a:rPr>
              <a:t>、保障设备系统安全运行</a:t>
            </a:r>
            <a:endParaRPr lang="zh-CN" altLang="en-US" dirty="0">
              <a:solidFill>
                <a:schemeClr val="bg1"/>
              </a:solidFill>
              <a:latin typeface="微软雅黑" panose="020B0503020204020204" pitchFamily="34" charset="-122"/>
              <a:ea typeface="微软雅黑" panose="020B0503020204020204" pitchFamily="34" charset="-122"/>
            </a:endParaRPr>
          </a:p>
          <a:p>
            <a:pPr marL="342900" indent="-342900" algn="l"/>
            <a:r>
              <a:rPr lang="en-US" altLang="zh-CN" dirty="0">
                <a:solidFill>
                  <a:schemeClr val="bg1"/>
                </a:solidFill>
                <a:latin typeface="微软雅黑" panose="020B0503020204020204" pitchFamily="34" charset="-122"/>
                <a:ea typeface="微软雅黑" panose="020B0503020204020204" pitchFamily="34" charset="-122"/>
              </a:rPr>
              <a:t>     2</a:t>
            </a:r>
            <a:r>
              <a:rPr lang="zh-CN" altLang="en-US" dirty="0">
                <a:solidFill>
                  <a:schemeClr val="bg1"/>
                </a:solidFill>
                <a:latin typeface="微软雅黑" panose="020B0503020204020204" pitchFamily="34" charset="-122"/>
                <a:ea typeface="微软雅黑" panose="020B0503020204020204" pitchFamily="34" charset="-122"/>
              </a:rPr>
              <a:t>、保障系统稳定高效运行</a:t>
            </a:r>
            <a:endParaRPr lang="zh-CN" altLang="en-US" dirty="0">
              <a:solidFill>
                <a:schemeClr val="bg1"/>
              </a:solidFill>
              <a:latin typeface="微软雅黑" panose="020B0503020204020204" pitchFamily="34" charset="-122"/>
              <a:ea typeface="微软雅黑" panose="020B0503020204020204" pitchFamily="34" charset="-122"/>
            </a:endParaRPr>
          </a:p>
          <a:p>
            <a:pPr marL="342900" indent="-342900" algn="l"/>
            <a:r>
              <a:rPr lang="en-US" altLang="zh-CN" dirty="0">
                <a:solidFill>
                  <a:schemeClr val="bg1"/>
                </a:solidFill>
                <a:latin typeface="微软雅黑" panose="020B0503020204020204" pitchFamily="34" charset="-122"/>
                <a:ea typeface="微软雅黑" panose="020B0503020204020204" pitchFamily="34" charset="-122"/>
              </a:rPr>
              <a:t>     3</a:t>
            </a:r>
            <a:r>
              <a:rPr lang="zh-CN" altLang="en-US" dirty="0">
                <a:solidFill>
                  <a:schemeClr val="bg1"/>
                </a:solidFill>
                <a:latin typeface="微软雅黑" panose="020B0503020204020204" pitchFamily="34" charset="-122"/>
                <a:ea typeface="微软雅黑" panose="020B0503020204020204" pitchFamily="34" charset="-122"/>
              </a:rPr>
              <a:t>、减少问题出现</a:t>
            </a:r>
            <a:endParaRPr lang="zh-CN" altLang="en-US" dirty="0">
              <a:solidFill>
                <a:schemeClr val="bg1"/>
              </a:solidFill>
              <a:latin typeface="微软雅黑" panose="020B0503020204020204" pitchFamily="34" charset="-122"/>
              <a:ea typeface="微软雅黑" panose="020B0503020204020204" pitchFamily="34" charset="-122"/>
            </a:endParaRPr>
          </a:p>
          <a:p>
            <a:pPr marL="342900" indent="-342900" algn="l"/>
            <a:r>
              <a:rPr lang="en-US" altLang="zh-CN" dirty="0">
                <a:solidFill>
                  <a:schemeClr val="bg1"/>
                </a:solidFill>
                <a:latin typeface="微软雅黑" panose="020B0503020204020204" pitchFamily="34" charset="-122"/>
                <a:ea typeface="微软雅黑" panose="020B0503020204020204" pitchFamily="34" charset="-122"/>
              </a:rPr>
              <a:t>     4</a:t>
            </a:r>
            <a:r>
              <a:rPr lang="zh-CN" altLang="en-US" dirty="0">
                <a:solidFill>
                  <a:schemeClr val="bg1"/>
                </a:solidFill>
                <a:latin typeface="微软雅黑" panose="020B0503020204020204" pitchFamily="34" charset="-122"/>
                <a:ea typeface="微软雅黑" panose="020B0503020204020204" pitchFamily="34" charset="-122"/>
              </a:rPr>
              <a:t>、问题实时处理</a:t>
            </a:r>
            <a:endParaRPr lang="zh-CN" altLang="en-US" dirty="0">
              <a:solidFill>
                <a:schemeClr val="bg1"/>
              </a:solidFill>
              <a:latin typeface="微软雅黑" panose="020B0503020204020204" pitchFamily="34" charset="-122"/>
              <a:ea typeface="微软雅黑" panose="020B0503020204020204" pitchFamily="34" charset="-122"/>
            </a:endParaRPr>
          </a:p>
          <a:p>
            <a:pPr marL="342900" indent="-342900" algn="l"/>
            <a:r>
              <a:rPr lang="en-US" altLang="zh-CN" dirty="0">
                <a:solidFill>
                  <a:schemeClr val="bg1"/>
                </a:solidFill>
                <a:latin typeface="微软雅黑" panose="020B0503020204020204" pitchFamily="34" charset="-122"/>
                <a:ea typeface="微软雅黑" panose="020B0503020204020204" pitchFamily="34" charset="-122"/>
              </a:rPr>
              <a:t>     5</a:t>
            </a:r>
            <a:r>
              <a:rPr lang="zh-CN" altLang="en-US" dirty="0">
                <a:solidFill>
                  <a:schemeClr val="bg1"/>
                </a:solidFill>
                <a:latin typeface="微软雅黑" panose="020B0503020204020204" pitchFamily="34" charset="-122"/>
                <a:ea typeface="微软雅黑" panose="020B0503020204020204" pitchFamily="34" charset="-122"/>
              </a:rPr>
              <a:t>、设备设施优化与改进</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7" name="图片 40" descr="yuanm1.png"/>
          <p:cNvPicPr>
            <a:picLocks noChangeAspect="1"/>
          </p:cNvPicPr>
          <p:nvPr/>
        </p:nvPicPr>
        <p:blipFill>
          <a:blip r:embed="rId3"/>
          <a:srcRect/>
          <a:stretch>
            <a:fillRect/>
          </a:stretch>
        </p:blipFill>
        <p:spPr bwMode="auto">
          <a:xfrm>
            <a:off x="2787267" y="1597446"/>
            <a:ext cx="1355863" cy="1822987"/>
          </a:xfrm>
          <a:prstGeom prst="rect">
            <a:avLst/>
          </a:prstGeom>
          <a:noFill/>
          <a:ln w="9525">
            <a:noFill/>
            <a:miter lim="800000"/>
            <a:headEnd/>
            <a:tailEnd/>
          </a:ln>
        </p:spPr>
      </p:pic>
      <p:grpSp>
        <p:nvGrpSpPr>
          <p:cNvPr id="28" name="组合 27"/>
          <p:cNvGrpSpPr/>
          <p:nvPr/>
        </p:nvGrpSpPr>
        <p:grpSpPr>
          <a:xfrm>
            <a:off x="731902" y="4319647"/>
            <a:ext cx="2726487" cy="1886753"/>
            <a:chOff x="3689573" y="989327"/>
            <a:chExt cx="4812854" cy="2952770"/>
          </a:xfrm>
        </p:grpSpPr>
        <p:sp>
          <p:nvSpPr>
            <p:cNvPr id="29" name="等腰三角形 28"/>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等腰三角形 29"/>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等腰三角形 30"/>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等腰三角形 36"/>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椭圆 40"/>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22"/>
          <p:cNvGrpSpPr/>
          <p:nvPr/>
        </p:nvGrpSpPr>
        <p:grpSpPr bwMode="auto">
          <a:xfrm>
            <a:off x="5095722" y="2472732"/>
            <a:ext cx="2368550" cy="2224087"/>
            <a:chOff x="3460317" y="2588126"/>
            <a:chExt cx="2368823" cy="2223338"/>
          </a:xfrm>
        </p:grpSpPr>
        <p:grpSp>
          <p:nvGrpSpPr>
            <p:cNvPr id="4" name="组合 79"/>
            <p:cNvGrpSpPr/>
            <p:nvPr/>
          </p:nvGrpSpPr>
          <p:grpSpPr bwMode="auto">
            <a:xfrm>
              <a:off x="4532580" y="2588126"/>
              <a:ext cx="108000" cy="684000"/>
              <a:chOff x="4594860" y="2603366"/>
              <a:chExt cx="108000" cy="684000"/>
            </a:xfrm>
          </p:grpSpPr>
          <p:grpSp>
            <p:nvGrpSpPr>
              <p:cNvPr id="47" name="组合 46"/>
              <p:cNvGrpSpPr/>
              <p:nvPr/>
            </p:nvGrpSpPr>
            <p:grpSpPr>
              <a:xfrm>
                <a:off x="4594860" y="2603366"/>
                <a:ext cx="108000" cy="684000"/>
                <a:chOff x="7215206" y="1706868"/>
                <a:chExt cx="220396" cy="1785950"/>
              </a:xfrm>
              <a:solidFill>
                <a:schemeClr val="bg1"/>
              </a:solidFill>
            </p:grpSpPr>
            <p:sp>
              <p:nvSpPr>
                <p:cNvPr id="51" name="矩形 50"/>
                <p:cNvSpPr/>
                <p:nvPr/>
              </p:nvSpPr>
              <p:spPr>
                <a:xfrm>
                  <a:off x="7215206"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2" name="矩形 51"/>
                <p:cNvSpPr/>
                <p:nvPr/>
              </p:nvSpPr>
              <p:spPr>
                <a:xfrm flipH="1">
                  <a:off x="7327602"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48" name="组合 55"/>
              <p:cNvGrpSpPr/>
              <p:nvPr/>
            </p:nvGrpSpPr>
            <p:grpSpPr bwMode="auto">
              <a:xfrm>
                <a:off x="4594860" y="2603366"/>
                <a:ext cx="108000" cy="684000"/>
                <a:chOff x="7215206" y="1706868"/>
                <a:chExt cx="220396" cy="1785950"/>
              </a:xfrm>
            </p:grpSpPr>
            <p:sp>
              <p:nvSpPr>
                <p:cNvPr id="49" name="矩形 48"/>
                <p:cNvSpPr/>
                <p:nvPr/>
              </p:nvSpPr>
              <p:spPr>
                <a:xfrm>
                  <a:off x="7215206"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0" name="矩形 49"/>
                <p:cNvSpPr/>
                <p:nvPr/>
              </p:nvSpPr>
              <p:spPr>
                <a:xfrm flipH="1">
                  <a:off x="7327602"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5" name="组合 80"/>
            <p:cNvGrpSpPr/>
            <p:nvPr/>
          </p:nvGrpSpPr>
          <p:grpSpPr bwMode="auto">
            <a:xfrm rot="3300000">
              <a:off x="5207008" y="2812092"/>
              <a:ext cx="108000" cy="684000"/>
              <a:chOff x="4594860" y="2603366"/>
              <a:chExt cx="108000" cy="684000"/>
            </a:xfrm>
          </p:grpSpPr>
          <p:grpSp>
            <p:nvGrpSpPr>
              <p:cNvPr id="41" name="组合 75"/>
              <p:cNvGrpSpPr/>
              <p:nvPr/>
            </p:nvGrpSpPr>
            <p:grpSpPr>
              <a:xfrm>
                <a:off x="4594860" y="2603366"/>
                <a:ext cx="108000" cy="684000"/>
                <a:chOff x="7215206" y="1706868"/>
                <a:chExt cx="220396" cy="1785950"/>
              </a:xfrm>
              <a:solidFill>
                <a:schemeClr val="bg1"/>
              </a:solidFill>
            </p:grpSpPr>
            <p:sp>
              <p:nvSpPr>
                <p:cNvPr id="45" name="矩形 44"/>
                <p:cNvSpPr/>
                <p:nvPr/>
              </p:nvSpPr>
              <p:spPr>
                <a:xfrm>
                  <a:off x="7215206"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6" name="矩形 45"/>
                <p:cNvSpPr/>
                <p:nvPr/>
              </p:nvSpPr>
              <p:spPr>
                <a:xfrm flipH="1">
                  <a:off x="7327602"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42" name="组合 55"/>
              <p:cNvGrpSpPr/>
              <p:nvPr/>
            </p:nvGrpSpPr>
            <p:grpSpPr bwMode="auto">
              <a:xfrm>
                <a:off x="4594860" y="2603366"/>
                <a:ext cx="108000" cy="684000"/>
                <a:chOff x="7215206" y="1706868"/>
                <a:chExt cx="220396" cy="1785950"/>
              </a:xfrm>
            </p:grpSpPr>
            <p:sp>
              <p:nvSpPr>
                <p:cNvPr id="43" name="矩形 42"/>
                <p:cNvSpPr/>
                <p:nvPr/>
              </p:nvSpPr>
              <p:spPr>
                <a:xfrm>
                  <a:off x="7215206"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4" name="矩形 43"/>
                <p:cNvSpPr/>
                <p:nvPr/>
              </p:nvSpPr>
              <p:spPr>
                <a:xfrm flipH="1">
                  <a:off x="7327602"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6" name="组合 87"/>
            <p:cNvGrpSpPr/>
            <p:nvPr/>
          </p:nvGrpSpPr>
          <p:grpSpPr bwMode="auto">
            <a:xfrm rot="18300000" flipH="1">
              <a:off x="3828992" y="2850192"/>
              <a:ext cx="108000" cy="684000"/>
              <a:chOff x="4594860" y="2603366"/>
              <a:chExt cx="108000" cy="684000"/>
            </a:xfrm>
          </p:grpSpPr>
          <p:grpSp>
            <p:nvGrpSpPr>
              <p:cNvPr id="35" name="组合 75"/>
              <p:cNvGrpSpPr/>
              <p:nvPr/>
            </p:nvGrpSpPr>
            <p:grpSpPr>
              <a:xfrm>
                <a:off x="4594860" y="2603366"/>
                <a:ext cx="108000" cy="684000"/>
                <a:chOff x="7215206" y="1706868"/>
                <a:chExt cx="220396" cy="1785950"/>
              </a:xfrm>
              <a:solidFill>
                <a:schemeClr val="bg1"/>
              </a:solidFill>
            </p:grpSpPr>
            <p:sp>
              <p:nvSpPr>
                <p:cNvPr id="39" name="矩形 38"/>
                <p:cNvSpPr/>
                <p:nvPr/>
              </p:nvSpPr>
              <p:spPr>
                <a:xfrm>
                  <a:off x="7215206"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0" name="矩形 39"/>
                <p:cNvSpPr/>
                <p:nvPr/>
              </p:nvSpPr>
              <p:spPr>
                <a:xfrm flipH="1">
                  <a:off x="7327602"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36" name="组合 55"/>
              <p:cNvGrpSpPr/>
              <p:nvPr/>
            </p:nvGrpSpPr>
            <p:grpSpPr bwMode="auto">
              <a:xfrm>
                <a:off x="4594860" y="2603366"/>
                <a:ext cx="108000" cy="684000"/>
                <a:chOff x="7215206" y="1706868"/>
                <a:chExt cx="220396" cy="1785950"/>
              </a:xfrm>
            </p:grpSpPr>
            <p:sp>
              <p:nvSpPr>
                <p:cNvPr id="37" name="矩形 36"/>
                <p:cNvSpPr/>
                <p:nvPr/>
              </p:nvSpPr>
              <p:spPr>
                <a:xfrm>
                  <a:off x="7215206"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8" name="矩形 37"/>
                <p:cNvSpPr/>
                <p:nvPr/>
              </p:nvSpPr>
              <p:spPr>
                <a:xfrm flipH="1">
                  <a:off x="7327602"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7" name="组合 94"/>
            <p:cNvGrpSpPr/>
            <p:nvPr/>
          </p:nvGrpSpPr>
          <p:grpSpPr bwMode="auto">
            <a:xfrm rot="15240000" flipH="1">
              <a:off x="3748317" y="3552267"/>
              <a:ext cx="108000" cy="684000"/>
              <a:chOff x="4594860" y="2603366"/>
              <a:chExt cx="108000" cy="684000"/>
            </a:xfrm>
          </p:grpSpPr>
          <p:grpSp>
            <p:nvGrpSpPr>
              <p:cNvPr id="29" name="组合 75"/>
              <p:cNvGrpSpPr/>
              <p:nvPr/>
            </p:nvGrpSpPr>
            <p:grpSpPr>
              <a:xfrm>
                <a:off x="4594860" y="2603366"/>
                <a:ext cx="108000" cy="684000"/>
                <a:chOff x="7215206" y="1706868"/>
                <a:chExt cx="220396" cy="1785950"/>
              </a:xfrm>
              <a:solidFill>
                <a:schemeClr val="bg1"/>
              </a:solidFill>
            </p:grpSpPr>
            <p:sp>
              <p:nvSpPr>
                <p:cNvPr id="33" name="矩形 32"/>
                <p:cNvSpPr/>
                <p:nvPr/>
              </p:nvSpPr>
              <p:spPr>
                <a:xfrm>
                  <a:off x="7215206"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4" name="矩形 33"/>
                <p:cNvSpPr/>
                <p:nvPr/>
              </p:nvSpPr>
              <p:spPr>
                <a:xfrm flipH="1">
                  <a:off x="7327602"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30" name="组合 55"/>
              <p:cNvGrpSpPr/>
              <p:nvPr/>
            </p:nvGrpSpPr>
            <p:grpSpPr bwMode="auto">
              <a:xfrm>
                <a:off x="4594860" y="2603366"/>
                <a:ext cx="108000" cy="684000"/>
                <a:chOff x="7215206" y="1706868"/>
                <a:chExt cx="220396" cy="1785950"/>
              </a:xfrm>
            </p:grpSpPr>
            <p:sp>
              <p:nvSpPr>
                <p:cNvPr id="31" name="矩形 30"/>
                <p:cNvSpPr/>
                <p:nvPr/>
              </p:nvSpPr>
              <p:spPr>
                <a:xfrm>
                  <a:off x="7215206"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2" name="矩形 31"/>
                <p:cNvSpPr/>
                <p:nvPr/>
              </p:nvSpPr>
              <p:spPr>
                <a:xfrm flipH="1">
                  <a:off x="7327602"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8" name="组合 101"/>
            <p:cNvGrpSpPr/>
            <p:nvPr/>
          </p:nvGrpSpPr>
          <p:grpSpPr bwMode="auto">
            <a:xfrm rot="6360000">
              <a:off x="5433140" y="3552267"/>
              <a:ext cx="108000" cy="684000"/>
              <a:chOff x="4594860" y="2603366"/>
              <a:chExt cx="108000" cy="684000"/>
            </a:xfrm>
          </p:grpSpPr>
          <p:grpSp>
            <p:nvGrpSpPr>
              <p:cNvPr id="23" name="组合 75"/>
              <p:cNvGrpSpPr/>
              <p:nvPr/>
            </p:nvGrpSpPr>
            <p:grpSpPr>
              <a:xfrm>
                <a:off x="4594860" y="2603366"/>
                <a:ext cx="108000" cy="684000"/>
                <a:chOff x="7215206" y="1706868"/>
                <a:chExt cx="220396" cy="1785950"/>
              </a:xfrm>
              <a:solidFill>
                <a:schemeClr val="bg1"/>
              </a:solidFill>
            </p:grpSpPr>
            <p:sp>
              <p:nvSpPr>
                <p:cNvPr id="27" name="矩形 26"/>
                <p:cNvSpPr/>
                <p:nvPr/>
              </p:nvSpPr>
              <p:spPr>
                <a:xfrm>
                  <a:off x="7215206"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8" name="矩形 27"/>
                <p:cNvSpPr/>
                <p:nvPr/>
              </p:nvSpPr>
              <p:spPr>
                <a:xfrm flipH="1">
                  <a:off x="7327602"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4" name="组合 55"/>
              <p:cNvGrpSpPr/>
              <p:nvPr/>
            </p:nvGrpSpPr>
            <p:grpSpPr bwMode="auto">
              <a:xfrm>
                <a:off x="4594860" y="2603366"/>
                <a:ext cx="108000" cy="684000"/>
                <a:chOff x="7215206" y="1706868"/>
                <a:chExt cx="220396" cy="1785950"/>
              </a:xfrm>
            </p:grpSpPr>
            <p:sp>
              <p:nvSpPr>
                <p:cNvPr id="25" name="矩形 24"/>
                <p:cNvSpPr/>
                <p:nvPr/>
              </p:nvSpPr>
              <p:spPr>
                <a:xfrm>
                  <a:off x="7215206"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6" name="矩形 25"/>
                <p:cNvSpPr/>
                <p:nvPr/>
              </p:nvSpPr>
              <p:spPr>
                <a:xfrm flipH="1">
                  <a:off x="7327602"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9" name="组合 108"/>
            <p:cNvGrpSpPr/>
            <p:nvPr/>
          </p:nvGrpSpPr>
          <p:grpSpPr bwMode="auto">
            <a:xfrm rot="12420000" flipH="1">
              <a:off x="4205082" y="4127464"/>
              <a:ext cx="108000" cy="684000"/>
              <a:chOff x="4594860" y="2603366"/>
              <a:chExt cx="108000" cy="684000"/>
            </a:xfrm>
          </p:grpSpPr>
          <p:grpSp>
            <p:nvGrpSpPr>
              <p:cNvPr id="17" name="组合 75"/>
              <p:cNvGrpSpPr/>
              <p:nvPr/>
            </p:nvGrpSpPr>
            <p:grpSpPr>
              <a:xfrm>
                <a:off x="4594860" y="2603366"/>
                <a:ext cx="108000" cy="684000"/>
                <a:chOff x="7215206" y="1706868"/>
                <a:chExt cx="220396" cy="1785950"/>
              </a:xfrm>
              <a:solidFill>
                <a:schemeClr val="bg1"/>
              </a:solidFill>
            </p:grpSpPr>
            <p:sp>
              <p:nvSpPr>
                <p:cNvPr id="21" name="矩形 20"/>
                <p:cNvSpPr/>
                <p:nvPr/>
              </p:nvSpPr>
              <p:spPr>
                <a:xfrm>
                  <a:off x="7215206"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2" name="矩形 21"/>
                <p:cNvSpPr/>
                <p:nvPr/>
              </p:nvSpPr>
              <p:spPr>
                <a:xfrm flipH="1">
                  <a:off x="7327602"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8" name="组合 55"/>
              <p:cNvGrpSpPr/>
              <p:nvPr/>
            </p:nvGrpSpPr>
            <p:grpSpPr bwMode="auto">
              <a:xfrm>
                <a:off x="4594860" y="2603366"/>
                <a:ext cx="108000" cy="684000"/>
                <a:chOff x="7215206" y="1706868"/>
                <a:chExt cx="220396" cy="1785950"/>
              </a:xfrm>
            </p:grpSpPr>
            <p:sp>
              <p:nvSpPr>
                <p:cNvPr id="19" name="矩形 18"/>
                <p:cNvSpPr/>
                <p:nvPr/>
              </p:nvSpPr>
              <p:spPr>
                <a:xfrm>
                  <a:off x="7215206"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0" name="矩形 19"/>
                <p:cNvSpPr/>
                <p:nvPr/>
              </p:nvSpPr>
              <p:spPr>
                <a:xfrm flipH="1">
                  <a:off x="7327602"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10" name="组合 115"/>
            <p:cNvGrpSpPr/>
            <p:nvPr/>
          </p:nvGrpSpPr>
          <p:grpSpPr bwMode="auto">
            <a:xfrm rot="9180000">
              <a:off x="4905214" y="4097282"/>
              <a:ext cx="108000" cy="684000"/>
              <a:chOff x="4594860" y="2603366"/>
              <a:chExt cx="108000" cy="684000"/>
            </a:xfrm>
          </p:grpSpPr>
          <p:grpSp>
            <p:nvGrpSpPr>
              <p:cNvPr id="11" name="组合 75"/>
              <p:cNvGrpSpPr/>
              <p:nvPr/>
            </p:nvGrpSpPr>
            <p:grpSpPr>
              <a:xfrm>
                <a:off x="4594860" y="2603366"/>
                <a:ext cx="108000" cy="684000"/>
                <a:chOff x="7215206" y="1706868"/>
                <a:chExt cx="220396" cy="1785950"/>
              </a:xfrm>
              <a:solidFill>
                <a:schemeClr val="bg1"/>
              </a:solidFill>
            </p:grpSpPr>
            <p:sp>
              <p:nvSpPr>
                <p:cNvPr id="15" name="矩形 14"/>
                <p:cNvSpPr/>
                <p:nvPr/>
              </p:nvSpPr>
              <p:spPr>
                <a:xfrm>
                  <a:off x="7215206"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 name="矩形 15"/>
                <p:cNvSpPr/>
                <p:nvPr/>
              </p:nvSpPr>
              <p:spPr>
                <a:xfrm flipH="1">
                  <a:off x="7327602" y="1706868"/>
                  <a:ext cx="108000" cy="1785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2" name="组合 55"/>
              <p:cNvGrpSpPr/>
              <p:nvPr/>
            </p:nvGrpSpPr>
            <p:grpSpPr bwMode="auto">
              <a:xfrm>
                <a:off x="4594860" y="2603366"/>
                <a:ext cx="108000" cy="684000"/>
                <a:chOff x="7215206" y="1706868"/>
                <a:chExt cx="220396" cy="1785950"/>
              </a:xfrm>
            </p:grpSpPr>
            <p:sp>
              <p:nvSpPr>
                <p:cNvPr id="13" name="矩形 12"/>
                <p:cNvSpPr/>
                <p:nvPr/>
              </p:nvSpPr>
              <p:spPr>
                <a:xfrm>
                  <a:off x="7215206"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 name="矩形 13"/>
                <p:cNvSpPr/>
                <p:nvPr/>
              </p:nvSpPr>
              <p:spPr>
                <a:xfrm flipH="1">
                  <a:off x="7327602" y="1706868"/>
                  <a:ext cx="108000" cy="1785950"/>
                </a:xfrm>
                <a:prstGeom prst="rect">
                  <a:avLst/>
                </a:prstGeom>
                <a:gradFill flip="none" rotWithShape="1">
                  <a:gsLst>
                    <a:gs pos="100000">
                      <a:schemeClr val="bg1">
                        <a:lumMod val="65000"/>
                        <a:shade val="30000"/>
                        <a:satMod val="115000"/>
                        <a:alpha val="0"/>
                      </a:schemeClr>
                    </a:gs>
                    <a:gs pos="50000">
                      <a:schemeClr val="bg1">
                        <a:lumMod val="65000"/>
                        <a:shade val="67500"/>
                        <a:satMod val="115000"/>
                      </a:schemeClr>
                    </a:gs>
                    <a:gs pos="100000">
                      <a:schemeClr val="bg1">
                        <a:lumMod val="65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grpSp>
        <p:nvGrpSpPr>
          <p:cNvPr id="53" name="组合 8"/>
          <p:cNvGrpSpPr/>
          <p:nvPr/>
        </p:nvGrpSpPr>
        <p:grpSpPr bwMode="auto">
          <a:xfrm>
            <a:off x="5470372" y="2756896"/>
            <a:ext cx="1498600" cy="1544636"/>
            <a:chOff x="6340249" y="3245051"/>
            <a:chExt cx="1499505" cy="1544727"/>
          </a:xfrm>
        </p:grpSpPr>
        <p:sp>
          <p:nvSpPr>
            <p:cNvPr id="54" name="椭圆 53"/>
            <p:cNvSpPr/>
            <p:nvPr/>
          </p:nvSpPr>
          <p:spPr>
            <a:xfrm>
              <a:off x="6340249" y="3289502"/>
              <a:ext cx="1499505" cy="1500276"/>
            </a:xfrm>
            <a:prstGeom prst="ellips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55" name="组合 92"/>
            <p:cNvGrpSpPr/>
            <p:nvPr/>
          </p:nvGrpSpPr>
          <p:grpSpPr bwMode="auto">
            <a:xfrm>
              <a:off x="6351388" y="3245051"/>
              <a:ext cx="1464162" cy="1452649"/>
              <a:chOff x="4923096" y="5696299"/>
              <a:chExt cx="1008015" cy="1000531"/>
            </a:xfrm>
          </p:grpSpPr>
          <p:sp>
            <p:nvSpPr>
              <p:cNvPr id="56" name="椭圆 16"/>
              <p:cNvSpPr/>
              <p:nvPr/>
            </p:nvSpPr>
            <p:spPr>
              <a:xfrm>
                <a:off x="4977762" y="5790338"/>
                <a:ext cx="908772" cy="906492"/>
              </a:xfrm>
              <a:prstGeom prst="ellipse">
                <a:avLst/>
              </a:prstGeom>
              <a:solidFill>
                <a:schemeClr val="bg1">
                  <a:lumMod val="75000"/>
                </a:schemeClr>
              </a:solidFill>
              <a:ln w="12700" cap="flat" cmpd="sng" algn="ctr">
                <a:solidFill>
                  <a:schemeClr val="bg1"/>
                </a:solidFill>
                <a:prstDash val="solid"/>
              </a:ln>
              <a:effectLst>
                <a:outerShdw blurRad="152400" dist="673100" dir="5400000" sx="90000" sy="-19000" rotWithShape="0">
                  <a:prstClr val="black">
                    <a:alpha val="15000"/>
                  </a:prstClr>
                </a:outerShdw>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57"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58" name="图片 76" descr="透明圆（高光）.png"/>
              <p:cNvPicPr>
                <a:picLocks noChangeAspect="1"/>
              </p:cNvPicPr>
              <p:nvPr/>
            </p:nvPicPr>
            <p:blipFill>
              <a:blip r:embed="rId1"/>
              <a:srcRect/>
              <a:stretch>
                <a:fillRect/>
              </a:stretch>
            </p:blipFill>
            <p:spPr bwMode="auto">
              <a:xfrm>
                <a:off x="5012696" y="5737365"/>
                <a:ext cx="832546" cy="619744"/>
              </a:xfrm>
              <a:prstGeom prst="rect">
                <a:avLst/>
              </a:prstGeom>
              <a:noFill/>
              <a:ln w="9525">
                <a:noFill/>
                <a:miter lim="800000"/>
                <a:headEnd/>
                <a:tailEnd/>
              </a:ln>
            </p:spPr>
          </p:pic>
          <p:sp>
            <p:nvSpPr>
              <p:cNvPr id="59" name="TextBox 6"/>
              <p:cNvSpPr txBox="1"/>
              <p:nvPr/>
            </p:nvSpPr>
            <p:spPr>
              <a:xfrm>
                <a:off x="5201948" y="5991729"/>
                <a:ext cx="577415" cy="483317"/>
              </a:xfrm>
              <a:prstGeom prst="rect">
                <a:avLst/>
              </a:prstGeom>
              <a:noFill/>
              <a:effectLst>
                <a:outerShdw blurRad="50800" dist="38100" dir="5400000" algn="t" rotWithShape="0">
                  <a:prstClr val="black">
                    <a:alpha val="40000"/>
                  </a:prstClr>
                </a:outerShdw>
              </a:effectLst>
            </p:spPr>
            <p:txBody>
              <a:bodyPr>
                <a:spAutoFit/>
              </a:bodyPr>
              <a:lstStyle/>
              <a:p>
                <a:r>
                  <a:rPr lang="zh-CN" altLang="en-US" sz="2000" b="1"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运维体系</a:t>
                </a:r>
                <a:r>
                  <a:rPr lang="en-US" altLang="zh-CN" sz="2000" b="1"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endParaRPr lang="zh-CN" altLang="en-US" sz="2000" b="1" dirty="0">
                  <a:solidFill>
                    <a:srgbClr val="C0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sp>
        <p:nvSpPr>
          <p:cNvPr id="60" name="同心圆 59"/>
          <p:cNvSpPr/>
          <p:nvPr/>
        </p:nvSpPr>
        <p:spPr>
          <a:xfrm>
            <a:off x="4797272" y="2118719"/>
            <a:ext cx="2879725" cy="2881313"/>
          </a:xfrm>
          <a:prstGeom prst="donut">
            <a:avLst>
              <a:gd name="adj" fmla="val 1508"/>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35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61" name="同心圆 60"/>
          <p:cNvSpPr/>
          <p:nvPr/>
        </p:nvSpPr>
        <p:spPr>
          <a:xfrm>
            <a:off x="4211485" y="1599607"/>
            <a:ext cx="4032250" cy="4032250"/>
          </a:xfrm>
          <a:prstGeom prst="donut">
            <a:avLst>
              <a:gd name="adj" fmla="val 2264"/>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35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grpSp>
        <p:nvGrpSpPr>
          <p:cNvPr id="62" name="组合 92"/>
          <p:cNvGrpSpPr/>
          <p:nvPr/>
        </p:nvGrpSpPr>
        <p:grpSpPr bwMode="auto">
          <a:xfrm>
            <a:off x="6395885" y="4374557"/>
            <a:ext cx="935037" cy="928687"/>
            <a:chOff x="4923096" y="5696299"/>
            <a:chExt cx="1008015" cy="1000897"/>
          </a:xfrm>
        </p:grpSpPr>
        <p:sp>
          <p:nvSpPr>
            <p:cNvPr id="63" name="椭圆 62"/>
            <p:cNvSpPr/>
            <p:nvPr/>
          </p:nvSpPr>
          <p:spPr>
            <a:xfrm>
              <a:off x="4979572" y="5790400"/>
              <a:ext cx="907043" cy="906796"/>
            </a:xfrm>
            <a:prstGeom prst="ellipse">
              <a:avLst/>
            </a:prstGeom>
            <a:solidFill>
              <a:srgbClr val="1064CA"/>
            </a:solidFill>
            <a:ln w="28575" cap="flat" cmpd="sng" algn="ctr">
              <a:noFill/>
              <a:prstDash val="solid"/>
            </a:ln>
            <a:effectLst>
              <a:outerShdw blurRad="152400" dist="63500" dir="5400000" sx="90000" sy="-19000" rotWithShape="0">
                <a:prstClr val="black">
                  <a:alpha val="15000"/>
                </a:prstClr>
              </a:outerShdw>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64"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65" name="图片 76" descr="透明圆（高光）.png"/>
            <p:cNvPicPr>
              <a:picLocks noChangeAspect="1"/>
            </p:cNvPicPr>
            <p:nvPr/>
          </p:nvPicPr>
          <p:blipFill>
            <a:blip r:embed="rId1"/>
            <a:srcRect/>
            <a:stretch>
              <a:fillRect/>
            </a:stretch>
          </p:blipFill>
          <p:spPr bwMode="auto">
            <a:xfrm>
              <a:off x="5012696" y="5737365"/>
              <a:ext cx="832546" cy="619744"/>
            </a:xfrm>
            <a:prstGeom prst="rect">
              <a:avLst/>
            </a:prstGeom>
            <a:noFill/>
            <a:ln w="9525">
              <a:noFill/>
              <a:miter lim="800000"/>
              <a:headEnd/>
              <a:tailEnd/>
            </a:ln>
          </p:spPr>
        </p:pic>
        <p:sp>
          <p:nvSpPr>
            <p:cNvPr id="66" name="TextBox 38"/>
            <p:cNvSpPr txBox="1"/>
            <p:nvPr/>
          </p:nvSpPr>
          <p:spPr>
            <a:xfrm>
              <a:off x="5032626" y="6081259"/>
              <a:ext cx="795801" cy="366140"/>
            </a:xfrm>
            <a:prstGeom prst="rect">
              <a:avLst/>
            </a:prstGeom>
            <a:noFill/>
            <a:effectLst>
              <a:outerShdw blurRad="50800" dist="38100" dir="5400000" algn="t" rotWithShape="0">
                <a:prstClr val="black">
                  <a:alpha val="40000"/>
                </a:prstClr>
              </a:outerShdw>
            </a:effectLst>
          </p:spPr>
          <p:txBody>
            <a:bodyPr>
              <a:spAutoFit/>
            </a:bodyPr>
            <a:lstStyle/>
            <a:p>
              <a:pPr fontAlgn="auto">
                <a:spcBef>
                  <a:spcPts val="0"/>
                </a:spcBef>
                <a:spcAft>
                  <a:spcPts val="0"/>
                </a:spcAft>
                <a:defRPr/>
              </a:pPr>
              <a:r>
                <a:rPr lang="en-US" altLang="zh-CN" sz="1600" b="1" dirty="0">
                  <a:solidFill>
                    <a:schemeClr val="bg1"/>
                  </a:solidFill>
                  <a:latin typeface="微软雅黑" panose="020B0503020204020204" pitchFamily="34" charset="-122"/>
                  <a:ea typeface="微软雅黑" panose="020B0503020204020204" pitchFamily="34" charset="-122"/>
                </a:rPr>
                <a:t>4</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67" name="组合 92"/>
          <p:cNvGrpSpPr/>
          <p:nvPr/>
        </p:nvGrpSpPr>
        <p:grpSpPr bwMode="auto">
          <a:xfrm>
            <a:off x="5168747" y="4374557"/>
            <a:ext cx="936625" cy="928687"/>
            <a:chOff x="4923096" y="5696299"/>
            <a:chExt cx="1008015" cy="1000897"/>
          </a:xfrm>
        </p:grpSpPr>
        <p:sp>
          <p:nvSpPr>
            <p:cNvPr id="68" name="椭圆 67"/>
            <p:cNvSpPr/>
            <p:nvPr/>
          </p:nvSpPr>
          <p:spPr>
            <a:xfrm>
              <a:off x="4979477" y="5790400"/>
              <a:ext cx="907213" cy="906796"/>
            </a:xfrm>
            <a:prstGeom prst="ellipse">
              <a:avLst/>
            </a:prstGeom>
            <a:solidFill>
              <a:schemeClr val="bg1">
                <a:lumMod val="50000"/>
              </a:schemeClr>
            </a:solidFill>
            <a:ln w="28575" cap="flat" cmpd="sng" algn="ctr">
              <a:noFill/>
              <a:prstDash val="solid"/>
            </a:ln>
            <a:effectLst>
              <a:outerShdw blurRad="152400" dist="63500" dir="5400000" sx="90000" sy="-19000" rotWithShape="0">
                <a:prstClr val="black">
                  <a:alpha val="15000"/>
                </a:prstClr>
              </a:outerShdw>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69"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70" name="图片 76" descr="透明圆（高光）.png"/>
            <p:cNvPicPr>
              <a:picLocks noChangeAspect="1"/>
            </p:cNvPicPr>
            <p:nvPr/>
          </p:nvPicPr>
          <p:blipFill>
            <a:blip r:embed="rId1"/>
            <a:srcRect/>
            <a:stretch>
              <a:fillRect/>
            </a:stretch>
          </p:blipFill>
          <p:spPr bwMode="auto">
            <a:xfrm>
              <a:off x="5012696" y="5737365"/>
              <a:ext cx="832546" cy="619744"/>
            </a:xfrm>
            <a:prstGeom prst="rect">
              <a:avLst/>
            </a:prstGeom>
            <a:noFill/>
            <a:ln w="9525">
              <a:noFill/>
              <a:miter lim="800000"/>
              <a:headEnd/>
              <a:tailEnd/>
            </a:ln>
          </p:spPr>
        </p:pic>
        <p:sp>
          <p:nvSpPr>
            <p:cNvPr id="71" name="TextBox 43"/>
            <p:cNvSpPr txBox="1"/>
            <p:nvPr/>
          </p:nvSpPr>
          <p:spPr>
            <a:xfrm>
              <a:off x="5081987" y="6086392"/>
              <a:ext cx="709027" cy="366140"/>
            </a:xfrm>
            <a:prstGeom prst="rect">
              <a:avLst/>
            </a:prstGeom>
            <a:noFill/>
            <a:effectLst>
              <a:outerShdw blurRad="50800" dist="38100" dir="5400000" algn="t" rotWithShape="0">
                <a:prstClr val="black">
                  <a:alpha val="40000"/>
                </a:prstClr>
              </a:outerShdw>
            </a:effectLst>
          </p:spPr>
          <p:txBody>
            <a:bodyPr>
              <a:spAutoFit/>
            </a:bodyPr>
            <a:lstStyle/>
            <a:p>
              <a:pPr fontAlgn="auto">
                <a:spcBef>
                  <a:spcPts val="0"/>
                </a:spcBef>
                <a:spcAft>
                  <a:spcPts val="0"/>
                </a:spcAft>
                <a:defRPr/>
              </a:pPr>
              <a:r>
                <a:rPr lang="en-US" altLang="zh-CN" sz="1600" b="1" dirty="0">
                  <a:solidFill>
                    <a:schemeClr val="bg1"/>
                  </a:solidFill>
                  <a:latin typeface="微软雅黑" panose="020B0503020204020204" pitchFamily="34" charset="-122"/>
                  <a:ea typeface="微软雅黑" panose="020B0503020204020204" pitchFamily="34" charset="-122"/>
                </a:rPr>
                <a:t>5</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72" name="组合 92"/>
          <p:cNvGrpSpPr/>
          <p:nvPr/>
        </p:nvGrpSpPr>
        <p:grpSpPr bwMode="auto">
          <a:xfrm>
            <a:off x="4365472" y="3426819"/>
            <a:ext cx="935038" cy="927100"/>
            <a:chOff x="4923096" y="5696299"/>
            <a:chExt cx="1008015" cy="1000897"/>
          </a:xfrm>
        </p:grpSpPr>
        <p:sp>
          <p:nvSpPr>
            <p:cNvPr id="73" name="椭圆 72"/>
            <p:cNvSpPr/>
            <p:nvPr/>
          </p:nvSpPr>
          <p:spPr>
            <a:xfrm>
              <a:off x="4979573" y="5790562"/>
              <a:ext cx="907042" cy="906634"/>
            </a:xfrm>
            <a:prstGeom prst="ellipse">
              <a:avLst/>
            </a:prstGeom>
            <a:solidFill>
              <a:schemeClr val="bg1">
                <a:lumMod val="50000"/>
              </a:schemeClr>
            </a:solidFill>
            <a:ln w="28575" cap="flat" cmpd="sng" algn="ctr">
              <a:noFill/>
              <a:prstDash val="solid"/>
            </a:ln>
            <a:effectLst>
              <a:outerShdw blurRad="152400" dist="698500" dir="5400000" sx="90000" sy="-19000" rotWithShape="0">
                <a:prstClr val="black">
                  <a:alpha val="15000"/>
                </a:prstClr>
              </a:outerShdw>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74"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75" name="图片 76" descr="透明圆（高光）.png"/>
            <p:cNvPicPr>
              <a:picLocks noChangeAspect="1"/>
            </p:cNvPicPr>
            <p:nvPr/>
          </p:nvPicPr>
          <p:blipFill>
            <a:blip r:embed="rId1"/>
            <a:srcRect/>
            <a:stretch>
              <a:fillRect/>
            </a:stretch>
          </p:blipFill>
          <p:spPr bwMode="auto">
            <a:xfrm>
              <a:off x="5012694" y="5737365"/>
              <a:ext cx="832546" cy="619744"/>
            </a:xfrm>
            <a:prstGeom prst="rect">
              <a:avLst/>
            </a:prstGeom>
            <a:noFill/>
            <a:ln w="9525">
              <a:noFill/>
              <a:miter lim="800000"/>
              <a:headEnd/>
              <a:tailEnd/>
            </a:ln>
          </p:spPr>
        </p:pic>
        <p:sp>
          <p:nvSpPr>
            <p:cNvPr id="76" name="TextBox 48"/>
            <p:cNvSpPr txBox="1"/>
            <p:nvPr/>
          </p:nvSpPr>
          <p:spPr>
            <a:xfrm>
              <a:off x="5063431" y="6063066"/>
              <a:ext cx="727345" cy="366767"/>
            </a:xfrm>
            <a:prstGeom prst="rect">
              <a:avLst/>
            </a:prstGeom>
            <a:noFill/>
            <a:effectLst>
              <a:outerShdw blurRad="50800" dist="38100" dir="5400000" algn="t" rotWithShape="0">
                <a:prstClr val="black">
                  <a:alpha val="40000"/>
                </a:prstClr>
              </a:outerShdw>
            </a:effectLst>
          </p:spPr>
          <p:txBody>
            <a:bodyPr>
              <a:spAutoFit/>
            </a:bodyPr>
            <a:lstStyle/>
            <a:p>
              <a:pPr fontAlgn="auto">
                <a:spcBef>
                  <a:spcPts val="0"/>
                </a:spcBef>
                <a:spcAft>
                  <a:spcPts val="0"/>
                </a:spcAft>
                <a:defRPr/>
              </a:pPr>
              <a:r>
                <a:rPr lang="en-US" altLang="zh-CN" sz="1600" b="1" dirty="0">
                  <a:solidFill>
                    <a:schemeClr val="bg1"/>
                  </a:solidFill>
                  <a:latin typeface="微软雅黑" panose="020B0503020204020204" pitchFamily="34" charset="-122"/>
                  <a:ea typeface="微软雅黑" panose="020B0503020204020204" pitchFamily="34" charset="-122"/>
                </a:rPr>
                <a:t>6</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77" name="组合 92"/>
          <p:cNvGrpSpPr/>
          <p:nvPr/>
        </p:nvGrpSpPr>
        <p:grpSpPr bwMode="auto">
          <a:xfrm>
            <a:off x="4624235" y="2234607"/>
            <a:ext cx="936625" cy="927100"/>
            <a:chOff x="4923096" y="5696299"/>
            <a:chExt cx="1008015" cy="1000897"/>
          </a:xfrm>
        </p:grpSpPr>
        <p:sp>
          <p:nvSpPr>
            <p:cNvPr id="78" name="椭圆 77"/>
            <p:cNvSpPr/>
            <p:nvPr/>
          </p:nvSpPr>
          <p:spPr>
            <a:xfrm>
              <a:off x="4979476" y="5790561"/>
              <a:ext cx="907214" cy="906635"/>
            </a:xfrm>
            <a:prstGeom prst="ellipse">
              <a:avLst/>
            </a:prstGeom>
            <a:solidFill>
              <a:schemeClr val="bg1">
                <a:lumMod val="50000"/>
              </a:schemeClr>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79"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80" name="图片 76" descr="透明圆（高光）.png"/>
            <p:cNvPicPr>
              <a:picLocks noChangeAspect="1"/>
            </p:cNvPicPr>
            <p:nvPr/>
          </p:nvPicPr>
          <p:blipFill>
            <a:blip r:embed="rId1"/>
            <a:srcRect/>
            <a:stretch>
              <a:fillRect/>
            </a:stretch>
          </p:blipFill>
          <p:spPr bwMode="auto">
            <a:xfrm>
              <a:off x="5012696" y="5737365"/>
              <a:ext cx="832546" cy="619744"/>
            </a:xfrm>
            <a:prstGeom prst="rect">
              <a:avLst/>
            </a:prstGeom>
            <a:noFill/>
            <a:ln w="9525">
              <a:noFill/>
              <a:miter lim="800000"/>
              <a:headEnd/>
              <a:tailEnd/>
            </a:ln>
          </p:spPr>
        </p:pic>
        <p:sp>
          <p:nvSpPr>
            <p:cNvPr id="81" name="TextBox 13"/>
            <p:cNvSpPr txBox="1"/>
            <p:nvPr/>
          </p:nvSpPr>
          <p:spPr>
            <a:xfrm>
              <a:off x="5030731" y="6078490"/>
              <a:ext cx="794453" cy="365054"/>
            </a:xfrm>
            <a:prstGeom prst="rect">
              <a:avLst/>
            </a:prstGeom>
            <a:noFill/>
            <a:effectLst>
              <a:outerShdw blurRad="50800" dist="38100" dir="5400000" algn="t" rotWithShape="0">
                <a:prstClr val="black">
                  <a:alpha val="40000"/>
                </a:prstClr>
              </a:outerShdw>
            </a:effectLst>
          </p:spPr>
          <p:txBody>
            <a:bodyPr>
              <a:spAutoFit/>
            </a:bodyPr>
            <a:lstStyle/>
            <a:p>
              <a:pPr fontAlgn="auto">
                <a:spcBef>
                  <a:spcPts val="0"/>
                </a:spcBef>
                <a:spcAft>
                  <a:spcPts val="0"/>
                </a:spcAft>
                <a:defRPr/>
              </a:pPr>
              <a:r>
                <a:rPr lang="en-US" altLang="zh-CN" sz="1600" b="1" dirty="0">
                  <a:solidFill>
                    <a:schemeClr val="bg1"/>
                  </a:solidFill>
                  <a:latin typeface="微软雅黑" panose="020B0503020204020204" pitchFamily="34" charset="-122"/>
                  <a:ea typeface="微软雅黑" panose="020B0503020204020204" pitchFamily="34" charset="-122"/>
                </a:rPr>
                <a:t>7</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82" name="组合 92"/>
          <p:cNvGrpSpPr/>
          <p:nvPr/>
        </p:nvGrpSpPr>
        <p:grpSpPr bwMode="auto">
          <a:xfrm>
            <a:off x="5737072" y="1712319"/>
            <a:ext cx="936625" cy="927100"/>
            <a:chOff x="4923096" y="5696299"/>
            <a:chExt cx="1008015" cy="1000897"/>
          </a:xfrm>
        </p:grpSpPr>
        <p:sp>
          <p:nvSpPr>
            <p:cNvPr id="83" name="椭圆 82"/>
            <p:cNvSpPr/>
            <p:nvPr/>
          </p:nvSpPr>
          <p:spPr>
            <a:xfrm>
              <a:off x="4979477" y="5790562"/>
              <a:ext cx="907213" cy="906634"/>
            </a:xfrm>
            <a:prstGeom prst="ellipse">
              <a:avLst/>
            </a:prstGeom>
            <a:solidFill>
              <a:srgbClr val="1064CA"/>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84"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85" name="图片 76" descr="透明圆（高光）.png"/>
            <p:cNvPicPr>
              <a:picLocks noChangeAspect="1"/>
            </p:cNvPicPr>
            <p:nvPr/>
          </p:nvPicPr>
          <p:blipFill>
            <a:blip r:embed="rId1"/>
            <a:srcRect/>
            <a:stretch>
              <a:fillRect/>
            </a:stretch>
          </p:blipFill>
          <p:spPr bwMode="auto">
            <a:xfrm>
              <a:off x="5012696" y="5737365"/>
              <a:ext cx="832546" cy="619744"/>
            </a:xfrm>
            <a:prstGeom prst="rect">
              <a:avLst/>
            </a:prstGeom>
            <a:noFill/>
            <a:ln w="9525">
              <a:noFill/>
              <a:miter lim="800000"/>
              <a:headEnd/>
              <a:tailEnd/>
            </a:ln>
          </p:spPr>
        </p:pic>
        <p:sp>
          <p:nvSpPr>
            <p:cNvPr id="86" name="TextBox 23"/>
            <p:cNvSpPr txBox="1"/>
            <p:nvPr/>
          </p:nvSpPr>
          <p:spPr>
            <a:xfrm>
              <a:off x="5035857" y="6051070"/>
              <a:ext cx="794453" cy="365053"/>
            </a:xfrm>
            <a:prstGeom prst="rect">
              <a:avLst/>
            </a:prstGeom>
            <a:noFill/>
            <a:effectLst>
              <a:outerShdw blurRad="50800" dist="38100" dir="5400000" algn="t" rotWithShape="0">
                <a:prstClr val="black">
                  <a:alpha val="40000"/>
                </a:prstClr>
              </a:outerShdw>
            </a:effectLst>
          </p:spPr>
          <p:txBody>
            <a:bodyPr>
              <a:spAutoFit/>
            </a:bodyPr>
            <a:lstStyle/>
            <a:p>
              <a:pPr fontAlgn="auto">
                <a:spcBef>
                  <a:spcPts val="0"/>
                </a:spcBef>
                <a:spcAft>
                  <a:spcPts val="0"/>
                </a:spcAft>
                <a:defRPr/>
              </a:pPr>
              <a:r>
                <a:rPr lang="en-US" altLang="zh-CN" sz="1600" b="1" dirty="0">
                  <a:solidFill>
                    <a:schemeClr val="bg1"/>
                  </a:solidFill>
                  <a:latin typeface="微软雅黑" panose="020B0503020204020204" pitchFamily="34" charset="-122"/>
                  <a:ea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87" name="组合 92"/>
          <p:cNvGrpSpPr/>
          <p:nvPr/>
        </p:nvGrpSpPr>
        <p:grpSpPr bwMode="auto">
          <a:xfrm>
            <a:off x="6845147" y="2234607"/>
            <a:ext cx="936625" cy="927100"/>
            <a:chOff x="4923096" y="5696299"/>
            <a:chExt cx="1008015" cy="1000897"/>
          </a:xfrm>
        </p:grpSpPr>
        <p:sp>
          <p:nvSpPr>
            <p:cNvPr id="88" name="椭圆 87"/>
            <p:cNvSpPr/>
            <p:nvPr/>
          </p:nvSpPr>
          <p:spPr>
            <a:xfrm>
              <a:off x="4979477" y="5790561"/>
              <a:ext cx="907213" cy="906635"/>
            </a:xfrm>
            <a:prstGeom prst="ellipse">
              <a:avLst/>
            </a:prstGeom>
            <a:solidFill>
              <a:srgbClr val="1064CA"/>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89"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90" name="图片 76" descr="透明圆（高光）.png"/>
            <p:cNvPicPr>
              <a:picLocks noChangeAspect="1"/>
            </p:cNvPicPr>
            <p:nvPr/>
          </p:nvPicPr>
          <p:blipFill>
            <a:blip r:embed="rId1"/>
            <a:srcRect/>
            <a:stretch>
              <a:fillRect/>
            </a:stretch>
          </p:blipFill>
          <p:spPr bwMode="auto">
            <a:xfrm>
              <a:off x="5012696" y="5737365"/>
              <a:ext cx="832546" cy="619744"/>
            </a:xfrm>
            <a:prstGeom prst="rect">
              <a:avLst/>
            </a:prstGeom>
            <a:noFill/>
            <a:ln w="9525">
              <a:noFill/>
              <a:miter lim="800000"/>
              <a:headEnd/>
              <a:tailEnd/>
            </a:ln>
          </p:spPr>
        </p:pic>
        <p:sp>
          <p:nvSpPr>
            <p:cNvPr id="91" name="TextBox 28"/>
            <p:cNvSpPr txBox="1"/>
            <p:nvPr/>
          </p:nvSpPr>
          <p:spPr>
            <a:xfrm>
              <a:off x="5030732" y="6071635"/>
              <a:ext cx="794452" cy="366767"/>
            </a:xfrm>
            <a:prstGeom prst="rect">
              <a:avLst/>
            </a:prstGeom>
            <a:noFill/>
            <a:effectLst>
              <a:outerShdw blurRad="50800" dist="38100" dir="5400000" algn="t" rotWithShape="0">
                <a:prstClr val="black">
                  <a:alpha val="40000"/>
                </a:prstClr>
              </a:outerShdw>
            </a:effectLst>
          </p:spPr>
          <p:txBody>
            <a:bodyPr>
              <a:spAutoFit/>
            </a:bodyPr>
            <a:lstStyle/>
            <a:p>
              <a:pPr fontAlgn="auto">
                <a:spcBef>
                  <a:spcPts val="0"/>
                </a:spcBef>
                <a:spcAft>
                  <a:spcPts val="0"/>
                </a:spcAft>
                <a:defRPr/>
              </a:pPr>
              <a:r>
                <a:rPr lang="en-US" altLang="zh-CN" sz="1600" b="1" dirty="0">
                  <a:solidFill>
                    <a:schemeClr val="bg1"/>
                  </a:solidFill>
                  <a:latin typeface="微软雅黑" panose="020B0503020204020204" pitchFamily="34" charset="-122"/>
                  <a:ea typeface="微软雅黑" panose="020B0503020204020204" pitchFamily="34" charset="-122"/>
                </a:rPr>
                <a:t>2</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92" name="组合 91"/>
          <p:cNvGrpSpPr/>
          <p:nvPr/>
        </p:nvGrpSpPr>
        <p:grpSpPr bwMode="auto">
          <a:xfrm>
            <a:off x="7154710" y="3426819"/>
            <a:ext cx="935037" cy="927100"/>
            <a:chOff x="4923096" y="5696299"/>
            <a:chExt cx="1008015" cy="1000897"/>
          </a:xfrm>
        </p:grpSpPr>
        <p:sp>
          <p:nvSpPr>
            <p:cNvPr id="93" name="椭圆 92"/>
            <p:cNvSpPr/>
            <p:nvPr/>
          </p:nvSpPr>
          <p:spPr>
            <a:xfrm>
              <a:off x="4979572" y="5790562"/>
              <a:ext cx="907043" cy="906634"/>
            </a:xfrm>
            <a:prstGeom prst="ellipse">
              <a:avLst/>
            </a:prstGeom>
            <a:solidFill>
              <a:srgbClr val="1064CA"/>
            </a:solidFill>
            <a:ln w="28575" cap="flat" cmpd="sng" algn="ctr">
              <a:noFill/>
              <a:prstDash val="solid"/>
            </a:ln>
            <a:effectLst>
              <a:outerShdw blurRad="152400" dist="698500" dir="5400000" sx="90000" sy="-19000" rotWithShape="0">
                <a:prstClr val="black">
                  <a:alpha val="15000"/>
                </a:prstClr>
              </a:outerShdw>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94"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95" name="图片 76" descr="透明圆（高光）.png"/>
            <p:cNvPicPr>
              <a:picLocks noChangeAspect="1"/>
            </p:cNvPicPr>
            <p:nvPr/>
          </p:nvPicPr>
          <p:blipFill>
            <a:blip r:embed="rId1"/>
            <a:srcRect/>
            <a:stretch>
              <a:fillRect/>
            </a:stretch>
          </p:blipFill>
          <p:spPr bwMode="auto">
            <a:xfrm>
              <a:off x="5012696" y="5737365"/>
              <a:ext cx="832546" cy="619744"/>
            </a:xfrm>
            <a:prstGeom prst="rect">
              <a:avLst/>
            </a:prstGeom>
            <a:noFill/>
            <a:ln w="9525">
              <a:noFill/>
              <a:miter lim="800000"/>
              <a:headEnd/>
              <a:tailEnd/>
            </a:ln>
          </p:spPr>
        </p:pic>
        <p:sp>
          <p:nvSpPr>
            <p:cNvPr id="96" name="TextBox 33"/>
            <p:cNvSpPr txBox="1"/>
            <p:nvPr/>
          </p:nvSpPr>
          <p:spPr>
            <a:xfrm>
              <a:off x="5030914" y="6061353"/>
              <a:ext cx="794090" cy="365053"/>
            </a:xfrm>
            <a:prstGeom prst="rect">
              <a:avLst/>
            </a:prstGeom>
            <a:noFill/>
            <a:effectLst>
              <a:outerShdw blurRad="50800" dist="38100" dir="5400000" algn="t" rotWithShape="0">
                <a:prstClr val="black">
                  <a:alpha val="40000"/>
                </a:prstClr>
              </a:outerShdw>
            </a:effectLst>
          </p:spPr>
          <p:txBody>
            <a:bodyPr>
              <a:spAutoFit/>
            </a:bodyPr>
            <a:lstStyle/>
            <a:p>
              <a:pPr fontAlgn="auto">
                <a:spcBef>
                  <a:spcPts val="0"/>
                </a:spcBef>
                <a:spcAft>
                  <a:spcPts val="0"/>
                </a:spcAft>
                <a:defRPr/>
              </a:pPr>
              <a:r>
                <a:rPr lang="en-US" altLang="zh-CN" sz="1600" b="1" dirty="0">
                  <a:solidFill>
                    <a:schemeClr val="bg1"/>
                  </a:solidFill>
                  <a:latin typeface="微软雅黑" panose="020B0503020204020204" pitchFamily="34" charset="-122"/>
                  <a:ea typeface="微软雅黑" panose="020B0503020204020204" pitchFamily="34" charset="-122"/>
                </a:rPr>
                <a:t>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97" name="矩形 96"/>
          <p:cNvSpPr/>
          <p:nvPr/>
        </p:nvSpPr>
        <p:spPr>
          <a:xfrm>
            <a:off x="7878610" y="2240957"/>
            <a:ext cx="2884870" cy="584775"/>
          </a:xfrm>
          <a:prstGeom prst="rect">
            <a:avLst/>
          </a:prstGeom>
        </p:spPr>
        <p:txBody>
          <a:bodyPr wrap="square">
            <a:spAutoFit/>
          </a:bodyPr>
          <a:lstStyle/>
          <a:p>
            <a:pPr fontAlgn="auto">
              <a:spcBef>
                <a:spcPts val="0"/>
              </a:spcBef>
              <a:spcAft>
                <a:spcPts val="0"/>
              </a:spcAft>
              <a:defRPr/>
            </a:pPr>
            <a:r>
              <a:rPr lang="zh-CN" altLang="en-US" sz="1600" b="1" dirty="0" smtClean="0">
                <a:solidFill>
                  <a:srgbClr val="1064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空调</a:t>
            </a:r>
            <a:r>
              <a:rPr lang="zh-CN" altLang="en-US" sz="1600" b="1" dirty="0">
                <a:solidFill>
                  <a:srgbClr val="1064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制冷</a:t>
            </a:r>
            <a:r>
              <a:rPr lang="zh-CN" altLang="en-US" sz="1600" b="1" dirty="0" smtClean="0">
                <a:solidFill>
                  <a:srgbClr val="1064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r>
              <a:rPr lang="zh-CN" altLang="en-US" sz="1600" b="1" dirty="0">
                <a:solidFill>
                  <a:srgbClr val="1064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文档</a:t>
            </a:r>
            <a:endParaRPr lang="en-US" altLang="zh-CN" sz="1600" b="1" dirty="0">
              <a:solidFill>
                <a:srgbClr val="1064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600" dirty="0">
                <a:solidFill>
                  <a:srgbClr val="1064CA"/>
                </a:solidFill>
              </a:rPr>
              <a:t>HVAC System documentation</a:t>
            </a:r>
            <a:endParaRPr lang="en-US" sz="1600" dirty="0">
              <a:solidFill>
                <a:srgbClr val="1064CA"/>
              </a:solidFill>
            </a:endParaRPr>
          </a:p>
        </p:txBody>
      </p:sp>
      <p:sp>
        <p:nvSpPr>
          <p:cNvPr id="98" name="矩形 97"/>
          <p:cNvSpPr/>
          <p:nvPr/>
        </p:nvSpPr>
        <p:spPr>
          <a:xfrm>
            <a:off x="6478998" y="1193604"/>
            <a:ext cx="3630716" cy="584775"/>
          </a:xfrm>
          <a:prstGeom prst="rect">
            <a:avLst/>
          </a:prstGeom>
        </p:spPr>
        <p:txBody>
          <a:bodyPr wrap="square">
            <a:spAutoFit/>
          </a:bodyPr>
          <a:lstStyle/>
          <a:p>
            <a:pPr fontAlgn="auto">
              <a:spcBef>
                <a:spcPts val="0"/>
              </a:spcBef>
              <a:spcAft>
                <a:spcPts val="0"/>
              </a:spcAft>
              <a:defRPr/>
            </a:pPr>
            <a:r>
              <a:rPr lang="zh-CN" altLang="en-US" sz="1600" b="1" dirty="0">
                <a:solidFill>
                  <a:srgbClr val="1064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强电系统</a:t>
            </a:r>
            <a:endParaRPr lang="en-US" altLang="zh-CN" sz="1600" b="1" dirty="0">
              <a:solidFill>
                <a:srgbClr val="1064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600" dirty="0">
                <a:solidFill>
                  <a:srgbClr val="1064CA"/>
                </a:solidFill>
              </a:rPr>
              <a:t>Power system documentation</a:t>
            </a:r>
            <a:endParaRPr lang="en-US" sz="1600" dirty="0">
              <a:solidFill>
                <a:srgbClr val="1064CA"/>
              </a:solidFill>
            </a:endParaRPr>
          </a:p>
        </p:txBody>
      </p:sp>
      <p:sp>
        <p:nvSpPr>
          <p:cNvPr id="99" name="矩形 98"/>
          <p:cNvSpPr/>
          <p:nvPr/>
        </p:nvSpPr>
        <p:spPr>
          <a:xfrm>
            <a:off x="2377922" y="2202857"/>
            <a:ext cx="2143125" cy="830997"/>
          </a:xfrm>
          <a:prstGeom prst="rect">
            <a:avLst/>
          </a:prstGeom>
        </p:spPr>
        <p:txBody>
          <a:bodyPr>
            <a:spAutoFit/>
          </a:bodyPr>
          <a:lstStyle/>
          <a:p>
            <a:pPr fontAlgn="auto">
              <a:spcBef>
                <a:spcPts val="0"/>
              </a:spcBef>
              <a:spcAft>
                <a:spcPts val="0"/>
              </a:spcAft>
              <a:defRP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设备维护表</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600" dirty="0">
                <a:solidFill>
                  <a:schemeClr val="bg1"/>
                </a:solidFill>
              </a:rPr>
              <a:t>Equipment maintenance table</a:t>
            </a:r>
            <a:endParaRPr lang="en-US" sz="1600" dirty="0">
              <a:solidFill>
                <a:schemeClr val="bg1"/>
              </a:solidFill>
            </a:endParaRPr>
          </a:p>
        </p:txBody>
      </p:sp>
      <p:sp>
        <p:nvSpPr>
          <p:cNvPr id="100" name="矩形 99"/>
          <p:cNvSpPr/>
          <p:nvPr/>
        </p:nvSpPr>
        <p:spPr>
          <a:xfrm>
            <a:off x="2163610" y="3488732"/>
            <a:ext cx="2071687" cy="830997"/>
          </a:xfrm>
          <a:prstGeom prst="rect">
            <a:avLst/>
          </a:prstGeom>
        </p:spPr>
        <p:txBody>
          <a:bodyPr>
            <a:spAutoFit/>
          </a:bodyPr>
          <a:lstStyle/>
          <a:p>
            <a:pPr fontAlgn="auto">
              <a:spcBef>
                <a:spcPts val="0"/>
              </a:spcBef>
              <a:spcAft>
                <a:spcPts val="0"/>
              </a:spcAft>
              <a:defRP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设备巡检表 </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600" dirty="0">
                <a:solidFill>
                  <a:schemeClr val="bg1"/>
                </a:solidFill>
              </a:rPr>
              <a:t>Equipment inspection sheet</a:t>
            </a:r>
            <a:endParaRPr lang="en-US" sz="1600" dirty="0">
              <a:solidFill>
                <a:schemeClr val="bg1"/>
              </a:solidFill>
            </a:endParaRPr>
          </a:p>
        </p:txBody>
      </p:sp>
      <p:sp>
        <p:nvSpPr>
          <p:cNvPr id="101" name="矩形 100"/>
          <p:cNvSpPr/>
          <p:nvPr/>
        </p:nvSpPr>
        <p:spPr>
          <a:xfrm>
            <a:off x="7449985" y="5060357"/>
            <a:ext cx="2571750" cy="830997"/>
          </a:xfrm>
          <a:prstGeom prst="rect">
            <a:avLst/>
          </a:prstGeom>
        </p:spPr>
        <p:txBody>
          <a:bodyPr>
            <a:spAutoFit/>
          </a:bodyPr>
          <a:lstStyle/>
          <a:p>
            <a:pPr fontAlgn="auto">
              <a:spcBef>
                <a:spcPts val="0"/>
              </a:spcBef>
              <a:spcAft>
                <a:spcPts val="0"/>
              </a:spcAft>
              <a:defRPr/>
            </a:pPr>
            <a:r>
              <a:rPr lang="zh-CN" altLang="en-US" sz="1600" b="1" dirty="0">
                <a:solidFill>
                  <a:srgbClr val="1064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安防、消防系统文档   </a:t>
            </a:r>
            <a:endParaRPr lang="en-US" altLang="zh-CN" sz="1600" b="1" dirty="0">
              <a:solidFill>
                <a:srgbClr val="1064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600" dirty="0">
                <a:solidFill>
                  <a:srgbClr val="1064CA"/>
                </a:solidFill>
              </a:rPr>
              <a:t>Security </a:t>
            </a:r>
            <a:r>
              <a:rPr lang="zh-CN" altLang="en-US" sz="1600" dirty="0">
                <a:solidFill>
                  <a:srgbClr val="1064CA"/>
                </a:solidFill>
              </a:rPr>
              <a:t> </a:t>
            </a:r>
            <a:r>
              <a:rPr lang="en-US" sz="1600" dirty="0">
                <a:solidFill>
                  <a:srgbClr val="1064CA"/>
                </a:solidFill>
              </a:rPr>
              <a:t>fire system documentation</a:t>
            </a:r>
            <a:endParaRPr lang="en-US" sz="1600" dirty="0">
              <a:solidFill>
                <a:srgbClr val="1064CA"/>
              </a:solidFill>
            </a:endParaRPr>
          </a:p>
        </p:txBody>
      </p:sp>
      <p:sp>
        <p:nvSpPr>
          <p:cNvPr id="102" name="矩形 101"/>
          <p:cNvSpPr/>
          <p:nvPr/>
        </p:nvSpPr>
        <p:spPr>
          <a:xfrm>
            <a:off x="8164360" y="3631607"/>
            <a:ext cx="3006744" cy="1077218"/>
          </a:xfrm>
          <a:prstGeom prst="rect">
            <a:avLst/>
          </a:prstGeom>
        </p:spPr>
        <p:txBody>
          <a:bodyPr wrap="square">
            <a:spAutoFit/>
          </a:bodyPr>
          <a:lstStyle/>
          <a:p>
            <a:pPr fontAlgn="auto">
              <a:spcBef>
                <a:spcPts val="0"/>
              </a:spcBef>
              <a:spcAft>
                <a:spcPts val="0"/>
              </a:spcAft>
              <a:defRPr/>
            </a:pPr>
            <a:r>
              <a:rPr lang="zh-CN" altLang="en-US" sz="1600" b="1" dirty="0">
                <a:solidFill>
                  <a:srgbClr val="1064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环境动力监控系统文档</a:t>
            </a:r>
            <a:endParaRPr lang="en-US" altLang="zh-CN" sz="1600" b="1" dirty="0">
              <a:solidFill>
                <a:srgbClr val="1064C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600" dirty="0">
                <a:solidFill>
                  <a:srgbClr val="1064CA"/>
                </a:solidFill>
                <a:effectLst>
                  <a:outerShdw blurRad="38100" dist="38100" dir="2700000" algn="tl">
                    <a:srgbClr val="000000">
                      <a:alpha val="43137"/>
                    </a:srgbClr>
                  </a:outerShdw>
                </a:effectLst>
              </a:rPr>
              <a:t>Environmental dynamic monitoring system documentation</a:t>
            </a:r>
            <a:endParaRPr lang="en-US" sz="1600" dirty="0">
              <a:solidFill>
                <a:srgbClr val="1064CA"/>
              </a:solidFill>
              <a:effectLst>
                <a:outerShdw blurRad="38100" dist="38100" dir="2700000" algn="tl">
                  <a:srgbClr val="000000">
                    <a:alpha val="43137"/>
                  </a:srgbClr>
                </a:outerShdw>
              </a:effectLst>
            </a:endParaRPr>
          </a:p>
        </p:txBody>
      </p:sp>
      <p:sp>
        <p:nvSpPr>
          <p:cNvPr id="103" name="矩形 102"/>
          <p:cNvSpPr/>
          <p:nvPr/>
        </p:nvSpPr>
        <p:spPr>
          <a:xfrm>
            <a:off x="2806547" y="5060357"/>
            <a:ext cx="2071688" cy="830997"/>
          </a:xfrm>
          <a:prstGeom prst="rect">
            <a:avLst/>
          </a:prstGeom>
        </p:spPr>
        <p:txBody>
          <a:bodyPr>
            <a:spAutoFit/>
          </a:bodyPr>
          <a:lstStyle/>
          <a:p>
            <a:pPr fontAlgn="auto">
              <a:spcBef>
                <a:spcPts val="0"/>
              </a:spcBef>
              <a:spcAft>
                <a:spcPts val="0"/>
              </a:spcAft>
              <a:defRP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设备维护计划表 </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600" dirty="0">
                <a:solidFill>
                  <a:schemeClr val="bg1"/>
                </a:solidFill>
              </a:rPr>
              <a:t>Equipment inspection sheet</a:t>
            </a:r>
            <a:endParaRPr lang="en-US" sz="1600" dirty="0">
              <a:solidFill>
                <a:schemeClr val="bg1"/>
              </a:solidFill>
            </a:endParaRPr>
          </a:p>
        </p:txBody>
      </p:sp>
      <p:grpSp>
        <p:nvGrpSpPr>
          <p:cNvPr id="104" name="组合 103"/>
          <p:cNvGrpSpPr/>
          <p:nvPr/>
        </p:nvGrpSpPr>
        <p:grpSpPr>
          <a:xfrm>
            <a:off x="277927" y="197097"/>
            <a:ext cx="3564464" cy="1321725"/>
            <a:chOff x="3689573" y="989327"/>
            <a:chExt cx="4812854" cy="2952770"/>
          </a:xfrm>
        </p:grpSpPr>
        <p:sp>
          <p:nvSpPr>
            <p:cNvPr id="105" name="等腰三角形 104"/>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6" name="等腰三角形 105"/>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等腰三角形 106"/>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等腰三角形 107"/>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等腰三角形 108"/>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等腰三角形 109"/>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等腰三角形 110"/>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等腰三角形 111"/>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等腰三角形 112"/>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等腰三角形 113"/>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等腰三角形 114"/>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7" name="椭圆 116"/>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椭圆 117"/>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7"/>
                                        </p:tgtEl>
                                        <p:attrNameLst>
                                          <p:attrName>style.visibility</p:attrName>
                                        </p:attrNameLst>
                                      </p:cBhvr>
                                      <p:to>
                                        <p:strVal val="visible"/>
                                      </p:to>
                                    </p:set>
                                    <p:animEffect transition="in" filter="fade">
                                      <p:cBhvr>
                                        <p:cTn id="10" dur="500"/>
                                        <p:tgtEl>
                                          <p:spTgt spid="9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500"/>
                                        <p:tgtEl>
                                          <p:spTgt spid="101"/>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99"/>
                                        </p:tgtEl>
                                        <p:attrNameLst>
                                          <p:attrName>style.visibility</p:attrName>
                                        </p:attrNameLst>
                                      </p:cBhvr>
                                      <p:to>
                                        <p:strVal val="visible"/>
                                      </p:to>
                                    </p:set>
                                    <p:animEffect transition="in" filter="fade">
                                      <p:cBhvr>
                                        <p:cTn id="22" dur="500"/>
                                        <p:tgtEl>
                                          <p:spTgt spid="9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8" grpId="0"/>
      <p:bldP spid="99" grpId="0"/>
      <p:bldP spid="100" grpId="0"/>
      <p:bldP spid="101" grpId="0"/>
      <p:bldP spid="102" grpId="0"/>
      <p:bldP spid="10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27"/>
          <p:cNvGrpSpPr/>
          <p:nvPr/>
        </p:nvGrpSpPr>
        <p:grpSpPr bwMode="auto">
          <a:xfrm>
            <a:off x="1167780" y="1063121"/>
            <a:ext cx="9738919" cy="5007826"/>
            <a:chOff x="1144729" y="1757292"/>
            <a:chExt cx="8105509" cy="4257483"/>
          </a:xfrm>
        </p:grpSpPr>
        <p:grpSp>
          <p:nvGrpSpPr>
            <p:cNvPr id="6" name="组合 20"/>
            <p:cNvGrpSpPr/>
            <p:nvPr/>
          </p:nvGrpSpPr>
          <p:grpSpPr bwMode="auto">
            <a:xfrm>
              <a:off x="1190079" y="3925240"/>
              <a:ext cx="2620250" cy="1622298"/>
              <a:chOff x="1190079" y="3925240"/>
              <a:chExt cx="2620250" cy="1622298"/>
            </a:xfrm>
          </p:grpSpPr>
          <p:sp>
            <p:nvSpPr>
              <p:cNvPr id="21" name="TextBox 45"/>
              <p:cNvSpPr txBox="1"/>
              <p:nvPr/>
            </p:nvSpPr>
            <p:spPr>
              <a:xfrm>
                <a:off x="1484913" y="3925240"/>
                <a:ext cx="1357202" cy="287827"/>
              </a:xfrm>
              <a:prstGeom prst="rect">
                <a:avLst/>
              </a:prstGeom>
              <a:noFill/>
            </p:spPr>
            <p:txBody>
              <a:bodyPr>
                <a:spAutoFit/>
              </a:bodyPr>
              <a:lstStyle/>
              <a:p>
                <a:pPr fontAlgn="auto">
                  <a:spcBef>
                    <a:spcPts val="0"/>
                  </a:spcBef>
                  <a:spcAft>
                    <a:spcPts val="0"/>
                  </a:spcAft>
                  <a:defRPr/>
                </a:pPr>
                <a:r>
                  <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消防安防系统</a:t>
                </a:r>
                <a:endPar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矩形 60"/>
              <p:cNvSpPr>
                <a:spLocks noChangeArrowheads="1"/>
              </p:cNvSpPr>
              <p:nvPr/>
            </p:nvSpPr>
            <p:spPr bwMode="auto">
              <a:xfrm>
                <a:off x="1190079" y="4213067"/>
                <a:ext cx="2620250" cy="1334471"/>
              </a:xfrm>
              <a:prstGeom prst="rect">
                <a:avLst/>
              </a:prstGeom>
              <a:noFill/>
              <a:ln w="9525">
                <a:noFill/>
                <a:miter lim="800000"/>
              </a:ln>
            </p:spPr>
            <p:txBody>
              <a:bodyPr wrap="square">
                <a:spAutoFit/>
              </a:bodyPr>
              <a:lstStyle/>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消防安防系统培训文档</a:t>
                </a:r>
                <a:endParaRPr lang="en-US" altLang="zh-CN" sz="1600" dirty="0">
                  <a:solidFill>
                    <a:schemeClr val="bg1"/>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消防安防系统操作文档</a:t>
                </a:r>
                <a:endParaRPr lang="en-US" altLang="zh-CN" sz="1600" dirty="0">
                  <a:solidFill>
                    <a:schemeClr val="bg1"/>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消防安防系统运行维护文档</a:t>
                </a:r>
                <a:endParaRPr lang="en-US" altLang="zh-CN" sz="1600" dirty="0">
                  <a:solidFill>
                    <a:schemeClr val="bg1"/>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消防安防系统应急文档</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3"/>
            <p:cNvGrpSpPr/>
            <p:nvPr/>
          </p:nvGrpSpPr>
          <p:grpSpPr bwMode="auto">
            <a:xfrm>
              <a:off x="6577712" y="2246415"/>
              <a:ext cx="2453947" cy="1468660"/>
              <a:chOff x="6577712" y="2246415"/>
              <a:chExt cx="2453947" cy="1468660"/>
            </a:xfrm>
          </p:grpSpPr>
          <p:sp>
            <p:nvSpPr>
              <p:cNvPr id="19" name="TextBox 44"/>
              <p:cNvSpPr txBox="1"/>
              <p:nvPr/>
            </p:nvSpPr>
            <p:spPr>
              <a:xfrm>
                <a:off x="7283484" y="3427248"/>
                <a:ext cx="1238150" cy="287827"/>
              </a:xfrm>
              <a:prstGeom prst="rect">
                <a:avLst/>
              </a:prstGeom>
              <a:noFill/>
            </p:spPr>
            <p:txBody>
              <a:bodyPr>
                <a:spAutoFit/>
              </a:bodyPr>
              <a:lstStyle/>
              <a:p>
                <a:pPr fontAlgn="auto">
                  <a:spcBef>
                    <a:spcPts val="0"/>
                  </a:spcBef>
                  <a:spcAft>
                    <a:spcPts val="0"/>
                  </a:spcAft>
                  <a:defRPr/>
                </a:pPr>
                <a:r>
                  <a:rPr lang="zh-CN" altLang="en-US" sz="16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空调</a:t>
                </a:r>
                <a:r>
                  <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制冷</a:t>
                </a:r>
                <a:r>
                  <a:rPr lang="zh-CN" altLang="en-US" sz="1600" b="1" dirty="0" smtClean="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a:t>
                </a:r>
                <a:endPar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矩形 61"/>
              <p:cNvSpPr>
                <a:spLocks noChangeArrowheads="1"/>
              </p:cNvSpPr>
              <p:nvPr/>
            </p:nvSpPr>
            <p:spPr bwMode="auto">
              <a:xfrm>
                <a:off x="6577712" y="2246415"/>
                <a:ext cx="2453947" cy="1334471"/>
              </a:xfrm>
              <a:prstGeom prst="rect">
                <a:avLst/>
              </a:prstGeom>
              <a:noFill/>
              <a:ln w="9525">
                <a:noFill/>
                <a:miter lim="800000"/>
              </a:ln>
            </p:spPr>
            <p:txBody>
              <a:bodyPr>
                <a:spAutoFit/>
              </a:bodyPr>
              <a:lstStyle/>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空调暖通系统培训文档</a:t>
                </a:r>
                <a:endParaRPr lang="en-US" altLang="zh-CN" sz="1600" dirty="0">
                  <a:solidFill>
                    <a:schemeClr val="bg1"/>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空调暖通系统操作文档</a:t>
                </a:r>
                <a:endParaRPr lang="en-US" altLang="zh-CN" sz="1600" dirty="0">
                  <a:solidFill>
                    <a:schemeClr val="bg1"/>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空调暖通系统运行维护文档</a:t>
                </a:r>
                <a:endParaRPr lang="en-US" altLang="zh-CN" sz="1600" dirty="0">
                  <a:solidFill>
                    <a:schemeClr val="bg1"/>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空调暖通系统应急文档</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8" name="组合 21"/>
            <p:cNvGrpSpPr/>
            <p:nvPr/>
          </p:nvGrpSpPr>
          <p:grpSpPr bwMode="auto">
            <a:xfrm>
              <a:off x="6696091" y="4430948"/>
              <a:ext cx="2554147" cy="1583827"/>
              <a:chOff x="6696091" y="4430948"/>
              <a:chExt cx="2554147" cy="1583827"/>
            </a:xfrm>
          </p:grpSpPr>
          <p:sp>
            <p:nvSpPr>
              <p:cNvPr id="17" name="TextBox 46"/>
              <p:cNvSpPr txBox="1"/>
              <p:nvPr/>
            </p:nvSpPr>
            <p:spPr>
              <a:xfrm>
                <a:off x="6976011" y="4430948"/>
                <a:ext cx="1287358" cy="287827"/>
              </a:xfrm>
              <a:prstGeom prst="rect">
                <a:avLst/>
              </a:prstGeom>
              <a:noFill/>
            </p:spPr>
            <p:txBody>
              <a:bodyPr>
                <a:spAutoFit/>
              </a:bodyPr>
              <a:lstStyle/>
              <a:p>
                <a:pPr fontAlgn="auto">
                  <a:spcBef>
                    <a:spcPts val="0"/>
                  </a:spcBef>
                  <a:spcAft>
                    <a:spcPts val="0"/>
                  </a:spcAft>
                  <a:defRPr/>
                </a:pPr>
                <a:r>
                  <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环境动力系统</a:t>
                </a:r>
                <a:endPar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矩形 62"/>
              <p:cNvSpPr>
                <a:spLocks noChangeArrowheads="1"/>
              </p:cNvSpPr>
              <p:nvPr/>
            </p:nvSpPr>
            <p:spPr bwMode="auto">
              <a:xfrm>
                <a:off x="6696091" y="4680303"/>
                <a:ext cx="2554147" cy="1334472"/>
              </a:xfrm>
              <a:prstGeom prst="rect">
                <a:avLst/>
              </a:prstGeom>
              <a:noFill/>
              <a:ln w="9525">
                <a:noFill/>
                <a:miter lim="800000"/>
              </a:ln>
            </p:spPr>
            <p:txBody>
              <a:bodyPr wrap="square">
                <a:spAutoFit/>
              </a:bodyPr>
              <a:lstStyle/>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环境动力系统培训文档</a:t>
                </a:r>
                <a:endParaRPr lang="en-US" altLang="zh-CN" sz="1600" dirty="0">
                  <a:solidFill>
                    <a:schemeClr val="bg1"/>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环境动力系统操作文档</a:t>
                </a:r>
                <a:endParaRPr lang="en-US" altLang="zh-CN" sz="1600" dirty="0">
                  <a:solidFill>
                    <a:schemeClr val="bg1"/>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环境动力系统运行维护文档</a:t>
                </a:r>
                <a:endParaRPr lang="en-US" altLang="zh-CN" sz="1600" dirty="0">
                  <a:solidFill>
                    <a:schemeClr val="bg1"/>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环境动力系统应急文档</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9" name="组合 40"/>
            <p:cNvGrpSpPr/>
            <p:nvPr/>
          </p:nvGrpSpPr>
          <p:grpSpPr bwMode="auto">
            <a:xfrm>
              <a:off x="1144729" y="1757292"/>
              <a:ext cx="2404060" cy="1627631"/>
              <a:chOff x="1144729" y="1757292"/>
              <a:chExt cx="2404060" cy="1627631"/>
            </a:xfrm>
          </p:grpSpPr>
          <p:sp>
            <p:nvSpPr>
              <p:cNvPr id="15" name="TextBox 43"/>
              <p:cNvSpPr txBox="1"/>
              <p:nvPr/>
            </p:nvSpPr>
            <p:spPr>
              <a:xfrm>
                <a:off x="1535613" y="3097096"/>
                <a:ext cx="941311" cy="287827"/>
              </a:xfrm>
              <a:prstGeom prst="rect">
                <a:avLst/>
              </a:prstGeom>
              <a:noFill/>
            </p:spPr>
            <p:txBody>
              <a:bodyPr>
                <a:spAutoFit/>
              </a:bodyPr>
              <a:lstStyle/>
              <a:p>
                <a:pPr fontAlgn="auto">
                  <a:spcBef>
                    <a:spcPts val="0"/>
                  </a:spcBef>
                  <a:spcAft>
                    <a:spcPts val="0"/>
                  </a:spcAft>
                  <a:defRPr/>
                </a:pPr>
                <a:r>
                  <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强电系统</a:t>
                </a:r>
                <a:endPar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59"/>
              <p:cNvSpPr>
                <a:spLocks noChangeArrowheads="1"/>
              </p:cNvSpPr>
              <p:nvPr/>
            </p:nvSpPr>
            <p:spPr bwMode="auto">
              <a:xfrm>
                <a:off x="1144729" y="1757292"/>
                <a:ext cx="2404060" cy="1334471"/>
              </a:xfrm>
              <a:prstGeom prst="rect">
                <a:avLst/>
              </a:prstGeom>
              <a:noFill/>
              <a:ln w="9525">
                <a:noFill/>
                <a:miter lim="800000"/>
              </a:ln>
            </p:spPr>
            <p:txBody>
              <a:bodyPr>
                <a:spAutoFit/>
              </a:bodyPr>
              <a:lstStyle/>
              <a:p>
                <a:pPr marL="287655" indent="-107950" algn="l">
                  <a:lnSpc>
                    <a:spcPct val="150000"/>
                  </a:lnSpc>
                  <a:buClr>
                    <a:srgbClr val="C00000"/>
                  </a:buClr>
                  <a:buFont typeface="Arial" panose="020B0604020202020204" pitchFamily="34" charset="0"/>
                  <a:buChar cha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强电系统培训文档</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强电系统操作文档</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强电系统运行维护文档</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287655" indent="-107950" algn="l">
                  <a:lnSpc>
                    <a:spcPct val="150000"/>
                  </a:lnSpc>
                  <a:buClr>
                    <a:srgbClr val="C00000"/>
                  </a:buClr>
                  <a:buFont typeface="Arial" panose="020B0604020202020204" pitchFamily="34" charset="0"/>
                  <a:buChar cha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强电系统应急文档</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0" name="组合 22"/>
            <p:cNvGrpSpPr/>
            <p:nvPr/>
          </p:nvGrpSpPr>
          <p:grpSpPr bwMode="auto">
            <a:xfrm>
              <a:off x="2074846" y="2792985"/>
              <a:ext cx="5293914" cy="1807598"/>
              <a:chOff x="2074846" y="2792985"/>
              <a:chExt cx="5293914" cy="1807598"/>
            </a:xfrm>
          </p:grpSpPr>
          <p:cxnSp>
            <p:nvCxnSpPr>
              <p:cNvPr id="11" name="直接连接符 10"/>
              <p:cNvCxnSpPr/>
              <p:nvPr/>
            </p:nvCxnSpPr>
            <p:spPr>
              <a:xfrm>
                <a:off x="2075320" y="2792199"/>
                <a:ext cx="1368314" cy="1587"/>
              </a:xfrm>
              <a:prstGeom prst="line">
                <a:avLst/>
              </a:prstGeom>
              <a:ln w="19050">
                <a:solidFill>
                  <a:schemeClr val="tx1">
                    <a:lumMod val="75000"/>
                    <a:lumOff val="25000"/>
                  </a:schemeClr>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346760" y="3786053"/>
                <a:ext cx="1368314" cy="1587"/>
              </a:xfrm>
              <a:prstGeom prst="line">
                <a:avLst/>
              </a:prstGeom>
              <a:ln w="19050">
                <a:solidFill>
                  <a:schemeClr val="tx1">
                    <a:lumMod val="75000"/>
                    <a:lumOff val="25000"/>
                  </a:schemeClr>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000889" y="3570136"/>
                <a:ext cx="1368314" cy="1587"/>
              </a:xfrm>
              <a:prstGeom prst="line">
                <a:avLst/>
              </a:prstGeom>
              <a:ln w="19050">
                <a:solidFill>
                  <a:schemeClr val="tx1">
                    <a:lumMod val="75000"/>
                    <a:lumOff val="25000"/>
                  </a:schemeClr>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5738973" y="4598918"/>
                <a:ext cx="1368314" cy="1587"/>
              </a:xfrm>
              <a:prstGeom prst="line">
                <a:avLst/>
              </a:prstGeom>
              <a:ln w="19050">
                <a:solidFill>
                  <a:schemeClr val="tx1">
                    <a:lumMod val="75000"/>
                    <a:lumOff val="25000"/>
                  </a:schemeClr>
                </a:solidFill>
                <a:prstDash val="sysDot"/>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23" name="组合 19"/>
          <p:cNvGrpSpPr/>
          <p:nvPr/>
        </p:nvGrpSpPr>
        <p:grpSpPr bwMode="auto">
          <a:xfrm>
            <a:off x="794730" y="385509"/>
            <a:ext cx="7655225" cy="5959524"/>
            <a:chOff x="51883" y="590317"/>
            <a:chExt cx="7656023" cy="5958780"/>
          </a:xfrm>
        </p:grpSpPr>
        <p:pic>
          <p:nvPicPr>
            <p:cNvPr id="24" name="图片 24" descr="书1.png"/>
            <p:cNvPicPr>
              <a:picLocks noChangeAspect="1"/>
            </p:cNvPicPr>
            <p:nvPr/>
          </p:nvPicPr>
          <p:blipFill>
            <a:blip r:embed="rId1"/>
            <a:srcRect/>
            <a:stretch>
              <a:fillRect/>
            </a:stretch>
          </p:blipFill>
          <p:spPr bwMode="auto">
            <a:xfrm>
              <a:off x="1244413" y="758620"/>
              <a:ext cx="6463493" cy="5790477"/>
            </a:xfrm>
            <a:prstGeom prst="rect">
              <a:avLst/>
            </a:prstGeom>
            <a:noFill/>
            <a:ln w="9525">
              <a:noFill/>
              <a:miter lim="800000"/>
              <a:headEnd/>
              <a:tailEnd/>
            </a:ln>
          </p:spPr>
        </p:pic>
        <p:sp>
          <p:nvSpPr>
            <p:cNvPr id="25" name="矩形 24"/>
            <p:cNvSpPr/>
            <p:nvPr/>
          </p:nvSpPr>
          <p:spPr>
            <a:xfrm>
              <a:off x="51883" y="590317"/>
              <a:ext cx="1415920" cy="461607"/>
            </a:xfrm>
            <a:prstGeom prst="rect">
              <a:avLst/>
            </a:prstGeom>
          </p:spPr>
          <p:txBody>
            <a:bodyPr wrap="none">
              <a:spAutoFit/>
            </a:bodyPr>
            <a:lstStyle/>
            <a:p>
              <a:pPr algn="l" fontAlgn="auto">
                <a:spcBef>
                  <a:spcPts val="0"/>
                </a:spcBef>
                <a:spcAft>
                  <a:spcPts val="0"/>
                </a:spcAft>
                <a:defRPr/>
              </a:pP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技术文档</a:t>
              </a:r>
              <a:endPar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28" name="左弧形箭头 27"/>
          <p:cNvSpPr/>
          <p:nvPr/>
        </p:nvSpPr>
        <p:spPr>
          <a:xfrm rot="5035371">
            <a:off x="6703142" y="1228642"/>
            <a:ext cx="556379" cy="1636780"/>
          </a:xfrm>
          <a:prstGeom prst="curvedRightArrow">
            <a:avLst>
              <a:gd name="adj1" fmla="val 25000"/>
              <a:gd name="adj2" fmla="val 6397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左弧形箭头 28"/>
          <p:cNvSpPr/>
          <p:nvPr/>
        </p:nvSpPr>
        <p:spPr>
          <a:xfrm rot="15095042">
            <a:off x="4596861" y="4274333"/>
            <a:ext cx="556379" cy="1636780"/>
          </a:xfrm>
          <a:prstGeom prst="curvedRightArrow">
            <a:avLst>
              <a:gd name="adj1" fmla="val 25000"/>
              <a:gd name="adj2" fmla="val 6397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68687" y="3451361"/>
            <a:ext cx="7198124" cy="306000"/>
            <a:chOff x="883392" y="4491516"/>
            <a:chExt cx="7198124" cy="306000"/>
          </a:xfrm>
          <a:effectLst>
            <a:outerShdw blurRad="38100" dist="12700" dir="18900000" sy="23000" kx="-1200000" algn="bl" rotWithShape="0">
              <a:prstClr val="black">
                <a:alpha val="39000"/>
              </a:prstClr>
            </a:outerShdw>
            <a:reflection blurRad="6350" stA="50000" endA="300" endPos="90000" dir="5400000" sy="-100000" algn="bl" rotWithShape="0"/>
          </a:effectLst>
        </p:grpSpPr>
        <p:grpSp>
          <p:nvGrpSpPr>
            <p:cNvPr id="3" name="组合 207"/>
            <p:cNvGrpSpPr/>
            <p:nvPr/>
          </p:nvGrpSpPr>
          <p:grpSpPr>
            <a:xfrm>
              <a:off x="883392" y="4491516"/>
              <a:ext cx="630216" cy="306000"/>
              <a:chOff x="883392" y="4341973"/>
              <a:chExt cx="630216" cy="306000"/>
            </a:xfrm>
          </p:grpSpPr>
          <p:grpSp>
            <p:nvGrpSpPr>
              <p:cNvPr id="70" name="组合 6"/>
              <p:cNvGrpSpPr/>
              <p:nvPr/>
            </p:nvGrpSpPr>
            <p:grpSpPr>
              <a:xfrm>
                <a:off x="919608" y="4341973"/>
                <a:ext cx="594000" cy="306000"/>
                <a:chOff x="901620" y="4253012"/>
                <a:chExt cx="630000" cy="324000"/>
              </a:xfrm>
            </p:grpSpPr>
            <p:sp>
              <p:nvSpPr>
                <p:cNvPr id="72"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73"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74" name="矩形 5"/>
                <p:cNvSpPr/>
                <p:nvPr/>
              </p:nvSpPr>
              <p:spPr>
                <a:xfrm>
                  <a:off x="901620" y="4253012"/>
                  <a:ext cx="630000" cy="324000"/>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71" name="TextBox 305"/>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Jan</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4" name="组合 208"/>
            <p:cNvGrpSpPr/>
            <p:nvPr/>
          </p:nvGrpSpPr>
          <p:grpSpPr>
            <a:xfrm>
              <a:off x="1481203" y="4491516"/>
              <a:ext cx="630216" cy="306000"/>
              <a:chOff x="883392" y="4341973"/>
              <a:chExt cx="630216" cy="306000"/>
            </a:xfrm>
          </p:grpSpPr>
          <p:grpSp>
            <p:nvGrpSpPr>
              <p:cNvPr id="65" name="组合 6"/>
              <p:cNvGrpSpPr/>
              <p:nvPr/>
            </p:nvGrpSpPr>
            <p:grpSpPr>
              <a:xfrm>
                <a:off x="919608" y="4341973"/>
                <a:ext cx="594000" cy="306000"/>
                <a:chOff x="901620" y="4253012"/>
                <a:chExt cx="630000" cy="324000"/>
              </a:xfrm>
            </p:grpSpPr>
            <p:sp>
              <p:nvSpPr>
                <p:cNvPr id="67"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68"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69" name="矩形 5"/>
                <p:cNvSpPr/>
                <p:nvPr/>
              </p:nvSpPr>
              <p:spPr>
                <a:xfrm>
                  <a:off x="901620" y="4253012"/>
                  <a:ext cx="630000" cy="324000"/>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66" name="TextBox 300"/>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Feb</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5" name="组合 214"/>
            <p:cNvGrpSpPr/>
            <p:nvPr/>
          </p:nvGrpSpPr>
          <p:grpSpPr>
            <a:xfrm>
              <a:off x="2076197" y="4491516"/>
              <a:ext cx="630216" cy="306000"/>
              <a:chOff x="883392" y="4341973"/>
              <a:chExt cx="630216" cy="306000"/>
            </a:xfrm>
          </p:grpSpPr>
          <p:grpSp>
            <p:nvGrpSpPr>
              <p:cNvPr id="60" name="组合 6"/>
              <p:cNvGrpSpPr/>
              <p:nvPr/>
            </p:nvGrpSpPr>
            <p:grpSpPr>
              <a:xfrm>
                <a:off x="919608" y="4341973"/>
                <a:ext cx="594000" cy="306000"/>
                <a:chOff x="901620" y="4253012"/>
                <a:chExt cx="630000" cy="324000"/>
              </a:xfrm>
            </p:grpSpPr>
            <p:sp>
              <p:nvSpPr>
                <p:cNvPr id="62"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63"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64" name="矩形 5"/>
                <p:cNvSpPr/>
                <p:nvPr/>
              </p:nvSpPr>
              <p:spPr>
                <a:xfrm>
                  <a:off x="901620" y="4253012"/>
                  <a:ext cx="630000" cy="324000"/>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61" name="TextBox 295"/>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Mar</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6" name="组合 220"/>
            <p:cNvGrpSpPr/>
            <p:nvPr/>
          </p:nvGrpSpPr>
          <p:grpSpPr>
            <a:xfrm>
              <a:off x="2669481" y="4491516"/>
              <a:ext cx="630216" cy="306000"/>
              <a:chOff x="883392" y="4341973"/>
              <a:chExt cx="630216" cy="306000"/>
            </a:xfrm>
          </p:grpSpPr>
          <p:grpSp>
            <p:nvGrpSpPr>
              <p:cNvPr id="55" name="组合 6"/>
              <p:cNvGrpSpPr/>
              <p:nvPr/>
            </p:nvGrpSpPr>
            <p:grpSpPr>
              <a:xfrm>
                <a:off x="919608" y="4341973"/>
                <a:ext cx="594000" cy="306000"/>
                <a:chOff x="901620" y="4253012"/>
                <a:chExt cx="630000" cy="324000"/>
              </a:xfrm>
            </p:grpSpPr>
            <p:sp>
              <p:nvSpPr>
                <p:cNvPr id="57"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8"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9" name="矩形 5"/>
                <p:cNvSpPr/>
                <p:nvPr/>
              </p:nvSpPr>
              <p:spPr>
                <a:xfrm>
                  <a:off x="901620" y="4253012"/>
                  <a:ext cx="630000" cy="324000"/>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56" name="TextBox 290"/>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a:solidFill>
                      <a:schemeClr val="bg1"/>
                    </a:solidFill>
                    <a:effectLst>
                      <a:outerShdw blurRad="38100" dist="38100" dir="2700000" algn="tl">
                        <a:srgbClr val="000000">
                          <a:alpha val="43137"/>
                        </a:srgbClr>
                      </a:outerShdw>
                    </a:effectLst>
                    <a:latin typeface="+mn-lt"/>
                    <a:ea typeface="+mn-ea"/>
                  </a:rPr>
                  <a:t>Apr</a:t>
                </a:r>
                <a:endParaRPr lang="zh-CN" altLang="en-US" sz="1100" b="1" dirty="0">
                  <a:solidFill>
                    <a:schemeClr val="bg1"/>
                  </a:solidFill>
                  <a:effectLst>
                    <a:outerShdw blurRad="38100" dist="38100" dir="2700000" algn="tl">
                      <a:srgbClr val="000000">
                        <a:alpha val="43137"/>
                      </a:srgbClr>
                    </a:outerShdw>
                  </a:effectLst>
                  <a:latin typeface="+mn-lt"/>
                  <a:ea typeface="+mn-ea"/>
                </a:endParaRPr>
              </a:p>
            </p:txBody>
          </p:sp>
        </p:grpSp>
        <p:grpSp>
          <p:nvGrpSpPr>
            <p:cNvPr id="7" name="组合 226"/>
            <p:cNvGrpSpPr/>
            <p:nvPr/>
          </p:nvGrpSpPr>
          <p:grpSpPr>
            <a:xfrm>
              <a:off x="3267153" y="4491516"/>
              <a:ext cx="630216" cy="306000"/>
              <a:chOff x="883392" y="4341973"/>
              <a:chExt cx="630216" cy="306000"/>
            </a:xfrm>
          </p:grpSpPr>
          <p:grpSp>
            <p:nvGrpSpPr>
              <p:cNvPr id="50" name="组合 6"/>
              <p:cNvGrpSpPr/>
              <p:nvPr/>
            </p:nvGrpSpPr>
            <p:grpSpPr>
              <a:xfrm>
                <a:off x="919608" y="4341973"/>
                <a:ext cx="594000" cy="306000"/>
                <a:chOff x="901620" y="4253012"/>
                <a:chExt cx="630000" cy="324000"/>
              </a:xfrm>
            </p:grpSpPr>
            <p:sp>
              <p:nvSpPr>
                <p:cNvPr id="52"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3"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4" name="矩形 5"/>
                <p:cNvSpPr/>
                <p:nvPr/>
              </p:nvSpPr>
              <p:spPr>
                <a:xfrm>
                  <a:off x="901620" y="4253012"/>
                  <a:ext cx="630000" cy="324000"/>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51" name="TextBox 285"/>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May</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8" name="组合 232"/>
            <p:cNvGrpSpPr/>
            <p:nvPr/>
          </p:nvGrpSpPr>
          <p:grpSpPr>
            <a:xfrm>
              <a:off x="3864825" y="4491516"/>
              <a:ext cx="630216" cy="306000"/>
              <a:chOff x="883392" y="4341973"/>
              <a:chExt cx="630216" cy="306000"/>
            </a:xfrm>
          </p:grpSpPr>
          <p:grpSp>
            <p:nvGrpSpPr>
              <p:cNvPr id="45" name="组合 6"/>
              <p:cNvGrpSpPr/>
              <p:nvPr/>
            </p:nvGrpSpPr>
            <p:grpSpPr>
              <a:xfrm>
                <a:off x="919608" y="4341973"/>
                <a:ext cx="594000" cy="306000"/>
                <a:chOff x="901620" y="4253012"/>
                <a:chExt cx="630000" cy="324000"/>
              </a:xfrm>
            </p:grpSpPr>
            <p:sp>
              <p:nvSpPr>
                <p:cNvPr id="47"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8"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9" name="矩形 5"/>
                <p:cNvSpPr/>
                <p:nvPr/>
              </p:nvSpPr>
              <p:spPr>
                <a:xfrm>
                  <a:off x="901620" y="4253012"/>
                  <a:ext cx="630000" cy="324000"/>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46" name="TextBox 280"/>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Jun</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9" name="组合 238"/>
            <p:cNvGrpSpPr/>
            <p:nvPr/>
          </p:nvGrpSpPr>
          <p:grpSpPr>
            <a:xfrm>
              <a:off x="4460952" y="4491516"/>
              <a:ext cx="630216" cy="306000"/>
              <a:chOff x="883392" y="4341973"/>
              <a:chExt cx="630216" cy="306000"/>
            </a:xfrm>
          </p:grpSpPr>
          <p:grpSp>
            <p:nvGrpSpPr>
              <p:cNvPr id="40" name="组合 6"/>
              <p:cNvGrpSpPr/>
              <p:nvPr/>
            </p:nvGrpSpPr>
            <p:grpSpPr>
              <a:xfrm>
                <a:off x="919608" y="4341973"/>
                <a:ext cx="594000" cy="306000"/>
                <a:chOff x="901620" y="4253012"/>
                <a:chExt cx="630000" cy="324000"/>
              </a:xfrm>
            </p:grpSpPr>
            <p:sp>
              <p:nvSpPr>
                <p:cNvPr id="42"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3"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4" name="矩形 5"/>
                <p:cNvSpPr/>
                <p:nvPr/>
              </p:nvSpPr>
              <p:spPr>
                <a:xfrm>
                  <a:off x="901620" y="4253012"/>
                  <a:ext cx="630000" cy="324000"/>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41" name="TextBox 275"/>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err="1">
                    <a:solidFill>
                      <a:schemeClr val="tx1"/>
                    </a:solidFill>
                    <a:effectLst>
                      <a:outerShdw blurRad="38100" dist="38100" dir="2700000" algn="tl">
                        <a:srgbClr val="000000">
                          <a:alpha val="43137"/>
                        </a:srgbClr>
                      </a:outerShdw>
                    </a:effectLst>
                    <a:latin typeface="+mn-lt"/>
                    <a:ea typeface="+mn-ea"/>
                  </a:rPr>
                  <a:t>JuL</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10" name="组合 9"/>
            <p:cNvGrpSpPr/>
            <p:nvPr/>
          </p:nvGrpSpPr>
          <p:grpSpPr>
            <a:xfrm>
              <a:off x="5058485" y="4491516"/>
              <a:ext cx="630216" cy="306000"/>
              <a:chOff x="883392" y="4341973"/>
              <a:chExt cx="630216" cy="306000"/>
            </a:xfrm>
          </p:grpSpPr>
          <p:grpSp>
            <p:nvGrpSpPr>
              <p:cNvPr id="35" name="组合 6"/>
              <p:cNvGrpSpPr/>
              <p:nvPr/>
            </p:nvGrpSpPr>
            <p:grpSpPr>
              <a:xfrm>
                <a:off x="919608" y="4341973"/>
                <a:ext cx="594000" cy="306000"/>
                <a:chOff x="901620" y="4253012"/>
                <a:chExt cx="630000" cy="324000"/>
              </a:xfrm>
            </p:grpSpPr>
            <p:sp>
              <p:nvSpPr>
                <p:cNvPr id="37"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8"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9" name="矩形 5"/>
                <p:cNvSpPr/>
                <p:nvPr/>
              </p:nvSpPr>
              <p:spPr>
                <a:xfrm>
                  <a:off x="901620" y="4253012"/>
                  <a:ext cx="630000" cy="324000"/>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36" name="TextBox 270"/>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Aug</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11" name="组合 250"/>
            <p:cNvGrpSpPr/>
            <p:nvPr/>
          </p:nvGrpSpPr>
          <p:grpSpPr>
            <a:xfrm>
              <a:off x="5656296" y="4491516"/>
              <a:ext cx="630216" cy="306000"/>
              <a:chOff x="883392" y="4341973"/>
              <a:chExt cx="630216" cy="306000"/>
            </a:xfrm>
          </p:grpSpPr>
          <p:grpSp>
            <p:nvGrpSpPr>
              <p:cNvPr id="30" name="组合 6"/>
              <p:cNvGrpSpPr/>
              <p:nvPr/>
            </p:nvGrpSpPr>
            <p:grpSpPr>
              <a:xfrm>
                <a:off x="919608" y="4341973"/>
                <a:ext cx="594000" cy="306000"/>
                <a:chOff x="901620" y="4253012"/>
                <a:chExt cx="630000" cy="324000"/>
              </a:xfrm>
            </p:grpSpPr>
            <p:sp>
              <p:nvSpPr>
                <p:cNvPr id="32"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3"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4" name="矩形 5"/>
                <p:cNvSpPr/>
                <p:nvPr/>
              </p:nvSpPr>
              <p:spPr>
                <a:xfrm>
                  <a:off x="901620" y="4253012"/>
                  <a:ext cx="630000" cy="324000"/>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31" name="TextBox 265"/>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Sep</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12" name="组合 256"/>
            <p:cNvGrpSpPr/>
            <p:nvPr/>
          </p:nvGrpSpPr>
          <p:grpSpPr>
            <a:xfrm>
              <a:off x="6254823" y="4491516"/>
              <a:ext cx="630216" cy="306000"/>
              <a:chOff x="883392" y="4341973"/>
              <a:chExt cx="630216" cy="306000"/>
            </a:xfrm>
          </p:grpSpPr>
          <p:grpSp>
            <p:nvGrpSpPr>
              <p:cNvPr id="25" name="组合 6"/>
              <p:cNvGrpSpPr/>
              <p:nvPr/>
            </p:nvGrpSpPr>
            <p:grpSpPr>
              <a:xfrm>
                <a:off x="919608" y="4341973"/>
                <a:ext cx="594000" cy="306000"/>
                <a:chOff x="901620" y="4253012"/>
                <a:chExt cx="630000" cy="324000"/>
              </a:xfrm>
            </p:grpSpPr>
            <p:sp>
              <p:nvSpPr>
                <p:cNvPr id="27"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8"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9" name="矩形 5"/>
                <p:cNvSpPr/>
                <p:nvPr/>
              </p:nvSpPr>
              <p:spPr>
                <a:xfrm>
                  <a:off x="901620" y="4253012"/>
                  <a:ext cx="630000" cy="324000"/>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26" name="TextBox 260"/>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err="1">
                    <a:solidFill>
                      <a:schemeClr val="tx1"/>
                    </a:solidFill>
                    <a:effectLst>
                      <a:outerShdw blurRad="38100" dist="38100" dir="2700000" algn="tl">
                        <a:srgbClr val="000000">
                          <a:alpha val="43137"/>
                        </a:srgbClr>
                      </a:outerShdw>
                    </a:effectLst>
                    <a:latin typeface="+mn-lt"/>
                    <a:ea typeface="+mn-ea"/>
                  </a:rPr>
                  <a:t>Okt</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13" name="组合 262"/>
            <p:cNvGrpSpPr/>
            <p:nvPr/>
          </p:nvGrpSpPr>
          <p:grpSpPr>
            <a:xfrm>
              <a:off x="6852634" y="4491516"/>
              <a:ext cx="630216" cy="306000"/>
              <a:chOff x="883392" y="4341973"/>
              <a:chExt cx="630216" cy="306000"/>
            </a:xfrm>
          </p:grpSpPr>
          <p:grpSp>
            <p:nvGrpSpPr>
              <p:cNvPr id="20" name="组合 6"/>
              <p:cNvGrpSpPr/>
              <p:nvPr/>
            </p:nvGrpSpPr>
            <p:grpSpPr>
              <a:xfrm>
                <a:off x="919608" y="4341973"/>
                <a:ext cx="594000" cy="306000"/>
                <a:chOff x="901620" y="4253012"/>
                <a:chExt cx="630000" cy="324000"/>
              </a:xfrm>
            </p:grpSpPr>
            <p:sp>
              <p:nvSpPr>
                <p:cNvPr id="22"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3"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4" name="矩形 5"/>
                <p:cNvSpPr/>
                <p:nvPr/>
              </p:nvSpPr>
              <p:spPr>
                <a:xfrm>
                  <a:off x="901620" y="4253012"/>
                  <a:ext cx="630000" cy="324000"/>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21" name="TextBox 255"/>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Nov</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14" name="组合 268"/>
            <p:cNvGrpSpPr/>
            <p:nvPr/>
          </p:nvGrpSpPr>
          <p:grpSpPr>
            <a:xfrm>
              <a:off x="7451300" y="4491516"/>
              <a:ext cx="630216" cy="306000"/>
              <a:chOff x="883392" y="4341973"/>
              <a:chExt cx="630216" cy="306000"/>
            </a:xfrm>
          </p:grpSpPr>
          <p:grpSp>
            <p:nvGrpSpPr>
              <p:cNvPr id="15" name="组合 6"/>
              <p:cNvGrpSpPr/>
              <p:nvPr/>
            </p:nvGrpSpPr>
            <p:grpSpPr>
              <a:xfrm>
                <a:off x="919608" y="4341973"/>
                <a:ext cx="594000" cy="306000"/>
                <a:chOff x="901620" y="4253012"/>
                <a:chExt cx="630000" cy="324000"/>
              </a:xfrm>
            </p:grpSpPr>
            <p:sp>
              <p:nvSpPr>
                <p:cNvPr id="17" name="矩形 3"/>
                <p:cNvSpPr/>
                <p:nvPr/>
              </p:nvSpPr>
              <p:spPr>
                <a:xfrm>
                  <a:off x="901620" y="4253012"/>
                  <a:ext cx="630000"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8"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9" name="矩形 5"/>
                <p:cNvSpPr/>
                <p:nvPr/>
              </p:nvSpPr>
              <p:spPr>
                <a:xfrm>
                  <a:off x="901620" y="4253012"/>
                  <a:ext cx="630000" cy="324000"/>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6" name="TextBox 250"/>
              <p:cNvSpPr txBox="1"/>
              <p:nvPr/>
            </p:nvSpPr>
            <p:spPr>
              <a:xfrm>
                <a:off x="883392" y="4356474"/>
                <a:ext cx="500066" cy="261610"/>
              </a:xfrm>
              <a:prstGeom prst="rect">
                <a:avLst/>
              </a:prstGeom>
              <a:noFill/>
            </p:spPr>
            <p:txBody>
              <a:bodyPr>
                <a:spAutoFit/>
              </a:bodyPr>
              <a:lstStyle/>
              <a:p>
                <a:pPr algn="l" fontAlgn="auto">
                  <a:spcBef>
                    <a:spcPts val="0"/>
                  </a:spcBef>
                  <a:spcAft>
                    <a:spcPts val="0"/>
                  </a:spcAft>
                  <a:defRPr/>
                </a:pPr>
                <a:r>
                  <a:rPr lang="en-US" altLang="zh-CN" sz="1100" b="1" dirty="0" err="1">
                    <a:solidFill>
                      <a:schemeClr val="tx1"/>
                    </a:solidFill>
                    <a:effectLst>
                      <a:outerShdw blurRad="38100" dist="38100" dir="2700000" algn="tl">
                        <a:srgbClr val="000000">
                          <a:alpha val="43137"/>
                        </a:srgbClr>
                      </a:outerShdw>
                    </a:effectLst>
                    <a:latin typeface="+mn-lt"/>
                    <a:ea typeface="+mn-ea"/>
                  </a:rPr>
                  <a:t>Dez</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grpSp>
        <p:nvGrpSpPr>
          <p:cNvPr id="75" name="组合 74"/>
          <p:cNvGrpSpPr/>
          <p:nvPr/>
        </p:nvGrpSpPr>
        <p:grpSpPr bwMode="auto">
          <a:xfrm>
            <a:off x="2202455" y="3765686"/>
            <a:ext cx="7170738" cy="1929186"/>
            <a:chOff x="991192" y="3963466"/>
            <a:chExt cx="7169538" cy="1929851"/>
          </a:xfrm>
        </p:grpSpPr>
        <p:grpSp>
          <p:nvGrpSpPr>
            <p:cNvPr id="76" name="组合 307"/>
            <p:cNvGrpSpPr/>
            <p:nvPr/>
          </p:nvGrpSpPr>
          <p:grpSpPr bwMode="auto">
            <a:xfrm>
              <a:off x="2110940" y="3963466"/>
              <a:ext cx="6049790" cy="1428760"/>
              <a:chOff x="2110940" y="4314306"/>
              <a:chExt cx="6049790" cy="1428760"/>
            </a:xfrm>
          </p:grpSpPr>
          <p:grpSp>
            <p:nvGrpSpPr>
              <p:cNvPr id="90" name="组合 80"/>
              <p:cNvGrpSpPr/>
              <p:nvPr/>
            </p:nvGrpSpPr>
            <p:grpSpPr>
              <a:xfrm flipV="1">
                <a:off x="2110940" y="4314306"/>
                <a:ext cx="71438" cy="1428760"/>
                <a:chOff x="1179092" y="2143116"/>
                <a:chExt cx="71438" cy="1428760"/>
              </a:xfrm>
              <a:effectLst>
                <a:outerShdw blurRad="50800" dist="38100" dir="2700000" algn="tl" rotWithShape="0">
                  <a:prstClr val="black">
                    <a:alpha val="40000"/>
                  </a:prstClr>
                </a:outerShdw>
              </a:effectLst>
            </p:grpSpPr>
            <p:sp>
              <p:nvSpPr>
                <p:cNvPr id="106" name="等腰三角形 105"/>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107" name="直接连接符 106"/>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1" name="组合 83"/>
              <p:cNvGrpSpPr/>
              <p:nvPr/>
            </p:nvGrpSpPr>
            <p:grpSpPr>
              <a:xfrm flipV="1">
                <a:off x="3301454" y="4314306"/>
                <a:ext cx="71438" cy="1428760"/>
                <a:chOff x="1179092" y="2143116"/>
                <a:chExt cx="71438" cy="1428760"/>
              </a:xfrm>
              <a:effectLst>
                <a:outerShdw blurRad="50800" dist="38100" dir="2700000" algn="tl" rotWithShape="0">
                  <a:prstClr val="black">
                    <a:alpha val="40000"/>
                  </a:prstClr>
                </a:outerShdw>
              </a:effectLst>
            </p:grpSpPr>
            <p:sp>
              <p:nvSpPr>
                <p:cNvPr id="104" name="等腰三角形 103"/>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105" name="直接连接符 104"/>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2" name="组合 86"/>
              <p:cNvGrpSpPr/>
              <p:nvPr/>
            </p:nvGrpSpPr>
            <p:grpSpPr>
              <a:xfrm flipV="1">
                <a:off x="4494952" y="4314306"/>
                <a:ext cx="71438" cy="1428760"/>
                <a:chOff x="1179092" y="2143116"/>
                <a:chExt cx="71438" cy="1428760"/>
              </a:xfrm>
              <a:effectLst>
                <a:outerShdw blurRad="50800" dist="38100" dir="2700000" algn="tl" rotWithShape="0">
                  <a:prstClr val="black">
                    <a:alpha val="40000"/>
                  </a:prstClr>
                </a:outerShdw>
              </a:effectLst>
            </p:grpSpPr>
            <p:sp>
              <p:nvSpPr>
                <p:cNvPr id="102" name="等腰三角形 101"/>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103" name="直接连接符 102"/>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3" name="组合 109"/>
              <p:cNvGrpSpPr/>
              <p:nvPr/>
            </p:nvGrpSpPr>
            <p:grpSpPr>
              <a:xfrm flipV="1">
                <a:off x="5698178" y="4314306"/>
                <a:ext cx="71438" cy="1428760"/>
                <a:chOff x="1179092" y="2143116"/>
                <a:chExt cx="71438" cy="1428760"/>
              </a:xfrm>
              <a:effectLst>
                <a:outerShdw blurRad="50800" dist="38100" dir="2700000" algn="tl" rotWithShape="0">
                  <a:prstClr val="black">
                    <a:alpha val="40000"/>
                  </a:prstClr>
                </a:outerShdw>
              </a:effectLst>
            </p:grpSpPr>
            <p:sp>
              <p:nvSpPr>
                <p:cNvPr id="100" name="等腰三角形 99"/>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101" name="直接连接符 100"/>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4" name="组合 112"/>
              <p:cNvGrpSpPr/>
              <p:nvPr/>
            </p:nvGrpSpPr>
            <p:grpSpPr>
              <a:xfrm flipV="1">
                <a:off x="6892202" y="4314306"/>
                <a:ext cx="71438" cy="1428760"/>
                <a:chOff x="1179092" y="2143116"/>
                <a:chExt cx="71438" cy="1428760"/>
              </a:xfrm>
              <a:effectLst>
                <a:outerShdw blurRad="50800" dist="38100" dir="2700000" algn="tl" rotWithShape="0">
                  <a:prstClr val="black">
                    <a:alpha val="40000"/>
                  </a:prstClr>
                </a:outerShdw>
              </a:effectLst>
            </p:grpSpPr>
            <p:sp>
              <p:nvSpPr>
                <p:cNvPr id="98" name="等腰三角形 97"/>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99" name="直接连接符 98"/>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95" name="组合 115"/>
              <p:cNvGrpSpPr/>
              <p:nvPr/>
            </p:nvGrpSpPr>
            <p:grpSpPr>
              <a:xfrm flipV="1">
                <a:off x="8089292" y="4314306"/>
                <a:ext cx="71438" cy="1428760"/>
                <a:chOff x="1179092" y="2143116"/>
                <a:chExt cx="71438" cy="1428760"/>
              </a:xfrm>
              <a:effectLst>
                <a:outerShdw blurRad="50800" dist="38100" dir="2700000" algn="tl" rotWithShape="0">
                  <a:prstClr val="black">
                    <a:alpha val="40000"/>
                  </a:prstClr>
                </a:outerShdw>
              </a:effectLst>
            </p:grpSpPr>
            <p:sp>
              <p:nvSpPr>
                <p:cNvPr id="96" name="等腰三角形 95"/>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97" name="直接连接符 96"/>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77" name="TextBox 311"/>
            <p:cNvSpPr txBox="1"/>
            <p:nvPr/>
          </p:nvSpPr>
          <p:spPr>
            <a:xfrm>
              <a:off x="1214993" y="4740021"/>
              <a:ext cx="928532" cy="277909"/>
            </a:xfrm>
            <a:prstGeom prst="rect">
              <a:avLst/>
            </a:prstGeom>
            <a:noFill/>
          </p:spPr>
          <p:txBody>
            <a:bodyPr>
              <a:spAutoFit/>
            </a:bodyPr>
            <a:lstStyle/>
            <a:p>
              <a:pPr algn="r" fontAlgn="auto">
                <a:spcBef>
                  <a:spcPts val="0"/>
                </a:spcBef>
                <a:spcAft>
                  <a:spcPts val="0"/>
                </a:spcAft>
                <a:defRPr/>
              </a:pPr>
              <a:r>
                <a:rPr lang="en-US" altLang="zh-CN" sz="1200" b="1" dirty="0">
                  <a:solidFill>
                    <a:srgbClr val="FFC000"/>
                  </a:solidFill>
                  <a:effectLst>
                    <a:outerShdw blurRad="38100" dist="38100" dir="2700000" algn="tl">
                      <a:srgbClr val="000000">
                        <a:alpha val="43137"/>
                      </a:srgbClr>
                    </a:outerShdw>
                  </a:effectLst>
                  <a:latin typeface="+mn-lt"/>
                  <a:ea typeface="+mn-ea"/>
                </a:rPr>
                <a:t>February</a:t>
              </a:r>
              <a:endParaRPr lang="zh-CN" altLang="en-US" sz="1200" b="1" dirty="0">
                <a:solidFill>
                  <a:srgbClr val="FFC000"/>
                </a:solidFill>
                <a:effectLst>
                  <a:outerShdw blurRad="38100" dist="38100" dir="2700000" algn="tl">
                    <a:srgbClr val="000000">
                      <a:alpha val="43137"/>
                    </a:srgbClr>
                  </a:outerShdw>
                </a:effectLst>
                <a:latin typeface="+mn-lt"/>
                <a:ea typeface="+mn-ea"/>
              </a:endParaRPr>
            </a:p>
          </p:txBody>
        </p:sp>
        <p:sp>
          <p:nvSpPr>
            <p:cNvPr id="78" name="TextBox 312"/>
            <p:cNvSpPr txBox="1"/>
            <p:nvPr/>
          </p:nvSpPr>
          <p:spPr>
            <a:xfrm>
              <a:off x="2400656" y="4740021"/>
              <a:ext cx="928533" cy="277909"/>
            </a:xfrm>
            <a:prstGeom prst="rect">
              <a:avLst/>
            </a:prstGeom>
            <a:noFill/>
          </p:spPr>
          <p:txBody>
            <a:bodyPr>
              <a:spAutoFit/>
            </a:bodyPr>
            <a:lstStyle/>
            <a:p>
              <a:pPr algn="r" fontAlgn="auto">
                <a:spcBef>
                  <a:spcPts val="0"/>
                </a:spcBef>
                <a:spcAft>
                  <a:spcPts val="0"/>
                </a:spcAft>
                <a:defRPr/>
              </a:pPr>
              <a:r>
                <a:rPr lang="en-US" altLang="zh-CN" sz="1200" b="1" dirty="0">
                  <a:solidFill>
                    <a:srgbClr val="C00000"/>
                  </a:solidFill>
                  <a:effectLst>
                    <a:outerShdw blurRad="38100" dist="38100" dir="2700000" algn="tl">
                      <a:srgbClr val="000000">
                        <a:alpha val="43137"/>
                      </a:srgbClr>
                    </a:outerShdw>
                  </a:effectLst>
                  <a:latin typeface="+mn-lt"/>
                  <a:ea typeface="+mn-ea"/>
                </a:rPr>
                <a:t>April</a:t>
              </a:r>
              <a:endParaRPr lang="zh-CN" altLang="en-US" sz="1200" b="1" dirty="0">
                <a:solidFill>
                  <a:srgbClr val="C00000"/>
                </a:solidFill>
                <a:effectLst>
                  <a:outerShdw blurRad="38100" dist="38100" dir="2700000" algn="tl">
                    <a:srgbClr val="000000">
                      <a:alpha val="43137"/>
                    </a:srgbClr>
                  </a:outerShdw>
                </a:effectLst>
                <a:latin typeface="+mn-lt"/>
                <a:ea typeface="+mn-ea"/>
              </a:endParaRPr>
            </a:p>
          </p:txBody>
        </p:sp>
        <p:sp>
          <p:nvSpPr>
            <p:cNvPr id="79" name="TextBox 313"/>
            <p:cNvSpPr txBox="1"/>
            <p:nvPr/>
          </p:nvSpPr>
          <p:spPr>
            <a:xfrm>
              <a:off x="3587907" y="4740021"/>
              <a:ext cx="930119" cy="277909"/>
            </a:xfrm>
            <a:prstGeom prst="rect">
              <a:avLst/>
            </a:prstGeom>
            <a:noFill/>
          </p:spPr>
          <p:txBody>
            <a:bodyPr>
              <a:spAutoFit/>
            </a:bodyPr>
            <a:lstStyle/>
            <a:p>
              <a:pPr algn="r" fontAlgn="auto">
                <a:spcBef>
                  <a:spcPts val="0"/>
                </a:spcBef>
                <a:spcAft>
                  <a:spcPts val="0"/>
                </a:spcAft>
                <a:defRPr/>
              </a:pPr>
              <a:r>
                <a:rPr lang="en-US" altLang="zh-CN" sz="1200" b="1" dirty="0">
                  <a:solidFill>
                    <a:srgbClr val="FFC000"/>
                  </a:solidFill>
                  <a:effectLst>
                    <a:outerShdw blurRad="38100" dist="38100" dir="2700000" algn="tl">
                      <a:srgbClr val="000000">
                        <a:alpha val="43137"/>
                      </a:srgbClr>
                    </a:outerShdw>
                  </a:effectLst>
                  <a:latin typeface="+mn-lt"/>
                  <a:ea typeface="+mn-ea"/>
                </a:rPr>
                <a:t>June</a:t>
              </a:r>
              <a:endParaRPr lang="zh-CN" altLang="en-US" sz="1200" b="1" dirty="0">
                <a:solidFill>
                  <a:srgbClr val="FFC000"/>
                </a:solidFill>
                <a:effectLst>
                  <a:outerShdw blurRad="38100" dist="38100" dir="2700000" algn="tl">
                    <a:srgbClr val="000000">
                      <a:alpha val="43137"/>
                    </a:srgbClr>
                  </a:outerShdw>
                </a:effectLst>
                <a:latin typeface="+mn-lt"/>
                <a:ea typeface="+mn-ea"/>
              </a:endParaRPr>
            </a:p>
          </p:txBody>
        </p:sp>
        <p:sp>
          <p:nvSpPr>
            <p:cNvPr id="80" name="TextBox 314"/>
            <p:cNvSpPr txBox="1"/>
            <p:nvPr/>
          </p:nvSpPr>
          <p:spPr>
            <a:xfrm>
              <a:off x="4803729" y="4740021"/>
              <a:ext cx="928533" cy="277909"/>
            </a:xfrm>
            <a:prstGeom prst="rect">
              <a:avLst/>
            </a:prstGeom>
            <a:noFill/>
          </p:spPr>
          <p:txBody>
            <a:bodyPr>
              <a:spAutoFit/>
            </a:bodyPr>
            <a:lstStyle/>
            <a:p>
              <a:pPr algn="r" fontAlgn="auto">
                <a:spcBef>
                  <a:spcPts val="0"/>
                </a:spcBef>
                <a:spcAft>
                  <a:spcPts val="0"/>
                </a:spcAft>
                <a:defRPr/>
              </a:pPr>
              <a:r>
                <a:rPr lang="en-US" altLang="zh-CN" sz="1200" b="1" dirty="0">
                  <a:solidFill>
                    <a:srgbClr val="FFC000"/>
                  </a:solidFill>
                  <a:effectLst>
                    <a:outerShdw blurRad="38100" dist="38100" dir="2700000" algn="tl">
                      <a:srgbClr val="000000">
                        <a:alpha val="43137"/>
                      </a:srgbClr>
                    </a:outerShdw>
                  </a:effectLst>
                  <a:latin typeface="+mn-lt"/>
                  <a:ea typeface="+mn-ea"/>
                </a:rPr>
                <a:t>August</a:t>
              </a:r>
              <a:endParaRPr lang="zh-CN" altLang="en-US" sz="1200" b="1" dirty="0">
                <a:solidFill>
                  <a:srgbClr val="FFC000"/>
                </a:solidFill>
                <a:effectLst>
                  <a:outerShdw blurRad="38100" dist="38100" dir="2700000" algn="tl">
                    <a:srgbClr val="000000">
                      <a:alpha val="43137"/>
                    </a:srgbClr>
                  </a:outerShdw>
                </a:effectLst>
                <a:latin typeface="+mn-lt"/>
                <a:ea typeface="+mn-ea"/>
              </a:endParaRPr>
            </a:p>
          </p:txBody>
        </p:sp>
        <p:sp>
          <p:nvSpPr>
            <p:cNvPr id="81" name="TextBox 315"/>
            <p:cNvSpPr txBox="1"/>
            <p:nvPr/>
          </p:nvSpPr>
          <p:spPr>
            <a:xfrm>
              <a:off x="5924316" y="4740021"/>
              <a:ext cx="999958" cy="277909"/>
            </a:xfrm>
            <a:prstGeom prst="rect">
              <a:avLst/>
            </a:prstGeom>
            <a:noFill/>
          </p:spPr>
          <p:txBody>
            <a:bodyPr>
              <a:spAutoFit/>
            </a:bodyPr>
            <a:lstStyle/>
            <a:p>
              <a:pPr algn="r" fontAlgn="auto">
                <a:spcBef>
                  <a:spcPts val="0"/>
                </a:spcBef>
                <a:spcAft>
                  <a:spcPts val="0"/>
                </a:spcAft>
                <a:defRPr/>
              </a:pPr>
              <a:r>
                <a:rPr lang="en-US" altLang="zh-CN" sz="1200" b="1" dirty="0">
                  <a:solidFill>
                    <a:srgbClr val="FFC000"/>
                  </a:solidFill>
                  <a:effectLst>
                    <a:outerShdw blurRad="38100" dist="38100" dir="2700000" algn="tl">
                      <a:srgbClr val="000000">
                        <a:alpha val="43137"/>
                      </a:srgbClr>
                    </a:outerShdw>
                  </a:effectLst>
                  <a:latin typeface="+mn-lt"/>
                  <a:ea typeface="+mn-ea"/>
                </a:rPr>
                <a:t>October</a:t>
              </a:r>
              <a:endParaRPr lang="zh-CN" altLang="en-US" sz="1200" b="1" dirty="0">
                <a:solidFill>
                  <a:srgbClr val="FFC000"/>
                </a:solidFill>
                <a:effectLst>
                  <a:outerShdw blurRad="38100" dist="38100" dir="2700000" algn="tl">
                    <a:srgbClr val="000000">
                      <a:alpha val="43137"/>
                    </a:srgbClr>
                  </a:outerShdw>
                </a:effectLst>
                <a:latin typeface="+mn-lt"/>
                <a:ea typeface="+mn-ea"/>
              </a:endParaRPr>
            </a:p>
          </p:txBody>
        </p:sp>
        <p:sp>
          <p:nvSpPr>
            <p:cNvPr id="82" name="TextBox 316"/>
            <p:cNvSpPr txBox="1"/>
            <p:nvPr/>
          </p:nvSpPr>
          <p:spPr>
            <a:xfrm>
              <a:off x="7119504" y="4740021"/>
              <a:ext cx="999958" cy="277909"/>
            </a:xfrm>
            <a:prstGeom prst="rect">
              <a:avLst/>
            </a:prstGeom>
            <a:noFill/>
          </p:spPr>
          <p:txBody>
            <a:bodyPr>
              <a:spAutoFit/>
            </a:bodyPr>
            <a:lstStyle/>
            <a:p>
              <a:pPr algn="r" fontAlgn="auto">
                <a:spcBef>
                  <a:spcPts val="0"/>
                </a:spcBef>
                <a:spcAft>
                  <a:spcPts val="0"/>
                </a:spcAft>
                <a:defRPr/>
              </a:pPr>
              <a:r>
                <a:rPr lang="en-US" altLang="zh-CN" sz="1200" b="1" dirty="0">
                  <a:solidFill>
                    <a:srgbClr val="FFC000"/>
                  </a:solidFill>
                  <a:effectLst>
                    <a:outerShdw blurRad="38100" dist="38100" dir="2700000" algn="tl">
                      <a:srgbClr val="000000">
                        <a:alpha val="43137"/>
                      </a:srgbClr>
                    </a:outerShdw>
                  </a:effectLst>
                  <a:latin typeface="+mn-lt"/>
                  <a:ea typeface="+mn-ea"/>
                </a:rPr>
                <a:t>December</a:t>
              </a:r>
              <a:endParaRPr lang="zh-CN" altLang="en-US" sz="1200" b="1" dirty="0">
                <a:solidFill>
                  <a:srgbClr val="FFC000"/>
                </a:solidFill>
                <a:effectLst>
                  <a:outerShdw blurRad="38100" dist="38100" dir="2700000" algn="tl">
                    <a:srgbClr val="000000">
                      <a:alpha val="43137"/>
                    </a:srgbClr>
                  </a:outerShdw>
                </a:effectLst>
                <a:latin typeface="+mn-lt"/>
                <a:ea typeface="+mn-ea"/>
              </a:endParaRPr>
            </a:p>
          </p:txBody>
        </p:sp>
        <p:grpSp>
          <p:nvGrpSpPr>
            <p:cNvPr id="83" name="组合 308"/>
            <p:cNvGrpSpPr/>
            <p:nvPr/>
          </p:nvGrpSpPr>
          <p:grpSpPr bwMode="auto">
            <a:xfrm>
              <a:off x="991192" y="4969668"/>
              <a:ext cx="7141830" cy="923649"/>
              <a:chOff x="991192" y="5320508"/>
              <a:chExt cx="7141830" cy="923649"/>
            </a:xfrm>
          </p:grpSpPr>
          <p:sp>
            <p:nvSpPr>
              <p:cNvPr id="84" name="TextBox 318"/>
              <p:cNvSpPr txBox="1">
                <a:spLocks noChangeArrowheads="1"/>
              </p:cNvSpPr>
              <p:nvPr/>
            </p:nvSpPr>
            <p:spPr bwMode="auto">
              <a:xfrm>
                <a:off x="6990014" y="5320508"/>
                <a:ext cx="1143008" cy="923648"/>
              </a:xfrm>
              <a:prstGeom prst="rect">
                <a:avLst/>
              </a:prstGeom>
              <a:noFill/>
              <a:ln w="9525">
                <a:noFill/>
                <a:miter lim="800000"/>
              </a:ln>
            </p:spPr>
            <p:txBody>
              <a:bodyPr>
                <a:spAutoFit/>
              </a:bodyPr>
              <a:lstStyle/>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高压开关柜</a:t>
                </a:r>
                <a:endParaRPr lang="en-US" altLang="zh-CN" sz="12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变压器</a:t>
                </a:r>
                <a:endParaRPr lang="en-US" altLang="zh-CN" sz="12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冷水机组</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85" name="TextBox 319"/>
              <p:cNvSpPr txBox="1">
                <a:spLocks noChangeArrowheads="1"/>
              </p:cNvSpPr>
              <p:nvPr/>
            </p:nvSpPr>
            <p:spPr bwMode="auto">
              <a:xfrm>
                <a:off x="5769600" y="5320508"/>
                <a:ext cx="1143008" cy="923648"/>
              </a:xfrm>
              <a:prstGeom prst="rect">
                <a:avLst/>
              </a:prstGeom>
              <a:noFill/>
              <a:ln w="9525">
                <a:noFill/>
                <a:miter lim="800000"/>
              </a:ln>
            </p:spPr>
            <p:txBody>
              <a:bodyPr>
                <a:spAutoFit/>
              </a:bodyPr>
              <a:lstStyle/>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消防演练</a:t>
                </a:r>
                <a:endParaRPr lang="en-US" altLang="zh-CN" sz="12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高压监控系统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油机监控系统</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86" name="TextBox 320"/>
              <p:cNvSpPr txBox="1">
                <a:spLocks noChangeArrowheads="1"/>
              </p:cNvSpPr>
              <p:nvPr/>
            </p:nvSpPr>
            <p:spPr bwMode="auto">
              <a:xfrm>
                <a:off x="4594106" y="5320508"/>
                <a:ext cx="1143008" cy="923648"/>
              </a:xfrm>
              <a:prstGeom prst="rect">
                <a:avLst/>
              </a:prstGeom>
              <a:noFill/>
              <a:ln w="9525">
                <a:noFill/>
                <a:miter lim="800000"/>
              </a:ln>
            </p:spPr>
            <p:txBody>
              <a:bodyPr>
                <a:spAutoFit/>
              </a:bodyPr>
              <a:lstStyle/>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机房空调系统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水处理系统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冷板换系统</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87" name="TextBox 321"/>
              <p:cNvSpPr txBox="1">
                <a:spLocks noChangeArrowheads="1"/>
              </p:cNvSpPr>
              <p:nvPr/>
            </p:nvSpPr>
            <p:spPr bwMode="auto">
              <a:xfrm>
                <a:off x="3378026" y="5320508"/>
                <a:ext cx="1143008" cy="923648"/>
              </a:xfrm>
              <a:prstGeom prst="rect">
                <a:avLst/>
              </a:prstGeom>
              <a:noFill/>
              <a:ln w="9525">
                <a:noFill/>
                <a:miter lim="800000"/>
              </a:ln>
            </p:spPr>
            <p:txBody>
              <a:bodyPr>
                <a:spAutoFit/>
              </a:bodyPr>
              <a:lstStyle/>
              <a:p>
                <a:pPr algn="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油机年度</a:t>
                </a:r>
                <a:r>
                  <a:rPr lang="zh-CN" altLang="en-US" sz="1200" dirty="0">
                    <a:solidFill>
                      <a:schemeClr val="bg1"/>
                    </a:solidFill>
                    <a:latin typeface="微软雅黑" panose="020B0503020204020204" pitchFamily="34" charset="-122"/>
                    <a:ea typeface="微软雅黑" panose="020B0503020204020204" pitchFamily="34" charset="-122"/>
                  </a:rPr>
                  <a:t>保养</a:t>
                </a:r>
                <a:endParaRPr lang="en-US" altLang="zh-CN" sz="12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电</a:t>
                </a:r>
                <a:r>
                  <a:rPr lang="zh-CN" altLang="en-US" sz="1200" dirty="0" smtClean="0">
                    <a:solidFill>
                      <a:schemeClr val="bg1"/>
                    </a:solidFill>
                    <a:latin typeface="微软雅黑" panose="020B0503020204020204" pitchFamily="34" charset="-122"/>
                    <a:ea typeface="微软雅黑" panose="020B0503020204020204" pitchFamily="34" charset="-122"/>
                  </a:rPr>
                  <a:t>量</a:t>
                </a:r>
                <a:r>
                  <a:rPr lang="zh-CN" altLang="en-US" sz="1200" dirty="0">
                    <a:solidFill>
                      <a:schemeClr val="bg1"/>
                    </a:solidFill>
                    <a:latin typeface="微软雅黑" panose="020B0503020204020204" pitchFamily="34" charset="-122"/>
                    <a:ea typeface="微软雅黑" panose="020B0503020204020204" pitchFamily="34" charset="-122"/>
                  </a:rPr>
                  <a:t>监控系统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智能仪表系统</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88" name="TextBox 322"/>
              <p:cNvSpPr txBox="1">
                <a:spLocks noChangeArrowheads="1"/>
              </p:cNvSpPr>
              <p:nvPr/>
            </p:nvSpPr>
            <p:spPr bwMode="auto">
              <a:xfrm>
                <a:off x="2198032" y="5320508"/>
                <a:ext cx="1143008" cy="923649"/>
              </a:xfrm>
              <a:prstGeom prst="rect">
                <a:avLst/>
              </a:prstGeom>
              <a:noFill/>
              <a:ln w="9525">
                <a:noFill/>
                <a:miter lim="800000"/>
              </a:ln>
            </p:spPr>
            <p:txBody>
              <a:bodyPr>
                <a:spAutoFit/>
              </a:bodyPr>
              <a:lstStyle/>
              <a:p>
                <a:pPr algn="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rPr>
                  <a:t>消防蝶阀系统</a:t>
                </a:r>
                <a:endParaRPr lang="en-US" altLang="zh-CN" sz="1200" b="1" dirty="0">
                  <a:solidFill>
                    <a:srgbClr val="C00000"/>
                  </a:solidFill>
                  <a:latin typeface="微软雅黑" panose="020B0503020204020204" pitchFamily="34" charset="-122"/>
                  <a:ea typeface="微软雅黑" panose="020B0503020204020204" pitchFamily="34" charset="-122"/>
                </a:endParaRPr>
              </a:p>
              <a:p>
                <a:pPr algn="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rPr>
                  <a:t>消防水泵系统</a:t>
                </a:r>
                <a:endParaRPr lang="en-US" altLang="zh-CN" sz="1200" b="1" dirty="0">
                  <a:solidFill>
                    <a:srgbClr val="C00000"/>
                  </a:solidFill>
                  <a:latin typeface="微软雅黑" panose="020B0503020204020204" pitchFamily="34" charset="-122"/>
                  <a:ea typeface="微软雅黑" panose="020B0503020204020204" pitchFamily="34" charset="-122"/>
                </a:endParaRPr>
              </a:p>
              <a:p>
                <a:pPr algn="r">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rPr>
                  <a:t>烟雾传感器</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89" name="TextBox 323"/>
              <p:cNvSpPr txBox="1">
                <a:spLocks noChangeArrowheads="1"/>
              </p:cNvSpPr>
              <p:nvPr/>
            </p:nvSpPr>
            <p:spPr bwMode="auto">
              <a:xfrm>
                <a:off x="991192" y="5320508"/>
                <a:ext cx="1143008" cy="923649"/>
              </a:xfrm>
              <a:prstGeom prst="rect">
                <a:avLst/>
              </a:prstGeom>
              <a:noFill/>
              <a:ln w="9525">
                <a:noFill/>
                <a:miter lim="800000"/>
              </a:ln>
            </p:spPr>
            <p:txBody>
              <a:bodyPr>
                <a:spAutoFit/>
              </a:bodyPr>
              <a:lstStyle/>
              <a:p>
                <a:pPr algn="r">
                  <a:lnSpc>
                    <a:spcPct val="150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应急广播系统</a:t>
                </a:r>
                <a:endParaRPr lang="en-US" altLang="zh-CN" sz="1200" dirty="0">
                  <a:solidFill>
                    <a:schemeClr val="bg1">
                      <a:lumMod val="9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烟雾感应系统</a:t>
                </a:r>
                <a:endParaRPr lang="en-US" altLang="zh-CN" sz="1200" dirty="0">
                  <a:solidFill>
                    <a:schemeClr val="bg1">
                      <a:lumMod val="9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火灾感应系统</a:t>
                </a:r>
                <a:endParaRPr lang="en-US" altLang="zh-CN" sz="1200" dirty="0">
                  <a:solidFill>
                    <a:schemeClr val="bg1">
                      <a:lumMod val="95000"/>
                    </a:schemeClr>
                  </a:solidFill>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bwMode="auto">
          <a:xfrm>
            <a:off x="2232618" y="2016261"/>
            <a:ext cx="7559675" cy="1435100"/>
            <a:chOff x="1021048" y="2214554"/>
            <a:chExt cx="7559728" cy="1435110"/>
          </a:xfrm>
        </p:grpSpPr>
        <p:grpSp>
          <p:nvGrpSpPr>
            <p:cNvPr id="109" name="组合 63"/>
            <p:cNvGrpSpPr/>
            <p:nvPr/>
          </p:nvGrpSpPr>
          <p:grpSpPr>
            <a:xfrm>
              <a:off x="1021048" y="2214554"/>
              <a:ext cx="71438" cy="1428760"/>
              <a:chOff x="1179092" y="2143116"/>
              <a:chExt cx="71438" cy="1428760"/>
            </a:xfrm>
            <a:effectLst>
              <a:outerShdw blurRad="50800" dist="38100" dir="2700000" algn="tl" rotWithShape="0">
                <a:prstClr val="black">
                  <a:alpha val="40000"/>
                </a:prstClr>
              </a:outerShdw>
            </a:effectLst>
          </p:grpSpPr>
          <p:sp>
            <p:nvSpPr>
              <p:cNvPr id="139" name="等腰三角形 138"/>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140" name="直接连接符 139"/>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10" name="组合 64"/>
            <p:cNvGrpSpPr/>
            <p:nvPr/>
          </p:nvGrpSpPr>
          <p:grpSpPr>
            <a:xfrm>
              <a:off x="2306932" y="2220904"/>
              <a:ext cx="71438" cy="1428760"/>
              <a:chOff x="1179092" y="2143116"/>
              <a:chExt cx="71438" cy="1428760"/>
            </a:xfrm>
            <a:effectLst>
              <a:outerShdw blurRad="50800" dist="38100" dir="2700000" algn="tl" rotWithShape="0">
                <a:prstClr val="black">
                  <a:alpha val="40000"/>
                </a:prstClr>
              </a:outerShdw>
            </a:effectLst>
          </p:grpSpPr>
          <p:sp>
            <p:nvSpPr>
              <p:cNvPr id="137" name="等腰三角形 136"/>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138" name="直接连接符 137"/>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11" name="组合 67"/>
            <p:cNvGrpSpPr/>
            <p:nvPr/>
          </p:nvGrpSpPr>
          <p:grpSpPr>
            <a:xfrm>
              <a:off x="3581704" y="2216142"/>
              <a:ext cx="71438" cy="1428760"/>
              <a:chOff x="1179092" y="2143116"/>
              <a:chExt cx="71438" cy="1428760"/>
            </a:xfrm>
            <a:effectLst>
              <a:outerShdw blurRad="50800" dist="38100" dir="2700000" algn="tl" rotWithShape="0">
                <a:prstClr val="black">
                  <a:alpha val="40000"/>
                </a:prstClr>
              </a:outerShdw>
            </a:effectLst>
          </p:grpSpPr>
          <p:sp>
            <p:nvSpPr>
              <p:cNvPr id="135" name="等腰三角形 134"/>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136" name="直接连接符 135"/>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12" name="组合 70"/>
            <p:cNvGrpSpPr/>
            <p:nvPr/>
          </p:nvGrpSpPr>
          <p:grpSpPr>
            <a:xfrm>
              <a:off x="4846950" y="2220904"/>
              <a:ext cx="71438" cy="1428760"/>
              <a:chOff x="1179092" y="2143116"/>
              <a:chExt cx="71438" cy="1428760"/>
            </a:xfrm>
            <a:effectLst>
              <a:outerShdw blurRad="50800" dist="38100" dir="2700000" algn="tl" rotWithShape="0">
                <a:prstClr val="black">
                  <a:alpha val="40000"/>
                </a:prstClr>
              </a:outerShdw>
            </a:effectLst>
          </p:grpSpPr>
          <p:sp>
            <p:nvSpPr>
              <p:cNvPr id="133" name="等腰三角形 132"/>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134" name="直接连接符 133"/>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13" name="组合 73"/>
            <p:cNvGrpSpPr/>
            <p:nvPr/>
          </p:nvGrpSpPr>
          <p:grpSpPr>
            <a:xfrm>
              <a:off x="6120134" y="2220904"/>
              <a:ext cx="71438" cy="1428760"/>
              <a:chOff x="1179092" y="2143116"/>
              <a:chExt cx="71438" cy="1428760"/>
            </a:xfrm>
            <a:effectLst>
              <a:outerShdw blurRad="50800" dist="38100" dir="2700000" algn="tl" rotWithShape="0">
                <a:prstClr val="black">
                  <a:alpha val="40000"/>
                </a:prstClr>
              </a:outerShdw>
            </a:effectLst>
          </p:grpSpPr>
          <p:sp>
            <p:nvSpPr>
              <p:cNvPr id="131" name="等腰三角形 130"/>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132" name="直接连接符 131"/>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14" name="组合 76"/>
            <p:cNvGrpSpPr/>
            <p:nvPr/>
          </p:nvGrpSpPr>
          <p:grpSpPr>
            <a:xfrm>
              <a:off x="7401254" y="2220904"/>
              <a:ext cx="71438" cy="1428760"/>
              <a:chOff x="1179092" y="2143116"/>
              <a:chExt cx="71438" cy="1428760"/>
            </a:xfrm>
            <a:effectLst>
              <a:outerShdw blurRad="50800" dist="38100" dir="2700000" algn="tl" rotWithShape="0">
                <a:prstClr val="black">
                  <a:alpha val="40000"/>
                </a:prstClr>
              </a:outerShdw>
            </a:effectLst>
          </p:grpSpPr>
          <p:sp>
            <p:nvSpPr>
              <p:cNvPr id="129" name="等腰三角形 128"/>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130" name="直接连接符 129"/>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15" name="组合 340"/>
            <p:cNvGrpSpPr/>
            <p:nvPr/>
          </p:nvGrpSpPr>
          <p:grpSpPr bwMode="auto">
            <a:xfrm>
              <a:off x="1049098" y="2244948"/>
              <a:ext cx="7391774" cy="276999"/>
              <a:chOff x="1049098" y="2595788"/>
              <a:chExt cx="7391774" cy="276999"/>
            </a:xfrm>
          </p:grpSpPr>
          <p:sp>
            <p:nvSpPr>
              <p:cNvPr id="123" name="TextBox 357"/>
              <p:cNvSpPr txBox="1"/>
              <p:nvPr/>
            </p:nvSpPr>
            <p:spPr>
              <a:xfrm>
                <a:off x="1049623" y="2595556"/>
                <a:ext cx="928694" cy="277815"/>
              </a:xfrm>
              <a:prstGeom prst="rect">
                <a:avLst/>
              </a:prstGeom>
              <a:noFill/>
            </p:spPr>
            <p:txBody>
              <a:bodyPr>
                <a:spAutoFit/>
              </a:bodyPr>
              <a:lstStyle/>
              <a:p>
                <a:pPr algn="l" fontAlgn="auto">
                  <a:spcBef>
                    <a:spcPts val="0"/>
                  </a:spcBef>
                  <a:spcAft>
                    <a:spcPts val="0"/>
                  </a:spcAft>
                  <a:defRPr/>
                </a:pPr>
                <a:r>
                  <a:rPr lang="en-US" altLang="zh-CN" sz="1200" b="1" dirty="0">
                    <a:solidFill>
                      <a:schemeClr val="accent1">
                        <a:lumMod val="75000"/>
                      </a:schemeClr>
                    </a:solidFill>
                    <a:effectLst>
                      <a:outerShdw blurRad="38100" dist="38100" dir="2700000" algn="tl">
                        <a:srgbClr val="000000">
                          <a:alpha val="43137"/>
                        </a:srgbClr>
                      </a:outerShdw>
                    </a:effectLst>
                    <a:latin typeface="+mn-lt"/>
                    <a:ea typeface="+mn-ea"/>
                  </a:rPr>
                  <a:t>January</a:t>
                </a:r>
                <a:endParaRPr lang="zh-CN" altLang="en-US" sz="1200" b="1" dirty="0">
                  <a:solidFill>
                    <a:schemeClr val="accent1">
                      <a:lumMod val="75000"/>
                    </a:schemeClr>
                  </a:solidFill>
                  <a:effectLst>
                    <a:outerShdw blurRad="38100" dist="38100" dir="2700000" algn="tl">
                      <a:srgbClr val="000000">
                        <a:alpha val="43137"/>
                      </a:srgbClr>
                    </a:outerShdw>
                  </a:effectLst>
                  <a:latin typeface="+mn-lt"/>
                  <a:ea typeface="+mn-ea"/>
                </a:endParaRPr>
              </a:p>
            </p:txBody>
          </p:sp>
          <p:sp>
            <p:nvSpPr>
              <p:cNvPr id="124" name="TextBox 358"/>
              <p:cNvSpPr txBox="1"/>
              <p:nvPr/>
            </p:nvSpPr>
            <p:spPr>
              <a:xfrm>
                <a:off x="2345032" y="2595556"/>
                <a:ext cx="928694" cy="277815"/>
              </a:xfrm>
              <a:prstGeom prst="rect">
                <a:avLst/>
              </a:prstGeom>
              <a:noFill/>
            </p:spPr>
            <p:txBody>
              <a:bodyPr>
                <a:spAutoFit/>
              </a:bodyPr>
              <a:lstStyle/>
              <a:p>
                <a:pPr algn="l" fontAlgn="auto">
                  <a:spcBef>
                    <a:spcPts val="0"/>
                  </a:spcBef>
                  <a:spcAft>
                    <a:spcPts val="0"/>
                  </a:spcAft>
                  <a:defRPr/>
                </a:pPr>
                <a:r>
                  <a:rPr lang="en-US" altLang="zh-CN" sz="1200" b="1" dirty="0">
                    <a:solidFill>
                      <a:schemeClr val="accent1">
                        <a:lumMod val="75000"/>
                      </a:schemeClr>
                    </a:solidFill>
                    <a:effectLst>
                      <a:outerShdw blurRad="38100" dist="38100" dir="2700000" algn="tl">
                        <a:srgbClr val="000000">
                          <a:alpha val="43137"/>
                        </a:srgbClr>
                      </a:outerShdw>
                    </a:effectLst>
                    <a:latin typeface="+mn-lt"/>
                    <a:ea typeface="+mn-ea"/>
                  </a:rPr>
                  <a:t>March</a:t>
                </a:r>
                <a:endParaRPr lang="zh-CN" altLang="en-US" sz="1200" b="1" dirty="0">
                  <a:solidFill>
                    <a:schemeClr val="accent1">
                      <a:lumMod val="75000"/>
                    </a:schemeClr>
                  </a:solidFill>
                  <a:effectLst>
                    <a:outerShdw blurRad="38100" dist="38100" dir="2700000" algn="tl">
                      <a:srgbClr val="000000">
                        <a:alpha val="43137"/>
                      </a:srgbClr>
                    </a:outerShdw>
                  </a:effectLst>
                  <a:latin typeface="+mn-lt"/>
                  <a:ea typeface="+mn-ea"/>
                </a:endParaRPr>
              </a:p>
            </p:txBody>
          </p:sp>
          <p:sp>
            <p:nvSpPr>
              <p:cNvPr id="125" name="TextBox 359"/>
              <p:cNvSpPr txBox="1"/>
              <p:nvPr/>
            </p:nvSpPr>
            <p:spPr>
              <a:xfrm>
                <a:off x="3622978" y="2595556"/>
                <a:ext cx="928695" cy="277815"/>
              </a:xfrm>
              <a:prstGeom prst="rect">
                <a:avLst/>
              </a:prstGeom>
              <a:noFill/>
            </p:spPr>
            <p:txBody>
              <a:bodyPr>
                <a:spAutoFit/>
              </a:bodyPr>
              <a:lstStyle/>
              <a:p>
                <a:pPr algn="l" fontAlgn="auto">
                  <a:spcBef>
                    <a:spcPts val="0"/>
                  </a:spcBef>
                  <a:spcAft>
                    <a:spcPts val="0"/>
                  </a:spcAft>
                  <a:defRPr/>
                </a:pPr>
                <a:r>
                  <a:rPr lang="en-US" altLang="zh-CN" sz="1200" b="1" dirty="0">
                    <a:solidFill>
                      <a:schemeClr val="accent1">
                        <a:lumMod val="75000"/>
                      </a:schemeClr>
                    </a:solidFill>
                    <a:effectLst>
                      <a:outerShdw blurRad="38100" dist="38100" dir="2700000" algn="tl">
                        <a:srgbClr val="000000">
                          <a:alpha val="43137"/>
                        </a:srgbClr>
                      </a:outerShdw>
                    </a:effectLst>
                    <a:latin typeface="+mn-lt"/>
                    <a:ea typeface="+mn-ea"/>
                  </a:rPr>
                  <a:t>May</a:t>
                </a:r>
                <a:endParaRPr lang="zh-CN" altLang="en-US" sz="1200" b="1" dirty="0">
                  <a:solidFill>
                    <a:schemeClr val="accent1">
                      <a:lumMod val="75000"/>
                    </a:schemeClr>
                  </a:solidFill>
                  <a:effectLst>
                    <a:outerShdw blurRad="38100" dist="38100" dir="2700000" algn="tl">
                      <a:srgbClr val="000000">
                        <a:alpha val="43137"/>
                      </a:srgbClr>
                    </a:outerShdw>
                  </a:effectLst>
                  <a:latin typeface="+mn-lt"/>
                  <a:ea typeface="+mn-ea"/>
                </a:endParaRPr>
              </a:p>
            </p:txBody>
          </p:sp>
          <p:sp>
            <p:nvSpPr>
              <p:cNvPr id="126" name="TextBox 360"/>
              <p:cNvSpPr txBox="1"/>
              <p:nvPr/>
            </p:nvSpPr>
            <p:spPr>
              <a:xfrm>
                <a:off x="4878700" y="2595556"/>
                <a:ext cx="928694" cy="277815"/>
              </a:xfrm>
              <a:prstGeom prst="rect">
                <a:avLst/>
              </a:prstGeom>
              <a:noFill/>
            </p:spPr>
            <p:txBody>
              <a:bodyPr>
                <a:spAutoFit/>
              </a:bodyPr>
              <a:lstStyle/>
              <a:p>
                <a:pPr algn="l" fontAlgn="auto">
                  <a:spcBef>
                    <a:spcPts val="0"/>
                  </a:spcBef>
                  <a:spcAft>
                    <a:spcPts val="0"/>
                  </a:spcAft>
                  <a:defRPr/>
                </a:pPr>
                <a:r>
                  <a:rPr lang="en-US" altLang="zh-CN" sz="1200" b="1" dirty="0">
                    <a:solidFill>
                      <a:schemeClr val="accent1">
                        <a:lumMod val="75000"/>
                      </a:schemeClr>
                    </a:solidFill>
                    <a:effectLst>
                      <a:outerShdw blurRad="38100" dist="38100" dir="2700000" algn="tl">
                        <a:srgbClr val="000000">
                          <a:alpha val="43137"/>
                        </a:srgbClr>
                      </a:outerShdw>
                    </a:effectLst>
                    <a:latin typeface="+mn-lt"/>
                    <a:ea typeface="+mn-ea"/>
                  </a:rPr>
                  <a:t>July</a:t>
                </a:r>
                <a:endParaRPr lang="zh-CN" altLang="en-US" sz="1200" b="1" dirty="0">
                  <a:solidFill>
                    <a:schemeClr val="accent1">
                      <a:lumMod val="75000"/>
                    </a:schemeClr>
                  </a:solidFill>
                  <a:effectLst>
                    <a:outerShdw blurRad="38100" dist="38100" dir="2700000" algn="tl">
                      <a:srgbClr val="000000">
                        <a:alpha val="43137"/>
                      </a:srgbClr>
                    </a:outerShdw>
                  </a:effectLst>
                  <a:latin typeface="+mn-lt"/>
                  <a:ea typeface="+mn-ea"/>
                </a:endParaRPr>
              </a:p>
            </p:txBody>
          </p:sp>
          <p:sp>
            <p:nvSpPr>
              <p:cNvPr id="127" name="TextBox 361"/>
              <p:cNvSpPr txBox="1"/>
              <p:nvPr/>
            </p:nvSpPr>
            <p:spPr>
              <a:xfrm>
                <a:off x="6156646" y="2595556"/>
                <a:ext cx="1000132" cy="277815"/>
              </a:xfrm>
              <a:prstGeom prst="rect">
                <a:avLst/>
              </a:prstGeom>
              <a:noFill/>
            </p:spPr>
            <p:txBody>
              <a:bodyPr>
                <a:spAutoFit/>
              </a:bodyPr>
              <a:lstStyle/>
              <a:p>
                <a:pPr algn="l" fontAlgn="auto">
                  <a:spcBef>
                    <a:spcPts val="0"/>
                  </a:spcBef>
                  <a:spcAft>
                    <a:spcPts val="0"/>
                  </a:spcAft>
                  <a:defRPr/>
                </a:pPr>
                <a:r>
                  <a:rPr lang="en-US" altLang="zh-CN" sz="1200" b="1" dirty="0">
                    <a:solidFill>
                      <a:schemeClr val="accent1">
                        <a:lumMod val="75000"/>
                      </a:schemeClr>
                    </a:solidFill>
                    <a:effectLst>
                      <a:outerShdw blurRad="38100" dist="38100" dir="2700000" algn="tl">
                        <a:srgbClr val="000000">
                          <a:alpha val="43137"/>
                        </a:srgbClr>
                      </a:outerShdw>
                    </a:effectLst>
                    <a:latin typeface="+mn-lt"/>
                    <a:ea typeface="+mn-ea"/>
                  </a:rPr>
                  <a:t>September</a:t>
                </a:r>
                <a:endParaRPr lang="zh-CN" altLang="en-US" sz="1200" b="1" dirty="0">
                  <a:solidFill>
                    <a:schemeClr val="accent1">
                      <a:lumMod val="75000"/>
                    </a:schemeClr>
                  </a:solidFill>
                  <a:effectLst>
                    <a:outerShdw blurRad="38100" dist="38100" dir="2700000" algn="tl">
                      <a:srgbClr val="000000">
                        <a:alpha val="43137"/>
                      </a:srgbClr>
                    </a:outerShdw>
                  </a:effectLst>
                  <a:latin typeface="+mn-lt"/>
                  <a:ea typeface="+mn-ea"/>
                </a:endParaRPr>
              </a:p>
            </p:txBody>
          </p:sp>
          <p:sp>
            <p:nvSpPr>
              <p:cNvPr id="128" name="TextBox 362"/>
              <p:cNvSpPr txBox="1"/>
              <p:nvPr/>
            </p:nvSpPr>
            <p:spPr>
              <a:xfrm>
                <a:off x="7440943" y="2595556"/>
                <a:ext cx="1000132" cy="277815"/>
              </a:xfrm>
              <a:prstGeom prst="rect">
                <a:avLst/>
              </a:prstGeom>
              <a:noFill/>
            </p:spPr>
            <p:txBody>
              <a:bodyPr>
                <a:spAutoFit/>
              </a:bodyPr>
              <a:lstStyle/>
              <a:p>
                <a:pPr algn="l" fontAlgn="auto">
                  <a:spcBef>
                    <a:spcPts val="0"/>
                  </a:spcBef>
                  <a:spcAft>
                    <a:spcPts val="0"/>
                  </a:spcAft>
                  <a:defRPr/>
                </a:pPr>
                <a:r>
                  <a:rPr lang="en-US" altLang="zh-CN" sz="1200" b="1" dirty="0">
                    <a:solidFill>
                      <a:schemeClr val="accent1">
                        <a:lumMod val="75000"/>
                      </a:schemeClr>
                    </a:solidFill>
                    <a:effectLst>
                      <a:outerShdw blurRad="38100" dist="38100" dir="2700000" algn="tl">
                        <a:srgbClr val="000000">
                          <a:alpha val="43137"/>
                        </a:srgbClr>
                      </a:outerShdw>
                    </a:effectLst>
                    <a:latin typeface="+mn-lt"/>
                    <a:ea typeface="+mn-ea"/>
                  </a:rPr>
                  <a:t>November</a:t>
                </a:r>
                <a:endParaRPr lang="zh-CN" altLang="en-US" sz="1200" b="1" dirty="0">
                  <a:solidFill>
                    <a:schemeClr val="accent1">
                      <a:lumMod val="75000"/>
                    </a:schemeClr>
                  </a:solidFill>
                  <a:effectLst>
                    <a:outerShdw blurRad="38100" dist="38100" dir="2700000" algn="tl">
                      <a:srgbClr val="000000">
                        <a:alpha val="43137"/>
                      </a:srgbClr>
                    </a:outerShdw>
                  </a:effectLst>
                  <a:latin typeface="+mn-lt"/>
                  <a:ea typeface="+mn-ea"/>
                </a:endParaRPr>
              </a:p>
            </p:txBody>
          </p:sp>
        </p:grpSp>
        <p:grpSp>
          <p:nvGrpSpPr>
            <p:cNvPr id="116" name="组合 341"/>
            <p:cNvGrpSpPr/>
            <p:nvPr/>
          </p:nvGrpSpPr>
          <p:grpSpPr bwMode="auto">
            <a:xfrm>
              <a:off x="1060736" y="2493956"/>
              <a:ext cx="7520040" cy="923336"/>
              <a:chOff x="1060736" y="2844796"/>
              <a:chExt cx="7520040" cy="923336"/>
            </a:xfrm>
          </p:grpSpPr>
          <p:sp>
            <p:nvSpPr>
              <p:cNvPr id="117" name="TextBox 351"/>
              <p:cNvSpPr txBox="1">
                <a:spLocks noChangeArrowheads="1"/>
              </p:cNvSpPr>
              <p:nvPr/>
            </p:nvSpPr>
            <p:spPr bwMode="auto">
              <a:xfrm>
                <a:off x="7437768" y="2844796"/>
                <a:ext cx="1143008" cy="923336"/>
              </a:xfrm>
              <a:prstGeom prst="rect">
                <a:avLst/>
              </a:prstGeom>
              <a:noFill/>
              <a:ln w="9525">
                <a:noFill/>
                <a:miter lim="800000"/>
              </a:ln>
            </p:spPr>
            <p:txBody>
              <a:bodyPr>
                <a:spAutoFit/>
              </a:bodyPr>
              <a:lstStyle/>
              <a:p>
                <a:pPr algn="l">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UPS</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蓄电池</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低压配电柜</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18" name="TextBox 352"/>
              <p:cNvSpPr txBox="1">
                <a:spLocks noChangeArrowheads="1"/>
              </p:cNvSpPr>
              <p:nvPr/>
            </p:nvSpPr>
            <p:spPr bwMode="auto">
              <a:xfrm>
                <a:off x="1060736" y="2844796"/>
                <a:ext cx="1143008" cy="923336"/>
              </a:xfrm>
              <a:prstGeom prst="rect">
                <a:avLst/>
              </a:prstGeom>
              <a:noFill/>
              <a:ln w="9525">
                <a:noFill/>
                <a:miter lim="800000"/>
              </a:ln>
            </p:spPr>
            <p:txBody>
              <a:bodyPr>
                <a:spAutoFit/>
              </a:bodyPr>
              <a:lstStyle/>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消电检年检</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气体灭火系统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早期报警系统</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19" name="TextBox 353"/>
              <p:cNvSpPr txBox="1">
                <a:spLocks noChangeArrowheads="1"/>
              </p:cNvSpPr>
              <p:nvPr/>
            </p:nvSpPr>
            <p:spPr bwMode="auto">
              <a:xfrm>
                <a:off x="2345032" y="2844796"/>
                <a:ext cx="1143008" cy="923336"/>
              </a:xfrm>
              <a:prstGeom prst="rect">
                <a:avLst/>
              </a:prstGeom>
              <a:noFill/>
              <a:ln w="9525">
                <a:noFill/>
                <a:miter lim="800000"/>
              </a:ln>
            </p:spPr>
            <p:txBody>
              <a:bodyPr>
                <a:spAutoFit/>
              </a:bodyPr>
              <a:lstStyle/>
              <a:p>
                <a:pPr algn="l">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摄像</a:t>
                </a:r>
                <a:r>
                  <a:rPr lang="zh-CN" altLang="en-US" sz="1200" dirty="0">
                    <a:solidFill>
                      <a:schemeClr val="bg1"/>
                    </a:solidFill>
                    <a:latin typeface="微软雅黑" panose="020B0503020204020204" pitchFamily="34" charset="-122"/>
                    <a:ea typeface="微软雅黑" panose="020B0503020204020204" pitchFamily="34" charset="-122"/>
                  </a:rPr>
                  <a:t>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漏水线</a:t>
                </a:r>
                <a:r>
                  <a:rPr lang="zh-CN" altLang="en-US" sz="1200" dirty="0" smtClean="0">
                    <a:solidFill>
                      <a:schemeClr val="bg1"/>
                    </a:solidFill>
                    <a:latin typeface="微软雅黑" panose="020B0503020204020204" pitchFamily="34" charset="-122"/>
                    <a:ea typeface="微软雅黑" panose="020B0503020204020204" pitchFamily="34" charset="-122"/>
                  </a:rPr>
                  <a:t>感应</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新风系统</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20" name="TextBox 354"/>
              <p:cNvSpPr txBox="1">
                <a:spLocks noChangeArrowheads="1"/>
              </p:cNvSpPr>
              <p:nvPr/>
            </p:nvSpPr>
            <p:spPr bwMode="auto">
              <a:xfrm>
                <a:off x="3611866" y="2844796"/>
                <a:ext cx="1143008" cy="923336"/>
              </a:xfrm>
              <a:prstGeom prst="rect">
                <a:avLst/>
              </a:prstGeom>
              <a:noFill/>
              <a:ln w="9525">
                <a:noFill/>
                <a:miter lim="800000"/>
              </a:ln>
            </p:spPr>
            <p:txBody>
              <a:bodyPr>
                <a:spAutoFit/>
              </a:bodyPr>
              <a:lstStyle/>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机房压力系统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声光报警系统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入侵监测系统</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21" name="TextBox 355"/>
              <p:cNvSpPr txBox="1">
                <a:spLocks noChangeArrowheads="1"/>
              </p:cNvSpPr>
              <p:nvPr/>
            </p:nvSpPr>
            <p:spPr bwMode="auto">
              <a:xfrm>
                <a:off x="4886638" y="2844796"/>
                <a:ext cx="1143008" cy="923336"/>
              </a:xfrm>
              <a:prstGeom prst="rect">
                <a:avLst/>
              </a:prstGeom>
              <a:noFill/>
              <a:ln w="9525">
                <a:noFill/>
                <a:miter lim="800000"/>
              </a:ln>
            </p:spPr>
            <p:txBody>
              <a:bodyPr>
                <a:spAutoFit/>
              </a:bodyPr>
              <a:lstStyle/>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给排水系统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供油系统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热板换系统</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22" name="TextBox 356"/>
              <p:cNvSpPr txBox="1">
                <a:spLocks noChangeArrowheads="1"/>
              </p:cNvSpPr>
              <p:nvPr/>
            </p:nvSpPr>
            <p:spPr bwMode="auto">
              <a:xfrm>
                <a:off x="6158234" y="2844796"/>
                <a:ext cx="1143008" cy="923336"/>
              </a:xfrm>
              <a:prstGeom prst="rect">
                <a:avLst/>
              </a:prstGeom>
              <a:noFill/>
              <a:ln w="9525">
                <a:noFill/>
                <a:miter lim="800000"/>
              </a:ln>
            </p:spPr>
            <p:txBody>
              <a:bodyPr>
                <a:spAutoFit/>
              </a:bodyPr>
              <a:lstStyle/>
              <a:p>
                <a:pPr algn="l">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供水</a:t>
                </a:r>
                <a:r>
                  <a:rPr lang="zh-CN" altLang="en-US" sz="1200" dirty="0">
                    <a:solidFill>
                      <a:schemeClr val="bg1"/>
                    </a:solidFill>
                    <a:latin typeface="微软雅黑" panose="020B0503020204020204" pitchFamily="34" charset="-122"/>
                    <a:ea typeface="微软雅黑" panose="020B0503020204020204" pitchFamily="34" charset="-122"/>
                  </a:rPr>
                  <a:t>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空调监控系统</a:t>
                </a:r>
                <a:endParaRPr lang="en-US" altLang="zh-CN" sz="1200" dirty="0">
                  <a:solidFill>
                    <a:schemeClr val="bg1"/>
                  </a:solidFill>
                  <a:latin typeface="微软雅黑" panose="020B0503020204020204" pitchFamily="34" charset="-122"/>
                  <a:ea typeface="微软雅黑" panose="020B0503020204020204" pitchFamily="34" charset="-122"/>
                </a:endParaRPr>
              </a:p>
              <a:p>
                <a:pPr algn="l">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UPS</a:t>
                </a:r>
                <a:r>
                  <a:rPr lang="zh-CN" altLang="en-US" sz="1200" dirty="0">
                    <a:solidFill>
                      <a:schemeClr val="bg1"/>
                    </a:solidFill>
                    <a:latin typeface="微软雅黑" panose="020B0503020204020204" pitchFamily="34" charset="-122"/>
                    <a:ea typeface="微软雅黑" panose="020B0503020204020204" pitchFamily="34" charset="-122"/>
                  </a:rPr>
                  <a:t>监控系统</a:t>
                </a:r>
                <a:endParaRPr lang="en-US" altLang="zh-CN" sz="1200" dirty="0">
                  <a:solidFill>
                    <a:schemeClr val="bg1"/>
                  </a:solidFill>
                  <a:latin typeface="微软雅黑" panose="020B0503020204020204" pitchFamily="34" charset="-122"/>
                  <a:ea typeface="微软雅黑" panose="020B0503020204020204" pitchFamily="34" charset="-122"/>
                </a:endParaRPr>
              </a:p>
            </p:txBody>
          </p:sp>
        </p:grpSp>
      </p:grpSp>
      <p:sp>
        <p:nvSpPr>
          <p:cNvPr id="141" name="矩形 140"/>
          <p:cNvSpPr/>
          <p:nvPr/>
        </p:nvSpPr>
        <p:spPr>
          <a:xfrm>
            <a:off x="1067350" y="906921"/>
            <a:ext cx="2030413" cy="460375"/>
          </a:xfrm>
          <a:prstGeom prst="rect">
            <a:avLst/>
          </a:prstGeom>
        </p:spPr>
        <p:txBody>
          <a:bodyPr wrap="none">
            <a:spAutoFit/>
          </a:bodyPr>
          <a:lstStyle/>
          <a:p>
            <a:pPr algn="l" fontAlgn="auto">
              <a:spcBef>
                <a:spcPts val="0"/>
              </a:spcBef>
              <a:spcAft>
                <a:spcPts val="0"/>
              </a:spcAft>
              <a:defRPr/>
            </a:pP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年度运维计划</a:t>
            </a:r>
            <a:endPar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8"/>
                                        </p:tgtEl>
                                        <p:attrNameLst>
                                          <p:attrName>style.visibility</p:attrName>
                                        </p:attrNameLst>
                                      </p:cBhvr>
                                      <p:to>
                                        <p:strVal val="visible"/>
                                      </p:to>
                                    </p:set>
                                    <p:anim calcmode="lin" valueType="num">
                                      <p:cBhvr additive="base">
                                        <p:cTn id="11" dur="500" fill="hold"/>
                                        <p:tgtEl>
                                          <p:spTgt spid="108"/>
                                        </p:tgtEl>
                                        <p:attrNameLst>
                                          <p:attrName>ppt_x</p:attrName>
                                        </p:attrNameLst>
                                      </p:cBhvr>
                                      <p:tavLst>
                                        <p:tav tm="0">
                                          <p:val>
                                            <p:strVal val="#ppt_x"/>
                                          </p:val>
                                        </p:tav>
                                        <p:tav tm="100000">
                                          <p:val>
                                            <p:strVal val="#ppt_x"/>
                                          </p:val>
                                        </p:tav>
                                      </p:tavLst>
                                    </p:anim>
                                    <p:anim calcmode="lin" valueType="num">
                                      <p:cBhvr additive="base">
                                        <p:cTn id="12" dur="500" fill="hold"/>
                                        <p:tgtEl>
                                          <p:spTgt spid="108"/>
                                        </p:tgtEl>
                                        <p:attrNameLst>
                                          <p:attrName>ppt_y</p:attrName>
                                        </p:attrNameLst>
                                      </p:cBhvr>
                                      <p:tavLst>
                                        <p:tav tm="0">
                                          <p:val>
                                            <p:strVal val="0-#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additive="base">
                                        <p:cTn id="15" dur="500" fill="hold"/>
                                        <p:tgtEl>
                                          <p:spTgt spid="75"/>
                                        </p:tgtEl>
                                        <p:attrNameLst>
                                          <p:attrName>ppt_x</p:attrName>
                                        </p:attrNameLst>
                                      </p:cBhvr>
                                      <p:tavLst>
                                        <p:tav tm="0">
                                          <p:val>
                                            <p:strVal val="#ppt_x"/>
                                          </p:val>
                                        </p:tav>
                                        <p:tav tm="100000">
                                          <p:val>
                                            <p:strVal val="#ppt_x"/>
                                          </p:val>
                                        </p:tav>
                                      </p:tavLst>
                                    </p:anim>
                                    <p:anim calcmode="lin" valueType="num">
                                      <p:cBhvr additive="base">
                                        <p:cTn id="16" dur="500" fill="hold"/>
                                        <p:tgtEl>
                                          <p:spTgt spid="75"/>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1"/>
                                        </p:tgtEl>
                                        <p:attrNameLst>
                                          <p:attrName>style.visibility</p:attrName>
                                        </p:attrNameLst>
                                      </p:cBhvr>
                                      <p:to>
                                        <p:strVal val="visible"/>
                                      </p:to>
                                    </p:set>
                                    <p:animEffect transition="in" filter="fade">
                                      <p:cBhvr>
                                        <p:cTn id="20" dur="10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2092000" y="1895074"/>
            <a:ext cx="7623175" cy="3332162"/>
            <a:chOff x="956832" y="2214554"/>
            <a:chExt cx="7623944" cy="3332195"/>
          </a:xfrm>
        </p:grpSpPr>
        <p:grpSp>
          <p:nvGrpSpPr>
            <p:cNvPr id="3" name="组合 207"/>
            <p:cNvGrpSpPr/>
            <p:nvPr/>
          </p:nvGrpSpPr>
          <p:grpSpPr bwMode="auto">
            <a:xfrm>
              <a:off x="956832" y="3649664"/>
              <a:ext cx="630216" cy="306000"/>
              <a:chOff x="883392" y="4341973"/>
              <a:chExt cx="630216" cy="306000"/>
            </a:xfrm>
          </p:grpSpPr>
          <p:grpSp>
            <p:nvGrpSpPr>
              <p:cNvPr id="136" name="组合 6"/>
              <p:cNvGrpSpPr/>
              <p:nvPr/>
            </p:nvGrpSpPr>
            <p:grpSpPr bwMode="auto">
              <a:xfrm>
                <a:off x="919608" y="4341973"/>
                <a:ext cx="594000" cy="306000"/>
                <a:chOff x="901620" y="4253012"/>
                <a:chExt cx="630000" cy="324000"/>
              </a:xfrm>
            </p:grpSpPr>
            <p:sp>
              <p:nvSpPr>
                <p:cNvPr id="138" name="矩形 3"/>
                <p:cNvSpPr/>
                <p:nvPr/>
              </p:nvSpPr>
              <p:spPr>
                <a:xfrm>
                  <a:off x="901938" y="4253016"/>
                  <a:ext cx="629772"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39"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0" name="矩形 5"/>
                <p:cNvSpPr/>
                <p:nvPr/>
              </p:nvSpPr>
              <p:spPr>
                <a:xfrm>
                  <a:off x="901938" y="4253016"/>
                  <a:ext cx="629772" cy="324413"/>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37" name="TextBox 206"/>
              <p:cNvSpPr txBox="1"/>
              <p:nvPr/>
            </p:nvSpPr>
            <p:spPr>
              <a:xfrm>
                <a:off x="883392" y="4356264"/>
                <a:ext cx="500113" cy="261941"/>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Jan</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4" name="组合 208"/>
            <p:cNvGrpSpPr/>
            <p:nvPr/>
          </p:nvGrpSpPr>
          <p:grpSpPr bwMode="auto">
            <a:xfrm>
              <a:off x="1554643" y="3649664"/>
              <a:ext cx="630216" cy="306000"/>
              <a:chOff x="883392" y="4341973"/>
              <a:chExt cx="630216" cy="306000"/>
            </a:xfrm>
          </p:grpSpPr>
          <p:grpSp>
            <p:nvGrpSpPr>
              <p:cNvPr id="131" name="组合 6"/>
              <p:cNvGrpSpPr/>
              <p:nvPr/>
            </p:nvGrpSpPr>
            <p:grpSpPr bwMode="auto">
              <a:xfrm>
                <a:off x="919608" y="4341973"/>
                <a:ext cx="594000" cy="306000"/>
                <a:chOff x="901620" y="4253012"/>
                <a:chExt cx="630000" cy="324000"/>
              </a:xfrm>
            </p:grpSpPr>
            <p:sp>
              <p:nvSpPr>
                <p:cNvPr id="133" name="矩形 3"/>
                <p:cNvSpPr/>
                <p:nvPr/>
              </p:nvSpPr>
              <p:spPr>
                <a:xfrm>
                  <a:off x="902720" y="4253016"/>
                  <a:ext cx="628088"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34"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35" name="矩形 5"/>
                <p:cNvSpPr/>
                <p:nvPr/>
              </p:nvSpPr>
              <p:spPr>
                <a:xfrm>
                  <a:off x="902720" y="4253016"/>
                  <a:ext cx="628088" cy="324413"/>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32" name="TextBox 210"/>
              <p:cNvSpPr txBox="1"/>
              <p:nvPr/>
            </p:nvSpPr>
            <p:spPr>
              <a:xfrm>
                <a:off x="884128" y="4356264"/>
                <a:ext cx="498526" cy="261941"/>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Feb</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5" name="组合 214"/>
            <p:cNvGrpSpPr/>
            <p:nvPr/>
          </p:nvGrpSpPr>
          <p:grpSpPr bwMode="auto">
            <a:xfrm>
              <a:off x="2149637" y="3649664"/>
              <a:ext cx="630216" cy="306000"/>
              <a:chOff x="883392" y="4341973"/>
              <a:chExt cx="630216" cy="306000"/>
            </a:xfrm>
          </p:grpSpPr>
          <p:grpSp>
            <p:nvGrpSpPr>
              <p:cNvPr id="126" name="组合 6"/>
              <p:cNvGrpSpPr/>
              <p:nvPr/>
            </p:nvGrpSpPr>
            <p:grpSpPr bwMode="auto">
              <a:xfrm>
                <a:off x="919608" y="4341973"/>
                <a:ext cx="594000" cy="306000"/>
                <a:chOff x="901620" y="4253012"/>
                <a:chExt cx="630000" cy="324000"/>
              </a:xfrm>
            </p:grpSpPr>
            <p:sp>
              <p:nvSpPr>
                <p:cNvPr id="128" name="矩形 3"/>
                <p:cNvSpPr/>
                <p:nvPr/>
              </p:nvSpPr>
              <p:spPr>
                <a:xfrm>
                  <a:off x="901438" y="4253016"/>
                  <a:ext cx="629772"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29"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30" name="矩形 5"/>
                <p:cNvSpPr/>
                <p:nvPr/>
              </p:nvSpPr>
              <p:spPr>
                <a:xfrm>
                  <a:off x="901438" y="4253016"/>
                  <a:ext cx="629772" cy="324413"/>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27" name="TextBox 216"/>
              <p:cNvSpPr txBox="1"/>
              <p:nvPr/>
            </p:nvSpPr>
            <p:spPr>
              <a:xfrm>
                <a:off x="882919" y="4356264"/>
                <a:ext cx="500114" cy="261941"/>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Mar</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6" name="组合 220"/>
            <p:cNvGrpSpPr/>
            <p:nvPr/>
          </p:nvGrpSpPr>
          <p:grpSpPr bwMode="auto">
            <a:xfrm>
              <a:off x="2742921" y="3649664"/>
              <a:ext cx="630216" cy="306000"/>
              <a:chOff x="883392" y="4341973"/>
              <a:chExt cx="630216" cy="306000"/>
            </a:xfrm>
          </p:grpSpPr>
          <p:grpSp>
            <p:nvGrpSpPr>
              <p:cNvPr id="121" name="组合 6"/>
              <p:cNvGrpSpPr/>
              <p:nvPr/>
            </p:nvGrpSpPr>
            <p:grpSpPr bwMode="auto">
              <a:xfrm>
                <a:off x="919608" y="4341973"/>
                <a:ext cx="594000" cy="306000"/>
                <a:chOff x="901620" y="4253012"/>
                <a:chExt cx="630000" cy="324000"/>
              </a:xfrm>
            </p:grpSpPr>
            <p:sp>
              <p:nvSpPr>
                <p:cNvPr id="123" name="矩形 3"/>
                <p:cNvSpPr/>
                <p:nvPr/>
              </p:nvSpPr>
              <p:spPr>
                <a:xfrm>
                  <a:off x="901969" y="4253016"/>
                  <a:ext cx="629772"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24"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25" name="矩形 5"/>
                <p:cNvSpPr/>
                <p:nvPr/>
              </p:nvSpPr>
              <p:spPr>
                <a:xfrm>
                  <a:off x="901969" y="4253016"/>
                  <a:ext cx="629772" cy="324413"/>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22" name="TextBox 222"/>
              <p:cNvSpPr txBox="1"/>
              <p:nvPr/>
            </p:nvSpPr>
            <p:spPr>
              <a:xfrm>
                <a:off x="883420" y="4356264"/>
                <a:ext cx="500114" cy="261941"/>
              </a:xfrm>
              <a:prstGeom prst="rect">
                <a:avLst/>
              </a:prstGeom>
              <a:noFill/>
            </p:spPr>
            <p:txBody>
              <a:bodyPr>
                <a:spAutoFit/>
              </a:bodyPr>
              <a:lstStyle/>
              <a:p>
                <a:pPr algn="l" fontAlgn="auto">
                  <a:spcBef>
                    <a:spcPts val="0"/>
                  </a:spcBef>
                  <a:spcAft>
                    <a:spcPts val="0"/>
                  </a:spcAft>
                  <a:defRPr/>
                </a:pPr>
                <a:r>
                  <a:rPr lang="en-US" altLang="zh-CN" sz="1100" b="1" dirty="0">
                    <a:solidFill>
                      <a:schemeClr val="bg1"/>
                    </a:solidFill>
                    <a:effectLst>
                      <a:outerShdw blurRad="38100" dist="38100" dir="2700000" algn="tl">
                        <a:srgbClr val="000000">
                          <a:alpha val="43137"/>
                        </a:srgbClr>
                      </a:outerShdw>
                    </a:effectLst>
                    <a:latin typeface="+mn-lt"/>
                    <a:ea typeface="+mn-ea"/>
                  </a:rPr>
                  <a:t>Apr</a:t>
                </a:r>
                <a:endParaRPr lang="zh-CN" altLang="en-US" sz="1100" b="1" dirty="0">
                  <a:solidFill>
                    <a:schemeClr val="bg1"/>
                  </a:solidFill>
                  <a:effectLst>
                    <a:outerShdw blurRad="38100" dist="38100" dir="2700000" algn="tl">
                      <a:srgbClr val="000000">
                        <a:alpha val="43137"/>
                      </a:srgbClr>
                    </a:outerShdw>
                  </a:effectLst>
                  <a:latin typeface="+mn-lt"/>
                  <a:ea typeface="+mn-ea"/>
                </a:endParaRPr>
              </a:p>
            </p:txBody>
          </p:sp>
        </p:grpSp>
        <p:grpSp>
          <p:nvGrpSpPr>
            <p:cNvPr id="7" name="组合 226"/>
            <p:cNvGrpSpPr/>
            <p:nvPr/>
          </p:nvGrpSpPr>
          <p:grpSpPr bwMode="auto">
            <a:xfrm>
              <a:off x="3340593" y="3649664"/>
              <a:ext cx="630216" cy="306000"/>
              <a:chOff x="883392" y="4341973"/>
              <a:chExt cx="630216" cy="306000"/>
            </a:xfrm>
          </p:grpSpPr>
          <p:grpSp>
            <p:nvGrpSpPr>
              <p:cNvPr id="116" name="组合 6"/>
              <p:cNvGrpSpPr/>
              <p:nvPr/>
            </p:nvGrpSpPr>
            <p:grpSpPr bwMode="auto">
              <a:xfrm>
                <a:off x="919608" y="4341973"/>
                <a:ext cx="594000" cy="306000"/>
                <a:chOff x="901620" y="4253012"/>
                <a:chExt cx="630000" cy="324000"/>
              </a:xfrm>
            </p:grpSpPr>
            <p:sp>
              <p:nvSpPr>
                <p:cNvPr id="118" name="矩形 3"/>
                <p:cNvSpPr/>
                <p:nvPr/>
              </p:nvSpPr>
              <p:spPr>
                <a:xfrm>
                  <a:off x="901214" y="4253016"/>
                  <a:ext cx="629772"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19"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20" name="矩形 5"/>
                <p:cNvSpPr/>
                <p:nvPr/>
              </p:nvSpPr>
              <p:spPr>
                <a:xfrm>
                  <a:off x="901214" y="4253016"/>
                  <a:ext cx="629772" cy="324413"/>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17" name="TextBox 228"/>
              <p:cNvSpPr txBox="1"/>
              <p:nvPr/>
            </p:nvSpPr>
            <p:spPr>
              <a:xfrm>
                <a:off x="882708" y="4356264"/>
                <a:ext cx="500114" cy="261941"/>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May</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8" name="组合 232"/>
            <p:cNvGrpSpPr/>
            <p:nvPr/>
          </p:nvGrpSpPr>
          <p:grpSpPr bwMode="auto">
            <a:xfrm>
              <a:off x="3938265" y="3649664"/>
              <a:ext cx="630216" cy="306000"/>
              <a:chOff x="883392" y="4341973"/>
              <a:chExt cx="630216" cy="306000"/>
            </a:xfrm>
          </p:grpSpPr>
          <p:grpSp>
            <p:nvGrpSpPr>
              <p:cNvPr id="111" name="组合 6"/>
              <p:cNvGrpSpPr/>
              <p:nvPr/>
            </p:nvGrpSpPr>
            <p:grpSpPr bwMode="auto">
              <a:xfrm>
                <a:off x="919608" y="4341973"/>
                <a:ext cx="594000" cy="306000"/>
                <a:chOff x="901620" y="4253012"/>
                <a:chExt cx="630000" cy="324000"/>
              </a:xfrm>
            </p:grpSpPr>
            <p:sp>
              <p:nvSpPr>
                <p:cNvPr id="113" name="矩形 3"/>
                <p:cNvSpPr/>
                <p:nvPr/>
              </p:nvSpPr>
              <p:spPr>
                <a:xfrm>
                  <a:off x="902143" y="4253016"/>
                  <a:ext cx="629772"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14"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15" name="矩形 5"/>
                <p:cNvSpPr/>
                <p:nvPr/>
              </p:nvSpPr>
              <p:spPr>
                <a:xfrm>
                  <a:off x="902143" y="4253016"/>
                  <a:ext cx="629772" cy="324413"/>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12" name="TextBox 234"/>
              <p:cNvSpPr txBox="1"/>
              <p:nvPr/>
            </p:nvSpPr>
            <p:spPr>
              <a:xfrm>
                <a:off x="883585" y="4356264"/>
                <a:ext cx="500113" cy="261941"/>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Jun</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9" name="组合 238"/>
            <p:cNvGrpSpPr/>
            <p:nvPr/>
          </p:nvGrpSpPr>
          <p:grpSpPr bwMode="auto">
            <a:xfrm>
              <a:off x="4534392" y="3649664"/>
              <a:ext cx="630216" cy="306000"/>
              <a:chOff x="883392" y="4341973"/>
              <a:chExt cx="630216" cy="306000"/>
            </a:xfrm>
          </p:grpSpPr>
          <p:grpSp>
            <p:nvGrpSpPr>
              <p:cNvPr id="106" name="组合 6"/>
              <p:cNvGrpSpPr/>
              <p:nvPr/>
            </p:nvGrpSpPr>
            <p:grpSpPr bwMode="auto">
              <a:xfrm>
                <a:off x="919608" y="4341973"/>
                <a:ext cx="594000" cy="306000"/>
                <a:chOff x="901620" y="4253012"/>
                <a:chExt cx="630000" cy="324000"/>
              </a:xfrm>
            </p:grpSpPr>
            <p:sp>
              <p:nvSpPr>
                <p:cNvPr id="108" name="矩形 3"/>
                <p:cNvSpPr/>
                <p:nvPr/>
              </p:nvSpPr>
              <p:spPr>
                <a:xfrm>
                  <a:off x="901343" y="4253016"/>
                  <a:ext cx="629772"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09"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10" name="矩形 5"/>
                <p:cNvSpPr/>
                <p:nvPr/>
              </p:nvSpPr>
              <p:spPr>
                <a:xfrm>
                  <a:off x="901343" y="4253016"/>
                  <a:ext cx="629772" cy="324413"/>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07" name="TextBox 240"/>
              <p:cNvSpPr txBox="1"/>
              <p:nvPr/>
            </p:nvSpPr>
            <p:spPr>
              <a:xfrm>
                <a:off x="882830" y="4356264"/>
                <a:ext cx="500114" cy="261941"/>
              </a:xfrm>
              <a:prstGeom prst="rect">
                <a:avLst/>
              </a:prstGeom>
              <a:noFill/>
            </p:spPr>
            <p:txBody>
              <a:bodyPr>
                <a:spAutoFit/>
              </a:bodyPr>
              <a:lstStyle/>
              <a:p>
                <a:pPr algn="l" fontAlgn="auto">
                  <a:spcBef>
                    <a:spcPts val="0"/>
                  </a:spcBef>
                  <a:spcAft>
                    <a:spcPts val="0"/>
                  </a:spcAft>
                  <a:defRPr/>
                </a:pPr>
                <a:r>
                  <a:rPr lang="en-US" altLang="zh-CN" sz="1100" b="1" dirty="0" err="1">
                    <a:solidFill>
                      <a:schemeClr val="tx1"/>
                    </a:solidFill>
                    <a:effectLst>
                      <a:outerShdw blurRad="38100" dist="38100" dir="2700000" algn="tl">
                        <a:srgbClr val="000000">
                          <a:alpha val="43137"/>
                        </a:srgbClr>
                      </a:outerShdw>
                    </a:effectLst>
                    <a:latin typeface="+mn-lt"/>
                    <a:ea typeface="+mn-ea"/>
                  </a:rPr>
                  <a:t>JuL</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10" name="组合 244"/>
            <p:cNvGrpSpPr/>
            <p:nvPr/>
          </p:nvGrpSpPr>
          <p:grpSpPr bwMode="auto">
            <a:xfrm>
              <a:off x="5131925" y="3649664"/>
              <a:ext cx="630216" cy="306000"/>
              <a:chOff x="883392" y="4341973"/>
              <a:chExt cx="630216" cy="306000"/>
            </a:xfrm>
          </p:grpSpPr>
          <p:grpSp>
            <p:nvGrpSpPr>
              <p:cNvPr id="101" name="组合 6"/>
              <p:cNvGrpSpPr/>
              <p:nvPr/>
            </p:nvGrpSpPr>
            <p:grpSpPr bwMode="auto">
              <a:xfrm>
                <a:off x="919608" y="4341973"/>
                <a:ext cx="594000" cy="306000"/>
                <a:chOff x="901620" y="4253012"/>
                <a:chExt cx="630000" cy="324000"/>
              </a:xfrm>
            </p:grpSpPr>
            <p:sp>
              <p:nvSpPr>
                <p:cNvPr id="103" name="矩形 3"/>
                <p:cNvSpPr/>
                <p:nvPr/>
              </p:nvSpPr>
              <p:spPr>
                <a:xfrm>
                  <a:off x="902419" y="4253016"/>
                  <a:ext cx="629772"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04"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05" name="矩形 5"/>
                <p:cNvSpPr/>
                <p:nvPr/>
              </p:nvSpPr>
              <p:spPr>
                <a:xfrm>
                  <a:off x="902419" y="4253016"/>
                  <a:ext cx="629772" cy="324413"/>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02" name="TextBox 246"/>
              <p:cNvSpPr txBox="1"/>
              <p:nvPr/>
            </p:nvSpPr>
            <p:spPr>
              <a:xfrm>
                <a:off x="883845" y="4356264"/>
                <a:ext cx="500113" cy="261941"/>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Aug</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11" name="组合 250"/>
            <p:cNvGrpSpPr/>
            <p:nvPr/>
          </p:nvGrpSpPr>
          <p:grpSpPr bwMode="auto">
            <a:xfrm>
              <a:off x="5729736" y="3649664"/>
              <a:ext cx="630216" cy="306000"/>
              <a:chOff x="883392" y="4341973"/>
              <a:chExt cx="630216" cy="306000"/>
            </a:xfrm>
          </p:grpSpPr>
          <p:grpSp>
            <p:nvGrpSpPr>
              <p:cNvPr id="96" name="组合 6"/>
              <p:cNvGrpSpPr/>
              <p:nvPr/>
            </p:nvGrpSpPr>
            <p:grpSpPr bwMode="auto">
              <a:xfrm>
                <a:off x="919608" y="4341973"/>
                <a:ext cx="594000" cy="306000"/>
                <a:chOff x="901620" y="4253012"/>
                <a:chExt cx="630000" cy="324000"/>
              </a:xfrm>
            </p:grpSpPr>
            <p:sp>
              <p:nvSpPr>
                <p:cNvPr id="98" name="矩形 3"/>
                <p:cNvSpPr/>
                <p:nvPr/>
              </p:nvSpPr>
              <p:spPr>
                <a:xfrm>
                  <a:off x="901516" y="4253016"/>
                  <a:ext cx="629772"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9"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00" name="矩形 5"/>
                <p:cNvSpPr/>
                <p:nvPr/>
              </p:nvSpPr>
              <p:spPr>
                <a:xfrm>
                  <a:off x="901516" y="4253016"/>
                  <a:ext cx="629772" cy="324413"/>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97" name="TextBox 252"/>
              <p:cNvSpPr txBox="1"/>
              <p:nvPr/>
            </p:nvSpPr>
            <p:spPr>
              <a:xfrm>
                <a:off x="882994" y="4356264"/>
                <a:ext cx="500113" cy="261941"/>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Sep</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12" name="组合 256"/>
            <p:cNvGrpSpPr/>
            <p:nvPr/>
          </p:nvGrpSpPr>
          <p:grpSpPr bwMode="auto">
            <a:xfrm>
              <a:off x="6328263" y="3649664"/>
              <a:ext cx="630216" cy="306000"/>
              <a:chOff x="883392" y="4341973"/>
              <a:chExt cx="630216" cy="306000"/>
            </a:xfrm>
          </p:grpSpPr>
          <p:grpSp>
            <p:nvGrpSpPr>
              <p:cNvPr id="91" name="组合 6"/>
              <p:cNvGrpSpPr/>
              <p:nvPr/>
            </p:nvGrpSpPr>
            <p:grpSpPr bwMode="auto">
              <a:xfrm>
                <a:off x="919608" y="4341973"/>
                <a:ext cx="594000" cy="306000"/>
                <a:chOff x="901620" y="4253012"/>
                <a:chExt cx="630000" cy="324000"/>
              </a:xfrm>
            </p:grpSpPr>
            <p:sp>
              <p:nvSpPr>
                <p:cNvPr id="93" name="矩形 3"/>
                <p:cNvSpPr/>
                <p:nvPr/>
              </p:nvSpPr>
              <p:spPr>
                <a:xfrm>
                  <a:off x="901539" y="4253016"/>
                  <a:ext cx="629772"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4"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5" name="矩形 5"/>
                <p:cNvSpPr/>
                <p:nvPr/>
              </p:nvSpPr>
              <p:spPr>
                <a:xfrm>
                  <a:off x="901539" y="4253016"/>
                  <a:ext cx="629772" cy="324413"/>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92" name="TextBox 258"/>
              <p:cNvSpPr txBox="1"/>
              <p:nvPr/>
            </p:nvSpPr>
            <p:spPr>
              <a:xfrm>
                <a:off x="883015" y="4356264"/>
                <a:ext cx="500114" cy="261941"/>
              </a:xfrm>
              <a:prstGeom prst="rect">
                <a:avLst/>
              </a:prstGeom>
              <a:noFill/>
            </p:spPr>
            <p:txBody>
              <a:bodyPr>
                <a:spAutoFit/>
              </a:bodyPr>
              <a:lstStyle/>
              <a:p>
                <a:pPr algn="l" fontAlgn="auto">
                  <a:spcBef>
                    <a:spcPts val="0"/>
                  </a:spcBef>
                  <a:spcAft>
                    <a:spcPts val="0"/>
                  </a:spcAft>
                  <a:defRPr/>
                </a:pPr>
                <a:r>
                  <a:rPr lang="en-US" altLang="zh-CN" sz="1100" b="1" dirty="0" err="1">
                    <a:solidFill>
                      <a:schemeClr val="tx1"/>
                    </a:solidFill>
                    <a:effectLst>
                      <a:outerShdw blurRad="38100" dist="38100" dir="2700000" algn="tl">
                        <a:srgbClr val="000000">
                          <a:alpha val="43137"/>
                        </a:srgbClr>
                      </a:outerShdw>
                    </a:effectLst>
                    <a:latin typeface="+mn-lt"/>
                    <a:ea typeface="+mn-ea"/>
                  </a:rPr>
                  <a:t>Okt</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13" name="组合 262"/>
            <p:cNvGrpSpPr/>
            <p:nvPr/>
          </p:nvGrpSpPr>
          <p:grpSpPr bwMode="auto">
            <a:xfrm>
              <a:off x="6926074" y="3649664"/>
              <a:ext cx="630216" cy="306000"/>
              <a:chOff x="883392" y="4341973"/>
              <a:chExt cx="630216" cy="306000"/>
            </a:xfrm>
          </p:grpSpPr>
          <p:grpSp>
            <p:nvGrpSpPr>
              <p:cNvPr id="86" name="组合 6"/>
              <p:cNvGrpSpPr/>
              <p:nvPr/>
            </p:nvGrpSpPr>
            <p:grpSpPr bwMode="auto">
              <a:xfrm>
                <a:off x="919608" y="4341973"/>
                <a:ext cx="594000" cy="306000"/>
                <a:chOff x="901620" y="4253012"/>
                <a:chExt cx="630000" cy="324000"/>
              </a:xfrm>
            </p:grpSpPr>
            <p:sp>
              <p:nvSpPr>
                <p:cNvPr id="88" name="矩形 3"/>
                <p:cNvSpPr/>
                <p:nvPr/>
              </p:nvSpPr>
              <p:spPr>
                <a:xfrm>
                  <a:off x="902320" y="4253016"/>
                  <a:ext cx="629772"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89"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90" name="矩形 5"/>
                <p:cNvSpPr/>
                <p:nvPr/>
              </p:nvSpPr>
              <p:spPr>
                <a:xfrm>
                  <a:off x="902320" y="4253016"/>
                  <a:ext cx="629772" cy="324413"/>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87" name="TextBox 264"/>
              <p:cNvSpPr txBox="1"/>
              <p:nvPr/>
            </p:nvSpPr>
            <p:spPr>
              <a:xfrm>
                <a:off x="883752" y="4356264"/>
                <a:ext cx="500113" cy="261941"/>
              </a:xfrm>
              <a:prstGeom prst="rect">
                <a:avLst/>
              </a:prstGeom>
              <a:noFill/>
            </p:spPr>
            <p:txBody>
              <a:bodyPr>
                <a:spAutoFit/>
              </a:bodyPr>
              <a:lstStyle/>
              <a:p>
                <a:pPr algn="l" fontAlgn="auto">
                  <a:spcBef>
                    <a:spcPts val="0"/>
                  </a:spcBef>
                  <a:spcAft>
                    <a:spcPts val="0"/>
                  </a:spcAft>
                  <a:defRPr/>
                </a:pPr>
                <a:r>
                  <a:rPr lang="en-US" altLang="zh-CN" sz="1100" b="1" dirty="0">
                    <a:solidFill>
                      <a:schemeClr val="tx1"/>
                    </a:solidFill>
                    <a:effectLst>
                      <a:outerShdw blurRad="38100" dist="38100" dir="2700000" algn="tl">
                        <a:srgbClr val="000000">
                          <a:alpha val="43137"/>
                        </a:srgbClr>
                      </a:outerShdw>
                    </a:effectLst>
                    <a:latin typeface="+mn-lt"/>
                    <a:ea typeface="+mn-ea"/>
                  </a:rPr>
                  <a:t>Nov</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14" name="组合 268"/>
            <p:cNvGrpSpPr/>
            <p:nvPr/>
          </p:nvGrpSpPr>
          <p:grpSpPr bwMode="auto">
            <a:xfrm>
              <a:off x="7524740" y="3649664"/>
              <a:ext cx="630216" cy="306000"/>
              <a:chOff x="883392" y="4341973"/>
              <a:chExt cx="630216" cy="306000"/>
            </a:xfrm>
          </p:grpSpPr>
          <p:grpSp>
            <p:nvGrpSpPr>
              <p:cNvPr id="81" name="组合 6"/>
              <p:cNvGrpSpPr/>
              <p:nvPr/>
            </p:nvGrpSpPr>
            <p:grpSpPr bwMode="auto">
              <a:xfrm>
                <a:off x="919608" y="4341973"/>
                <a:ext cx="594000" cy="306000"/>
                <a:chOff x="901620" y="4253012"/>
                <a:chExt cx="630000" cy="324000"/>
              </a:xfrm>
            </p:grpSpPr>
            <p:sp>
              <p:nvSpPr>
                <p:cNvPr id="83" name="矩形 3"/>
                <p:cNvSpPr/>
                <p:nvPr/>
              </p:nvSpPr>
              <p:spPr>
                <a:xfrm>
                  <a:off x="902195" y="4253016"/>
                  <a:ext cx="629772" cy="324413"/>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84"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85" name="矩形 5"/>
                <p:cNvSpPr/>
                <p:nvPr/>
              </p:nvSpPr>
              <p:spPr>
                <a:xfrm>
                  <a:off x="902195" y="4253016"/>
                  <a:ext cx="629772" cy="324413"/>
                </a:xfrm>
                <a:prstGeom prst="rect">
                  <a:avLst/>
                </a:prstGeom>
                <a:solidFill>
                  <a:srgbClr val="FFFFFF">
                    <a:alpha val="58039"/>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82" name="TextBox 270"/>
              <p:cNvSpPr txBox="1"/>
              <p:nvPr/>
            </p:nvSpPr>
            <p:spPr>
              <a:xfrm>
                <a:off x="883633" y="4356264"/>
                <a:ext cx="500114" cy="261941"/>
              </a:xfrm>
              <a:prstGeom prst="rect">
                <a:avLst/>
              </a:prstGeom>
              <a:noFill/>
            </p:spPr>
            <p:txBody>
              <a:bodyPr>
                <a:spAutoFit/>
              </a:bodyPr>
              <a:lstStyle/>
              <a:p>
                <a:pPr algn="l" fontAlgn="auto">
                  <a:spcBef>
                    <a:spcPts val="0"/>
                  </a:spcBef>
                  <a:spcAft>
                    <a:spcPts val="0"/>
                  </a:spcAft>
                  <a:defRPr/>
                </a:pPr>
                <a:r>
                  <a:rPr lang="en-US" altLang="zh-CN" sz="1100" b="1" dirty="0" err="1">
                    <a:solidFill>
                      <a:schemeClr val="tx1"/>
                    </a:solidFill>
                    <a:effectLst>
                      <a:outerShdw blurRad="38100" dist="38100" dir="2700000" algn="tl">
                        <a:srgbClr val="000000">
                          <a:alpha val="43137"/>
                        </a:srgbClr>
                      </a:outerShdw>
                    </a:effectLst>
                    <a:latin typeface="+mn-lt"/>
                    <a:ea typeface="+mn-ea"/>
                  </a:rPr>
                  <a:t>Dez</a:t>
                </a:r>
                <a:endParaRPr lang="zh-CN" altLang="en-US" sz="11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15" name="组合 342"/>
            <p:cNvGrpSpPr/>
            <p:nvPr/>
          </p:nvGrpSpPr>
          <p:grpSpPr bwMode="auto">
            <a:xfrm>
              <a:off x="991192" y="3963466"/>
              <a:ext cx="7169538" cy="1583283"/>
              <a:chOff x="991192" y="3963466"/>
              <a:chExt cx="7169538" cy="1583283"/>
            </a:xfrm>
          </p:grpSpPr>
          <p:grpSp>
            <p:nvGrpSpPr>
              <p:cNvPr id="49" name="组合 307"/>
              <p:cNvGrpSpPr/>
              <p:nvPr/>
            </p:nvGrpSpPr>
            <p:grpSpPr bwMode="auto">
              <a:xfrm>
                <a:off x="2110940" y="3963466"/>
                <a:ext cx="6049790" cy="1428760"/>
                <a:chOff x="2110940" y="4314306"/>
                <a:chExt cx="6049790" cy="1428760"/>
              </a:xfrm>
            </p:grpSpPr>
            <p:grpSp>
              <p:nvGrpSpPr>
                <p:cNvPr id="63" name="组合 80"/>
                <p:cNvGrpSpPr/>
                <p:nvPr/>
              </p:nvGrpSpPr>
              <p:grpSpPr>
                <a:xfrm flipV="1">
                  <a:off x="2110940" y="4314306"/>
                  <a:ext cx="71438" cy="1428760"/>
                  <a:chOff x="1179092" y="2143116"/>
                  <a:chExt cx="71438" cy="1428760"/>
                </a:xfrm>
                <a:effectLst>
                  <a:outerShdw blurRad="50800" dist="38100" dir="2700000" algn="tl" rotWithShape="0">
                    <a:prstClr val="black">
                      <a:alpha val="40000"/>
                    </a:prstClr>
                  </a:outerShdw>
                </a:effectLst>
              </p:grpSpPr>
              <p:sp>
                <p:nvSpPr>
                  <p:cNvPr id="79" name="等腰三角形 78"/>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80" name="直接连接符 79"/>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4" name="组合 83"/>
                <p:cNvGrpSpPr/>
                <p:nvPr/>
              </p:nvGrpSpPr>
              <p:grpSpPr>
                <a:xfrm flipV="1">
                  <a:off x="3301454" y="4314306"/>
                  <a:ext cx="71438" cy="1428760"/>
                  <a:chOff x="1179092" y="2143116"/>
                  <a:chExt cx="71438" cy="1428760"/>
                </a:xfrm>
                <a:effectLst>
                  <a:outerShdw blurRad="50800" dist="38100" dir="2700000" algn="tl" rotWithShape="0">
                    <a:prstClr val="black">
                      <a:alpha val="40000"/>
                    </a:prstClr>
                  </a:outerShdw>
                </a:effectLst>
              </p:grpSpPr>
              <p:sp>
                <p:nvSpPr>
                  <p:cNvPr id="77" name="等腰三角形 76"/>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78" name="直接连接符 77"/>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5" name="组合 86"/>
                <p:cNvGrpSpPr/>
                <p:nvPr/>
              </p:nvGrpSpPr>
              <p:grpSpPr>
                <a:xfrm flipV="1">
                  <a:off x="4494952" y="4314306"/>
                  <a:ext cx="71438" cy="1428760"/>
                  <a:chOff x="1179092" y="2143116"/>
                  <a:chExt cx="71438" cy="1428760"/>
                </a:xfrm>
                <a:effectLst>
                  <a:outerShdw blurRad="50800" dist="38100" dir="2700000" algn="tl" rotWithShape="0">
                    <a:prstClr val="black">
                      <a:alpha val="40000"/>
                    </a:prstClr>
                  </a:outerShdw>
                </a:effectLst>
              </p:grpSpPr>
              <p:sp>
                <p:nvSpPr>
                  <p:cNvPr id="75" name="等腰三角形 74"/>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76" name="直接连接符 75"/>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6" name="组合 109"/>
                <p:cNvGrpSpPr/>
                <p:nvPr/>
              </p:nvGrpSpPr>
              <p:grpSpPr>
                <a:xfrm flipV="1">
                  <a:off x="5698178" y="4314306"/>
                  <a:ext cx="71438" cy="1428760"/>
                  <a:chOff x="1179092" y="2143116"/>
                  <a:chExt cx="71438" cy="1428760"/>
                </a:xfrm>
                <a:effectLst>
                  <a:outerShdw blurRad="50800" dist="38100" dir="2700000" algn="tl" rotWithShape="0">
                    <a:prstClr val="black">
                      <a:alpha val="40000"/>
                    </a:prstClr>
                  </a:outerShdw>
                </a:effectLst>
              </p:grpSpPr>
              <p:sp>
                <p:nvSpPr>
                  <p:cNvPr id="73" name="等腰三角形 72"/>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74" name="直接连接符 73"/>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7" name="组合 112"/>
                <p:cNvGrpSpPr/>
                <p:nvPr/>
              </p:nvGrpSpPr>
              <p:grpSpPr>
                <a:xfrm flipV="1">
                  <a:off x="6892202" y="4314306"/>
                  <a:ext cx="71438" cy="1428760"/>
                  <a:chOff x="1179092" y="2143116"/>
                  <a:chExt cx="71438" cy="1428760"/>
                </a:xfrm>
                <a:effectLst>
                  <a:outerShdw blurRad="50800" dist="38100" dir="2700000" algn="tl" rotWithShape="0">
                    <a:prstClr val="black">
                      <a:alpha val="40000"/>
                    </a:prstClr>
                  </a:outerShdw>
                </a:effectLst>
              </p:grpSpPr>
              <p:sp>
                <p:nvSpPr>
                  <p:cNvPr id="71" name="等腰三角形 70"/>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72" name="直接连接符 71"/>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68" name="组合 115"/>
                <p:cNvGrpSpPr/>
                <p:nvPr/>
              </p:nvGrpSpPr>
              <p:grpSpPr>
                <a:xfrm flipV="1">
                  <a:off x="8089292" y="4314306"/>
                  <a:ext cx="71438" cy="1428760"/>
                  <a:chOff x="1179092" y="2143116"/>
                  <a:chExt cx="71438" cy="1428760"/>
                </a:xfrm>
                <a:effectLst>
                  <a:outerShdw blurRad="50800" dist="38100" dir="2700000" algn="tl" rotWithShape="0">
                    <a:prstClr val="black">
                      <a:alpha val="40000"/>
                    </a:prstClr>
                  </a:outerShdw>
                </a:effectLst>
              </p:grpSpPr>
              <p:sp>
                <p:nvSpPr>
                  <p:cNvPr id="69" name="等腰三角形 68"/>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70" name="直接连接符 69"/>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50" name="TextBox 283"/>
              <p:cNvSpPr txBox="1"/>
              <p:nvPr/>
            </p:nvSpPr>
            <p:spPr>
              <a:xfrm>
                <a:off x="1215620" y="4740291"/>
                <a:ext cx="927194" cy="277816"/>
              </a:xfrm>
              <a:prstGeom prst="rect">
                <a:avLst/>
              </a:prstGeom>
              <a:noFill/>
            </p:spPr>
            <p:txBody>
              <a:bodyPr>
                <a:spAutoFit/>
              </a:bodyPr>
              <a:lstStyle/>
              <a:p>
                <a:pPr algn="r" fontAlgn="auto">
                  <a:spcBef>
                    <a:spcPts val="0"/>
                  </a:spcBef>
                  <a:spcAft>
                    <a:spcPts val="0"/>
                  </a:spcAft>
                  <a:defRPr/>
                </a:pPr>
                <a:r>
                  <a:rPr lang="en-US" altLang="zh-CN" sz="1200" b="1" dirty="0">
                    <a:solidFill>
                      <a:schemeClr val="tx1"/>
                    </a:solidFill>
                    <a:effectLst>
                      <a:outerShdw blurRad="38100" dist="38100" dir="2700000" algn="tl">
                        <a:srgbClr val="000000">
                          <a:alpha val="43137"/>
                        </a:srgbClr>
                      </a:outerShdw>
                    </a:effectLst>
                    <a:latin typeface="+mn-lt"/>
                    <a:ea typeface="+mn-ea"/>
                  </a:rPr>
                  <a:t>February</a:t>
                </a:r>
                <a:endParaRPr lang="zh-CN" altLang="en-US" sz="1200" b="1" dirty="0">
                  <a:solidFill>
                    <a:schemeClr val="tx1"/>
                  </a:solidFill>
                  <a:effectLst>
                    <a:outerShdw blurRad="38100" dist="38100" dir="2700000" algn="tl">
                      <a:srgbClr val="000000">
                        <a:alpha val="43137"/>
                      </a:srgbClr>
                    </a:outerShdw>
                  </a:effectLst>
                  <a:latin typeface="+mn-lt"/>
                  <a:ea typeface="+mn-ea"/>
                </a:endParaRPr>
              </a:p>
            </p:txBody>
          </p:sp>
          <p:sp>
            <p:nvSpPr>
              <p:cNvPr id="51" name="TextBox 284"/>
              <p:cNvSpPr txBox="1"/>
              <p:nvPr/>
            </p:nvSpPr>
            <p:spPr>
              <a:xfrm>
                <a:off x="2401602" y="4740291"/>
                <a:ext cx="928781" cy="277816"/>
              </a:xfrm>
              <a:prstGeom prst="rect">
                <a:avLst/>
              </a:prstGeom>
              <a:noFill/>
            </p:spPr>
            <p:txBody>
              <a:bodyPr>
                <a:spAutoFit/>
              </a:bodyPr>
              <a:lstStyle/>
              <a:p>
                <a:pPr algn="r" fontAlgn="auto">
                  <a:spcBef>
                    <a:spcPts val="0"/>
                  </a:spcBef>
                  <a:spcAft>
                    <a:spcPts val="0"/>
                  </a:spcAft>
                  <a:defRPr/>
                </a:pPr>
                <a:r>
                  <a:rPr lang="en-US" altLang="zh-CN" sz="1200" b="1" dirty="0">
                    <a:solidFill>
                      <a:srgbClr val="C00000"/>
                    </a:solidFill>
                    <a:effectLst>
                      <a:outerShdw blurRad="38100" dist="38100" dir="2700000" algn="tl">
                        <a:srgbClr val="000000">
                          <a:alpha val="43137"/>
                        </a:srgbClr>
                      </a:outerShdw>
                    </a:effectLst>
                    <a:latin typeface="+mn-lt"/>
                    <a:ea typeface="+mn-ea"/>
                  </a:rPr>
                  <a:t>April</a:t>
                </a:r>
                <a:endParaRPr lang="zh-CN" altLang="en-US" sz="1200" b="1" dirty="0">
                  <a:solidFill>
                    <a:srgbClr val="C00000"/>
                  </a:solidFill>
                  <a:effectLst>
                    <a:outerShdw blurRad="38100" dist="38100" dir="2700000" algn="tl">
                      <a:srgbClr val="000000">
                        <a:alpha val="43137"/>
                      </a:srgbClr>
                    </a:outerShdw>
                  </a:effectLst>
                  <a:latin typeface="+mn-lt"/>
                  <a:ea typeface="+mn-ea"/>
                </a:endParaRPr>
              </a:p>
            </p:txBody>
          </p:sp>
          <p:sp>
            <p:nvSpPr>
              <p:cNvPr id="52" name="TextBox 285"/>
              <p:cNvSpPr txBox="1"/>
              <p:nvPr/>
            </p:nvSpPr>
            <p:spPr>
              <a:xfrm>
                <a:off x="3589172" y="4740291"/>
                <a:ext cx="928781" cy="277816"/>
              </a:xfrm>
              <a:prstGeom prst="rect">
                <a:avLst/>
              </a:prstGeom>
              <a:noFill/>
            </p:spPr>
            <p:txBody>
              <a:bodyPr>
                <a:spAutoFit/>
              </a:bodyPr>
              <a:lstStyle/>
              <a:p>
                <a:pPr algn="r" fontAlgn="auto">
                  <a:spcBef>
                    <a:spcPts val="0"/>
                  </a:spcBef>
                  <a:spcAft>
                    <a:spcPts val="0"/>
                  </a:spcAft>
                  <a:defRPr/>
                </a:pPr>
                <a:r>
                  <a:rPr lang="en-US" altLang="zh-CN" sz="1200" b="1" dirty="0">
                    <a:solidFill>
                      <a:schemeClr val="tx1"/>
                    </a:solidFill>
                    <a:effectLst>
                      <a:outerShdw blurRad="38100" dist="38100" dir="2700000" algn="tl">
                        <a:srgbClr val="000000">
                          <a:alpha val="43137"/>
                        </a:srgbClr>
                      </a:outerShdw>
                    </a:effectLst>
                    <a:latin typeface="+mn-lt"/>
                    <a:ea typeface="+mn-ea"/>
                  </a:rPr>
                  <a:t>June</a:t>
                </a:r>
                <a:endParaRPr lang="zh-CN" altLang="en-US" sz="1200" b="1" dirty="0">
                  <a:solidFill>
                    <a:schemeClr val="tx1"/>
                  </a:solidFill>
                  <a:effectLst>
                    <a:outerShdw blurRad="38100" dist="38100" dir="2700000" algn="tl">
                      <a:srgbClr val="000000">
                        <a:alpha val="43137"/>
                      </a:srgbClr>
                    </a:outerShdw>
                  </a:effectLst>
                  <a:latin typeface="+mn-lt"/>
                  <a:ea typeface="+mn-ea"/>
                </a:endParaRPr>
              </a:p>
            </p:txBody>
          </p:sp>
          <p:sp>
            <p:nvSpPr>
              <p:cNvPr id="53" name="TextBox 286"/>
              <p:cNvSpPr txBox="1"/>
              <p:nvPr/>
            </p:nvSpPr>
            <p:spPr>
              <a:xfrm>
                <a:off x="4803731" y="4740291"/>
                <a:ext cx="927194" cy="277816"/>
              </a:xfrm>
              <a:prstGeom prst="rect">
                <a:avLst/>
              </a:prstGeom>
              <a:noFill/>
            </p:spPr>
            <p:txBody>
              <a:bodyPr>
                <a:spAutoFit/>
              </a:bodyPr>
              <a:lstStyle/>
              <a:p>
                <a:pPr algn="r" fontAlgn="auto">
                  <a:spcBef>
                    <a:spcPts val="0"/>
                  </a:spcBef>
                  <a:spcAft>
                    <a:spcPts val="0"/>
                  </a:spcAft>
                  <a:defRPr/>
                </a:pPr>
                <a:r>
                  <a:rPr lang="en-US" altLang="zh-CN" sz="1200" b="1" dirty="0">
                    <a:solidFill>
                      <a:schemeClr val="tx1"/>
                    </a:solidFill>
                    <a:effectLst>
                      <a:outerShdw blurRad="38100" dist="38100" dir="2700000" algn="tl">
                        <a:srgbClr val="000000">
                          <a:alpha val="43137"/>
                        </a:srgbClr>
                      </a:outerShdw>
                    </a:effectLst>
                    <a:latin typeface="+mn-lt"/>
                    <a:ea typeface="+mn-ea"/>
                  </a:rPr>
                  <a:t>August</a:t>
                </a:r>
                <a:endParaRPr lang="zh-CN" altLang="en-US" sz="1200" b="1" dirty="0">
                  <a:solidFill>
                    <a:schemeClr val="tx1"/>
                  </a:solidFill>
                  <a:effectLst>
                    <a:outerShdw blurRad="38100" dist="38100" dir="2700000" algn="tl">
                      <a:srgbClr val="000000">
                        <a:alpha val="43137"/>
                      </a:srgbClr>
                    </a:outerShdw>
                  </a:effectLst>
                  <a:latin typeface="+mn-lt"/>
                  <a:ea typeface="+mn-ea"/>
                </a:endParaRPr>
              </a:p>
            </p:txBody>
          </p:sp>
          <p:sp>
            <p:nvSpPr>
              <p:cNvPr id="54" name="TextBox 287"/>
              <p:cNvSpPr txBox="1"/>
              <p:nvPr/>
            </p:nvSpPr>
            <p:spPr>
              <a:xfrm>
                <a:off x="5923032" y="4740291"/>
                <a:ext cx="1000226" cy="277816"/>
              </a:xfrm>
              <a:prstGeom prst="rect">
                <a:avLst/>
              </a:prstGeom>
              <a:noFill/>
            </p:spPr>
            <p:txBody>
              <a:bodyPr>
                <a:spAutoFit/>
              </a:bodyPr>
              <a:lstStyle/>
              <a:p>
                <a:pPr algn="r" fontAlgn="auto">
                  <a:spcBef>
                    <a:spcPts val="0"/>
                  </a:spcBef>
                  <a:spcAft>
                    <a:spcPts val="0"/>
                  </a:spcAft>
                  <a:defRPr/>
                </a:pPr>
                <a:r>
                  <a:rPr lang="en-US" altLang="zh-CN" sz="1200" b="1" dirty="0">
                    <a:solidFill>
                      <a:schemeClr val="tx1"/>
                    </a:solidFill>
                    <a:effectLst>
                      <a:outerShdw blurRad="38100" dist="38100" dir="2700000" algn="tl">
                        <a:srgbClr val="000000">
                          <a:alpha val="43137"/>
                        </a:srgbClr>
                      </a:outerShdw>
                    </a:effectLst>
                    <a:latin typeface="+mn-lt"/>
                    <a:ea typeface="+mn-ea"/>
                  </a:rPr>
                  <a:t>October</a:t>
                </a:r>
                <a:endParaRPr lang="zh-CN" altLang="en-US" sz="1200" b="1" dirty="0">
                  <a:solidFill>
                    <a:schemeClr val="tx1"/>
                  </a:solidFill>
                  <a:effectLst>
                    <a:outerShdw blurRad="38100" dist="38100" dir="2700000" algn="tl">
                      <a:srgbClr val="000000">
                        <a:alpha val="43137"/>
                      </a:srgbClr>
                    </a:outerShdw>
                  </a:effectLst>
                  <a:latin typeface="+mn-lt"/>
                  <a:ea typeface="+mn-ea"/>
                </a:endParaRPr>
              </a:p>
            </p:txBody>
          </p:sp>
          <p:sp>
            <p:nvSpPr>
              <p:cNvPr id="55" name="TextBox 288"/>
              <p:cNvSpPr txBox="1"/>
              <p:nvPr/>
            </p:nvSpPr>
            <p:spPr>
              <a:xfrm>
                <a:off x="7118540" y="4740291"/>
                <a:ext cx="1000226" cy="277816"/>
              </a:xfrm>
              <a:prstGeom prst="rect">
                <a:avLst/>
              </a:prstGeom>
              <a:noFill/>
            </p:spPr>
            <p:txBody>
              <a:bodyPr>
                <a:spAutoFit/>
              </a:bodyPr>
              <a:lstStyle/>
              <a:p>
                <a:pPr algn="r" fontAlgn="auto">
                  <a:spcBef>
                    <a:spcPts val="0"/>
                  </a:spcBef>
                  <a:spcAft>
                    <a:spcPts val="0"/>
                  </a:spcAft>
                  <a:defRPr/>
                </a:pPr>
                <a:r>
                  <a:rPr lang="en-US" altLang="zh-CN" sz="1200" b="1" dirty="0">
                    <a:solidFill>
                      <a:schemeClr val="tx1"/>
                    </a:solidFill>
                    <a:effectLst>
                      <a:outerShdw blurRad="38100" dist="38100" dir="2700000" algn="tl">
                        <a:srgbClr val="000000">
                          <a:alpha val="43137"/>
                        </a:srgbClr>
                      </a:outerShdw>
                    </a:effectLst>
                    <a:latin typeface="+mn-lt"/>
                    <a:ea typeface="+mn-ea"/>
                  </a:rPr>
                  <a:t>December</a:t>
                </a:r>
                <a:endParaRPr lang="zh-CN" altLang="en-US" sz="1200" b="1" dirty="0">
                  <a:solidFill>
                    <a:schemeClr val="tx1"/>
                  </a:solidFill>
                  <a:effectLst>
                    <a:outerShdw blurRad="38100" dist="38100" dir="2700000" algn="tl">
                      <a:srgbClr val="000000">
                        <a:alpha val="43137"/>
                      </a:srgbClr>
                    </a:outerShdw>
                  </a:effectLst>
                  <a:latin typeface="+mn-lt"/>
                  <a:ea typeface="+mn-ea"/>
                </a:endParaRPr>
              </a:p>
            </p:txBody>
          </p:sp>
          <p:grpSp>
            <p:nvGrpSpPr>
              <p:cNvPr id="56" name="组合 308"/>
              <p:cNvGrpSpPr/>
              <p:nvPr/>
            </p:nvGrpSpPr>
            <p:grpSpPr bwMode="auto">
              <a:xfrm>
                <a:off x="991192" y="4969668"/>
                <a:ext cx="7141830" cy="577081"/>
                <a:chOff x="991192" y="5320508"/>
                <a:chExt cx="7141830" cy="577081"/>
              </a:xfrm>
            </p:grpSpPr>
            <p:sp>
              <p:nvSpPr>
                <p:cNvPr id="57" name="TextBox 289"/>
                <p:cNvSpPr txBox="1">
                  <a:spLocks noChangeArrowheads="1"/>
                </p:cNvSpPr>
                <p:nvPr/>
              </p:nvSpPr>
              <p:spPr bwMode="auto">
                <a:xfrm>
                  <a:off x="6990014" y="5320508"/>
                  <a:ext cx="1143008" cy="558038"/>
                </a:xfrm>
                <a:prstGeom prst="rect">
                  <a:avLst/>
                </a:prstGeom>
                <a:noFill/>
                <a:ln w="9525">
                  <a:noFill/>
                  <a:miter lim="800000"/>
                </a:ln>
              </p:spPr>
              <p:txBody>
                <a:bodyPr>
                  <a:spAutoFit/>
                </a:bodyPr>
                <a:lstStyle/>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高压开关柜</a:t>
                  </a:r>
                  <a:endParaRPr lang="en-US" altLang="zh-CN" sz="700">
                    <a:solidFill>
                      <a:schemeClr val="tx1"/>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变压器</a:t>
                  </a:r>
                  <a:endParaRPr lang="en-US" altLang="zh-CN" sz="700">
                    <a:solidFill>
                      <a:schemeClr val="tx1"/>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冷水机组</a:t>
                  </a:r>
                  <a:endParaRPr lang="en-US" altLang="zh-CN" sz="700">
                    <a:solidFill>
                      <a:schemeClr val="tx1"/>
                    </a:solidFill>
                    <a:latin typeface="微软雅黑" panose="020B0503020204020204" pitchFamily="34" charset="-122"/>
                    <a:ea typeface="微软雅黑" panose="020B0503020204020204" pitchFamily="34" charset="-122"/>
                  </a:endParaRPr>
                </a:p>
              </p:txBody>
            </p:sp>
            <p:sp>
              <p:nvSpPr>
                <p:cNvPr id="58" name="TextBox 290"/>
                <p:cNvSpPr txBox="1">
                  <a:spLocks noChangeArrowheads="1"/>
                </p:cNvSpPr>
                <p:nvPr/>
              </p:nvSpPr>
              <p:spPr bwMode="auto">
                <a:xfrm>
                  <a:off x="5769600" y="5320508"/>
                  <a:ext cx="1143008" cy="577081"/>
                </a:xfrm>
                <a:prstGeom prst="rect">
                  <a:avLst/>
                </a:prstGeom>
                <a:noFill/>
                <a:ln w="9525">
                  <a:noFill/>
                  <a:miter lim="800000"/>
                </a:ln>
              </p:spPr>
              <p:txBody>
                <a:bodyPr>
                  <a:spAutoFit/>
                </a:bodyPr>
                <a:lstStyle/>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消防演练</a:t>
                  </a:r>
                  <a:endParaRPr lang="en-US" altLang="zh-CN" sz="700">
                    <a:solidFill>
                      <a:schemeClr val="tx1"/>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高压监控系统</a:t>
                  </a:r>
                  <a:endParaRPr lang="en-US" altLang="zh-CN" sz="700">
                    <a:solidFill>
                      <a:schemeClr val="tx1"/>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油机监控系统</a:t>
                  </a:r>
                  <a:endParaRPr lang="en-US" altLang="zh-CN" sz="700">
                    <a:solidFill>
                      <a:schemeClr val="tx1"/>
                    </a:solidFill>
                    <a:latin typeface="微软雅黑" panose="020B0503020204020204" pitchFamily="34" charset="-122"/>
                    <a:ea typeface="微软雅黑" panose="020B0503020204020204" pitchFamily="34" charset="-122"/>
                  </a:endParaRPr>
                </a:p>
              </p:txBody>
            </p:sp>
            <p:sp>
              <p:nvSpPr>
                <p:cNvPr id="59" name="TextBox 291"/>
                <p:cNvSpPr txBox="1">
                  <a:spLocks noChangeArrowheads="1"/>
                </p:cNvSpPr>
                <p:nvPr/>
              </p:nvSpPr>
              <p:spPr bwMode="auto">
                <a:xfrm>
                  <a:off x="4594106" y="5320508"/>
                  <a:ext cx="1143008" cy="577081"/>
                </a:xfrm>
                <a:prstGeom prst="rect">
                  <a:avLst/>
                </a:prstGeom>
                <a:noFill/>
                <a:ln w="9525">
                  <a:noFill/>
                  <a:miter lim="800000"/>
                </a:ln>
              </p:spPr>
              <p:txBody>
                <a:bodyPr>
                  <a:spAutoFit/>
                </a:bodyPr>
                <a:lstStyle/>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消防蝶阀系统</a:t>
                  </a:r>
                  <a:endParaRPr lang="zh-CN" altLang="en-US" sz="700">
                    <a:solidFill>
                      <a:schemeClr val="tx1"/>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消防水泵系统</a:t>
                  </a:r>
                  <a:endParaRPr lang="zh-CN" altLang="en-US" sz="700">
                    <a:solidFill>
                      <a:schemeClr val="tx1"/>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烟雾传感器检查</a:t>
                  </a:r>
                  <a:endParaRPr lang="zh-CN" altLang="en-US" sz="700">
                    <a:solidFill>
                      <a:schemeClr val="tx1"/>
                    </a:solidFill>
                    <a:latin typeface="微软雅黑" panose="020B0503020204020204" pitchFamily="34" charset="-122"/>
                    <a:ea typeface="微软雅黑" panose="020B0503020204020204" pitchFamily="34" charset="-122"/>
                  </a:endParaRPr>
                </a:p>
              </p:txBody>
            </p:sp>
            <p:sp>
              <p:nvSpPr>
                <p:cNvPr id="60" name="TextBox 292"/>
                <p:cNvSpPr txBox="1">
                  <a:spLocks noChangeArrowheads="1"/>
                </p:cNvSpPr>
                <p:nvPr/>
              </p:nvSpPr>
              <p:spPr bwMode="auto">
                <a:xfrm>
                  <a:off x="3378026" y="5320508"/>
                  <a:ext cx="1143008" cy="577081"/>
                </a:xfrm>
                <a:prstGeom prst="rect">
                  <a:avLst/>
                </a:prstGeom>
                <a:noFill/>
                <a:ln w="9525">
                  <a:noFill/>
                  <a:miter lim="800000"/>
                </a:ln>
              </p:spPr>
              <p:txBody>
                <a:bodyPr>
                  <a:spAutoFit/>
                </a:bodyPr>
                <a:lstStyle/>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油机系统年度保养</a:t>
                  </a:r>
                  <a:endParaRPr lang="en-US" altLang="zh-CN" sz="700">
                    <a:solidFill>
                      <a:schemeClr val="tx1"/>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开关量监控系统</a:t>
                  </a:r>
                  <a:endParaRPr lang="en-US" altLang="zh-CN" sz="700">
                    <a:solidFill>
                      <a:schemeClr val="tx1"/>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智能仪表系统</a:t>
                  </a:r>
                  <a:endParaRPr lang="en-US" altLang="zh-CN" sz="700">
                    <a:solidFill>
                      <a:schemeClr val="tx1"/>
                    </a:solidFill>
                    <a:latin typeface="微软雅黑" panose="020B0503020204020204" pitchFamily="34" charset="-122"/>
                    <a:ea typeface="微软雅黑" panose="020B0503020204020204" pitchFamily="34" charset="-122"/>
                  </a:endParaRPr>
                </a:p>
              </p:txBody>
            </p:sp>
            <p:sp>
              <p:nvSpPr>
                <p:cNvPr id="61" name="TextBox 293"/>
                <p:cNvSpPr txBox="1">
                  <a:spLocks noChangeArrowheads="1"/>
                </p:cNvSpPr>
                <p:nvPr/>
              </p:nvSpPr>
              <p:spPr bwMode="auto">
                <a:xfrm>
                  <a:off x="2198032" y="5320508"/>
                  <a:ext cx="1143008" cy="577081"/>
                </a:xfrm>
                <a:prstGeom prst="rect">
                  <a:avLst/>
                </a:prstGeom>
                <a:noFill/>
                <a:ln w="9525">
                  <a:noFill/>
                  <a:miter lim="800000"/>
                </a:ln>
              </p:spPr>
              <p:txBody>
                <a:bodyPr>
                  <a:spAutoFit/>
                </a:bodyPr>
                <a:lstStyle/>
                <a:p>
                  <a:pPr algn="r">
                    <a:lnSpc>
                      <a:spcPct val="150000"/>
                    </a:lnSpc>
                  </a:pPr>
                  <a:r>
                    <a:rPr lang="zh-CN" altLang="en-US" sz="700">
                      <a:solidFill>
                        <a:srgbClr val="C00000"/>
                      </a:solidFill>
                      <a:latin typeface="微软雅黑" panose="020B0503020204020204" pitchFamily="34" charset="-122"/>
                      <a:ea typeface="微软雅黑" panose="020B0503020204020204" pitchFamily="34" charset="-122"/>
                    </a:rPr>
                    <a:t>机房空调系统</a:t>
                  </a:r>
                  <a:endParaRPr lang="zh-CN" altLang="en-US" sz="700">
                    <a:solidFill>
                      <a:srgbClr val="C00000"/>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rgbClr val="C00000"/>
                      </a:solidFill>
                      <a:latin typeface="微软雅黑" panose="020B0503020204020204" pitchFamily="34" charset="-122"/>
                      <a:ea typeface="微软雅黑" panose="020B0503020204020204" pitchFamily="34" charset="-122"/>
                    </a:rPr>
                    <a:t>水处理系统</a:t>
                  </a:r>
                  <a:endParaRPr lang="zh-CN" altLang="en-US" sz="700">
                    <a:solidFill>
                      <a:srgbClr val="C00000"/>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rgbClr val="C00000"/>
                      </a:solidFill>
                      <a:latin typeface="微软雅黑" panose="020B0503020204020204" pitchFamily="34" charset="-122"/>
                      <a:ea typeface="微软雅黑" panose="020B0503020204020204" pitchFamily="34" charset="-122"/>
                    </a:rPr>
                    <a:t>水泵系统</a:t>
                  </a:r>
                  <a:endParaRPr lang="zh-CN" altLang="en-US" sz="700">
                    <a:solidFill>
                      <a:srgbClr val="C00000"/>
                    </a:solidFill>
                    <a:latin typeface="微软雅黑" panose="020B0503020204020204" pitchFamily="34" charset="-122"/>
                    <a:ea typeface="微软雅黑" panose="020B0503020204020204" pitchFamily="34" charset="-122"/>
                  </a:endParaRPr>
                </a:p>
              </p:txBody>
            </p:sp>
            <p:sp>
              <p:nvSpPr>
                <p:cNvPr id="62" name="TextBox 294"/>
                <p:cNvSpPr txBox="1">
                  <a:spLocks noChangeArrowheads="1"/>
                </p:cNvSpPr>
                <p:nvPr/>
              </p:nvSpPr>
              <p:spPr bwMode="auto">
                <a:xfrm>
                  <a:off x="991192" y="5320508"/>
                  <a:ext cx="1143008" cy="577081"/>
                </a:xfrm>
                <a:prstGeom prst="rect">
                  <a:avLst/>
                </a:prstGeom>
                <a:noFill/>
                <a:ln w="9525">
                  <a:noFill/>
                  <a:miter lim="800000"/>
                </a:ln>
              </p:spPr>
              <p:txBody>
                <a:bodyPr>
                  <a:spAutoFit/>
                </a:bodyPr>
                <a:lstStyle/>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应急广播系统</a:t>
                  </a:r>
                  <a:endParaRPr lang="en-US" altLang="zh-CN" sz="700">
                    <a:solidFill>
                      <a:schemeClr val="tx1"/>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烟雾感应系统</a:t>
                  </a:r>
                  <a:endParaRPr lang="en-US" altLang="zh-CN" sz="700">
                    <a:solidFill>
                      <a:schemeClr val="tx1"/>
                    </a:solidFill>
                    <a:latin typeface="微软雅黑" panose="020B0503020204020204" pitchFamily="34" charset="-122"/>
                    <a:ea typeface="微软雅黑" panose="020B0503020204020204" pitchFamily="34" charset="-122"/>
                  </a:endParaRPr>
                </a:p>
                <a:p>
                  <a:pPr algn="r">
                    <a:lnSpc>
                      <a:spcPct val="150000"/>
                    </a:lnSpc>
                  </a:pPr>
                  <a:r>
                    <a:rPr lang="zh-CN" altLang="en-US" sz="700">
                      <a:solidFill>
                        <a:schemeClr val="tx1"/>
                      </a:solidFill>
                      <a:latin typeface="微软雅黑" panose="020B0503020204020204" pitchFamily="34" charset="-122"/>
                      <a:ea typeface="微软雅黑" panose="020B0503020204020204" pitchFamily="34" charset="-122"/>
                    </a:rPr>
                    <a:t>火灾感应系统</a:t>
                  </a:r>
                  <a:endParaRPr lang="en-US" altLang="zh-CN" sz="700">
                    <a:solidFill>
                      <a:schemeClr val="tx1"/>
                    </a:solidFill>
                    <a:latin typeface="微软雅黑" panose="020B0503020204020204" pitchFamily="34" charset="-122"/>
                    <a:ea typeface="微软雅黑" panose="020B0503020204020204" pitchFamily="34" charset="-122"/>
                  </a:endParaRPr>
                </a:p>
              </p:txBody>
            </p:sp>
          </p:grpSp>
        </p:grpSp>
        <p:grpSp>
          <p:nvGrpSpPr>
            <p:cNvPr id="16" name="组合 343"/>
            <p:cNvGrpSpPr/>
            <p:nvPr/>
          </p:nvGrpSpPr>
          <p:grpSpPr bwMode="auto">
            <a:xfrm>
              <a:off x="1021048" y="2214554"/>
              <a:ext cx="7559728" cy="1435110"/>
              <a:chOff x="1021048" y="2214554"/>
              <a:chExt cx="7559728" cy="1435110"/>
            </a:xfrm>
          </p:grpSpPr>
          <p:grpSp>
            <p:nvGrpSpPr>
              <p:cNvPr id="17" name="组合 63"/>
              <p:cNvGrpSpPr/>
              <p:nvPr/>
            </p:nvGrpSpPr>
            <p:grpSpPr>
              <a:xfrm>
                <a:off x="1021048" y="2214554"/>
                <a:ext cx="71438" cy="1428760"/>
                <a:chOff x="1179092" y="2143116"/>
                <a:chExt cx="71438" cy="1428760"/>
              </a:xfrm>
              <a:effectLst>
                <a:outerShdw blurRad="50800" dist="38100" dir="2700000" algn="tl" rotWithShape="0">
                  <a:prstClr val="black">
                    <a:alpha val="40000"/>
                  </a:prstClr>
                </a:outerShdw>
              </a:effectLst>
            </p:grpSpPr>
            <p:sp>
              <p:nvSpPr>
                <p:cNvPr id="47" name="等腰三角形 46"/>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48" name="直接连接符 47"/>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8" name="组合 64"/>
              <p:cNvGrpSpPr/>
              <p:nvPr/>
            </p:nvGrpSpPr>
            <p:grpSpPr>
              <a:xfrm>
                <a:off x="2306932" y="2220904"/>
                <a:ext cx="71438" cy="1428760"/>
                <a:chOff x="1179092" y="2143116"/>
                <a:chExt cx="71438" cy="1428760"/>
              </a:xfrm>
              <a:effectLst>
                <a:outerShdw blurRad="50800" dist="38100" dir="2700000" algn="tl" rotWithShape="0">
                  <a:prstClr val="black">
                    <a:alpha val="40000"/>
                  </a:prstClr>
                </a:outerShdw>
              </a:effectLst>
            </p:grpSpPr>
            <p:sp>
              <p:nvSpPr>
                <p:cNvPr id="45" name="等腰三角形 44"/>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46" name="直接连接符 45"/>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组合 67"/>
              <p:cNvGrpSpPr/>
              <p:nvPr/>
            </p:nvGrpSpPr>
            <p:grpSpPr>
              <a:xfrm>
                <a:off x="3581704" y="2216142"/>
                <a:ext cx="71438" cy="1428760"/>
                <a:chOff x="1179092" y="2143116"/>
                <a:chExt cx="71438" cy="1428760"/>
              </a:xfrm>
              <a:effectLst>
                <a:outerShdw blurRad="50800" dist="38100" dir="2700000" algn="tl" rotWithShape="0">
                  <a:prstClr val="black">
                    <a:alpha val="40000"/>
                  </a:prstClr>
                </a:outerShdw>
              </a:effectLst>
            </p:grpSpPr>
            <p:sp>
              <p:nvSpPr>
                <p:cNvPr id="43" name="等腰三角形 42"/>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44" name="直接连接符 43"/>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组合 70"/>
              <p:cNvGrpSpPr/>
              <p:nvPr/>
            </p:nvGrpSpPr>
            <p:grpSpPr>
              <a:xfrm>
                <a:off x="4846950" y="2220904"/>
                <a:ext cx="71438" cy="1428760"/>
                <a:chOff x="1179092" y="2143116"/>
                <a:chExt cx="71438" cy="1428760"/>
              </a:xfrm>
              <a:effectLst>
                <a:outerShdw blurRad="50800" dist="38100" dir="2700000" algn="tl" rotWithShape="0">
                  <a:prstClr val="black">
                    <a:alpha val="40000"/>
                  </a:prstClr>
                </a:outerShdw>
              </a:effectLst>
            </p:grpSpPr>
            <p:sp>
              <p:nvSpPr>
                <p:cNvPr id="41" name="等腰三角形 40"/>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42" name="直接连接符 41"/>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1" name="组合 73"/>
              <p:cNvGrpSpPr/>
              <p:nvPr/>
            </p:nvGrpSpPr>
            <p:grpSpPr>
              <a:xfrm>
                <a:off x="6120134" y="2220904"/>
                <a:ext cx="71438" cy="1428760"/>
                <a:chOff x="1179092" y="2143116"/>
                <a:chExt cx="71438" cy="1428760"/>
              </a:xfrm>
              <a:effectLst>
                <a:outerShdw blurRad="50800" dist="38100" dir="2700000" algn="tl" rotWithShape="0">
                  <a:prstClr val="black">
                    <a:alpha val="40000"/>
                  </a:prstClr>
                </a:outerShdw>
              </a:effectLst>
            </p:grpSpPr>
            <p:sp>
              <p:nvSpPr>
                <p:cNvPr id="39" name="等腰三角形 38"/>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40" name="直接连接符 39"/>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2" name="组合 76"/>
              <p:cNvGrpSpPr/>
              <p:nvPr/>
            </p:nvGrpSpPr>
            <p:grpSpPr>
              <a:xfrm>
                <a:off x="7401254" y="2220904"/>
                <a:ext cx="71438" cy="1428760"/>
                <a:chOff x="1179092" y="2143116"/>
                <a:chExt cx="71438" cy="1428760"/>
              </a:xfrm>
              <a:effectLst>
                <a:outerShdw blurRad="50800" dist="38100" dir="2700000" algn="tl" rotWithShape="0">
                  <a:prstClr val="black">
                    <a:alpha val="40000"/>
                  </a:prstClr>
                </a:outerShdw>
              </a:effectLst>
            </p:grpSpPr>
            <p:sp>
              <p:nvSpPr>
                <p:cNvPr id="37" name="等腰三角形 36"/>
                <p:cNvSpPr/>
                <p:nvPr/>
              </p:nvSpPr>
              <p:spPr>
                <a:xfrm>
                  <a:off x="1179092" y="3500438"/>
                  <a:ext cx="71438" cy="71438"/>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cxnSp>
              <p:nvCxnSpPr>
                <p:cNvPr id="38" name="直接连接符 37"/>
                <p:cNvCxnSpPr/>
                <p:nvPr/>
              </p:nvCxnSpPr>
              <p:spPr>
                <a:xfrm rot="5400000">
                  <a:off x="500431" y="2856702"/>
                  <a:ext cx="1428760" cy="1588"/>
                </a:xfrm>
                <a:prstGeom prst="line">
                  <a:avLst/>
                </a:prstGeom>
                <a:ln>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3" name="组合 340"/>
              <p:cNvGrpSpPr/>
              <p:nvPr/>
            </p:nvGrpSpPr>
            <p:grpSpPr bwMode="auto">
              <a:xfrm>
                <a:off x="1049098" y="2244948"/>
                <a:ext cx="7391774" cy="276999"/>
                <a:chOff x="1049098" y="2595788"/>
                <a:chExt cx="7391774" cy="276999"/>
              </a:xfrm>
            </p:grpSpPr>
            <p:sp>
              <p:nvSpPr>
                <p:cNvPr id="31" name="TextBox 316"/>
                <p:cNvSpPr txBox="1"/>
                <p:nvPr/>
              </p:nvSpPr>
              <p:spPr>
                <a:xfrm>
                  <a:off x="1048916" y="2595556"/>
                  <a:ext cx="928781" cy="277816"/>
                </a:xfrm>
                <a:prstGeom prst="rect">
                  <a:avLst/>
                </a:prstGeom>
                <a:noFill/>
              </p:spPr>
              <p:txBody>
                <a:bodyPr>
                  <a:spAutoFit/>
                </a:bodyPr>
                <a:lstStyle/>
                <a:p>
                  <a:pPr algn="l" fontAlgn="auto">
                    <a:spcBef>
                      <a:spcPts val="0"/>
                    </a:spcBef>
                    <a:spcAft>
                      <a:spcPts val="0"/>
                    </a:spcAft>
                    <a:defRPr/>
                  </a:pPr>
                  <a:r>
                    <a:rPr lang="en-US" altLang="zh-CN" sz="1200" b="1" dirty="0">
                      <a:solidFill>
                        <a:schemeClr val="tx1"/>
                      </a:solidFill>
                      <a:effectLst>
                        <a:outerShdw blurRad="38100" dist="38100" dir="2700000" algn="tl">
                          <a:srgbClr val="000000">
                            <a:alpha val="43137"/>
                          </a:srgbClr>
                        </a:outerShdw>
                      </a:effectLst>
                      <a:latin typeface="+mn-lt"/>
                      <a:ea typeface="+mn-ea"/>
                    </a:rPr>
                    <a:t>January</a:t>
                  </a:r>
                  <a:endParaRPr lang="zh-CN" altLang="en-US" sz="1200" b="1" dirty="0">
                    <a:solidFill>
                      <a:schemeClr val="tx1"/>
                    </a:solidFill>
                    <a:effectLst>
                      <a:outerShdw blurRad="38100" dist="38100" dir="2700000" algn="tl">
                        <a:srgbClr val="000000">
                          <a:alpha val="43137"/>
                        </a:srgbClr>
                      </a:outerShdw>
                    </a:effectLst>
                    <a:latin typeface="+mn-lt"/>
                    <a:ea typeface="+mn-ea"/>
                  </a:endParaRPr>
                </a:p>
              </p:txBody>
            </p:sp>
            <p:sp>
              <p:nvSpPr>
                <p:cNvPr id="32" name="TextBox 317"/>
                <p:cNvSpPr txBox="1"/>
                <p:nvPr/>
              </p:nvSpPr>
              <p:spPr>
                <a:xfrm>
                  <a:off x="2344447" y="2595556"/>
                  <a:ext cx="928781" cy="277816"/>
                </a:xfrm>
                <a:prstGeom prst="rect">
                  <a:avLst/>
                </a:prstGeom>
                <a:noFill/>
              </p:spPr>
              <p:txBody>
                <a:bodyPr>
                  <a:spAutoFit/>
                </a:bodyPr>
                <a:lstStyle/>
                <a:p>
                  <a:pPr algn="l" fontAlgn="auto">
                    <a:spcBef>
                      <a:spcPts val="0"/>
                    </a:spcBef>
                    <a:spcAft>
                      <a:spcPts val="0"/>
                    </a:spcAft>
                    <a:defRPr/>
                  </a:pPr>
                  <a:r>
                    <a:rPr lang="en-US" altLang="zh-CN" sz="1200" b="1" dirty="0">
                      <a:solidFill>
                        <a:schemeClr val="tx1"/>
                      </a:solidFill>
                      <a:effectLst>
                        <a:outerShdw blurRad="38100" dist="38100" dir="2700000" algn="tl">
                          <a:srgbClr val="000000">
                            <a:alpha val="43137"/>
                          </a:srgbClr>
                        </a:outerShdw>
                      </a:effectLst>
                      <a:latin typeface="+mn-lt"/>
                      <a:ea typeface="+mn-ea"/>
                    </a:rPr>
                    <a:t>March</a:t>
                  </a:r>
                  <a:endParaRPr lang="zh-CN" altLang="en-US" sz="1200" b="1" dirty="0">
                    <a:solidFill>
                      <a:schemeClr val="tx1"/>
                    </a:solidFill>
                    <a:effectLst>
                      <a:outerShdw blurRad="38100" dist="38100" dir="2700000" algn="tl">
                        <a:srgbClr val="000000">
                          <a:alpha val="43137"/>
                        </a:srgbClr>
                      </a:outerShdw>
                    </a:effectLst>
                    <a:latin typeface="+mn-lt"/>
                    <a:ea typeface="+mn-ea"/>
                  </a:endParaRPr>
                </a:p>
              </p:txBody>
            </p:sp>
            <p:sp>
              <p:nvSpPr>
                <p:cNvPr id="33" name="TextBox 318"/>
                <p:cNvSpPr txBox="1"/>
                <p:nvPr/>
              </p:nvSpPr>
              <p:spPr>
                <a:xfrm>
                  <a:off x="3622513" y="2595556"/>
                  <a:ext cx="928782" cy="277816"/>
                </a:xfrm>
                <a:prstGeom prst="rect">
                  <a:avLst/>
                </a:prstGeom>
                <a:noFill/>
              </p:spPr>
              <p:txBody>
                <a:bodyPr>
                  <a:spAutoFit/>
                </a:bodyPr>
                <a:lstStyle/>
                <a:p>
                  <a:pPr algn="l" fontAlgn="auto">
                    <a:spcBef>
                      <a:spcPts val="0"/>
                    </a:spcBef>
                    <a:spcAft>
                      <a:spcPts val="0"/>
                    </a:spcAft>
                    <a:defRPr/>
                  </a:pPr>
                  <a:r>
                    <a:rPr lang="en-US" altLang="zh-CN" sz="1200" b="1" dirty="0">
                      <a:solidFill>
                        <a:schemeClr val="tx1"/>
                      </a:solidFill>
                      <a:effectLst>
                        <a:outerShdw blurRad="38100" dist="38100" dir="2700000" algn="tl">
                          <a:srgbClr val="000000">
                            <a:alpha val="43137"/>
                          </a:srgbClr>
                        </a:outerShdw>
                      </a:effectLst>
                      <a:latin typeface="+mn-lt"/>
                      <a:ea typeface="+mn-ea"/>
                    </a:rPr>
                    <a:t>May</a:t>
                  </a:r>
                  <a:endParaRPr lang="zh-CN" altLang="en-US" sz="1200" b="1" dirty="0">
                    <a:solidFill>
                      <a:schemeClr val="tx1"/>
                    </a:solidFill>
                    <a:effectLst>
                      <a:outerShdw blurRad="38100" dist="38100" dir="2700000" algn="tl">
                        <a:srgbClr val="000000">
                          <a:alpha val="43137"/>
                        </a:srgbClr>
                      </a:outerShdw>
                    </a:effectLst>
                    <a:latin typeface="+mn-lt"/>
                    <a:ea typeface="+mn-ea"/>
                  </a:endParaRPr>
                </a:p>
              </p:txBody>
            </p:sp>
            <p:sp>
              <p:nvSpPr>
                <p:cNvPr id="34" name="TextBox 319"/>
                <p:cNvSpPr txBox="1"/>
                <p:nvPr/>
              </p:nvSpPr>
              <p:spPr>
                <a:xfrm>
                  <a:off x="4878352" y="2595556"/>
                  <a:ext cx="928781" cy="277816"/>
                </a:xfrm>
                <a:prstGeom prst="rect">
                  <a:avLst/>
                </a:prstGeom>
                <a:noFill/>
              </p:spPr>
              <p:txBody>
                <a:bodyPr>
                  <a:spAutoFit/>
                </a:bodyPr>
                <a:lstStyle/>
                <a:p>
                  <a:pPr algn="l" fontAlgn="auto">
                    <a:spcBef>
                      <a:spcPts val="0"/>
                    </a:spcBef>
                    <a:spcAft>
                      <a:spcPts val="0"/>
                    </a:spcAft>
                    <a:defRPr/>
                  </a:pPr>
                  <a:r>
                    <a:rPr lang="en-US" altLang="zh-CN" sz="1200" b="1" dirty="0">
                      <a:solidFill>
                        <a:schemeClr val="tx1"/>
                      </a:solidFill>
                      <a:effectLst>
                        <a:outerShdw blurRad="38100" dist="38100" dir="2700000" algn="tl">
                          <a:srgbClr val="000000">
                            <a:alpha val="43137"/>
                          </a:srgbClr>
                        </a:outerShdw>
                      </a:effectLst>
                      <a:latin typeface="+mn-lt"/>
                      <a:ea typeface="+mn-ea"/>
                    </a:rPr>
                    <a:t>July</a:t>
                  </a:r>
                  <a:endParaRPr lang="zh-CN" altLang="en-US" sz="1200" b="1" dirty="0">
                    <a:solidFill>
                      <a:schemeClr val="tx1"/>
                    </a:solidFill>
                    <a:effectLst>
                      <a:outerShdw blurRad="38100" dist="38100" dir="2700000" algn="tl">
                        <a:srgbClr val="000000">
                          <a:alpha val="43137"/>
                        </a:srgbClr>
                      </a:outerShdw>
                    </a:effectLst>
                    <a:latin typeface="+mn-lt"/>
                    <a:ea typeface="+mn-ea"/>
                  </a:endParaRPr>
                </a:p>
              </p:txBody>
            </p:sp>
            <p:sp>
              <p:nvSpPr>
                <p:cNvPr id="35" name="TextBox 320"/>
                <p:cNvSpPr txBox="1"/>
                <p:nvPr/>
              </p:nvSpPr>
              <p:spPr>
                <a:xfrm>
                  <a:off x="6156418" y="2595556"/>
                  <a:ext cx="1000226" cy="277816"/>
                </a:xfrm>
                <a:prstGeom prst="rect">
                  <a:avLst/>
                </a:prstGeom>
                <a:noFill/>
              </p:spPr>
              <p:txBody>
                <a:bodyPr>
                  <a:spAutoFit/>
                </a:bodyPr>
                <a:lstStyle/>
                <a:p>
                  <a:pPr algn="l" fontAlgn="auto">
                    <a:spcBef>
                      <a:spcPts val="0"/>
                    </a:spcBef>
                    <a:spcAft>
                      <a:spcPts val="0"/>
                    </a:spcAft>
                    <a:defRPr/>
                  </a:pPr>
                  <a:r>
                    <a:rPr lang="en-US" altLang="zh-CN" sz="1200" b="1" dirty="0">
                      <a:solidFill>
                        <a:schemeClr val="tx1"/>
                      </a:solidFill>
                      <a:effectLst>
                        <a:outerShdw blurRad="38100" dist="38100" dir="2700000" algn="tl">
                          <a:srgbClr val="000000">
                            <a:alpha val="43137"/>
                          </a:srgbClr>
                        </a:outerShdw>
                      </a:effectLst>
                      <a:latin typeface="+mn-lt"/>
                      <a:ea typeface="+mn-ea"/>
                    </a:rPr>
                    <a:t>September</a:t>
                  </a:r>
                  <a:endParaRPr lang="zh-CN" altLang="en-US" sz="1200" b="1" dirty="0">
                    <a:solidFill>
                      <a:schemeClr val="tx1"/>
                    </a:solidFill>
                    <a:effectLst>
                      <a:outerShdw blurRad="38100" dist="38100" dir="2700000" algn="tl">
                        <a:srgbClr val="000000">
                          <a:alpha val="43137"/>
                        </a:srgbClr>
                      </a:outerShdw>
                    </a:effectLst>
                    <a:latin typeface="+mn-lt"/>
                    <a:ea typeface="+mn-ea"/>
                  </a:endParaRPr>
                </a:p>
              </p:txBody>
            </p:sp>
            <p:sp>
              <p:nvSpPr>
                <p:cNvPr id="36" name="TextBox 321"/>
                <p:cNvSpPr txBox="1"/>
                <p:nvPr/>
              </p:nvSpPr>
              <p:spPr>
                <a:xfrm>
                  <a:off x="7440836" y="2595556"/>
                  <a:ext cx="1000226" cy="277816"/>
                </a:xfrm>
                <a:prstGeom prst="rect">
                  <a:avLst/>
                </a:prstGeom>
                <a:noFill/>
              </p:spPr>
              <p:txBody>
                <a:bodyPr>
                  <a:spAutoFit/>
                </a:bodyPr>
                <a:lstStyle/>
                <a:p>
                  <a:pPr algn="l" fontAlgn="auto">
                    <a:spcBef>
                      <a:spcPts val="0"/>
                    </a:spcBef>
                    <a:spcAft>
                      <a:spcPts val="0"/>
                    </a:spcAft>
                    <a:defRPr/>
                  </a:pPr>
                  <a:r>
                    <a:rPr lang="en-US" altLang="zh-CN" sz="1200" b="1" dirty="0">
                      <a:solidFill>
                        <a:schemeClr val="tx1"/>
                      </a:solidFill>
                      <a:effectLst>
                        <a:outerShdw blurRad="38100" dist="38100" dir="2700000" algn="tl">
                          <a:srgbClr val="000000">
                            <a:alpha val="43137"/>
                          </a:srgbClr>
                        </a:outerShdw>
                      </a:effectLst>
                      <a:latin typeface="+mn-lt"/>
                      <a:ea typeface="+mn-ea"/>
                    </a:rPr>
                    <a:t>November</a:t>
                  </a:r>
                  <a:endParaRPr lang="zh-CN" altLang="en-US" sz="12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24" name="组合 341"/>
              <p:cNvGrpSpPr/>
              <p:nvPr/>
            </p:nvGrpSpPr>
            <p:grpSpPr bwMode="auto">
              <a:xfrm>
                <a:off x="1060736" y="2493956"/>
                <a:ext cx="7520040" cy="577081"/>
                <a:chOff x="1060736" y="2844796"/>
                <a:chExt cx="7520040" cy="577081"/>
              </a:xfrm>
            </p:grpSpPr>
            <p:sp>
              <p:nvSpPr>
                <p:cNvPr id="25" name="TextBox 322"/>
                <p:cNvSpPr txBox="1">
                  <a:spLocks noChangeArrowheads="1"/>
                </p:cNvSpPr>
                <p:nvPr/>
              </p:nvSpPr>
              <p:spPr bwMode="auto">
                <a:xfrm>
                  <a:off x="7437768" y="2844796"/>
                  <a:ext cx="1143008" cy="577081"/>
                </a:xfrm>
                <a:prstGeom prst="rect">
                  <a:avLst/>
                </a:prstGeom>
                <a:noFill/>
                <a:ln w="9525">
                  <a:noFill/>
                  <a:miter lim="800000"/>
                </a:ln>
              </p:spPr>
              <p:txBody>
                <a:bodyPr>
                  <a:spAutoFit/>
                </a:bodyPr>
                <a:lstStyle/>
                <a:p>
                  <a:pPr algn="l">
                    <a:lnSpc>
                      <a:spcPct val="150000"/>
                    </a:lnSpc>
                  </a:pPr>
                  <a:r>
                    <a:rPr lang="en-US" altLang="zh-CN" sz="700">
                      <a:solidFill>
                        <a:schemeClr val="tx1"/>
                      </a:solidFill>
                      <a:latin typeface="微软雅黑" panose="020B0503020204020204" pitchFamily="34" charset="-122"/>
                      <a:ea typeface="微软雅黑" panose="020B0503020204020204" pitchFamily="34" charset="-122"/>
                    </a:rPr>
                    <a:t>UPS</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蓄电池</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低压配电柜</a:t>
                  </a:r>
                  <a:endParaRPr lang="en-US" altLang="zh-CN" sz="700">
                    <a:solidFill>
                      <a:schemeClr val="tx1"/>
                    </a:solidFill>
                    <a:latin typeface="微软雅黑" panose="020B0503020204020204" pitchFamily="34" charset="-122"/>
                    <a:ea typeface="微软雅黑" panose="020B0503020204020204" pitchFamily="34" charset="-122"/>
                  </a:endParaRPr>
                </a:p>
              </p:txBody>
            </p:sp>
            <p:sp>
              <p:nvSpPr>
                <p:cNvPr id="26" name="TextBox 323"/>
                <p:cNvSpPr txBox="1">
                  <a:spLocks noChangeArrowheads="1"/>
                </p:cNvSpPr>
                <p:nvPr/>
              </p:nvSpPr>
              <p:spPr bwMode="auto">
                <a:xfrm>
                  <a:off x="1060736" y="2844796"/>
                  <a:ext cx="1143008" cy="577081"/>
                </a:xfrm>
                <a:prstGeom prst="rect">
                  <a:avLst/>
                </a:prstGeom>
                <a:noFill/>
                <a:ln w="9525">
                  <a:noFill/>
                  <a:miter lim="800000"/>
                </a:ln>
              </p:spPr>
              <p:txBody>
                <a:bodyPr>
                  <a:spAutoFit/>
                </a:bodyPr>
                <a:lstStyle/>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消电检年检</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气体灭火系统</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早期报警系统</a:t>
                  </a:r>
                  <a:endParaRPr lang="en-US" altLang="zh-CN" sz="700">
                    <a:solidFill>
                      <a:schemeClr val="tx1"/>
                    </a:solidFill>
                    <a:latin typeface="微软雅黑" panose="020B0503020204020204" pitchFamily="34" charset="-122"/>
                    <a:ea typeface="微软雅黑" panose="020B0503020204020204" pitchFamily="34" charset="-122"/>
                  </a:endParaRPr>
                </a:p>
              </p:txBody>
            </p:sp>
            <p:sp>
              <p:nvSpPr>
                <p:cNvPr id="27" name="TextBox 324"/>
                <p:cNvSpPr txBox="1">
                  <a:spLocks noChangeArrowheads="1"/>
                </p:cNvSpPr>
                <p:nvPr/>
              </p:nvSpPr>
              <p:spPr bwMode="auto">
                <a:xfrm>
                  <a:off x="2345032" y="2844796"/>
                  <a:ext cx="1143008" cy="577081"/>
                </a:xfrm>
                <a:prstGeom prst="rect">
                  <a:avLst/>
                </a:prstGeom>
                <a:noFill/>
                <a:ln w="9525">
                  <a:noFill/>
                  <a:miter lim="800000"/>
                </a:ln>
              </p:spPr>
              <p:txBody>
                <a:bodyPr>
                  <a:spAutoFit/>
                </a:bodyPr>
                <a:lstStyle/>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园区摄像系统</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漏水线感应系统</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新风系统</a:t>
                  </a:r>
                  <a:endParaRPr lang="en-US" altLang="zh-CN" sz="700">
                    <a:solidFill>
                      <a:schemeClr val="tx1"/>
                    </a:solidFill>
                    <a:latin typeface="微软雅黑" panose="020B0503020204020204" pitchFamily="34" charset="-122"/>
                    <a:ea typeface="微软雅黑" panose="020B0503020204020204" pitchFamily="34" charset="-122"/>
                  </a:endParaRPr>
                </a:p>
              </p:txBody>
            </p:sp>
            <p:sp>
              <p:nvSpPr>
                <p:cNvPr id="28" name="TextBox 325"/>
                <p:cNvSpPr txBox="1">
                  <a:spLocks noChangeArrowheads="1"/>
                </p:cNvSpPr>
                <p:nvPr/>
              </p:nvSpPr>
              <p:spPr bwMode="auto">
                <a:xfrm>
                  <a:off x="3611866" y="2844796"/>
                  <a:ext cx="1143008" cy="577081"/>
                </a:xfrm>
                <a:prstGeom prst="rect">
                  <a:avLst/>
                </a:prstGeom>
                <a:noFill/>
                <a:ln w="9525">
                  <a:noFill/>
                  <a:miter lim="800000"/>
                </a:ln>
              </p:spPr>
              <p:txBody>
                <a:bodyPr>
                  <a:spAutoFit/>
                </a:bodyPr>
                <a:lstStyle/>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机房压力系统</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声光报警系统</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入侵监测系统</a:t>
                  </a:r>
                  <a:endParaRPr lang="en-US" altLang="zh-CN" sz="700">
                    <a:solidFill>
                      <a:schemeClr val="tx1"/>
                    </a:solidFill>
                    <a:latin typeface="微软雅黑" panose="020B0503020204020204" pitchFamily="34" charset="-122"/>
                    <a:ea typeface="微软雅黑" panose="020B0503020204020204" pitchFamily="34" charset="-122"/>
                  </a:endParaRPr>
                </a:p>
              </p:txBody>
            </p:sp>
            <p:sp>
              <p:nvSpPr>
                <p:cNvPr id="29" name="TextBox 326"/>
                <p:cNvSpPr txBox="1">
                  <a:spLocks noChangeArrowheads="1"/>
                </p:cNvSpPr>
                <p:nvPr/>
              </p:nvSpPr>
              <p:spPr bwMode="auto">
                <a:xfrm>
                  <a:off x="4886638" y="2844796"/>
                  <a:ext cx="1143008" cy="577081"/>
                </a:xfrm>
                <a:prstGeom prst="rect">
                  <a:avLst/>
                </a:prstGeom>
                <a:noFill/>
                <a:ln w="9525">
                  <a:noFill/>
                  <a:miter lim="800000"/>
                </a:ln>
              </p:spPr>
              <p:txBody>
                <a:bodyPr>
                  <a:spAutoFit/>
                </a:bodyPr>
                <a:lstStyle/>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给排水系统</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供油系统</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热板换系统</a:t>
                  </a:r>
                  <a:endParaRPr lang="en-US" altLang="zh-CN" sz="700">
                    <a:solidFill>
                      <a:schemeClr val="tx1"/>
                    </a:solidFill>
                    <a:latin typeface="微软雅黑" panose="020B0503020204020204" pitchFamily="34" charset="-122"/>
                    <a:ea typeface="微软雅黑" panose="020B0503020204020204" pitchFamily="34" charset="-122"/>
                  </a:endParaRPr>
                </a:p>
              </p:txBody>
            </p:sp>
            <p:sp>
              <p:nvSpPr>
                <p:cNvPr id="30" name="TextBox 327"/>
                <p:cNvSpPr txBox="1">
                  <a:spLocks noChangeArrowheads="1"/>
                </p:cNvSpPr>
                <p:nvPr/>
              </p:nvSpPr>
              <p:spPr bwMode="auto">
                <a:xfrm>
                  <a:off x="6158234" y="2844796"/>
                  <a:ext cx="1143008" cy="577081"/>
                </a:xfrm>
                <a:prstGeom prst="rect">
                  <a:avLst/>
                </a:prstGeom>
                <a:noFill/>
                <a:ln w="9525">
                  <a:noFill/>
                  <a:miter lim="800000"/>
                </a:ln>
              </p:spPr>
              <p:txBody>
                <a:bodyPr>
                  <a:spAutoFit/>
                </a:bodyPr>
                <a:lstStyle/>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无负压供水系统</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700">
                      <a:solidFill>
                        <a:schemeClr val="tx1"/>
                      </a:solidFill>
                      <a:latin typeface="微软雅黑" panose="020B0503020204020204" pitchFamily="34" charset="-122"/>
                      <a:ea typeface="微软雅黑" panose="020B0503020204020204" pitchFamily="34" charset="-122"/>
                    </a:rPr>
                    <a:t>空调监控系统</a:t>
                  </a:r>
                  <a:endParaRPr lang="en-US" altLang="zh-CN" sz="700">
                    <a:solidFill>
                      <a:schemeClr val="tx1"/>
                    </a:solidFill>
                    <a:latin typeface="微软雅黑" panose="020B0503020204020204" pitchFamily="34" charset="-122"/>
                    <a:ea typeface="微软雅黑" panose="020B0503020204020204" pitchFamily="34" charset="-122"/>
                  </a:endParaRPr>
                </a:p>
                <a:p>
                  <a:pPr algn="l">
                    <a:lnSpc>
                      <a:spcPct val="150000"/>
                    </a:lnSpc>
                  </a:pPr>
                  <a:r>
                    <a:rPr lang="en-US" altLang="zh-CN" sz="700">
                      <a:solidFill>
                        <a:schemeClr val="tx1"/>
                      </a:solidFill>
                      <a:latin typeface="微软雅黑" panose="020B0503020204020204" pitchFamily="34" charset="-122"/>
                      <a:ea typeface="微软雅黑" panose="020B0503020204020204" pitchFamily="34" charset="-122"/>
                    </a:rPr>
                    <a:t>UPS</a:t>
                  </a:r>
                  <a:r>
                    <a:rPr lang="zh-CN" altLang="en-US" sz="700">
                      <a:solidFill>
                        <a:schemeClr val="tx1"/>
                      </a:solidFill>
                      <a:latin typeface="微软雅黑" panose="020B0503020204020204" pitchFamily="34" charset="-122"/>
                      <a:ea typeface="微软雅黑" panose="020B0503020204020204" pitchFamily="34" charset="-122"/>
                    </a:rPr>
                    <a:t>监控系统</a:t>
                  </a:r>
                  <a:endParaRPr lang="en-US" altLang="zh-CN" sz="700">
                    <a:solidFill>
                      <a:schemeClr val="tx1"/>
                    </a:solidFill>
                    <a:latin typeface="微软雅黑" panose="020B0503020204020204" pitchFamily="34" charset="-122"/>
                    <a:ea typeface="微软雅黑" panose="020B0503020204020204" pitchFamily="34" charset="-122"/>
                  </a:endParaRPr>
                </a:p>
              </p:txBody>
            </p:sp>
          </p:grpSp>
        </p:grpSp>
      </p:grpSp>
      <p:grpSp>
        <p:nvGrpSpPr>
          <p:cNvPr id="141" name="组合 220"/>
          <p:cNvGrpSpPr/>
          <p:nvPr/>
        </p:nvGrpSpPr>
        <p:grpSpPr bwMode="auto">
          <a:xfrm>
            <a:off x="3876350" y="3333349"/>
            <a:ext cx="630237" cy="304800"/>
            <a:chOff x="883392" y="4341973"/>
            <a:chExt cx="630216" cy="306000"/>
          </a:xfrm>
        </p:grpSpPr>
        <p:grpSp>
          <p:nvGrpSpPr>
            <p:cNvPr id="142" name="组合 6"/>
            <p:cNvGrpSpPr/>
            <p:nvPr/>
          </p:nvGrpSpPr>
          <p:grpSpPr bwMode="auto">
            <a:xfrm>
              <a:off x="919608" y="4341973"/>
              <a:ext cx="594000" cy="306000"/>
              <a:chOff x="901620" y="4253012"/>
              <a:chExt cx="630000" cy="324000"/>
            </a:xfrm>
          </p:grpSpPr>
          <p:sp>
            <p:nvSpPr>
              <p:cNvPr id="144" name="矩形 3"/>
              <p:cNvSpPr/>
              <p:nvPr/>
            </p:nvSpPr>
            <p:spPr>
              <a:xfrm>
                <a:off x="901933" y="4253012"/>
                <a:ext cx="629687" cy="324000"/>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5" name="矩形 4"/>
              <p:cNvSpPr/>
              <p:nvPr/>
            </p:nvSpPr>
            <p:spPr>
              <a:xfrm>
                <a:off x="901620" y="4424370"/>
                <a:ext cx="630000" cy="152642"/>
              </a:xfrm>
              <a:prstGeom prst="rect">
                <a:avLst/>
              </a:prstGeom>
              <a:gradFill flip="none" rotWithShape="1">
                <a:gsLst>
                  <a:gs pos="100000">
                    <a:schemeClr val="bg1">
                      <a:alpha val="0"/>
                    </a:schemeClr>
                  </a:gs>
                  <a:gs pos="50000">
                    <a:schemeClr val="bg1">
                      <a:shade val="67500"/>
                      <a:satMod val="115000"/>
                    </a:schemeClr>
                  </a:gs>
                  <a:gs pos="100000">
                    <a:schemeClr val="bg1">
                      <a:shade val="100000"/>
                      <a:satMod val="115000"/>
                    </a:scheme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6" name="矩形 5"/>
              <p:cNvSpPr/>
              <p:nvPr/>
            </p:nvSpPr>
            <p:spPr>
              <a:xfrm>
                <a:off x="901933" y="4253012"/>
                <a:ext cx="629687" cy="324000"/>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43" name="TextBox 144"/>
            <p:cNvSpPr txBox="1"/>
            <p:nvPr/>
          </p:nvSpPr>
          <p:spPr>
            <a:xfrm>
              <a:off x="883392" y="4356316"/>
              <a:ext cx="500045" cy="261375"/>
            </a:xfrm>
            <a:prstGeom prst="rect">
              <a:avLst/>
            </a:prstGeom>
            <a:noFill/>
          </p:spPr>
          <p:txBody>
            <a:bodyPr>
              <a:spAutoFit/>
            </a:bodyPr>
            <a:lstStyle/>
            <a:p>
              <a:pPr algn="l" fontAlgn="auto">
                <a:spcBef>
                  <a:spcPts val="0"/>
                </a:spcBef>
                <a:spcAft>
                  <a:spcPts val="0"/>
                </a:spcAft>
                <a:defRPr/>
              </a:pPr>
              <a:r>
                <a:rPr lang="en-US" altLang="zh-CN" sz="1100" b="1" dirty="0">
                  <a:solidFill>
                    <a:schemeClr val="bg1"/>
                  </a:solidFill>
                  <a:effectLst>
                    <a:outerShdw blurRad="38100" dist="38100" dir="2700000" algn="tl">
                      <a:srgbClr val="000000">
                        <a:alpha val="43137"/>
                      </a:srgbClr>
                    </a:outerShdw>
                  </a:effectLst>
                  <a:latin typeface="+mn-lt"/>
                  <a:ea typeface="+mn-ea"/>
                </a:rPr>
                <a:t>Apr</a:t>
              </a:r>
              <a:endParaRPr lang="zh-CN" altLang="en-US" sz="1100" b="1" dirty="0">
                <a:solidFill>
                  <a:schemeClr val="bg1"/>
                </a:solidFill>
                <a:effectLst>
                  <a:outerShdw blurRad="38100" dist="38100" dir="2700000" algn="tl">
                    <a:srgbClr val="000000">
                      <a:alpha val="43137"/>
                    </a:srgbClr>
                  </a:outerShdw>
                </a:effectLst>
                <a:latin typeface="+mn-lt"/>
                <a:ea typeface="+mn-ea"/>
              </a:endParaRPr>
            </a:p>
          </p:txBody>
        </p:sp>
      </p:grpSp>
      <p:grpSp>
        <p:nvGrpSpPr>
          <p:cNvPr id="147" name="组合 146"/>
          <p:cNvGrpSpPr/>
          <p:nvPr/>
        </p:nvGrpSpPr>
        <p:grpSpPr>
          <a:xfrm>
            <a:off x="2070714" y="2037941"/>
            <a:ext cx="7407607" cy="3890258"/>
            <a:chOff x="-3714808" y="2314396"/>
            <a:chExt cx="7407607" cy="3890258"/>
          </a:xfrm>
          <a:effectLst>
            <a:outerShdw blurRad="50800" dist="38100" dir="2700000" algn="tl" rotWithShape="0">
              <a:prstClr val="black">
                <a:alpha val="40000"/>
              </a:prstClr>
            </a:outerShdw>
          </a:effectLst>
        </p:grpSpPr>
        <p:grpSp>
          <p:nvGrpSpPr>
            <p:cNvPr id="148" name="组合 23"/>
            <p:cNvGrpSpPr/>
            <p:nvPr/>
          </p:nvGrpSpPr>
          <p:grpSpPr>
            <a:xfrm>
              <a:off x="-3714808" y="2314396"/>
              <a:ext cx="1058652" cy="3890258"/>
              <a:chOff x="880258" y="2315252"/>
              <a:chExt cx="1058652" cy="3890258"/>
            </a:xfrm>
          </p:grpSpPr>
          <p:sp>
            <p:nvSpPr>
              <p:cNvPr id="243" name="矩形 3"/>
              <p:cNvSpPr/>
              <p:nvPr/>
            </p:nvSpPr>
            <p:spPr>
              <a:xfrm>
                <a:off x="880258" y="2315252"/>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244" name="组合 7"/>
              <p:cNvGrpSpPr/>
              <p:nvPr/>
            </p:nvGrpSpPr>
            <p:grpSpPr>
              <a:xfrm>
                <a:off x="880258" y="2962085"/>
                <a:ext cx="1058652" cy="648000"/>
                <a:chOff x="926950" y="2307937"/>
                <a:chExt cx="1058652" cy="648000"/>
              </a:xfrm>
            </p:grpSpPr>
            <p:sp>
              <p:nvSpPr>
                <p:cNvPr id="257" name="矩形 8"/>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58" name="TextBox 9"/>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2</a:t>
                  </a:r>
                  <a:endParaRPr lang="zh-CN" altLang="en-US" sz="1300" b="1" dirty="0">
                    <a:solidFill>
                      <a:schemeClr val="tx1"/>
                    </a:solidFill>
                    <a:latin typeface="+mn-lt"/>
                    <a:ea typeface="+mn-ea"/>
                  </a:endParaRPr>
                </a:p>
              </p:txBody>
            </p:sp>
          </p:grpSp>
          <p:grpSp>
            <p:nvGrpSpPr>
              <p:cNvPr id="245" name="组合 10"/>
              <p:cNvGrpSpPr/>
              <p:nvPr/>
            </p:nvGrpSpPr>
            <p:grpSpPr>
              <a:xfrm>
                <a:off x="880258" y="3614054"/>
                <a:ext cx="1058652" cy="648000"/>
                <a:chOff x="926950" y="2307937"/>
                <a:chExt cx="1058652" cy="648000"/>
              </a:xfrm>
            </p:grpSpPr>
            <p:sp>
              <p:nvSpPr>
                <p:cNvPr id="255" name="矩形 11"/>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56" name="TextBox 12"/>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9</a:t>
                  </a:r>
                  <a:endParaRPr lang="zh-CN" altLang="en-US" sz="1300" b="1" dirty="0">
                    <a:solidFill>
                      <a:schemeClr val="tx1"/>
                    </a:solidFill>
                    <a:latin typeface="+mn-lt"/>
                    <a:ea typeface="+mn-ea"/>
                  </a:endParaRPr>
                </a:p>
              </p:txBody>
            </p:sp>
          </p:grpSp>
          <p:grpSp>
            <p:nvGrpSpPr>
              <p:cNvPr id="246" name="组合 13"/>
              <p:cNvGrpSpPr/>
              <p:nvPr/>
            </p:nvGrpSpPr>
            <p:grpSpPr>
              <a:xfrm>
                <a:off x="880258" y="4264311"/>
                <a:ext cx="1058652" cy="648000"/>
                <a:chOff x="926950" y="2307937"/>
                <a:chExt cx="1058652" cy="648000"/>
              </a:xfrm>
            </p:grpSpPr>
            <p:sp>
              <p:nvSpPr>
                <p:cNvPr id="253" name="矩形 14"/>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54" name="TextBox 15"/>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16</a:t>
                  </a:r>
                  <a:endParaRPr lang="zh-CN" altLang="en-US" sz="1300" b="1" dirty="0">
                    <a:solidFill>
                      <a:schemeClr val="tx1"/>
                    </a:solidFill>
                    <a:latin typeface="+mn-lt"/>
                    <a:ea typeface="+mn-ea"/>
                  </a:endParaRPr>
                </a:p>
              </p:txBody>
            </p:sp>
          </p:grpSp>
          <p:grpSp>
            <p:nvGrpSpPr>
              <p:cNvPr id="247" name="组合 16"/>
              <p:cNvGrpSpPr/>
              <p:nvPr/>
            </p:nvGrpSpPr>
            <p:grpSpPr>
              <a:xfrm>
                <a:off x="880258" y="4914568"/>
                <a:ext cx="1058652" cy="648000"/>
                <a:chOff x="926950" y="2307937"/>
                <a:chExt cx="1058652" cy="648000"/>
              </a:xfrm>
            </p:grpSpPr>
            <p:sp>
              <p:nvSpPr>
                <p:cNvPr id="251" name="矩形 17"/>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52" name="TextBox 18"/>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23</a:t>
                  </a:r>
                  <a:endParaRPr lang="zh-CN" altLang="en-US" sz="1300" b="1" dirty="0">
                    <a:solidFill>
                      <a:schemeClr val="tx1"/>
                    </a:solidFill>
                    <a:latin typeface="+mn-lt"/>
                    <a:ea typeface="+mn-ea"/>
                  </a:endParaRPr>
                </a:p>
              </p:txBody>
            </p:sp>
          </p:grpSp>
          <p:grpSp>
            <p:nvGrpSpPr>
              <p:cNvPr id="248" name="组合 19"/>
              <p:cNvGrpSpPr/>
              <p:nvPr/>
            </p:nvGrpSpPr>
            <p:grpSpPr>
              <a:xfrm>
                <a:off x="880258" y="5557510"/>
                <a:ext cx="1058652" cy="648000"/>
                <a:chOff x="926950" y="2307937"/>
                <a:chExt cx="1058652" cy="648000"/>
              </a:xfrm>
            </p:grpSpPr>
            <p:sp>
              <p:nvSpPr>
                <p:cNvPr id="249" name="矩形 248"/>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50" name="TextBox 487"/>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30</a:t>
                  </a:r>
                  <a:endParaRPr lang="zh-CN" altLang="en-US" sz="1300" b="1" dirty="0">
                    <a:solidFill>
                      <a:schemeClr val="tx1"/>
                    </a:solidFill>
                    <a:latin typeface="+mn-lt"/>
                    <a:ea typeface="+mn-ea"/>
                  </a:endParaRPr>
                </a:p>
              </p:txBody>
            </p:sp>
          </p:grpSp>
        </p:grpSp>
        <p:grpSp>
          <p:nvGrpSpPr>
            <p:cNvPr id="149" name="组合 24"/>
            <p:cNvGrpSpPr/>
            <p:nvPr/>
          </p:nvGrpSpPr>
          <p:grpSpPr>
            <a:xfrm>
              <a:off x="-2658957" y="2314396"/>
              <a:ext cx="1058652" cy="3890258"/>
              <a:chOff x="880258" y="2315252"/>
              <a:chExt cx="1058652" cy="3890258"/>
            </a:xfrm>
          </p:grpSpPr>
          <p:sp>
            <p:nvSpPr>
              <p:cNvPr id="227" name="矩形 3"/>
              <p:cNvSpPr/>
              <p:nvPr/>
            </p:nvSpPr>
            <p:spPr>
              <a:xfrm>
                <a:off x="880258" y="2315252"/>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228" name="组合 7"/>
              <p:cNvGrpSpPr/>
              <p:nvPr/>
            </p:nvGrpSpPr>
            <p:grpSpPr>
              <a:xfrm>
                <a:off x="880258" y="2962085"/>
                <a:ext cx="1058652" cy="648000"/>
                <a:chOff x="926950" y="2307937"/>
                <a:chExt cx="1058652" cy="648000"/>
              </a:xfrm>
            </p:grpSpPr>
            <p:sp>
              <p:nvSpPr>
                <p:cNvPr id="241" name="矩形 240"/>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42" name="TextBox 40"/>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3</a:t>
                  </a:r>
                  <a:endParaRPr lang="zh-CN" altLang="en-US" sz="1300" b="1" dirty="0">
                    <a:solidFill>
                      <a:schemeClr val="tx1"/>
                    </a:solidFill>
                    <a:latin typeface="+mn-lt"/>
                    <a:ea typeface="+mn-ea"/>
                  </a:endParaRPr>
                </a:p>
              </p:txBody>
            </p:sp>
          </p:grpSp>
          <p:grpSp>
            <p:nvGrpSpPr>
              <p:cNvPr id="229" name="组合 10"/>
              <p:cNvGrpSpPr/>
              <p:nvPr/>
            </p:nvGrpSpPr>
            <p:grpSpPr>
              <a:xfrm>
                <a:off x="880258" y="3614054"/>
                <a:ext cx="1058652" cy="648000"/>
                <a:chOff x="926950" y="2307937"/>
                <a:chExt cx="1058652" cy="648000"/>
              </a:xfrm>
            </p:grpSpPr>
            <p:sp>
              <p:nvSpPr>
                <p:cNvPr id="239" name="矩形 238"/>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40" name="TextBox 477"/>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10</a:t>
                  </a:r>
                  <a:endParaRPr lang="zh-CN" altLang="en-US" sz="1300" b="1" dirty="0">
                    <a:solidFill>
                      <a:schemeClr val="tx1"/>
                    </a:solidFill>
                    <a:latin typeface="+mn-lt"/>
                    <a:ea typeface="+mn-ea"/>
                  </a:endParaRPr>
                </a:p>
              </p:txBody>
            </p:sp>
          </p:grpSp>
          <p:grpSp>
            <p:nvGrpSpPr>
              <p:cNvPr id="230" name="组合 13"/>
              <p:cNvGrpSpPr/>
              <p:nvPr/>
            </p:nvGrpSpPr>
            <p:grpSpPr>
              <a:xfrm>
                <a:off x="880258" y="4264311"/>
                <a:ext cx="1058652" cy="648000"/>
                <a:chOff x="926950" y="2307937"/>
                <a:chExt cx="1058652" cy="648000"/>
              </a:xfrm>
            </p:grpSpPr>
            <p:sp>
              <p:nvSpPr>
                <p:cNvPr id="237" name="矩形 236"/>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38" name="TextBox 475"/>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17</a:t>
                  </a:r>
                  <a:endParaRPr lang="zh-CN" altLang="en-US" sz="1300" b="1" dirty="0">
                    <a:solidFill>
                      <a:schemeClr val="tx1"/>
                    </a:solidFill>
                    <a:latin typeface="+mn-lt"/>
                    <a:ea typeface="+mn-ea"/>
                  </a:endParaRPr>
                </a:p>
              </p:txBody>
            </p:sp>
          </p:grpSp>
          <p:grpSp>
            <p:nvGrpSpPr>
              <p:cNvPr id="231" name="组合 16"/>
              <p:cNvGrpSpPr/>
              <p:nvPr/>
            </p:nvGrpSpPr>
            <p:grpSpPr>
              <a:xfrm>
                <a:off x="880258" y="4914568"/>
                <a:ext cx="1058652" cy="648000"/>
                <a:chOff x="926950" y="2307937"/>
                <a:chExt cx="1058652" cy="648000"/>
              </a:xfrm>
            </p:grpSpPr>
            <p:sp>
              <p:nvSpPr>
                <p:cNvPr id="235" name="矩形 234"/>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36" name="TextBox 473"/>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24</a:t>
                  </a:r>
                  <a:endParaRPr lang="zh-CN" altLang="en-US" sz="1300" b="1" dirty="0">
                    <a:solidFill>
                      <a:schemeClr val="tx1"/>
                    </a:solidFill>
                    <a:latin typeface="+mn-lt"/>
                    <a:ea typeface="+mn-ea"/>
                  </a:endParaRPr>
                </a:p>
              </p:txBody>
            </p:sp>
          </p:grpSp>
          <p:grpSp>
            <p:nvGrpSpPr>
              <p:cNvPr id="232" name="组合 19"/>
              <p:cNvGrpSpPr/>
              <p:nvPr/>
            </p:nvGrpSpPr>
            <p:grpSpPr>
              <a:xfrm>
                <a:off x="880258" y="5557510"/>
                <a:ext cx="1058652" cy="648000"/>
                <a:chOff x="926950" y="2307937"/>
                <a:chExt cx="1058652" cy="648000"/>
              </a:xfrm>
            </p:grpSpPr>
            <p:sp>
              <p:nvSpPr>
                <p:cNvPr id="233" name="矩形 232"/>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34" name="TextBox 471"/>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31</a:t>
                  </a:r>
                  <a:endParaRPr lang="zh-CN" altLang="en-US" sz="1300" b="1" dirty="0">
                    <a:solidFill>
                      <a:schemeClr val="tx1"/>
                    </a:solidFill>
                    <a:latin typeface="+mn-lt"/>
                    <a:ea typeface="+mn-ea"/>
                  </a:endParaRPr>
                </a:p>
              </p:txBody>
            </p:sp>
          </p:grpSp>
        </p:grpSp>
        <p:grpSp>
          <p:nvGrpSpPr>
            <p:cNvPr id="150" name="组合 62"/>
            <p:cNvGrpSpPr/>
            <p:nvPr/>
          </p:nvGrpSpPr>
          <p:grpSpPr>
            <a:xfrm>
              <a:off x="-1599216" y="2314396"/>
              <a:ext cx="1058652" cy="3890258"/>
              <a:chOff x="880258" y="2315252"/>
              <a:chExt cx="1058652" cy="3890258"/>
            </a:xfrm>
          </p:grpSpPr>
          <p:sp>
            <p:nvSpPr>
              <p:cNvPr id="213" name="矩形 3"/>
              <p:cNvSpPr/>
              <p:nvPr/>
            </p:nvSpPr>
            <p:spPr>
              <a:xfrm>
                <a:off x="880258" y="2315252"/>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214" name="组合 7"/>
              <p:cNvGrpSpPr/>
              <p:nvPr/>
            </p:nvGrpSpPr>
            <p:grpSpPr>
              <a:xfrm>
                <a:off x="880258" y="2962085"/>
                <a:ext cx="1058652" cy="648000"/>
                <a:chOff x="926950" y="2307937"/>
                <a:chExt cx="1058652" cy="648000"/>
              </a:xfrm>
            </p:grpSpPr>
            <p:sp>
              <p:nvSpPr>
                <p:cNvPr id="225" name="矩形 224"/>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26" name="TextBox 463"/>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4</a:t>
                  </a:r>
                  <a:endParaRPr lang="zh-CN" altLang="en-US" sz="1300" b="1" dirty="0">
                    <a:solidFill>
                      <a:schemeClr val="tx1"/>
                    </a:solidFill>
                    <a:latin typeface="+mn-lt"/>
                    <a:ea typeface="+mn-ea"/>
                  </a:endParaRPr>
                </a:p>
              </p:txBody>
            </p:sp>
          </p:grpSp>
          <p:grpSp>
            <p:nvGrpSpPr>
              <p:cNvPr id="215" name="组合 10"/>
              <p:cNvGrpSpPr/>
              <p:nvPr/>
            </p:nvGrpSpPr>
            <p:grpSpPr>
              <a:xfrm>
                <a:off x="880258" y="3614054"/>
                <a:ext cx="1058652" cy="648000"/>
                <a:chOff x="926950" y="2307937"/>
                <a:chExt cx="1058652" cy="648000"/>
              </a:xfrm>
            </p:grpSpPr>
            <p:sp>
              <p:nvSpPr>
                <p:cNvPr id="223" name="矩形 222"/>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24" name="TextBox 461"/>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11</a:t>
                  </a:r>
                  <a:endParaRPr lang="zh-CN" altLang="en-US" sz="1300" b="1" dirty="0">
                    <a:solidFill>
                      <a:schemeClr val="tx1"/>
                    </a:solidFill>
                    <a:latin typeface="+mn-lt"/>
                    <a:ea typeface="+mn-ea"/>
                  </a:endParaRPr>
                </a:p>
              </p:txBody>
            </p:sp>
          </p:grpSp>
          <p:grpSp>
            <p:nvGrpSpPr>
              <p:cNvPr id="216" name="组合 13"/>
              <p:cNvGrpSpPr/>
              <p:nvPr/>
            </p:nvGrpSpPr>
            <p:grpSpPr>
              <a:xfrm>
                <a:off x="880258" y="4264311"/>
                <a:ext cx="1058652" cy="648000"/>
                <a:chOff x="926950" y="2307937"/>
                <a:chExt cx="1058652" cy="648000"/>
              </a:xfrm>
            </p:grpSpPr>
            <p:sp>
              <p:nvSpPr>
                <p:cNvPr id="221" name="矩形 220"/>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22" name="TextBox 459"/>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18</a:t>
                  </a:r>
                  <a:endParaRPr lang="zh-CN" altLang="en-US" sz="1300" b="1" dirty="0">
                    <a:solidFill>
                      <a:schemeClr val="tx1"/>
                    </a:solidFill>
                    <a:latin typeface="+mn-lt"/>
                    <a:ea typeface="+mn-ea"/>
                  </a:endParaRPr>
                </a:p>
              </p:txBody>
            </p:sp>
          </p:grpSp>
          <p:grpSp>
            <p:nvGrpSpPr>
              <p:cNvPr id="217" name="组合 16"/>
              <p:cNvGrpSpPr/>
              <p:nvPr/>
            </p:nvGrpSpPr>
            <p:grpSpPr>
              <a:xfrm>
                <a:off x="880258" y="4914568"/>
                <a:ext cx="1058652" cy="648000"/>
                <a:chOff x="926950" y="2307937"/>
                <a:chExt cx="1058652" cy="648000"/>
              </a:xfrm>
            </p:grpSpPr>
            <p:sp>
              <p:nvSpPr>
                <p:cNvPr id="219" name="矩形 71"/>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20" name="TextBox 457"/>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25</a:t>
                  </a:r>
                  <a:endParaRPr lang="zh-CN" altLang="en-US" sz="1300" b="1" dirty="0">
                    <a:solidFill>
                      <a:schemeClr val="tx1"/>
                    </a:solidFill>
                    <a:latin typeface="+mn-lt"/>
                    <a:ea typeface="+mn-ea"/>
                  </a:endParaRPr>
                </a:p>
              </p:txBody>
            </p:sp>
          </p:grpSp>
          <p:sp>
            <p:nvSpPr>
              <p:cNvPr id="218" name="矩形 69"/>
              <p:cNvSpPr/>
              <p:nvPr/>
            </p:nvSpPr>
            <p:spPr>
              <a:xfrm>
                <a:off x="880258" y="5557510"/>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51" name="组合 81"/>
            <p:cNvGrpSpPr/>
            <p:nvPr/>
          </p:nvGrpSpPr>
          <p:grpSpPr>
            <a:xfrm>
              <a:off x="-542276" y="2314396"/>
              <a:ext cx="1058652" cy="3890258"/>
              <a:chOff x="880258" y="2315252"/>
              <a:chExt cx="1058652" cy="3890258"/>
            </a:xfrm>
          </p:grpSpPr>
          <p:sp>
            <p:nvSpPr>
              <p:cNvPr id="199" name="矩形 3"/>
              <p:cNvSpPr/>
              <p:nvPr/>
            </p:nvSpPr>
            <p:spPr>
              <a:xfrm>
                <a:off x="880258" y="2315252"/>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200" name="组合 7"/>
              <p:cNvGrpSpPr/>
              <p:nvPr/>
            </p:nvGrpSpPr>
            <p:grpSpPr>
              <a:xfrm>
                <a:off x="880258" y="2962085"/>
                <a:ext cx="1058652" cy="648000"/>
                <a:chOff x="926950" y="2307937"/>
                <a:chExt cx="1058652" cy="648000"/>
              </a:xfrm>
            </p:grpSpPr>
            <p:sp>
              <p:nvSpPr>
                <p:cNvPr id="211" name="矩形 210"/>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12" name="TextBox 449"/>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5</a:t>
                  </a:r>
                  <a:endParaRPr lang="zh-CN" altLang="en-US" sz="1300" b="1" dirty="0">
                    <a:solidFill>
                      <a:schemeClr val="tx1"/>
                    </a:solidFill>
                    <a:latin typeface="+mn-lt"/>
                    <a:ea typeface="+mn-ea"/>
                  </a:endParaRPr>
                </a:p>
              </p:txBody>
            </p:sp>
          </p:grpSp>
          <p:grpSp>
            <p:nvGrpSpPr>
              <p:cNvPr id="201" name="组合 10"/>
              <p:cNvGrpSpPr/>
              <p:nvPr/>
            </p:nvGrpSpPr>
            <p:grpSpPr>
              <a:xfrm>
                <a:off x="880258" y="3614054"/>
                <a:ext cx="1058652" cy="648000"/>
                <a:chOff x="926950" y="2307937"/>
                <a:chExt cx="1058652" cy="648000"/>
              </a:xfrm>
            </p:grpSpPr>
            <p:sp>
              <p:nvSpPr>
                <p:cNvPr id="209" name="矩形 208"/>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10" name="TextBox 447"/>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12</a:t>
                  </a:r>
                  <a:endParaRPr lang="zh-CN" altLang="en-US" sz="1300" b="1" dirty="0">
                    <a:solidFill>
                      <a:schemeClr val="tx1"/>
                    </a:solidFill>
                    <a:latin typeface="+mn-lt"/>
                    <a:ea typeface="+mn-ea"/>
                  </a:endParaRPr>
                </a:p>
              </p:txBody>
            </p:sp>
          </p:grpSp>
          <p:grpSp>
            <p:nvGrpSpPr>
              <p:cNvPr id="202" name="组合 13"/>
              <p:cNvGrpSpPr/>
              <p:nvPr/>
            </p:nvGrpSpPr>
            <p:grpSpPr>
              <a:xfrm>
                <a:off x="880258" y="4264311"/>
                <a:ext cx="1058652" cy="648000"/>
                <a:chOff x="926950" y="2307937"/>
                <a:chExt cx="1058652" cy="648000"/>
              </a:xfrm>
            </p:grpSpPr>
            <p:sp>
              <p:nvSpPr>
                <p:cNvPr id="207" name="矩形 206"/>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08" name="TextBox 445"/>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19</a:t>
                  </a:r>
                  <a:endParaRPr lang="zh-CN" altLang="en-US" sz="1300" b="1" dirty="0">
                    <a:solidFill>
                      <a:schemeClr val="tx1"/>
                    </a:solidFill>
                    <a:latin typeface="+mn-lt"/>
                    <a:ea typeface="+mn-ea"/>
                  </a:endParaRPr>
                </a:p>
              </p:txBody>
            </p:sp>
          </p:grpSp>
          <p:grpSp>
            <p:nvGrpSpPr>
              <p:cNvPr id="203" name="组合 16"/>
              <p:cNvGrpSpPr/>
              <p:nvPr/>
            </p:nvGrpSpPr>
            <p:grpSpPr>
              <a:xfrm>
                <a:off x="880258" y="4914568"/>
                <a:ext cx="1058652" cy="648000"/>
                <a:chOff x="926950" y="2307937"/>
                <a:chExt cx="1058652" cy="648000"/>
              </a:xfrm>
            </p:grpSpPr>
            <p:sp>
              <p:nvSpPr>
                <p:cNvPr id="205" name="矩形 204"/>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06" name="TextBox 443"/>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26</a:t>
                  </a:r>
                  <a:endParaRPr lang="zh-CN" altLang="en-US" sz="1300" b="1" dirty="0">
                    <a:solidFill>
                      <a:schemeClr val="tx1"/>
                    </a:solidFill>
                    <a:latin typeface="+mn-lt"/>
                    <a:ea typeface="+mn-ea"/>
                  </a:endParaRPr>
                </a:p>
              </p:txBody>
            </p:sp>
          </p:grpSp>
          <p:sp>
            <p:nvSpPr>
              <p:cNvPr id="204" name="矩形 203"/>
              <p:cNvSpPr/>
              <p:nvPr/>
            </p:nvSpPr>
            <p:spPr>
              <a:xfrm>
                <a:off x="880258" y="5557510"/>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52" name="组合 100"/>
            <p:cNvGrpSpPr/>
            <p:nvPr/>
          </p:nvGrpSpPr>
          <p:grpSpPr>
            <a:xfrm>
              <a:off x="513575" y="2314396"/>
              <a:ext cx="1058652" cy="3890258"/>
              <a:chOff x="880258" y="2315252"/>
              <a:chExt cx="1058652" cy="3890258"/>
            </a:xfrm>
          </p:grpSpPr>
          <p:sp>
            <p:nvSpPr>
              <p:cNvPr id="185" name="矩形 3"/>
              <p:cNvSpPr/>
              <p:nvPr/>
            </p:nvSpPr>
            <p:spPr>
              <a:xfrm>
                <a:off x="880258" y="2315252"/>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186" name="组合 7"/>
              <p:cNvGrpSpPr/>
              <p:nvPr/>
            </p:nvGrpSpPr>
            <p:grpSpPr>
              <a:xfrm>
                <a:off x="880258" y="2962085"/>
                <a:ext cx="1058652" cy="648000"/>
                <a:chOff x="926950" y="2307937"/>
                <a:chExt cx="1058652" cy="648000"/>
              </a:xfrm>
            </p:grpSpPr>
            <p:sp>
              <p:nvSpPr>
                <p:cNvPr id="197" name="矩形 196"/>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98" name="TextBox 435"/>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6</a:t>
                  </a:r>
                  <a:endParaRPr lang="zh-CN" altLang="en-US" sz="1300" b="1" dirty="0">
                    <a:solidFill>
                      <a:schemeClr val="tx1"/>
                    </a:solidFill>
                    <a:latin typeface="+mn-lt"/>
                    <a:ea typeface="+mn-ea"/>
                  </a:endParaRPr>
                </a:p>
              </p:txBody>
            </p:sp>
          </p:grpSp>
          <p:grpSp>
            <p:nvGrpSpPr>
              <p:cNvPr id="187" name="组合 10"/>
              <p:cNvGrpSpPr/>
              <p:nvPr/>
            </p:nvGrpSpPr>
            <p:grpSpPr>
              <a:xfrm>
                <a:off x="880258" y="3614054"/>
                <a:ext cx="1058652" cy="648000"/>
                <a:chOff x="926950" y="2307937"/>
                <a:chExt cx="1058652" cy="648000"/>
              </a:xfrm>
            </p:grpSpPr>
            <p:sp>
              <p:nvSpPr>
                <p:cNvPr id="195" name="矩形 194"/>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96" name="TextBox 433"/>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13</a:t>
                  </a:r>
                  <a:endParaRPr lang="zh-CN" altLang="en-US" sz="1300" b="1" dirty="0">
                    <a:solidFill>
                      <a:schemeClr val="tx1"/>
                    </a:solidFill>
                    <a:latin typeface="+mn-lt"/>
                    <a:ea typeface="+mn-ea"/>
                  </a:endParaRPr>
                </a:p>
              </p:txBody>
            </p:sp>
          </p:grpSp>
          <p:grpSp>
            <p:nvGrpSpPr>
              <p:cNvPr id="188" name="组合 13"/>
              <p:cNvGrpSpPr/>
              <p:nvPr/>
            </p:nvGrpSpPr>
            <p:grpSpPr>
              <a:xfrm>
                <a:off x="880258" y="4264311"/>
                <a:ext cx="1058652" cy="648000"/>
                <a:chOff x="926950" y="2307937"/>
                <a:chExt cx="1058652" cy="648000"/>
              </a:xfrm>
            </p:grpSpPr>
            <p:sp>
              <p:nvSpPr>
                <p:cNvPr id="193" name="矩形 192"/>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94" name="TextBox 431"/>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20</a:t>
                  </a:r>
                  <a:endParaRPr lang="zh-CN" altLang="en-US" sz="1300" b="1" dirty="0">
                    <a:solidFill>
                      <a:schemeClr val="tx1"/>
                    </a:solidFill>
                    <a:latin typeface="+mn-lt"/>
                    <a:ea typeface="+mn-ea"/>
                  </a:endParaRPr>
                </a:p>
              </p:txBody>
            </p:sp>
          </p:grpSp>
          <p:grpSp>
            <p:nvGrpSpPr>
              <p:cNvPr id="189" name="组合 16"/>
              <p:cNvGrpSpPr/>
              <p:nvPr/>
            </p:nvGrpSpPr>
            <p:grpSpPr>
              <a:xfrm>
                <a:off x="880258" y="4914568"/>
                <a:ext cx="1058652" cy="648000"/>
                <a:chOff x="926950" y="2307937"/>
                <a:chExt cx="1058652" cy="648000"/>
              </a:xfrm>
            </p:grpSpPr>
            <p:sp>
              <p:nvSpPr>
                <p:cNvPr id="191" name="矩形 190"/>
                <p:cNvSpPr/>
                <p:nvPr/>
              </p:nvSpPr>
              <p:spPr>
                <a:xfrm>
                  <a:off x="926950" y="2307937"/>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92" name="TextBox 429"/>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solidFill>
                      <a:latin typeface="+mn-lt"/>
                      <a:ea typeface="+mn-ea"/>
                    </a:rPr>
                    <a:t>27</a:t>
                  </a:r>
                  <a:endParaRPr lang="zh-CN" altLang="en-US" sz="1300" b="1" dirty="0">
                    <a:solidFill>
                      <a:schemeClr val="tx1"/>
                    </a:solidFill>
                    <a:latin typeface="+mn-lt"/>
                    <a:ea typeface="+mn-ea"/>
                  </a:endParaRPr>
                </a:p>
              </p:txBody>
            </p:sp>
          </p:grpSp>
          <p:sp>
            <p:nvSpPr>
              <p:cNvPr id="190" name="矩形 189"/>
              <p:cNvSpPr/>
              <p:nvPr/>
            </p:nvSpPr>
            <p:spPr>
              <a:xfrm>
                <a:off x="880258" y="5557510"/>
                <a:ext cx="1058652" cy="648000"/>
              </a:xfrm>
              <a:prstGeom prst="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53" name="组合 119"/>
            <p:cNvGrpSpPr/>
            <p:nvPr/>
          </p:nvGrpSpPr>
          <p:grpSpPr>
            <a:xfrm>
              <a:off x="1573316" y="2314396"/>
              <a:ext cx="1058652" cy="3890258"/>
              <a:chOff x="880258" y="2315252"/>
              <a:chExt cx="1058652" cy="3890258"/>
            </a:xfrm>
          </p:grpSpPr>
          <p:sp>
            <p:nvSpPr>
              <p:cNvPr id="171" name="矩形 3"/>
              <p:cNvSpPr/>
              <p:nvPr/>
            </p:nvSpPr>
            <p:spPr>
              <a:xfrm>
                <a:off x="880258" y="2315252"/>
                <a:ext cx="1058652" cy="648000"/>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nvGrpSpPr>
              <p:cNvPr id="172" name="组合 7"/>
              <p:cNvGrpSpPr/>
              <p:nvPr/>
            </p:nvGrpSpPr>
            <p:grpSpPr>
              <a:xfrm>
                <a:off x="880258" y="2962085"/>
                <a:ext cx="1058652" cy="648000"/>
                <a:chOff x="926950" y="2307937"/>
                <a:chExt cx="1058652" cy="648000"/>
              </a:xfrm>
            </p:grpSpPr>
            <p:sp>
              <p:nvSpPr>
                <p:cNvPr id="183" name="矩形 182"/>
                <p:cNvSpPr/>
                <p:nvPr/>
              </p:nvSpPr>
              <p:spPr>
                <a:xfrm>
                  <a:off x="926950" y="2307937"/>
                  <a:ext cx="1058652" cy="648000"/>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84" name="TextBox 421"/>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lumMod val="50000"/>
                          <a:lumOff val="50000"/>
                        </a:schemeClr>
                      </a:solidFill>
                      <a:latin typeface="+mn-lt"/>
                      <a:ea typeface="+mn-ea"/>
                    </a:rPr>
                    <a:t>7</a:t>
                  </a:r>
                  <a:endParaRPr lang="zh-CN" altLang="en-US" sz="1300" b="1" dirty="0">
                    <a:solidFill>
                      <a:schemeClr val="tx1">
                        <a:lumMod val="50000"/>
                        <a:lumOff val="50000"/>
                      </a:schemeClr>
                    </a:solidFill>
                    <a:latin typeface="+mn-lt"/>
                    <a:ea typeface="+mn-ea"/>
                  </a:endParaRPr>
                </a:p>
              </p:txBody>
            </p:sp>
          </p:grpSp>
          <p:grpSp>
            <p:nvGrpSpPr>
              <p:cNvPr id="173" name="组合 10"/>
              <p:cNvGrpSpPr/>
              <p:nvPr/>
            </p:nvGrpSpPr>
            <p:grpSpPr>
              <a:xfrm>
                <a:off x="880258" y="3614054"/>
                <a:ext cx="1058652" cy="648000"/>
                <a:chOff x="926950" y="2307937"/>
                <a:chExt cx="1058652" cy="648000"/>
              </a:xfrm>
            </p:grpSpPr>
            <p:sp>
              <p:nvSpPr>
                <p:cNvPr id="181" name="矩形 180"/>
                <p:cNvSpPr/>
                <p:nvPr/>
              </p:nvSpPr>
              <p:spPr>
                <a:xfrm>
                  <a:off x="926950" y="2307937"/>
                  <a:ext cx="1058652" cy="648000"/>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82" name="TextBox 419"/>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lumMod val="50000"/>
                          <a:lumOff val="50000"/>
                        </a:schemeClr>
                      </a:solidFill>
                      <a:latin typeface="+mn-lt"/>
                      <a:ea typeface="+mn-ea"/>
                    </a:rPr>
                    <a:t>14</a:t>
                  </a:r>
                  <a:endParaRPr lang="zh-CN" altLang="en-US" sz="1300" b="1" dirty="0">
                    <a:solidFill>
                      <a:schemeClr val="tx1">
                        <a:lumMod val="50000"/>
                        <a:lumOff val="50000"/>
                      </a:schemeClr>
                    </a:solidFill>
                    <a:latin typeface="+mn-lt"/>
                    <a:ea typeface="+mn-ea"/>
                  </a:endParaRPr>
                </a:p>
              </p:txBody>
            </p:sp>
          </p:grpSp>
          <p:grpSp>
            <p:nvGrpSpPr>
              <p:cNvPr id="174" name="组合 13"/>
              <p:cNvGrpSpPr/>
              <p:nvPr/>
            </p:nvGrpSpPr>
            <p:grpSpPr>
              <a:xfrm>
                <a:off x="880258" y="4264311"/>
                <a:ext cx="1058652" cy="648000"/>
                <a:chOff x="926950" y="2307937"/>
                <a:chExt cx="1058652" cy="648000"/>
              </a:xfrm>
            </p:grpSpPr>
            <p:sp>
              <p:nvSpPr>
                <p:cNvPr id="179" name="矩形 178"/>
                <p:cNvSpPr/>
                <p:nvPr/>
              </p:nvSpPr>
              <p:spPr>
                <a:xfrm>
                  <a:off x="926950" y="2307937"/>
                  <a:ext cx="1058652" cy="648000"/>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80" name="TextBox 417"/>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lumMod val="50000"/>
                          <a:lumOff val="50000"/>
                        </a:schemeClr>
                      </a:solidFill>
                      <a:latin typeface="+mn-lt"/>
                      <a:ea typeface="+mn-ea"/>
                    </a:rPr>
                    <a:t>21</a:t>
                  </a:r>
                  <a:endParaRPr lang="zh-CN" altLang="en-US" sz="1300" b="1" dirty="0">
                    <a:solidFill>
                      <a:schemeClr val="tx1">
                        <a:lumMod val="50000"/>
                        <a:lumOff val="50000"/>
                      </a:schemeClr>
                    </a:solidFill>
                    <a:latin typeface="+mn-lt"/>
                    <a:ea typeface="+mn-ea"/>
                  </a:endParaRPr>
                </a:p>
              </p:txBody>
            </p:sp>
          </p:grpSp>
          <p:grpSp>
            <p:nvGrpSpPr>
              <p:cNvPr id="175" name="组合 16"/>
              <p:cNvGrpSpPr/>
              <p:nvPr/>
            </p:nvGrpSpPr>
            <p:grpSpPr>
              <a:xfrm>
                <a:off x="880258" y="4914568"/>
                <a:ext cx="1058652" cy="648000"/>
                <a:chOff x="926950" y="2307937"/>
                <a:chExt cx="1058652" cy="648000"/>
              </a:xfrm>
            </p:grpSpPr>
            <p:sp>
              <p:nvSpPr>
                <p:cNvPr id="177" name="矩形 176"/>
                <p:cNvSpPr/>
                <p:nvPr/>
              </p:nvSpPr>
              <p:spPr>
                <a:xfrm>
                  <a:off x="926950" y="2307937"/>
                  <a:ext cx="1058652" cy="648000"/>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8" name="TextBox 415"/>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lumMod val="50000"/>
                          <a:lumOff val="50000"/>
                        </a:schemeClr>
                      </a:solidFill>
                      <a:latin typeface="+mn-lt"/>
                      <a:ea typeface="+mn-ea"/>
                    </a:rPr>
                    <a:t>28</a:t>
                  </a:r>
                  <a:endParaRPr lang="zh-CN" altLang="en-US" sz="1300" b="1" dirty="0">
                    <a:solidFill>
                      <a:schemeClr val="tx1">
                        <a:lumMod val="50000"/>
                        <a:lumOff val="50000"/>
                      </a:schemeClr>
                    </a:solidFill>
                    <a:latin typeface="+mn-lt"/>
                    <a:ea typeface="+mn-ea"/>
                  </a:endParaRPr>
                </a:p>
              </p:txBody>
            </p:sp>
          </p:grpSp>
          <p:sp>
            <p:nvSpPr>
              <p:cNvPr id="176" name="矩形 175"/>
              <p:cNvSpPr/>
              <p:nvPr/>
            </p:nvSpPr>
            <p:spPr>
              <a:xfrm>
                <a:off x="880258" y="5557510"/>
                <a:ext cx="1058652" cy="648000"/>
              </a:xfrm>
              <a:prstGeom prst="rect">
                <a:avLst/>
              </a:prstGeom>
              <a:solidFill>
                <a:schemeClr val="bg1">
                  <a:lumMod val="9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54" name="组合 138"/>
            <p:cNvGrpSpPr/>
            <p:nvPr/>
          </p:nvGrpSpPr>
          <p:grpSpPr>
            <a:xfrm>
              <a:off x="2634147" y="2314396"/>
              <a:ext cx="1058652" cy="3890258"/>
              <a:chOff x="880258" y="2315252"/>
              <a:chExt cx="1058652" cy="3890258"/>
            </a:xfrm>
          </p:grpSpPr>
          <p:grpSp>
            <p:nvGrpSpPr>
              <p:cNvPr id="155" name="组合 6"/>
              <p:cNvGrpSpPr/>
              <p:nvPr/>
            </p:nvGrpSpPr>
            <p:grpSpPr>
              <a:xfrm>
                <a:off x="880258" y="2315252"/>
                <a:ext cx="1058652" cy="648000"/>
                <a:chOff x="926950" y="2307937"/>
                <a:chExt cx="1058652" cy="648000"/>
              </a:xfrm>
            </p:grpSpPr>
            <p:sp>
              <p:nvSpPr>
                <p:cNvPr id="169" name="矩形 3"/>
                <p:cNvSpPr/>
                <p:nvPr/>
              </p:nvSpPr>
              <p:spPr>
                <a:xfrm>
                  <a:off x="926950" y="2307937"/>
                  <a:ext cx="1058652" cy="648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0" name="TextBox 5"/>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lumMod val="50000"/>
                          <a:lumOff val="50000"/>
                        </a:schemeClr>
                      </a:solidFill>
                      <a:latin typeface="+mn-lt"/>
                      <a:ea typeface="+mn-ea"/>
                    </a:rPr>
                    <a:t>1</a:t>
                  </a:r>
                  <a:endParaRPr lang="zh-CN" altLang="en-US" sz="1300" b="1" dirty="0">
                    <a:solidFill>
                      <a:schemeClr val="tx1">
                        <a:lumMod val="50000"/>
                        <a:lumOff val="50000"/>
                      </a:schemeClr>
                    </a:solidFill>
                    <a:latin typeface="+mn-lt"/>
                    <a:ea typeface="+mn-ea"/>
                  </a:endParaRPr>
                </a:p>
              </p:txBody>
            </p:sp>
          </p:grpSp>
          <p:grpSp>
            <p:nvGrpSpPr>
              <p:cNvPr id="156" name="组合 7"/>
              <p:cNvGrpSpPr/>
              <p:nvPr/>
            </p:nvGrpSpPr>
            <p:grpSpPr>
              <a:xfrm>
                <a:off x="880258" y="2962085"/>
                <a:ext cx="1058652" cy="648000"/>
                <a:chOff x="926950" y="2307937"/>
                <a:chExt cx="1058652" cy="648000"/>
              </a:xfrm>
            </p:grpSpPr>
            <p:sp>
              <p:nvSpPr>
                <p:cNvPr id="167" name="矩形 166"/>
                <p:cNvSpPr/>
                <p:nvPr/>
              </p:nvSpPr>
              <p:spPr>
                <a:xfrm>
                  <a:off x="926950" y="2307937"/>
                  <a:ext cx="1058652" cy="648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8" name="TextBox 405"/>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lumMod val="50000"/>
                          <a:lumOff val="50000"/>
                        </a:schemeClr>
                      </a:solidFill>
                      <a:latin typeface="+mn-lt"/>
                      <a:ea typeface="+mn-ea"/>
                    </a:rPr>
                    <a:t>8</a:t>
                  </a:r>
                  <a:endParaRPr lang="zh-CN" altLang="en-US" sz="1300" b="1" dirty="0">
                    <a:solidFill>
                      <a:schemeClr val="tx1">
                        <a:lumMod val="50000"/>
                        <a:lumOff val="50000"/>
                      </a:schemeClr>
                    </a:solidFill>
                    <a:latin typeface="+mn-lt"/>
                    <a:ea typeface="+mn-ea"/>
                  </a:endParaRPr>
                </a:p>
              </p:txBody>
            </p:sp>
          </p:grpSp>
          <p:grpSp>
            <p:nvGrpSpPr>
              <p:cNvPr id="157" name="组合 10"/>
              <p:cNvGrpSpPr/>
              <p:nvPr/>
            </p:nvGrpSpPr>
            <p:grpSpPr>
              <a:xfrm>
                <a:off x="880258" y="3614054"/>
                <a:ext cx="1058652" cy="648000"/>
                <a:chOff x="926950" y="2307937"/>
                <a:chExt cx="1058652" cy="648000"/>
              </a:xfrm>
            </p:grpSpPr>
            <p:sp>
              <p:nvSpPr>
                <p:cNvPr id="165" name="矩形 164"/>
                <p:cNvSpPr/>
                <p:nvPr/>
              </p:nvSpPr>
              <p:spPr>
                <a:xfrm>
                  <a:off x="926950" y="2307937"/>
                  <a:ext cx="1058652" cy="648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6" name="TextBox 403"/>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lumMod val="50000"/>
                          <a:lumOff val="50000"/>
                        </a:schemeClr>
                      </a:solidFill>
                      <a:latin typeface="+mn-lt"/>
                      <a:ea typeface="+mn-ea"/>
                    </a:rPr>
                    <a:t>15</a:t>
                  </a:r>
                  <a:endParaRPr lang="zh-CN" altLang="en-US" sz="1300" b="1" dirty="0">
                    <a:solidFill>
                      <a:schemeClr val="tx1">
                        <a:lumMod val="50000"/>
                        <a:lumOff val="50000"/>
                      </a:schemeClr>
                    </a:solidFill>
                    <a:latin typeface="+mn-lt"/>
                    <a:ea typeface="+mn-ea"/>
                  </a:endParaRPr>
                </a:p>
              </p:txBody>
            </p:sp>
          </p:grpSp>
          <p:grpSp>
            <p:nvGrpSpPr>
              <p:cNvPr id="158" name="组合 13"/>
              <p:cNvGrpSpPr/>
              <p:nvPr/>
            </p:nvGrpSpPr>
            <p:grpSpPr>
              <a:xfrm>
                <a:off x="880258" y="4264311"/>
                <a:ext cx="1058652" cy="648000"/>
                <a:chOff x="926950" y="2307937"/>
                <a:chExt cx="1058652" cy="648000"/>
              </a:xfrm>
            </p:grpSpPr>
            <p:sp>
              <p:nvSpPr>
                <p:cNvPr id="163" name="矩形 162"/>
                <p:cNvSpPr/>
                <p:nvPr/>
              </p:nvSpPr>
              <p:spPr>
                <a:xfrm>
                  <a:off x="926950" y="2307937"/>
                  <a:ext cx="1058652" cy="648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4" name="TextBox 401"/>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lumMod val="50000"/>
                          <a:lumOff val="50000"/>
                        </a:schemeClr>
                      </a:solidFill>
                      <a:latin typeface="+mn-lt"/>
                      <a:ea typeface="+mn-ea"/>
                    </a:rPr>
                    <a:t>22</a:t>
                  </a:r>
                  <a:endParaRPr lang="zh-CN" altLang="en-US" sz="1300" b="1" dirty="0">
                    <a:solidFill>
                      <a:schemeClr val="tx1">
                        <a:lumMod val="50000"/>
                        <a:lumOff val="50000"/>
                      </a:schemeClr>
                    </a:solidFill>
                    <a:latin typeface="+mn-lt"/>
                    <a:ea typeface="+mn-ea"/>
                  </a:endParaRPr>
                </a:p>
              </p:txBody>
            </p:sp>
          </p:grpSp>
          <p:grpSp>
            <p:nvGrpSpPr>
              <p:cNvPr id="159" name="组合 16"/>
              <p:cNvGrpSpPr/>
              <p:nvPr/>
            </p:nvGrpSpPr>
            <p:grpSpPr>
              <a:xfrm>
                <a:off x="880258" y="4914568"/>
                <a:ext cx="1058652" cy="648000"/>
                <a:chOff x="926950" y="2307937"/>
                <a:chExt cx="1058652" cy="648000"/>
              </a:xfrm>
            </p:grpSpPr>
            <p:sp>
              <p:nvSpPr>
                <p:cNvPr id="161" name="矩形 160"/>
                <p:cNvSpPr/>
                <p:nvPr/>
              </p:nvSpPr>
              <p:spPr>
                <a:xfrm>
                  <a:off x="926950" y="2307937"/>
                  <a:ext cx="1058652" cy="648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2" name="TextBox 399"/>
                <p:cNvSpPr txBox="1"/>
                <p:nvPr/>
              </p:nvSpPr>
              <p:spPr>
                <a:xfrm>
                  <a:off x="1571604" y="2307937"/>
                  <a:ext cx="413998" cy="292388"/>
                </a:xfrm>
                <a:prstGeom prst="rect">
                  <a:avLst/>
                </a:prstGeom>
                <a:noFill/>
              </p:spPr>
              <p:txBody>
                <a:bodyPr>
                  <a:spAutoFit/>
                </a:bodyPr>
                <a:lstStyle/>
                <a:p>
                  <a:pPr algn="r" fontAlgn="auto">
                    <a:spcBef>
                      <a:spcPts val="0"/>
                    </a:spcBef>
                    <a:spcAft>
                      <a:spcPts val="0"/>
                    </a:spcAft>
                    <a:defRPr/>
                  </a:pPr>
                  <a:r>
                    <a:rPr lang="en-US" altLang="zh-CN" sz="1300" b="1" dirty="0">
                      <a:solidFill>
                        <a:schemeClr val="tx1">
                          <a:lumMod val="50000"/>
                          <a:lumOff val="50000"/>
                        </a:schemeClr>
                      </a:solidFill>
                      <a:latin typeface="+mn-lt"/>
                      <a:ea typeface="+mn-ea"/>
                    </a:rPr>
                    <a:t>29</a:t>
                  </a:r>
                  <a:endParaRPr lang="zh-CN" altLang="en-US" sz="1300" b="1" dirty="0">
                    <a:solidFill>
                      <a:schemeClr val="tx1">
                        <a:lumMod val="50000"/>
                        <a:lumOff val="50000"/>
                      </a:schemeClr>
                    </a:solidFill>
                    <a:latin typeface="+mn-lt"/>
                    <a:ea typeface="+mn-ea"/>
                  </a:endParaRPr>
                </a:p>
              </p:txBody>
            </p:sp>
          </p:grpSp>
          <p:sp>
            <p:nvSpPr>
              <p:cNvPr id="160" name="矩形 159"/>
              <p:cNvSpPr/>
              <p:nvPr/>
            </p:nvSpPr>
            <p:spPr>
              <a:xfrm>
                <a:off x="880258" y="5557510"/>
                <a:ext cx="1058652" cy="648000"/>
              </a:xfrm>
              <a:prstGeom prst="rect">
                <a:avLst/>
              </a:prstGeom>
              <a:solidFill>
                <a:schemeClr val="bg1">
                  <a:lumMod val="8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259" name="组合 258"/>
          <p:cNvGrpSpPr/>
          <p:nvPr/>
        </p:nvGrpSpPr>
        <p:grpSpPr bwMode="auto">
          <a:xfrm>
            <a:off x="1328208" y="733024"/>
            <a:ext cx="8669542" cy="1354137"/>
            <a:chOff x="45298" y="1000108"/>
            <a:chExt cx="8670106" cy="1353666"/>
          </a:xfrm>
        </p:grpSpPr>
        <p:grpSp>
          <p:nvGrpSpPr>
            <p:cNvPr id="260" name="组合 158"/>
            <p:cNvGrpSpPr/>
            <p:nvPr/>
          </p:nvGrpSpPr>
          <p:grpSpPr bwMode="auto">
            <a:xfrm>
              <a:off x="1142976" y="2049170"/>
              <a:ext cx="7167613" cy="304604"/>
              <a:chOff x="1081063" y="2033342"/>
              <a:chExt cx="7167613" cy="304604"/>
            </a:xfrm>
          </p:grpSpPr>
          <p:sp>
            <p:nvSpPr>
              <p:cNvPr id="263" name="TextBox 500"/>
              <p:cNvSpPr txBox="1"/>
              <p:nvPr/>
            </p:nvSpPr>
            <p:spPr>
              <a:xfrm>
                <a:off x="1080623" y="2033252"/>
                <a:ext cx="714421" cy="304694"/>
              </a:xfrm>
              <a:prstGeom prst="rect">
                <a:avLst/>
              </a:prstGeom>
              <a:noFill/>
            </p:spPr>
            <p:txBody>
              <a:bodyPr>
                <a:spAutoFit/>
              </a:bodyPr>
              <a:lstStyle/>
              <a:p>
                <a:pPr algn="l" fontAlgn="auto">
                  <a:spcBef>
                    <a:spcPts val="0"/>
                  </a:spcBef>
                  <a:spcAft>
                    <a:spcPts val="0"/>
                  </a:spcAft>
                  <a:defRPr/>
                </a:pPr>
                <a:r>
                  <a:rPr lang="en-US" altLang="zh-CN" sz="1400" b="1" dirty="0">
                    <a:solidFill>
                      <a:srgbClr val="FFC000"/>
                    </a:solidFill>
                    <a:effectLst>
                      <a:outerShdw blurRad="38100" dist="38100" dir="2700000" algn="tl">
                        <a:srgbClr val="000000">
                          <a:alpha val="43137"/>
                        </a:srgbClr>
                      </a:outerShdw>
                    </a:effectLst>
                    <a:latin typeface="+mn-lt"/>
                    <a:ea typeface="+mn-ea"/>
                  </a:rPr>
                  <a:t>Mon</a:t>
                </a:r>
                <a:endParaRPr lang="zh-CN" altLang="en-US" sz="1400" b="1" dirty="0">
                  <a:solidFill>
                    <a:srgbClr val="FFC000"/>
                  </a:solidFill>
                  <a:effectLst>
                    <a:outerShdw blurRad="38100" dist="38100" dir="2700000" algn="tl">
                      <a:srgbClr val="000000">
                        <a:alpha val="43137"/>
                      </a:srgbClr>
                    </a:outerShdw>
                  </a:effectLst>
                  <a:latin typeface="+mn-lt"/>
                  <a:ea typeface="+mn-ea"/>
                </a:endParaRPr>
              </a:p>
            </p:txBody>
          </p:sp>
          <p:sp>
            <p:nvSpPr>
              <p:cNvPr id="264" name="TextBox 501"/>
              <p:cNvSpPr txBox="1"/>
              <p:nvPr/>
            </p:nvSpPr>
            <p:spPr>
              <a:xfrm>
                <a:off x="2204646" y="2033252"/>
                <a:ext cx="714421" cy="304694"/>
              </a:xfrm>
              <a:prstGeom prst="rect">
                <a:avLst/>
              </a:prstGeom>
              <a:noFill/>
            </p:spPr>
            <p:txBody>
              <a:bodyPr>
                <a:spAutoFit/>
              </a:bodyPr>
              <a:lstStyle/>
              <a:p>
                <a:pPr algn="l" fontAlgn="auto">
                  <a:spcBef>
                    <a:spcPts val="0"/>
                  </a:spcBef>
                  <a:spcAft>
                    <a:spcPts val="0"/>
                  </a:spcAft>
                  <a:defRPr/>
                </a:pPr>
                <a:r>
                  <a:rPr lang="en-US" altLang="zh-CN" sz="1400" b="1" dirty="0">
                    <a:solidFill>
                      <a:srgbClr val="FFC000"/>
                    </a:solidFill>
                    <a:effectLst>
                      <a:outerShdw blurRad="38100" dist="38100" dir="2700000" algn="tl">
                        <a:srgbClr val="000000">
                          <a:alpha val="43137"/>
                        </a:srgbClr>
                      </a:outerShdw>
                    </a:effectLst>
                    <a:latin typeface="+mn-lt"/>
                    <a:ea typeface="+mn-ea"/>
                  </a:rPr>
                  <a:t>Tue</a:t>
                </a:r>
                <a:endParaRPr lang="zh-CN" altLang="en-US" sz="1400" b="1" dirty="0">
                  <a:solidFill>
                    <a:srgbClr val="FFC000"/>
                  </a:solidFill>
                  <a:effectLst>
                    <a:outerShdw blurRad="38100" dist="38100" dir="2700000" algn="tl">
                      <a:srgbClr val="000000">
                        <a:alpha val="43137"/>
                      </a:srgbClr>
                    </a:outerShdw>
                  </a:effectLst>
                  <a:latin typeface="+mn-lt"/>
                  <a:ea typeface="+mn-ea"/>
                </a:endParaRPr>
              </a:p>
            </p:txBody>
          </p:sp>
          <p:sp>
            <p:nvSpPr>
              <p:cNvPr id="265" name="TextBox 502"/>
              <p:cNvSpPr txBox="1"/>
              <p:nvPr/>
            </p:nvSpPr>
            <p:spPr>
              <a:xfrm>
                <a:off x="3214362" y="2033252"/>
                <a:ext cx="714421" cy="304694"/>
              </a:xfrm>
              <a:prstGeom prst="rect">
                <a:avLst/>
              </a:prstGeom>
              <a:noFill/>
            </p:spPr>
            <p:txBody>
              <a:bodyPr>
                <a:spAutoFit/>
              </a:bodyPr>
              <a:lstStyle/>
              <a:p>
                <a:pPr algn="l" fontAlgn="auto">
                  <a:spcBef>
                    <a:spcPts val="0"/>
                  </a:spcBef>
                  <a:spcAft>
                    <a:spcPts val="0"/>
                  </a:spcAft>
                  <a:defRPr/>
                </a:pPr>
                <a:r>
                  <a:rPr lang="en-US" altLang="zh-CN" sz="1400" b="1" dirty="0">
                    <a:solidFill>
                      <a:srgbClr val="FFC000"/>
                    </a:solidFill>
                    <a:effectLst>
                      <a:outerShdw blurRad="38100" dist="38100" dir="2700000" algn="tl">
                        <a:srgbClr val="000000">
                          <a:alpha val="43137"/>
                        </a:srgbClr>
                      </a:outerShdw>
                    </a:effectLst>
                    <a:latin typeface="+mn-lt"/>
                    <a:ea typeface="+mn-ea"/>
                  </a:rPr>
                  <a:t>Wed</a:t>
                </a:r>
                <a:endParaRPr lang="zh-CN" altLang="en-US" sz="1400" b="1" dirty="0">
                  <a:solidFill>
                    <a:srgbClr val="FFC000"/>
                  </a:solidFill>
                  <a:effectLst>
                    <a:outerShdw blurRad="38100" dist="38100" dir="2700000" algn="tl">
                      <a:srgbClr val="000000">
                        <a:alpha val="43137"/>
                      </a:srgbClr>
                    </a:outerShdw>
                  </a:effectLst>
                  <a:latin typeface="+mn-lt"/>
                  <a:ea typeface="+mn-ea"/>
                </a:endParaRPr>
              </a:p>
            </p:txBody>
          </p:sp>
          <p:sp>
            <p:nvSpPr>
              <p:cNvPr id="266" name="TextBox 503"/>
              <p:cNvSpPr txBox="1"/>
              <p:nvPr/>
            </p:nvSpPr>
            <p:spPr>
              <a:xfrm>
                <a:off x="4328859" y="2033252"/>
                <a:ext cx="714421" cy="304694"/>
              </a:xfrm>
              <a:prstGeom prst="rect">
                <a:avLst/>
              </a:prstGeom>
              <a:noFill/>
            </p:spPr>
            <p:txBody>
              <a:bodyPr>
                <a:spAutoFit/>
              </a:bodyPr>
              <a:lstStyle/>
              <a:p>
                <a:pPr algn="l" fontAlgn="auto">
                  <a:spcBef>
                    <a:spcPts val="0"/>
                  </a:spcBef>
                  <a:spcAft>
                    <a:spcPts val="0"/>
                  </a:spcAft>
                  <a:defRPr/>
                </a:pPr>
                <a:r>
                  <a:rPr lang="en-US" altLang="zh-CN" sz="1400" b="1" dirty="0">
                    <a:solidFill>
                      <a:srgbClr val="FFC000"/>
                    </a:solidFill>
                    <a:effectLst>
                      <a:outerShdw blurRad="38100" dist="38100" dir="2700000" algn="tl">
                        <a:srgbClr val="000000">
                          <a:alpha val="43137"/>
                        </a:srgbClr>
                      </a:outerShdw>
                    </a:effectLst>
                    <a:latin typeface="+mn-lt"/>
                    <a:ea typeface="+mn-ea"/>
                  </a:rPr>
                  <a:t>Thu</a:t>
                </a:r>
                <a:endParaRPr lang="zh-CN" altLang="en-US" sz="1400" b="1" dirty="0">
                  <a:solidFill>
                    <a:srgbClr val="FFC000"/>
                  </a:solidFill>
                  <a:effectLst>
                    <a:outerShdw blurRad="38100" dist="38100" dir="2700000" algn="tl">
                      <a:srgbClr val="000000">
                        <a:alpha val="43137"/>
                      </a:srgbClr>
                    </a:outerShdw>
                  </a:effectLst>
                  <a:latin typeface="+mn-lt"/>
                  <a:ea typeface="+mn-ea"/>
                </a:endParaRPr>
              </a:p>
            </p:txBody>
          </p:sp>
          <p:sp>
            <p:nvSpPr>
              <p:cNvPr id="267" name="TextBox 504"/>
              <p:cNvSpPr txBox="1"/>
              <p:nvPr/>
            </p:nvSpPr>
            <p:spPr>
              <a:xfrm>
                <a:off x="5448119" y="2033252"/>
                <a:ext cx="714421" cy="304694"/>
              </a:xfrm>
              <a:prstGeom prst="rect">
                <a:avLst/>
              </a:prstGeom>
              <a:noFill/>
            </p:spPr>
            <p:txBody>
              <a:bodyPr>
                <a:spAutoFit/>
              </a:bodyPr>
              <a:lstStyle/>
              <a:p>
                <a:pPr algn="l" fontAlgn="auto">
                  <a:spcBef>
                    <a:spcPts val="0"/>
                  </a:spcBef>
                  <a:spcAft>
                    <a:spcPts val="0"/>
                  </a:spcAft>
                  <a:defRPr/>
                </a:pPr>
                <a:r>
                  <a:rPr lang="en-US" altLang="zh-CN" sz="1400" b="1" dirty="0">
                    <a:solidFill>
                      <a:srgbClr val="FFC000"/>
                    </a:solidFill>
                    <a:effectLst>
                      <a:outerShdw blurRad="38100" dist="38100" dir="2700000" algn="tl">
                        <a:srgbClr val="000000">
                          <a:alpha val="43137"/>
                        </a:srgbClr>
                      </a:outerShdw>
                    </a:effectLst>
                    <a:latin typeface="+mn-lt"/>
                    <a:ea typeface="+mn-ea"/>
                  </a:rPr>
                  <a:t>Fri</a:t>
                </a:r>
                <a:endParaRPr lang="zh-CN" altLang="en-US" sz="1400" b="1" dirty="0">
                  <a:solidFill>
                    <a:srgbClr val="FFC000"/>
                  </a:solidFill>
                  <a:effectLst>
                    <a:outerShdw blurRad="38100" dist="38100" dir="2700000" algn="tl">
                      <a:srgbClr val="000000">
                        <a:alpha val="43137"/>
                      </a:srgbClr>
                    </a:outerShdw>
                  </a:effectLst>
                  <a:latin typeface="+mn-lt"/>
                  <a:ea typeface="+mn-ea"/>
                </a:endParaRPr>
              </a:p>
            </p:txBody>
          </p:sp>
          <p:sp>
            <p:nvSpPr>
              <p:cNvPr id="268" name="TextBox 505"/>
              <p:cNvSpPr txBox="1"/>
              <p:nvPr/>
            </p:nvSpPr>
            <p:spPr>
              <a:xfrm>
                <a:off x="6495937" y="2033252"/>
                <a:ext cx="714421" cy="304694"/>
              </a:xfrm>
              <a:prstGeom prst="rect">
                <a:avLst/>
              </a:prstGeom>
              <a:noFill/>
            </p:spPr>
            <p:txBody>
              <a:bodyPr>
                <a:spAutoFit/>
              </a:bodyPr>
              <a:lstStyle/>
              <a:p>
                <a:pPr algn="l" fontAlgn="auto">
                  <a:spcBef>
                    <a:spcPts val="0"/>
                  </a:spcBef>
                  <a:spcAft>
                    <a:spcPts val="0"/>
                  </a:spcAft>
                  <a:defRPr/>
                </a:pPr>
                <a:r>
                  <a:rPr lang="en-US" altLang="zh-CN" sz="1400" b="1" dirty="0">
                    <a:solidFill>
                      <a:srgbClr val="FFC000"/>
                    </a:solidFill>
                    <a:effectLst>
                      <a:outerShdw blurRad="38100" dist="38100" dir="2700000" algn="tl">
                        <a:srgbClr val="000000">
                          <a:alpha val="43137"/>
                        </a:srgbClr>
                      </a:outerShdw>
                    </a:effectLst>
                    <a:latin typeface="+mn-lt"/>
                    <a:ea typeface="+mn-ea"/>
                  </a:rPr>
                  <a:t>Sat</a:t>
                </a:r>
                <a:endParaRPr lang="zh-CN" altLang="en-US" sz="1400" b="1" dirty="0">
                  <a:solidFill>
                    <a:srgbClr val="FFC000"/>
                  </a:solidFill>
                  <a:effectLst>
                    <a:outerShdw blurRad="38100" dist="38100" dir="2700000" algn="tl">
                      <a:srgbClr val="000000">
                        <a:alpha val="43137"/>
                      </a:srgbClr>
                    </a:outerShdw>
                  </a:effectLst>
                  <a:latin typeface="+mn-lt"/>
                  <a:ea typeface="+mn-ea"/>
                </a:endParaRPr>
              </a:p>
            </p:txBody>
          </p:sp>
          <p:sp>
            <p:nvSpPr>
              <p:cNvPr id="269" name="TextBox 506"/>
              <p:cNvSpPr txBox="1"/>
              <p:nvPr/>
            </p:nvSpPr>
            <p:spPr>
              <a:xfrm>
                <a:off x="7534230" y="2033252"/>
                <a:ext cx="714421" cy="304694"/>
              </a:xfrm>
              <a:prstGeom prst="rect">
                <a:avLst/>
              </a:prstGeom>
              <a:noFill/>
            </p:spPr>
            <p:txBody>
              <a:bodyPr>
                <a:spAutoFit/>
              </a:bodyPr>
              <a:lstStyle/>
              <a:p>
                <a:pPr algn="l" fontAlgn="auto">
                  <a:spcBef>
                    <a:spcPts val="0"/>
                  </a:spcBef>
                  <a:spcAft>
                    <a:spcPts val="0"/>
                  </a:spcAft>
                  <a:defRPr/>
                </a:pPr>
                <a:r>
                  <a:rPr lang="en-US" altLang="zh-CN" sz="1400" b="1" dirty="0">
                    <a:solidFill>
                      <a:srgbClr val="FFC000"/>
                    </a:solidFill>
                    <a:effectLst>
                      <a:outerShdw blurRad="38100" dist="38100" dir="2700000" algn="tl">
                        <a:srgbClr val="000000">
                          <a:alpha val="43137"/>
                        </a:srgbClr>
                      </a:outerShdw>
                    </a:effectLst>
                    <a:latin typeface="+mn-lt"/>
                    <a:ea typeface="+mn-ea"/>
                  </a:rPr>
                  <a:t>Sun</a:t>
                </a:r>
                <a:endParaRPr lang="zh-CN" altLang="en-US" sz="1400" b="1" dirty="0">
                  <a:solidFill>
                    <a:srgbClr val="FFC000"/>
                  </a:solidFill>
                  <a:effectLst>
                    <a:outerShdw blurRad="38100" dist="38100" dir="2700000" algn="tl">
                      <a:srgbClr val="000000">
                        <a:alpha val="43137"/>
                      </a:srgbClr>
                    </a:outerShdw>
                  </a:effectLst>
                  <a:latin typeface="+mn-lt"/>
                  <a:ea typeface="+mn-ea"/>
                </a:endParaRPr>
              </a:p>
            </p:txBody>
          </p:sp>
        </p:grpSp>
        <p:sp>
          <p:nvSpPr>
            <p:cNvPr id="261" name="TextBox 498"/>
            <p:cNvSpPr txBox="1"/>
            <p:nvPr/>
          </p:nvSpPr>
          <p:spPr>
            <a:xfrm>
              <a:off x="6214928" y="1000108"/>
              <a:ext cx="2500476" cy="1199911"/>
            </a:xfrm>
            <a:prstGeom prst="rect">
              <a:avLst/>
            </a:prstGeom>
            <a:noFill/>
          </p:spPr>
          <p:txBody>
            <a:bodyPr>
              <a:spAutoFit/>
            </a:bodyPr>
            <a:lstStyle/>
            <a:p>
              <a:pPr algn="r"/>
              <a:r>
                <a:rPr lang="en-US" altLang="zh-CN" b="1" dirty="0">
                  <a:solidFill>
                    <a:srgbClr val="C00000"/>
                  </a:solidFill>
                  <a:effectLst>
                    <a:outerShdw blurRad="38100" dist="38100" dir="2700000" algn="tl">
                      <a:srgbClr val="C0C0C0"/>
                    </a:outerShdw>
                  </a:effectLst>
                </a:rPr>
                <a:t>April   </a:t>
              </a:r>
              <a:r>
                <a:rPr lang="en-US" altLang="zh-CN" sz="5400" b="1" dirty="0" smtClean="0">
                  <a:solidFill>
                    <a:srgbClr val="1454E2"/>
                  </a:solidFill>
                  <a:effectLst>
                    <a:outerShdw blurRad="38100" dist="38100" dir="2700000" algn="tl">
                      <a:srgbClr val="C0C0C0"/>
                    </a:outerShdw>
                  </a:effectLst>
                </a:rPr>
                <a:t>2018</a:t>
              </a:r>
              <a:endParaRPr lang="zh-CN" altLang="en-US" sz="5400" b="1" dirty="0">
                <a:solidFill>
                  <a:srgbClr val="C00000"/>
                </a:solidFill>
                <a:effectLst>
                  <a:outerShdw blurRad="38100" dist="38100" dir="2700000" algn="tl">
                    <a:srgbClr val="C0C0C0"/>
                  </a:outerShdw>
                </a:effectLst>
              </a:endParaRPr>
            </a:p>
            <a:p>
              <a:pPr algn="r"/>
              <a:r>
                <a:rPr lang="en-US" altLang="zh-CN" dirty="0">
                  <a:solidFill>
                    <a:schemeClr val="tx1"/>
                  </a:solidFill>
                  <a:effectLst>
                    <a:outerShdw blurRad="38100" dist="38100" dir="2700000" algn="tl">
                      <a:srgbClr val="C0C0C0"/>
                    </a:outerShdw>
                  </a:effectLst>
                </a:rPr>
                <a:t>   </a:t>
              </a:r>
              <a:endParaRPr lang="zh-CN" altLang="en-US" dirty="0">
                <a:solidFill>
                  <a:schemeClr val="tx1"/>
                </a:solidFill>
                <a:effectLst>
                  <a:outerShdw blurRad="38100" dist="38100" dir="2700000" algn="tl">
                    <a:srgbClr val="C0C0C0"/>
                  </a:outerShdw>
                </a:effectLst>
              </a:endParaRPr>
            </a:p>
          </p:txBody>
        </p:sp>
        <p:sp>
          <p:nvSpPr>
            <p:cNvPr id="262" name="矩形 261"/>
            <p:cNvSpPr/>
            <p:nvPr/>
          </p:nvSpPr>
          <p:spPr>
            <a:xfrm>
              <a:off x="45298" y="1124974"/>
              <a:ext cx="2013081" cy="457041"/>
            </a:xfrm>
            <a:prstGeom prst="rect">
              <a:avLst/>
            </a:prstGeom>
          </p:spPr>
          <p:txBody>
            <a:bodyPr wrap="none">
              <a:spAutoFit/>
            </a:bodyPr>
            <a:lstStyle/>
            <a:p>
              <a:pPr algn="l" fontAlgn="auto">
                <a:spcBef>
                  <a:spcPts val="0"/>
                </a:spcBef>
                <a:spcAft>
                  <a:spcPts val="0"/>
                </a:spcAft>
                <a:defRPr/>
              </a:pPr>
              <a:r>
                <a:rPr lang="zh-CN" altLang="en-US" sz="24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月度运维计划</a:t>
              </a:r>
              <a:endParaRPr lang="zh-CN" altLang="en-US" sz="24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70" name="组合 269"/>
          <p:cNvGrpSpPr/>
          <p:nvPr/>
        </p:nvGrpSpPr>
        <p:grpSpPr bwMode="auto">
          <a:xfrm>
            <a:off x="2141212" y="3101574"/>
            <a:ext cx="5208588" cy="2159000"/>
            <a:chOff x="1005702" y="3420555"/>
            <a:chExt cx="5209372" cy="2160030"/>
          </a:xfrm>
        </p:grpSpPr>
        <p:grpSp>
          <p:nvGrpSpPr>
            <p:cNvPr id="271" name="组合 168"/>
            <p:cNvGrpSpPr/>
            <p:nvPr/>
          </p:nvGrpSpPr>
          <p:grpSpPr bwMode="auto">
            <a:xfrm>
              <a:off x="1005702" y="3420555"/>
              <a:ext cx="5209371" cy="222759"/>
              <a:chOff x="1013018" y="2405793"/>
              <a:chExt cx="3071834" cy="222759"/>
            </a:xfrm>
          </p:grpSpPr>
          <p:sp>
            <p:nvSpPr>
              <p:cNvPr id="278" name="矩形 277"/>
              <p:cNvSpPr/>
              <p:nvPr/>
            </p:nvSpPr>
            <p:spPr>
              <a:xfrm>
                <a:off x="1013018" y="2413734"/>
                <a:ext cx="3071835" cy="214415"/>
              </a:xfrm>
              <a:prstGeom prst="rect">
                <a:avLst/>
              </a:prstGeom>
              <a:solidFill>
                <a:srgbClr val="5283F0"/>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79" name="TextBox 516"/>
              <p:cNvSpPr txBox="1"/>
              <p:nvPr/>
            </p:nvSpPr>
            <p:spPr>
              <a:xfrm>
                <a:off x="1714269" y="2405793"/>
                <a:ext cx="1428717" cy="214414"/>
              </a:xfrm>
              <a:prstGeom prst="rect">
                <a:avLst/>
              </a:prstGeom>
              <a:noFill/>
            </p:spPr>
            <p:txBody>
              <a:bodyPr>
                <a:spAutoFit/>
              </a:bodyPr>
              <a:lstStyle/>
              <a:p>
                <a:pPr fontAlgn="auto">
                  <a:spcBef>
                    <a:spcPts val="0"/>
                  </a:spcBef>
                  <a:spcAft>
                    <a:spcPts val="0"/>
                  </a:spcAft>
                  <a:defRPr/>
                </a:pPr>
                <a:r>
                  <a:rPr lang="zh-CN" altLang="en-US" sz="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机房空调系统维护</a:t>
                </a:r>
                <a:endParaRPr lang="zh-CN" altLang="en-US" sz="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72" name="组合 169"/>
            <p:cNvGrpSpPr/>
            <p:nvPr/>
          </p:nvGrpSpPr>
          <p:grpSpPr bwMode="auto">
            <a:xfrm>
              <a:off x="3101062" y="4056182"/>
              <a:ext cx="3071834" cy="222759"/>
              <a:chOff x="1013018" y="2405793"/>
              <a:chExt cx="3071834" cy="222759"/>
            </a:xfrm>
          </p:grpSpPr>
          <p:sp>
            <p:nvSpPr>
              <p:cNvPr id="276" name="矩形 275"/>
              <p:cNvSpPr/>
              <p:nvPr/>
            </p:nvSpPr>
            <p:spPr>
              <a:xfrm>
                <a:off x="1013473" y="2413410"/>
                <a:ext cx="3070687" cy="214415"/>
              </a:xfrm>
              <a:prstGeom prst="rect">
                <a:avLst/>
              </a:prstGeom>
              <a:solidFill>
                <a:srgbClr val="5283F0"/>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77" name="TextBox 514"/>
              <p:cNvSpPr txBox="1"/>
              <p:nvPr/>
            </p:nvSpPr>
            <p:spPr>
              <a:xfrm>
                <a:off x="1715254" y="2405469"/>
                <a:ext cx="1427378" cy="214414"/>
              </a:xfrm>
              <a:prstGeom prst="rect">
                <a:avLst/>
              </a:prstGeom>
              <a:noFill/>
            </p:spPr>
            <p:txBody>
              <a:bodyPr>
                <a:spAutoFit/>
              </a:bodyPr>
              <a:lstStyle/>
              <a:p>
                <a:pPr fontAlgn="auto">
                  <a:spcBef>
                    <a:spcPts val="0"/>
                  </a:spcBef>
                  <a:spcAft>
                    <a:spcPts val="0"/>
                  </a:spcAft>
                  <a:defRPr/>
                </a:pPr>
                <a:r>
                  <a:rPr lang="zh-CN" altLang="en-US" sz="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水处理系统维护</a:t>
                </a:r>
                <a:endParaRPr lang="zh-CN" altLang="en-US" sz="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73" name="组合 177"/>
            <p:cNvGrpSpPr/>
            <p:nvPr/>
          </p:nvGrpSpPr>
          <p:grpSpPr bwMode="auto">
            <a:xfrm>
              <a:off x="2000232" y="5357826"/>
              <a:ext cx="4214842" cy="222759"/>
              <a:chOff x="1013018" y="2405793"/>
              <a:chExt cx="3071834" cy="222759"/>
            </a:xfrm>
          </p:grpSpPr>
          <p:sp>
            <p:nvSpPr>
              <p:cNvPr id="274" name="矩形 273"/>
              <p:cNvSpPr/>
              <p:nvPr/>
            </p:nvSpPr>
            <p:spPr>
              <a:xfrm>
                <a:off x="1012577" y="2414137"/>
                <a:ext cx="3072275" cy="214415"/>
              </a:xfrm>
              <a:prstGeom prst="rect">
                <a:avLst/>
              </a:prstGeom>
              <a:solidFill>
                <a:srgbClr val="1454E2"/>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75" name="TextBox 512"/>
              <p:cNvSpPr txBox="1"/>
              <p:nvPr/>
            </p:nvSpPr>
            <p:spPr>
              <a:xfrm>
                <a:off x="1713819" y="2406196"/>
                <a:ext cx="1429100" cy="214414"/>
              </a:xfrm>
              <a:prstGeom prst="rect">
                <a:avLst/>
              </a:prstGeom>
              <a:noFill/>
            </p:spPr>
            <p:txBody>
              <a:bodyPr>
                <a:spAutoFit/>
              </a:bodyPr>
              <a:lstStyle/>
              <a:p>
                <a:pPr fontAlgn="auto">
                  <a:spcBef>
                    <a:spcPts val="0"/>
                  </a:spcBef>
                  <a:spcAft>
                    <a:spcPts val="0"/>
                  </a:spcAft>
                  <a:defRPr/>
                </a:pPr>
                <a:r>
                  <a:rPr lang="zh-CN" altLang="en-US" sz="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水泵系统维护</a:t>
                </a:r>
                <a:endParaRPr lang="zh-CN" altLang="en-US" sz="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pic>
        <p:nvPicPr>
          <p:cNvPr id="280" name="图片 279" descr="未标w2 拷贝.png"/>
          <p:cNvPicPr>
            <a:picLocks noChangeAspect="1"/>
          </p:cNvPicPr>
          <p:nvPr/>
        </p:nvPicPr>
        <p:blipFill>
          <a:blip r:embed="rId1"/>
          <a:stretch>
            <a:fillRect/>
          </a:stretch>
        </p:blipFill>
        <p:spPr>
          <a:xfrm>
            <a:off x="4047800" y="4439836"/>
            <a:ext cx="350837" cy="382588"/>
          </a:xfrm>
          <a:prstGeom prst="rect">
            <a:avLst/>
          </a:prstGeom>
          <a:effectLst>
            <a:outerShdw blurRad="76200" dir="18900000" sy="23000" kx="-1200000" algn="bl" rotWithShape="0">
              <a:prstClr val="black">
                <a:alpha val="80000"/>
              </a:prstClr>
            </a:outerShdw>
          </a:effectLst>
        </p:spPr>
      </p:pic>
      <p:grpSp>
        <p:nvGrpSpPr>
          <p:cNvPr id="281" name="组合 280"/>
          <p:cNvGrpSpPr/>
          <p:nvPr/>
        </p:nvGrpSpPr>
        <p:grpSpPr bwMode="auto">
          <a:xfrm>
            <a:off x="5419400" y="3392796"/>
            <a:ext cx="5961024" cy="3145716"/>
            <a:chOff x="571472" y="1145489"/>
            <a:chExt cx="8001056" cy="5498221"/>
          </a:xfrm>
        </p:grpSpPr>
        <p:pic>
          <p:nvPicPr>
            <p:cNvPr id="282" name="Picture 2"/>
            <p:cNvPicPr>
              <a:picLocks noChangeAspect="1" noChangeArrowheads="1"/>
            </p:cNvPicPr>
            <p:nvPr/>
          </p:nvPicPr>
          <p:blipFill>
            <a:blip r:embed="rId2"/>
            <a:srcRect/>
            <a:stretch>
              <a:fillRect/>
            </a:stretch>
          </p:blipFill>
          <p:spPr bwMode="auto">
            <a:xfrm>
              <a:off x="571472" y="1145489"/>
              <a:ext cx="8001056" cy="549822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83" name="矩形 282"/>
            <p:cNvSpPr/>
            <p:nvPr/>
          </p:nvSpPr>
          <p:spPr>
            <a:xfrm>
              <a:off x="3786690" y="6285520"/>
              <a:ext cx="1641752" cy="2865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000" fill="hold"/>
                                        <p:tgtEl>
                                          <p:spTgt spid="141"/>
                                        </p:tgtEl>
                                      </p:cBhvr>
                                      <p:by x="400000" y="400000"/>
                                    </p:animScale>
                                  </p:childTnLst>
                                </p:cTn>
                              </p:par>
                              <p:par>
                                <p:cTn id="7" presetID="10" presetClass="exit" presetSubtype="0" fill="hold" nodeType="withEffect">
                                  <p:stCondLst>
                                    <p:cond delay="0"/>
                                  </p:stCondLst>
                                  <p:childTnLst>
                                    <p:animEffect transition="out" filter="fade">
                                      <p:cBhvr>
                                        <p:cTn id="8" dur="500"/>
                                        <p:tgtEl>
                                          <p:spTgt spid="141"/>
                                        </p:tgtEl>
                                      </p:cBhvr>
                                    </p:animEffect>
                                    <p:set>
                                      <p:cBhvr>
                                        <p:cTn id="9" dur="1" fill="hold">
                                          <p:stCondLst>
                                            <p:cond delay="499"/>
                                          </p:stCondLst>
                                        </p:cTn>
                                        <p:tgtEl>
                                          <p:spTgt spid="141"/>
                                        </p:tgtEl>
                                        <p:attrNameLst>
                                          <p:attrName>style.visibility</p:attrName>
                                        </p:attrNameLst>
                                      </p:cBhvr>
                                      <p:to>
                                        <p:strVal val="hidden"/>
                                      </p:to>
                                    </p:set>
                                  </p:childTnLst>
                                </p:cTn>
                              </p:par>
                              <p:par>
                                <p:cTn id="10" presetID="10" presetClass="exit" presetSubtype="0" fill="hold" nodeType="with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47"/>
                                        </p:tgtEl>
                                        <p:attrNameLst>
                                          <p:attrName>style.visibility</p:attrName>
                                        </p:attrNameLst>
                                      </p:cBhvr>
                                      <p:to>
                                        <p:strVal val="visible"/>
                                      </p:to>
                                    </p:set>
                                    <p:animEffect transition="in" filter="fade">
                                      <p:cBhvr>
                                        <p:cTn id="15" dur="1000"/>
                                        <p:tgtEl>
                                          <p:spTgt spid="147"/>
                                        </p:tgtEl>
                                      </p:cBhvr>
                                    </p:animEffect>
                                  </p:childTnLst>
                                </p:cTn>
                              </p:par>
                              <p:par>
                                <p:cTn id="16" presetID="10" presetClass="entr" presetSubtype="0" fill="hold" nodeType="with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fade">
                                      <p:cBhvr>
                                        <p:cTn id="18" dur="1000"/>
                                        <p:tgtEl>
                                          <p:spTgt spid="259"/>
                                        </p:tgtEl>
                                      </p:cBhvr>
                                    </p:animEffect>
                                  </p:childTnLst>
                                </p:cTn>
                              </p:par>
                              <p:par>
                                <p:cTn id="19" presetID="22" presetClass="entr" presetSubtype="8" fill="hold" nodeType="withEffect">
                                  <p:stCondLst>
                                    <p:cond delay="500"/>
                                  </p:stCondLst>
                                  <p:childTnLst>
                                    <p:set>
                                      <p:cBhvr>
                                        <p:cTn id="20" dur="1" fill="hold">
                                          <p:stCondLst>
                                            <p:cond delay="0"/>
                                          </p:stCondLst>
                                        </p:cTn>
                                        <p:tgtEl>
                                          <p:spTgt spid="270"/>
                                        </p:tgtEl>
                                        <p:attrNameLst>
                                          <p:attrName>style.visibility</p:attrName>
                                        </p:attrNameLst>
                                      </p:cBhvr>
                                      <p:to>
                                        <p:strVal val="visible"/>
                                      </p:to>
                                    </p:set>
                                    <p:animEffect transition="in" filter="wipe(left)">
                                      <p:cBhvr>
                                        <p:cTn id="21" dur="500"/>
                                        <p:tgtEl>
                                          <p:spTgt spid="27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80"/>
                                        </p:tgtEl>
                                        <p:attrNameLst>
                                          <p:attrName>style.visibility</p:attrName>
                                        </p:attrNameLst>
                                      </p:cBhvr>
                                      <p:to>
                                        <p:strVal val="visible"/>
                                      </p:to>
                                    </p:set>
                                    <p:animEffect transition="in" filter="fade">
                                      <p:cBhvr>
                                        <p:cTn id="25" dur="1000"/>
                                        <p:tgtEl>
                                          <p:spTgt spid="280"/>
                                        </p:tgtEl>
                                      </p:cBhvr>
                                    </p:animEffect>
                                  </p:childTnLst>
                                </p:cTn>
                              </p:par>
                              <p:par>
                                <p:cTn id="26" presetID="10" presetClass="entr" presetSubtype="0" fill="hold" nodeType="withEffect">
                                  <p:stCondLst>
                                    <p:cond delay="0"/>
                                  </p:stCondLst>
                                  <p:childTnLst>
                                    <p:set>
                                      <p:cBhvr>
                                        <p:cTn id="27" dur="1" fill="hold">
                                          <p:stCondLst>
                                            <p:cond delay="0"/>
                                          </p:stCondLst>
                                        </p:cTn>
                                        <p:tgtEl>
                                          <p:spTgt spid="281"/>
                                        </p:tgtEl>
                                        <p:attrNameLst>
                                          <p:attrName>style.visibility</p:attrName>
                                        </p:attrNameLst>
                                      </p:cBhvr>
                                      <p:to>
                                        <p:strVal val="visible"/>
                                      </p:to>
                                    </p:set>
                                    <p:animEffect transition="in" filter="fade">
                                      <p:cBhvr>
                                        <p:cTn id="28" dur="10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48075" y="724388"/>
            <a:ext cx="2646362" cy="461963"/>
          </a:xfrm>
          <a:prstGeom prst="rect">
            <a:avLst/>
          </a:prstGeom>
        </p:spPr>
        <p:txBody>
          <a:bodyPr wrap="none">
            <a:spAutoFit/>
          </a:bodyPr>
          <a:lstStyle/>
          <a:p>
            <a:pPr algn="l" fontAlgn="auto">
              <a:spcBef>
                <a:spcPts val="0"/>
              </a:spcBef>
              <a:spcAft>
                <a:spcPts val="0"/>
              </a:spcAft>
              <a:defRPr/>
            </a:pP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基础设施日巡查表</a:t>
            </a:r>
            <a:endPar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4" name="组合 3"/>
          <p:cNvGrpSpPr/>
          <p:nvPr/>
        </p:nvGrpSpPr>
        <p:grpSpPr>
          <a:xfrm>
            <a:off x="914400" y="1740960"/>
            <a:ext cx="5690579" cy="3056031"/>
            <a:chOff x="285720" y="2000240"/>
            <a:chExt cx="3345912" cy="2456600"/>
          </a:xfrm>
          <a:scene3d>
            <a:camera prst="perspectiveContrastingRightFacing"/>
            <a:lightRig rig="threePt" dir="t"/>
          </a:scene3d>
        </p:grpSpPr>
        <p:pic>
          <p:nvPicPr>
            <p:cNvPr id="5" name="图片 4" descr="apu.jpg"/>
            <p:cNvPicPr>
              <a:picLocks noChangeAspect="1"/>
            </p:cNvPicPr>
            <p:nvPr/>
          </p:nvPicPr>
          <p:blipFill>
            <a:blip r:embed="rId1" cstate="print"/>
            <a:stretch>
              <a:fillRect/>
            </a:stretch>
          </p:blipFill>
          <p:spPr>
            <a:xfrm>
              <a:off x="285720" y="2000240"/>
              <a:ext cx="3345912" cy="2367953"/>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p:spPr>
        </p:pic>
        <p:sp>
          <p:nvSpPr>
            <p:cNvPr id="6" name="矩形 5"/>
            <p:cNvSpPr/>
            <p:nvPr/>
          </p:nvSpPr>
          <p:spPr>
            <a:xfrm>
              <a:off x="1500166" y="4171088"/>
              <a:ext cx="857256" cy="28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7" name="组合 6"/>
          <p:cNvGrpSpPr/>
          <p:nvPr/>
        </p:nvGrpSpPr>
        <p:grpSpPr>
          <a:xfrm>
            <a:off x="3313298" y="2354325"/>
            <a:ext cx="4131130" cy="2915023"/>
            <a:chOff x="857224" y="857232"/>
            <a:chExt cx="3340951" cy="2357454"/>
          </a:xfrm>
          <a:scene3d>
            <a:camera prst="perspectiveContrastingRightFacing"/>
            <a:lightRig rig="threePt" dir="t"/>
          </a:scene3d>
        </p:grpSpPr>
        <p:pic>
          <p:nvPicPr>
            <p:cNvPr id="8" name="图片 7" descr="byq.jpg"/>
            <p:cNvPicPr>
              <a:picLocks noChangeAspect="1"/>
            </p:cNvPicPr>
            <p:nvPr/>
          </p:nvPicPr>
          <p:blipFill>
            <a:blip r:embed="rId2" cstate="print"/>
            <a:stretch>
              <a:fillRect/>
            </a:stretch>
          </p:blipFill>
          <p:spPr>
            <a:xfrm>
              <a:off x="857224" y="857232"/>
              <a:ext cx="3340951" cy="2348097"/>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p:spPr>
        </p:pic>
        <p:sp>
          <p:nvSpPr>
            <p:cNvPr id="9" name="矩形 8"/>
            <p:cNvSpPr/>
            <p:nvPr/>
          </p:nvSpPr>
          <p:spPr>
            <a:xfrm>
              <a:off x="2143108" y="2928934"/>
              <a:ext cx="857256" cy="28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0" name="组合 9"/>
          <p:cNvGrpSpPr/>
          <p:nvPr/>
        </p:nvGrpSpPr>
        <p:grpSpPr>
          <a:xfrm>
            <a:off x="4813496" y="2908934"/>
            <a:ext cx="4143404" cy="3003356"/>
            <a:chOff x="1571604" y="3571876"/>
            <a:chExt cx="3350878" cy="2428892"/>
          </a:xfrm>
          <a:scene3d>
            <a:camera prst="perspectiveContrastingRightFacing"/>
            <a:lightRig rig="threePt" dir="t"/>
          </a:scene3d>
        </p:grpSpPr>
        <p:pic>
          <p:nvPicPr>
            <p:cNvPr id="11" name="图片 10" descr="gyg.jpg"/>
            <p:cNvPicPr>
              <a:picLocks noChangeAspect="1"/>
            </p:cNvPicPr>
            <p:nvPr/>
          </p:nvPicPr>
          <p:blipFill>
            <a:blip r:embed="rId3" cstate="print"/>
            <a:stretch>
              <a:fillRect/>
            </a:stretch>
          </p:blipFill>
          <p:spPr>
            <a:xfrm>
              <a:off x="1571604" y="3571876"/>
              <a:ext cx="3350878" cy="2362989"/>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p:spPr>
        </p:pic>
        <p:sp>
          <p:nvSpPr>
            <p:cNvPr id="12" name="矩形 11"/>
            <p:cNvSpPr/>
            <p:nvPr/>
          </p:nvSpPr>
          <p:spPr>
            <a:xfrm>
              <a:off x="2714612" y="5715016"/>
              <a:ext cx="857256" cy="28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3" name="组合 12"/>
          <p:cNvGrpSpPr/>
          <p:nvPr/>
        </p:nvGrpSpPr>
        <p:grpSpPr>
          <a:xfrm>
            <a:off x="6127970" y="2060674"/>
            <a:ext cx="5450758" cy="3932502"/>
            <a:chOff x="4214810" y="3357562"/>
            <a:chExt cx="3481384" cy="2500330"/>
          </a:xfrm>
          <a:scene3d>
            <a:camera prst="perspectiveContrastingRightFacing"/>
            <a:lightRig rig="threePt" dir="t"/>
          </a:scene3d>
        </p:grpSpPr>
        <p:pic>
          <p:nvPicPr>
            <p:cNvPr id="14" name="Picture 2"/>
            <p:cNvPicPr>
              <a:picLocks noChangeAspect="1" noChangeArrowheads="1"/>
            </p:cNvPicPr>
            <p:nvPr/>
          </p:nvPicPr>
          <p:blipFill>
            <a:blip r:embed="rId4" cstate="print"/>
            <a:srcRect/>
            <a:stretch>
              <a:fillRect/>
            </a:stretch>
          </p:blipFill>
          <p:spPr bwMode="auto">
            <a:xfrm>
              <a:off x="4214810" y="3357562"/>
              <a:ext cx="3481384" cy="2456958"/>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p:spPr>
        </p:pic>
        <p:sp>
          <p:nvSpPr>
            <p:cNvPr id="15" name="矩形 14"/>
            <p:cNvSpPr/>
            <p:nvPr/>
          </p:nvSpPr>
          <p:spPr>
            <a:xfrm>
              <a:off x="5500694" y="5572140"/>
              <a:ext cx="857256" cy="285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3" name="直接连接符 202"/>
          <p:cNvCxnSpPr/>
          <p:nvPr/>
        </p:nvCxnSpPr>
        <p:spPr>
          <a:xfrm>
            <a:off x="3980417" y="2868173"/>
            <a:ext cx="4071938" cy="1571625"/>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rot="10800000" flipV="1">
            <a:off x="6256892" y="2368111"/>
            <a:ext cx="1214438" cy="114300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05" name="组合 149"/>
          <p:cNvGrpSpPr/>
          <p:nvPr/>
        </p:nvGrpSpPr>
        <p:grpSpPr bwMode="auto">
          <a:xfrm>
            <a:off x="5178980" y="2844361"/>
            <a:ext cx="1398587" cy="1385887"/>
            <a:chOff x="4124726" y="3300652"/>
            <a:chExt cx="1027896" cy="1018705"/>
          </a:xfrm>
        </p:grpSpPr>
        <p:grpSp>
          <p:nvGrpSpPr>
            <p:cNvPr id="206" name="组合 92"/>
            <p:cNvGrpSpPr/>
            <p:nvPr/>
          </p:nvGrpSpPr>
          <p:grpSpPr bwMode="auto">
            <a:xfrm>
              <a:off x="4124726" y="3300652"/>
              <a:ext cx="1027896" cy="1018705"/>
              <a:chOff x="4923096" y="5696299"/>
              <a:chExt cx="1008015" cy="1000897"/>
            </a:xfrm>
          </p:grpSpPr>
          <p:sp>
            <p:nvSpPr>
              <p:cNvPr id="208" name="椭圆 207"/>
              <p:cNvSpPr/>
              <p:nvPr/>
            </p:nvSpPr>
            <p:spPr>
              <a:xfrm>
                <a:off x="4979160" y="5791458"/>
                <a:ext cx="907329" cy="905738"/>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w="28575" cap="flat" cmpd="sng" algn="ctr">
                <a:noFill/>
                <a:prstDash val="solid"/>
              </a:ln>
              <a:effectLst>
                <a:outerShdw blurRad="152400" dist="63500" dir="5400000" sx="90000" sy="-19000" rotWithShape="0">
                  <a:prstClr val="black">
                    <a:alpha val="15000"/>
                  </a:prstClr>
                </a:outerShdw>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209"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210" name="图片 76" descr="透明圆（高光）.png"/>
              <p:cNvPicPr>
                <a:picLocks noChangeAspect="1"/>
              </p:cNvPicPr>
              <p:nvPr/>
            </p:nvPicPr>
            <p:blipFill>
              <a:blip r:embed="rId1"/>
              <a:srcRect/>
              <a:stretch>
                <a:fillRect/>
              </a:stretch>
            </p:blipFill>
            <p:spPr bwMode="auto">
              <a:xfrm>
                <a:off x="5012696" y="5737365"/>
                <a:ext cx="832546" cy="619744"/>
              </a:xfrm>
              <a:prstGeom prst="rect">
                <a:avLst/>
              </a:prstGeom>
              <a:noFill/>
              <a:ln w="9525">
                <a:noFill/>
                <a:miter lim="800000"/>
                <a:headEnd/>
                <a:tailEnd/>
              </a:ln>
            </p:spPr>
          </p:pic>
        </p:grpSp>
        <p:sp>
          <p:nvSpPr>
            <p:cNvPr id="207" name="TextBox 132"/>
            <p:cNvSpPr txBox="1"/>
            <p:nvPr/>
          </p:nvSpPr>
          <p:spPr>
            <a:xfrm>
              <a:off x="4411863" y="3604534"/>
              <a:ext cx="655707" cy="515771"/>
            </a:xfrm>
            <a:prstGeom prst="rect">
              <a:avLst/>
            </a:prstGeom>
            <a:noFill/>
          </p:spPr>
          <p:txBody>
            <a:bodyPr>
              <a:spAutoFit/>
            </a:bodyPr>
            <a:lstStyle/>
            <a:p>
              <a:r>
                <a:rPr lang="zh-CN" altLang="en-US" sz="20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运维体系</a:t>
              </a:r>
              <a:endParaRPr lang="zh-CN" altLang="en-US" sz="2000" b="1" dirty="0">
                <a:solidFill>
                  <a:schemeClr val="bg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211" name="组合 161"/>
          <p:cNvGrpSpPr/>
          <p:nvPr/>
        </p:nvGrpSpPr>
        <p:grpSpPr bwMode="auto">
          <a:xfrm>
            <a:off x="5205967" y="980502"/>
            <a:ext cx="5215990" cy="2263910"/>
            <a:chOff x="3807273" y="1404923"/>
            <a:chExt cx="4874793" cy="1971689"/>
          </a:xfrm>
        </p:grpSpPr>
        <p:cxnSp>
          <p:nvCxnSpPr>
            <p:cNvPr id="212" name="直接连接符 211"/>
            <p:cNvCxnSpPr/>
            <p:nvPr/>
          </p:nvCxnSpPr>
          <p:spPr>
            <a:xfrm rot="16200000" flipH="1">
              <a:off x="5500923" y="1928847"/>
              <a:ext cx="1428760" cy="1000039"/>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5358127" y="2000239"/>
              <a:ext cx="1857215" cy="928695"/>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4" name="矩形 213"/>
            <p:cNvSpPr/>
            <p:nvPr/>
          </p:nvSpPr>
          <p:spPr>
            <a:xfrm>
              <a:off x="3807273" y="1857363"/>
              <a:ext cx="1379419" cy="246065"/>
            </a:xfrm>
            <a:prstGeom prst="rect">
              <a:avLst/>
            </a:prstGeom>
          </p:spPr>
          <p:txBody>
            <a:bodyPr>
              <a:spAutoFit/>
            </a:bodyPr>
            <a:lstStyle/>
            <a:p>
              <a:pPr algn="r" fontAlgn="auto">
                <a:spcBef>
                  <a:spcPts val="0"/>
                </a:spcBef>
                <a:spcAft>
                  <a:spcPts val="0"/>
                </a:spcAft>
                <a:defRPr/>
              </a:pPr>
              <a:r>
                <a:rPr lang="zh-CN" altLang="en-US"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月度运维计划表</a:t>
              </a:r>
              <a:endParaRPr lang="en-US" altLang="zh-CN"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5" name="矩形 214"/>
            <p:cNvSpPr/>
            <p:nvPr/>
          </p:nvSpPr>
          <p:spPr>
            <a:xfrm>
              <a:off x="4154906" y="1500174"/>
              <a:ext cx="1379418" cy="246064"/>
            </a:xfrm>
            <a:prstGeom prst="rect">
              <a:avLst/>
            </a:prstGeom>
          </p:spPr>
          <p:txBody>
            <a:bodyPr>
              <a:spAutoFit/>
            </a:bodyPr>
            <a:lstStyle/>
            <a:p>
              <a:pPr algn="r" fontAlgn="auto">
                <a:spcBef>
                  <a:spcPts val="0"/>
                </a:spcBef>
                <a:spcAft>
                  <a:spcPts val="0"/>
                </a:spcAft>
                <a:defRPr/>
              </a:pPr>
              <a:r>
                <a:rPr lang="zh-CN" altLang="en-US"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年度运维计划表</a:t>
              </a:r>
              <a:endParaRPr lang="en-US" altLang="zh-CN"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6" name="矩形 215"/>
            <p:cNvSpPr/>
            <p:nvPr/>
          </p:nvSpPr>
          <p:spPr>
            <a:xfrm>
              <a:off x="7302647" y="2782883"/>
              <a:ext cx="1379419" cy="246064"/>
            </a:xfrm>
            <a:prstGeom prst="rect">
              <a:avLst/>
            </a:prstGeom>
          </p:spPr>
          <p:txBody>
            <a:bodyPr>
              <a:spAutoFit/>
            </a:bodyPr>
            <a:lstStyle/>
            <a:p>
              <a:pPr algn="l" fontAlgn="auto">
                <a:spcBef>
                  <a:spcPts val="0"/>
                </a:spcBef>
                <a:spcAft>
                  <a:spcPts val="0"/>
                </a:spcAft>
                <a:defRPr/>
              </a:pPr>
              <a:r>
                <a:rPr lang="zh-CN" altLang="en-US"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设备维护表格</a:t>
              </a:r>
              <a:endParaRPr lang="en-US" altLang="zh-CN"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7" name="矩形 216"/>
            <p:cNvSpPr/>
            <p:nvPr/>
          </p:nvSpPr>
          <p:spPr>
            <a:xfrm>
              <a:off x="6848661" y="3090860"/>
              <a:ext cx="1379419" cy="246064"/>
            </a:xfrm>
            <a:prstGeom prst="rect">
              <a:avLst/>
            </a:prstGeom>
          </p:spPr>
          <p:txBody>
            <a:bodyPr>
              <a:spAutoFit/>
            </a:bodyPr>
            <a:lstStyle/>
            <a:p>
              <a:pPr algn="l" fontAlgn="auto">
                <a:spcBef>
                  <a:spcPts val="0"/>
                </a:spcBef>
                <a:spcAft>
                  <a:spcPts val="0"/>
                </a:spcAft>
                <a:defRPr/>
              </a:pPr>
              <a:r>
                <a:rPr lang="zh-CN" altLang="en-US"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日常巡检表格</a:t>
              </a:r>
              <a:endParaRPr lang="en-US" altLang="zh-CN"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18" name="组合 158"/>
            <p:cNvGrpSpPr/>
            <p:nvPr/>
          </p:nvGrpSpPr>
          <p:grpSpPr bwMode="auto">
            <a:xfrm>
              <a:off x="5457831" y="1404923"/>
              <a:ext cx="423865" cy="423865"/>
              <a:chOff x="5457831" y="1404923"/>
              <a:chExt cx="423865" cy="423865"/>
            </a:xfrm>
          </p:grpSpPr>
          <p:grpSp>
            <p:nvGrpSpPr>
              <p:cNvPr id="243" name="组合 70"/>
              <p:cNvGrpSpPr/>
              <p:nvPr/>
            </p:nvGrpSpPr>
            <p:grpSpPr bwMode="auto">
              <a:xfrm>
                <a:off x="5457831" y="1404923"/>
                <a:ext cx="423865" cy="423865"/>
                <a:chOff x="3952871" y="4029080"/>
                <a:chExt cx="1214446" cy="1214446"/>
              </a:xfrm>
            </p:grpSpPr>
            <p:grpSp>
              <p:nvGrpSpPr>
                <p:cNvPr id="245" name="组合 92"/>
                <p:cNvGrpSpPr/>
                <p:nvPr/>
              </p:nvGrpSpPr>
              <p:grpSpPr bwMode="auto">
                <a:xfrm>
                  <a:off x="4092034" y="4172429"/>
                  <a:ext cx="936120" cy="927750"/>
                  <a:chOff x="4923096" y="5696299"/>
                  <a:chExt cx="1008015" cy="1000898"/>
                </a:xfrm>
              </p:grpSpPr>
              <p:sp>
                <p:nvSpPr>
                  <p:cNvPr id="247" name="椭圆 246"/>
                  <p:cNvSpPr/>
                  <p:nvPr/>
                </p:nvSpPr>
                <p:spPr>
                  <a:xfrm>
                    <a:off x="4979859" y="5791910"/>
                    <a:ext cx="906014" cy="902910"/>
                  </a:xfrm>
                  <a:prstGeom prst="ellipse">
                    <a:avLst/>
                  </a:prstGeom>
                  <a:solidFill>
                    <a:srgbClr val="1064CA"/>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248" name="图片 75" descr="透明圆（高光）.png"/>
                  <p:cNvPicPr>
                    <a:picLocks noChangeAspect="1"/>
                  </p:cNvPicPr>
                  <p:nvPr/>
                </p:nvPicPr>
                <p:blipFill>
                  <a:blip r:embed="rId2"/>
                  <a:srcRect/>
                  <a:stretch>
                    <a:fillRect/>
                  </a:stretch>
                </p:blipFill>
                <p:spPr bwMode="auto">
                  <a:xfrm>
                    <a:off x="4923096" y="5696299"/>
                    <a:ext cx="1008015" cy="933347"/>
                  </a:xfrm>
                  <a:prstGeom prst="rect">
                    <a:avLst/>
                  </a:prstGeom>
                  <a:noFill/>
                  <a:ln w="9525">
                    <a:noFill/>
                    <a:miter lim="800000"/>
                    <a:headEnd/>
                    <a:tailEnd/>
                  </a:ln>
                </p:spPr>
              </p:pic>
              <p:pic>
                <p:nvPicPr>
                  <p:cNvPr id="249" name="图片 76" descr="透明圆（高光）.png"/>
                  <p:cNvPicPr>
                    <a:picLocks noChangeAspect="1"/>
                  </p:cNvPicPr>
                  <p:nvPr/>
                </p:nvPicPr>
                <p:blipFill>
                  <a:blip r:embed="rId3"/>
                  <a:srcRect/>
                  <a:stretch>
                    <a:fillRect/>
                  </a:stretch>
                </p:blipFill>
                <p:spPr bwMode="auto">
                  <a:xfrm>
                    <a:off x="5012696" y="5737365"/>
                    <a:ext cx="832546" cy="619744"/>
                  </a:xfrm>
                  <a:prstGeom prst="rect">
                    <a:avLst/>
                  </a:prstGeom>
                  <a:noFill/>
                  <a:ln w="9525">
                    <a:noFill/>
                    <a:miter lim="800000"/>
                    <a:headEnd/>
                    <a:tailEnd/>
                  </a:ln>
                </p:spPr>
              </p:pic>
            </p:grpSp>
            <p:sp>
              <p:nvSpPr>
                <p:cNvPr id="246" name="椭圆 245"/>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244" name="TextBox 153"/>
              <p:cNvSpPr txBox="1"/>
              <p:nvPr/>
            </p:nvSpPr>
            <p:spPr>
              <a:xfrm>
                <a:off x="5543848" y="1522399"/>
                <a:ext cx="255566" cy="231777"/>
              </a:xfrm>
              <a:prstGeom prst="rect">
                <a:avLst/>
              </a:prstGeom>
              <a:noFill/>
            </p:spPr>
            <p:txBody>
              <a:bodyPr wrap="none">
                <a:spAutoFit/>
              </a:bodyPr>
              <a:lstStyle/>
              <a:p>
                <a:pPr algn="l" fontAlgn="auto">
                  <a:spcBef>
                    <a:spcPts val="0"/>
                  </a:spcBef>
                  <a:spcAft>
                    <a:spcPts val="0"/>
                  </a:spcAft>
                  <a:defRPr/>
                </a:pPr>
                <a:r>
                  <a:rPr lang="en-US" altLang="zh-CN" sz="900" b="1" dirty="0">
                    <a:solidFill>
                      <a:schemeClr val="bg1"/>
                    </a:solidFill>
                    <a:effectLst>
                      <a:outerShdw blurRad="38100" dist="38100" dir="2700000" algn="tl">
                        <a:srgbClr val="000000">
                          <a:alpha val="43137"/>
                        </a:srgbClr>
                      </a:outerShdw>
                    </a:effectLst>
                    <a:latin typeface="+mn-lt"/>
                    <a:ea typeface="+mn-ea"/>
                  </a:rPr>
                  <a:t>A</a:t>
                </a:r>
                <a:endParaRPr lang="zh-CN" altLang="en-US" sz="900" b="1" dirty="0">
                  <a:solidFill>
                    <a:schemeClr val="bg1"/>
                  </a:solidFill>
                  <a:effectLst>
                    <a:outerShdw blurRad="38100" dist="38100" dir="2700000" algn="tl">
                      <a:srgbClr val="000000">
                        <a:alpha val="43137"/>
                      </a:srgbClr>
                    </a:outerShdw>
                  </a:effectLst>
                  <a:latin typeface="+mn-lt"/>
                  <a:ea typeface="+mn-ea"/>
                </a:endParaRPr>
              </a:p>
            </p:txBody>
          </p:sp>
        </p:grpSp>
        <p:grpSp>
          <p:nvGrpSpPr>
            <p:cNvPr id="219" name="组合 157"/>
            <p:cNvGrpSpPr/>
            <p:nvPr/>
          </p:nvGrpSpPr>
          <p:grpSpPr bwMode="auto">
            <a:xfrm>
              <a:off x="5110166" y="1771639"/>
              <a:ext cx="423865" cy="423865"/>
              <a:chOff x="5110166" y="1771639"/>
              <a:chExt cx="423865" cy="423865"/>
            </a:xfrm>
          </p:grpSpPr>
          <p:grpSp>
            <p:nvGrpSpPr>
              <p:cNvPr id="236" name="组合 64"/>
              <p:cNvGrpSpPr/>
              <p:nvPr/>
            </p:nvGrpSpPr>
            <p:grpSpPr bwMode="auto">
              <a:xfrm>
                <a:off x="5110166" y="1771639"/>
                <a:ext cx="423865" cy="423865"/>
                <a:chOff x="3952871" y="4029080"/>
                <a:chExt cx="1214446" cy="1214446"/>
              </a:xfrm>
            </p:grpSpPr>
            <p:grpSp>
              <p:nvGrpSpPr>
                <p:cNvPr id="238" name="组合 92"/>
                <p:cNvGrpSpPr/>
                <p:nvPr/>
              </p:nvGrpSpPr>
              <p:grpSpPr bwMode="auto">
                <a:xfrm>
                  <a:off x="4092034" y="4172429"/>
                  <a:ext cx="936120" cy="927750"/>
                  <a:chOff x="4923096" y="5696299"/>
                  <a:chExt cx="1008015" cy="1000898"/>
                </a:xfrm>
              </p:grpSpPr>
              <p:sp>
                <p:nvSpPr>
                  <p:cNvPr id="240" name="椭圆 239"/>
                  <p:cNvSpPr/>
                  <p:nvPr/>
                </p:nvSpPr>
                <p:spPr>
                  <a:xfrm>
                    <a:off x="4979961" y="5791910"/>
                    <a:ext cx="906011" cy="902910"/>
                  </a:xfrm>
                  <a:prstGeom prst="ellipse">
                    <a:avLst/>
                  </a:prstGeom>
                  <a:solidFill>
                    <a:srgbClr val="1064CA"/>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241" name="图片 75" descr="透明圆（高光）.png"/>
                  <p:cNvPicPr>
                    <a:picLocks noChangeAspect="1"/>
                  </p:cNvPicPr>
                  <p:nvPr/>
                </p:nvPicPr>
                <p:blipFill>
                  <a:blip r:embed="rId2"/>
                  <a:srcRect/>
                  <a:stretch>
                    <a:fillRect/>
                  </a:stretch>
                </p:blipFill>
                <p:spPr bwMode="auto">
                  <a:xfrm>
                    <a:off x="4923096" y="5696299"/>
                    <a:ext cx="1008015" cy="933347"/>
                  </a:xfrm>
                  <a:prstGeom prst="rect">
                    <a:avLst/>
                  </a:prstGeom>
                  <a:noFill/>
                  <a:ln w="9525">
                    <a:noFill/>
                    <a:miter lim="800000"/>
                    <a:headEnd/>
                    <a:tailEnd/>
                  </a:ln>
                </p:spPr>
              </p:pic>
              <p:pic>
                <p:nvPicPr>
                  <p:cNvPr id="242" name="图片 76" descr="透明圆（高光）.png"/>
                  <p:cNvPicPr>
                    <a:picLocks noChangeAspect="1"/>
                  </p:cNvPicPr>
                  <p:nvPr/>
                </p:nvPicPr>
                <p:blipFill>
                  <a:blip r:embed="rId3"/>
                  <a:srcRect/>
                  <a:stretch>
                    <a:fillRect/>
                  </a:stretch>
                </p:blipFill>
                <p:spPr bwMode="auto">
                  <a:xfrm>
                    <a:off x="5012696" y="5737365"/>
                    <a:ext cx="832546" cy="619744"/>
                  </a:xfrm>
                  <a:prstGeom prst="rect">
                    <a:avLst/>
                  </a:prstGeom>
                  <a:noFill/>
                  <a:ln w="9525">
                    <a:noFill/>
                    <a:miter lim="800000"/>
                    <a:headEnd/>
                    <a:tailEnd/>
                  </a:ln>
                </p:spPr>
              </p:pic>
            </p:grpSp>
            <p:sp>
              <p:nvSpPr>
                <p:cNvPr id="239" name="椭圆 238"/>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237" name="TextBox 154"/>
              <p:cNvSpPr txBox="1"/>
              <p:nvPr/>
            </p:nvSpPr>
            <p:spPr>
              <a:xfrm>
                <a:off x="5194629" y="1887527"/>
                <a:ext cx="255566" cy="230189"/>
              </a:xfrm>
              <a:prstGeom prst="rect">
                <a:avLst/>
              </a:prstGeom>
              <a:noFill/>
            </p:spPr>
            <p:txBody>
              <a:bodyPr wrap="none">
                <a:spAutoFit/>
              </a:bodyPr>
              <a:lstStyle/>
              <a:p>
                <a:pPr algn="l" fontAlgn="auto">
                  <a:spcBef>
                    <a:spcPts val="0"/>
                  </a:spcBef>
                  <a:spcAft>
                    <a:spcPts val="0"/>
                  </a:spcAft>
                  <a:defRPr/>
                </a:pPr>
                <a:r>
                  <a:rPr lang="en-US" altLang="zh-CN" sz="900" b="1" dirty="0">
                    <a:solidFill>
                      <a:schemeClr val="bg1"/>
                    </a:solidFill>
                    <a:effectLst>
                      <a:outerShdw blurRad="38100" dist="38100" dir="2700000" algn="tl">
                        <a:srgbClr val="000000">
                          <a:alpha val="43137"/>
                        </a:srgbClr>
                      </a:outerShdw>
                    </a:effectLst>
                    <a:latin typeface="+mn-lt"/>
                    <a:ea typeface="+mn-ea"/>
                  </a:rPr>
                  <a:t>B</a:t>
                </a:r>
                <a:endParaRPr lang="zh-CN" altLang="en-US" sz="900" b="1" dirty="0">
                  <a:solidFill>
                    <a:schemeClr val="bg1"/>
                  </a:solidFill>
                  <a:effectLst>
                    <a:outerShdw blurRad="38100" dist="38100" dir="2700000" algn="tl">
                      <a:srgbClr val="000000">
                        <a:alpha val="43137"/>
                      </a:srgbClr>
                    </a:outerShdw>
                  </a:effectLst>
                  <a:latin typeface="+mn-lt"/>
                  <a:ea typeface="+mn-ea"/>
                </a:endParaRPr>
              </a:p>
            </p:txBody>
          </p:sp>
        </p:grpSp>
        <p:grpSp>
          <p:nvGrpSpPr>
            <p:cNvPr id="220" name="组合 159"/>
            <p:cNvGrpSpPr/>
            <p:nvPr/>
          </p:nvGrpSpPr>
          <p:grpSpPr bwMode="auto">
            <a:xfrm>
              <a:off x="6953267" y="2643182"/>
              <a:ext cx="423865" cy="423865"/>
              <a:chOff x="6953267" y="2643182"/>
              <a:chExt cx="423865" cy="423865"/>
            </a:xfrm>
          </p:grpSpPr>
          <p:grpSp>
            <p:nvGrpSpPr>
              <p:cNvPr id="229" name="组合 58"/>
              <p:cNvGrpSpPr/>
              <p:nvPr/>
            </p:nvGrpSpPr>
            <p:grpSpPr bwMode="auto">
              <a:xfrm>
                <a:off x="6953267" y="2643182"/>
                <a:ext cx="423865" cy="423865"/>
                <a:chOff x="3952871" y="4029080"/>
                <a:chExt cx="1214446" cy="1214446"/>
              </a:xfrm>
            </p:grpSpPr>
            <p:grpSp>
              <p:nvGrpSpPr>
                <p:cNvPr id="231" name="组合 92"/>
                <p:cNvGrpSpPr/>
                <p:nvPr/>
              </p:nvGrpSpPr>
              <p:grpSpPr bwMode="auto">
                <a:xfrm>
                  <a:off x="4092034" y="4172429"/>
                  <a:ext cx="936120" cy="927750"/>
                  <a:chOff x="4923096" y="5696299"/>
                  <a:chExt cx="1008015" cy="1000898"/>
                </a:xfrm>
              </p:grpSpPr>
              <p:sp>
                <p:nvSpPr>
                  <p:cNvPr id="233" name="椭圆 232"/>
                  <p:cNvSpPr/>
                  <p:nvPr/>
                </p:nvSpPr>
                <p:spPr>
                  <a:xfrm>
                    <a:off x="4979427" y="5791910"/>
                    <a:ext cx="906014" cy="902910"/>
                  </a:xfrm>
                  <a:prstGeom prst="ellipse">
                    <a:avLst/>
                  </a:prstGeom>
                  <a:solidFill>
                    <a:srgbClr val="1064CA"/>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234" name="图片 75" descr="透明圆（高光）.png"/>
                  <p:cNvPicPr>
                    <a:picLocks noChangeAspect="1"/>
                  </p:cNvPicPr>
                  <p:nvPr/>
                </p:nvPicPr>
                <p:blipFill>
                  <a:blip r:embed="rId2"/>
                  <a:srcRect/>
                  <a:stretch>
                    <a:fillRect/>
                  </a:stretch>
                </p:blipFill>
                <p:spPr bwMode="auto">
                  <a:xfrm>
                    <a:off x="4923096" y="5696299"/>
                    <a:ext cx="1008015" cy="933347"/>
                  </a:xfrm>
                  <a:prstGeom prst="rect">
                    <a:avLst/>
                  </a:prstGeom>
                  <a:noFill/>
                  <a:ln w="9525">
                    <a:noFill/>
                    <a:miter lim="800000"/>
                    <a:headEnd/>
                    <a:tailEnd/>
                  </a:ln>
                </p:spPr>
              </p:pic>
              <p:pic>
                <p:nvPicPr>
                  <p:cNvPr id="235" name="图片 76" descr="透明圆（高光）.png"/>
                  <p:cNvPicPr>
                    <a:picLocks noChangeAspect="1"/>
                  </p:cNvPicPr>
                  <p:nvPr/>
                </p:nvPicPr>
                <p:blipFill>
                  <a:blip r:embed="rId3"/>
                  <a:srcRect/>
                  <a:stretch>
                    <a:fillRect/>
                  </a:stretch>
                </p:blipFill>
                <p:spPr bwMode="auto">
                  <a:xfrm>
                    <a:off x="5012696" y="5737365"/>
                    <a:ext cx="832546" cy="619744"/>
                  </a:xfrm>
                  <a:prstGeom prst="rect">
                    <a:avLst/>
                  </a:prstGeom>
                  <a:noFill/>
                  <a:ln w="9525">
                    <a:noFill/>
                    <a:miter lim="800000"/>
                    <a:headEnd/>
                    <a:tailEnd/>
                  </a:ln>
                </p:spPr>
              </p:pic>
            </p:grpSp>
            <p:sp>
              <p:nvSpPr>
                <p:cNvPr id="232" name="椭圆 231"/>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230" name="TextBox 155"/>
              <p:cNvSpPr txBox="1"/>
              <p:nvPr/>
            </p:nvSpPr>
            <p:spPr>
              <a:xfrm>
                <a:off x="7035970" y="2754308"/>
                <a:ext cx="255566" cy="230189"/>
              </a:xfrm>
              <a:prstGeom prst="rect">
                <a:avLst/>
              </a:prstGeom>
              <a:noFill/>
            </p:spPr>
            <p:txBody>
              <a:bodyPr wrap="none">
                <a:spAutoFit/>
              </a:bodyPr>
              <a:lstStyle/>
              <a:p>
                <a:pPr algn="l" fontAlgn="auto">
                  <a:spcBef>
                    <a:spcPts val="0"/>
                  </a:spcBef>
                  <a:spcAft>
                    <a:spcPts val="0"/>
                  </a:spcAft>
                  <a:defRPr/>
                </a:pPr>
                <a:r>
                  <a:rPr lang="en-US" altLang="zh-CN" sz="900" b="1" dirty="0">
                    <a:solidFill>
                      <a:schemeClr val="bg1"/>
                    </a:solidFill>
                    <a:effectLst>
                      <a:outerShdw blurRad="38100" dist="38100" dir="2700000" algn="tl">
                        <a:srgbClr val="000000">
                          <a:alpha val="43137"/>
                        </a:srgbClr>
                      </a:outerShdw>
                    </a:effectLst>
                    <a:latin typeface="+mn-lt"/>
                    <a:ea typeface="+mn-ea"/>
                  </a:rPr>
                  <a:t>C</a:t>
                </a:r>
                <a:endParaRPr lang="zh-CN" altLang="en-US" sz="900" b="1" dirty="0">
                  <a:solidFill>
                    <a:schemeClr val="bg1"/>
                  </a:solidFill>
                  <a:effectLst>
                    <a:outerShdw blurRad="38100" dist="38100" dir="2700000" algn="tl">
                      <a:srgbClr val="000000">
                        <a:alpha val="43137"/>
                      </a:srgbClr>
                    </a:outerShdw>
                  </a:effectLst>
                  <a:latin typeface="+mn-lt"/>
                  <a:ea typeface="+mn-ea"/>
                </a:endParaRPr>
              </a:p>
            </p:txBody>
          </p:sp>
        </p:grpSp>
        <p:grpSp>
          <p:nvGrpSpPr>
            <p:cNvPr id="221" name="组合 160"/>
            <p:cNvGrpSpPr/>
            <p:nvPr/>
          </p:nvGrpSpPr>
          <p:grpSpPr bwMode="auto">
            <a:xfrm>
              <a:off x="6515114" y="2952747"/>
              <a:ext cx="423865" cy="423865"/>
              <a:chOff x="6515114" y="2952747"/>
              <a:chExt cx="423865" cy="423865"/>
            </a:xfrm>
          </p:grpSpPr>
          <p:grpSp>
            <p:nvGrpSpPr>
              <p:cNvPr id="222" name="组合 52"/>
              <p:cNvGrpSpPr/>
              <p:nvPr/>
            </p:nvGrpSpPr>
            <p:grpSpPr bwMode="auto">
              <a:xfrm>
                <a:off x="6515114" y="2952747"/>
                <a:ext cx="423865" cy="423865"/>
                <a:chOff x="3952871" y="4029080"/>
                <a:chExt cx="1214446" cy="1214446"/>
              </a:xfrm>
            </p:grpSpPr>
            <p:grpSp>
              <p:nvGrpSpPr>
                <p:cNvPr id="224" name="组合 92"/>
                <p:cNvGrpSpPr/>
                <p:nvPr/>
              </p:nvGrpSpPr>
              <p:grpSpPr bwMode="auto">
                <a:xfrm>
                  <a:off x="4092034" y="4172429"/>
                  <a:ext cx="936120" cy="927750"/>
                  <a:chOff x="4923096" y="5696299"/>
                  <a:chExt cx="1008015" cy="1000898"/>
                </a:xfrm>
              </p:grpSpPr>
              <p:sp>
                <p:nvSpPr>
                  <p:cNvPr id="226" name="椭圆 225"/>
                  <p:cNvSpPr/>
                  <p:nvPr/>
                </p:nvSpPr>
                <p:spPr>
                  <a:xfrm>
                    <a:off x="4979554" y="5791910"/>
                    <a:ext cx="906014" cy="902910"/>
                  </a:xfrm>
                  <a:prstGeom prst="ellipse">
                    <a:avLst/>
                  </a:prstGeom>
                  <a:solidFill>
                    <a:srgbClr val="1064CA"/>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227" name="图片 75" descr="透明圆（高光）.png"/>
                  <p:cNvPicPr>
                    <a:picLocks noChangeAspect="1"/>
                  </p:cNvPicPr>
                  <p:nvPr/>
                </p:nvPicPr>
                <p:blipFill>
                  <a:blip r:embed="rId2"/>
                  <a:srcRect/>
                  <a:stretch>
                    <a:fillRect/>
                  </a:stretch>
                </p:blipFill>
                <p:spPr bwMode="auto">
                  <a:xfrm>
                    <a:off x="4923096" y="5696299"/>
                    <a:ext cx="1008015" cy="933347"/>
                  </a:xfrm>
                  <a:prstGeom prst="rect">
                    <a:avLst/>
                  </a:prstGeom>
                  <a:noFill/>
                  <a:ln w="9525">
                    <a:noFill/>
                    <a:miter lim="800000"/>
                    <a:headEnd/>
                    <a:tailEnd/>
                  </a:ln>
                </p:spPr>
              </p:pic>
              <p:pic>
                <p:nvPicPr>
                  <p:cNvPr id="228" name="图片 76" descr="透明圆（高光）.png"/>
                  <p:cNvPicPr>
                    <a:picLocks noChangeAspect="1"/>
                  </p:cNvPicPr>
                  <p:nvPr/>
                </p:nvPicPr>
                <p:blipFill>
                  <a:blip r:embed="rId3"/>
                  <a:srcRect/>
                  <a:stretch>
                    <a:fillRect/>
                  </a:stretch>
                </p:blipFill>
                <p:spPr bwMode="auto">
                  <a:xfrm>
                    <a:off x="5012696" y="5737365"/>
                    <a:ext cx="832546" cy="619744"/>
                  </a:xfrm>
                  <a:prstGeom prst="rect">
                    <a:avLst/>
                  </a:prstGeom>
                  <a:noFill/>
                  <a:ln w="9525">
                    <a:noFill/>
                    <a:miter lim="800000"/>
                    <a:headEnd/>
                    <a:tailEnd/>
                  </a:ln>
                </p:spPr>
              </p:pic>
            </p:grpSp>
            <p:sp>
              <p:nvSpPr>
                <p:cNvPr id="225" name="椭圆 224"/>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223" name="TextBox 156"/>
              <p:cNvSpPr txBox="1"/>
              <p:nvPr/>
            </p:nvSpPr>
            <p:spPr>
              <a:xfrm>
                <a:off x="6602620" y="3065460"/>
                <a:ext cx="255565" cy="230189"/>
              </a:xfrm>
              <a:prstGeom prst="rect">
                <a:avLst/>
              </a:prstGeom>
              <a:noFill/>
            </p:spPr>
            <p:txBody>
              <a:bodyPr wrap="none">
                <a:spAutoFit/>
              </a:bodyPr>
              <a:lstStyle/>
              <a:p>
                <a:pPr algn="l" fontAlgn="auto">
                  <a:spcBef>
                    <a:spcPts val="0"/>
                  </a:spcBef>
                  <a:spcAft>
                    <a:spcPts val="0"/>
                  </a:spcAft>
                  <a:defRPr/>
                </a:pPr>
                <a:r>
                  <a:rPr lang="en-US" altLang="zh-CN" sz="900" b="1" dirty="0">
                    <a:solidFill>
                      <a:schemeClr val="bg1"/>
                    </a:solidFill>
                    <a:effectLst>
                      <a:outerShdw blurRad="38100" dist="38100" dir="2700000" algn="tl">
                        <a:srgbClr val="000000">
                          <a:alpha val="43137"/>
                        </a:srgbClr>
                      </a:outerShdw>
                    </a:effectLst>
                    <a:latin typeface="+mn-lt"/>
                    <a:ea typeface="+mn-ea"/>
                  </a:rPr>
                  <a:t>D</a:t>
                </a:r>
                <a:endParaRPr lang="zh-CN" altLang="en-US" sz="900" b="1" dirty="0">
                  <a:solidFill>
                    <a:schemeClr val="bg1"/>
                  </a:solidFill>
                  <a:effectLst>
                    <a:outerShdw blurRad="38100" dist="38100" dir="2700000" algn="tl">
                      <a:srgbClr val="000000">
                        <a:alpha val="43137"/>
                      </a:srgbClr>
                    </a:outerShdw>
                  </a:effectLst>
                  <a:latin typeface="+mn-lt"/>
                  <a:ea typeface="+mn-ea"/>
                </a:endParaRPr>
              </a:p>
            </p:txBody>
          </p:sp>
        </p:grpSp>
      </p:grpSp>
      <p:grpSp>
        <p:nvGrpSpPr>
          <p:cNvPr id="250" name="组合 151"/>
          <p:cNvGrpSpPr/>
          <p:nvPr/>
        </p:nvGrpSpPr>
        <p:grpSpPr bwMode="auto">
          <a:xfrm>
            <a:off x="7133192" y="1664049"/>
            <a:ext cx="1399571" cy="1200949"/>
            <a:chOff x="5734058" y="1914514"/>
            <a:chExt cx="938219" cy="938219"/>
          </a:xfrm>
        </p:grpSpPr>
        <p:grpSp>
          <p:nvGrpSpPr>
            <p:cNvPr id="251" name="组合 10"/>
            <p:cNvGrpSpPr/>
            <p:nvPr/>
          </p:nvGrpSpPr>
          <p:grpSpPr bwMode="auto">
            <a:xfrm>
              <a:off x="5734058" y="1914514"/>
              <a:ext cx="938219" cy="938219"/>
              <a:chOff x="3952871" y="4029080"/>
              <a:chExt cx="1214446" cy="1214446"/>
            </a:xfrm>
          </p:grpSpPr>
          <p:grpSp>
            <p:nvGrpSpPr>
              <p:cNvPr id="253" name="组合 92"/>
              <p:cNvGrpSpPr/>
              <p:nvPr/>
            </p:nvGrpSpPr>
            <p:grpSpPr bwMode="auto">
              <a:xfrm>
                <a:off x="4092034" y="4172429"/>
                <a:ext cx="936120" cy="927749"/>
                <a:chOff x="4923096" y="5696299"/>
                <a:chExt cx="1008015" cy="1000897"/>
              </a:xfrm>
            </p:grpSpPr>
            <p:sp>
              <p:nvSpPr>
                <p:cNvPr id="255" name="椭圆 254"/>
                <p:cNvSpPr/>
                <p:nvPr/>
              </p:nvSpPr>
              <p:spPr>
                <a:xfrm>
                  <a:off x="4978910" y="5791393"/>
                  <a:ext cx="908029" cy="904845"/>
                </a:xfrm>
                <a:prstGeom prst="ellipse">
                  <a:avLst/>
                </a:prstGeom>
                <a:solidFill>
                  <a:srgbClr val="1064CA"/>
                </a:solidFill>
                <a:ln w="28575" cap="flat" cmpd="sng" algn="ctr">
                  <a:noFill/>
                  <a:prstDash val="solid"/>
                </a:ln>
                <a:effectLst>
                  <a:outerShdw blurRad="152400" dist="63500" dir="5400000" sx="90000" sy="-19000" rotWithShape="0">
                    <a:prstClr val="black">
                      <a:alpha val="15000"/>
                    </a:prstClr>
                  </a:outerShdw>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256"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257" name="图片 76" descr="透明圆（高光）.png"/>
                <p:cNvPicPr>
                  <a:picLocks noChangeAspect="1"/>
                </p:cNvPicPr>
                <p:nvPr/>
              </p:nvPicPr>
              <p:blipFill>
                <a:blip r:embed="rId1"/>
                <a:srcRect/>
                <a:stretch>
                  <a:fillRect/>
                </a:stretch>
              </p:blipFill>
              <p:spPr bwMode="auto">
                <a:xfrm>
                  <a:off x="5012696" y="5737365"/>
                  <a:ext cx="832546" cy="619744"/>
                </a:xfrm>
                <a:prstGeom prst="rect">
                  <a:avLst/>
                </a:prstGeom>
                <a:noFill/>
                <a:ln w="9525">
                  <a:noFill/>
                  <a:miter lim="800000"/>
                  <a:headEnd/>
                  <a:tailEnd/>
                </a:ln>
              </p:spPr>
            </p:pic>
          </p:grpSp>
          <p:sp>
            <p:nvSpPr>
              <p:cNvPr id="254" name="椭圆 253"/>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252" name="TextBox 135"/>
            <p:cNvSpPr txBox="1"/>
            <p:nvPr/>
          </p:nvSpPr>
          <p:spPr>
            <a:xfrm>
              <a:off x="5896924" y="2287326"/>
              <a:ext cx="616663" cy="240445"/>
            </a:xfrm>
            <a:prstGeom prst="rect">
              <a:avLst/>
            </a:prstGeom>
            <a:noFill/>
          </p:spPr>
          <p:txBody>
            <a:bodyPr>
              <a:spAutoFit/>
            </a:bodyPr>
            <a:lstStyle/>
            <a:p>
              <a:pPr fontAlgn="auto">
                <a:spcBef>
                  <a:spcPts val="0"/>
                </a:spcBef>
                <a:spcAft>
                  <a:spcPts val="0"/>
                </a:spcAft>
                <a:defRPr/>
              </a:pPr>
              <a:r>
                <a:rPr lang="zh-CN" altLang="en-US" sz="1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工作表</a:t>
              </a:r>
              <a:endParaRPr lang="zh-CN" altLang="en-US" sz="1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58" name="组合 183"/>
          <p:cNvGrpSpPr/>
          <p:nvPr/>
        </p:nvGrpSpPr>
        <p:grpSpPr bwMode="auto">
          <a:xfrm>
            <a:off x="7114141" y="4291703"/>
            <a:ext cx="3417983" cy="1781633"/>
            <a:chOff x="5715008" y="4643446"/>
            <a:chExt cx="3143272" cy="1562110"/>
          </a:xfrm>
        </p:grpSpPr>
        <p:cxnSp>
          <p:nvCxnSpPr>
            <p:cNvPr id="259" name="直接连接符 258"/>
            <p:cNvCxnSpPr/>
            <p:nvPr/>
          </p:nvCxnSpPr>
          <p:spPr>
            <a:xfrm rot="5400000">
              <a:off x="6192849" y="4924436"/>
              <a:ext cx="684217" cy="360365"/>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rot="16200000" flipH="1">
              <a:off x="6551627" y="4979997"/>
              <a:ext cx="928694" cy="398466"/>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6858016" y="4643446"/>
              <a:ext cx="1260484" cy="612779"/>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2" name="矩形 261"/>
            <p:cNvSpPr/>
            <p:nvPr/>
          </p:nvSpPr>
          <p:spPr>
            <a:xfrm>
              <a:off x="5715008" y="5783278"/>
              <a:ext cx="1100146" cy="246064"/>
            </a:xfrm>
            <a:prstGeom prst="rect">
              <a:avLst/>
            </a:prstGeom>
          </p:spPr>
          <p:txBody>
            <a:bodyPr>
              <a:spAutoFit/>
            </a:bodyPr>
            <a:lstStyle/>
            <a:p>
              <a:pPr algn="r" fontAlgn="auto">
                <a:spcBef>
                  <a:spcPts val="0"/>
                </a:spcBef>
                <a:spcAft>
                  <a:spcPts val="0"/>
                </a:spcAft>
                <a:defRPr/>
              </a:pPr>
              <a:r>
                <a:rPr lang="zh-CN" altLang="en-US"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设备运维报告</a:t>
              </a:r>
              <a:endParaRPr lang="en-US" altLang="zh-CN"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3" name="矩形 262"/>
            <p:cNvSpPr/>
            <p:nvPr/>
          </p:nvSpPr>
          <p:spPr>
            <a:xfrm>
              <a:off x="6748478" y="5959491"/>
              <a:ext cx="1109670" cy="246065"/>
            </a:xfrm>
            <a:prstGeom prst="rect">
              <a:avLst/>
            </a:prstGeom>
          </p:spPr>
          <p:txBody>
            <a:bodyPr>
              <a:spAutoFit/>
            </a:bodyPr>
            <a:lstStyle/>
            <a:p>
              <a:pPr fontAlgn="auto">
                <a:spcBef>
                  <a:spcPts val="0"/>
                </a:spcBef>
                <a:spcAft>
                  <a:spcPts val="0"/>
                </a:spcAft>
                <a:defRPr/>
              </a:pPr>
              <a:r>
                <a:rPr lang="zh-CN" altLang="en-US"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园区能耗报告</a:t>
              </a:r>
              <a:endParaRPr lang="en-US" altLang="zh-CN"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4" name="矩形 263"/>
            <p:cNvSpPr/>
            <p:nvPr/>
          </p:nvSpPr>
          <p:spPr>
            <a:xfrm>
              <a:off x="7688285" y="5540389"/>
              <a:ext cx="1169995" cy="246065"/>
            </a:xfrm>
            <a:prstGeom prst="rect">
              <a:avLst/>
            </a:prstGeom>
          </p:spPr>
          <p:txBody>
            <a:bodyPr>
              <a:spAutoFit/>
            </a:bodyPr>
            <a:lstStyle/>
            <a:p>
              <a:pPr fontAlgn="auto">
                <a:spcBef>
                  <a:spcPts val="0"/>
                </a:spcBef>
                <a:spcAft>
                  <a:spcPts val="0"/>
                </a:spcAft>
                <a:defRPr/>
              </a:pPr>
              <a:r>
                <a:rPr lang="zh-CN" altLang="en-US"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客户服务报告</a:t>
              </a:r>
              <a:endParaRPr lang="en-US" altLang="zh-CN"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265" name="组合 92"/>
            <p:cNvGrpSpPr/>
            <p:nvPr/>
          </p:nvGrpSpPr>
          <p:grpSpPr bwMode="auto">
            <a:xfrm>
              <a:off x="7924472" y="4995001"/>
              <a:ext cx="491922" cy="487523"/>
              <a:chOff x="4923096" y="5696299"/>
              <a:chExt cx="1008015" cy="1000898"/>
            </a:xfrm>
          </p:grpSpPr>
          <p:sp>
            <p:nvSpPr>
              <p:cNvPr id="281" name="椭圆 280"/>
              <p:cNvSpPr/>
              <p:nvPr/>
            </p:nvSpPr>
            <p:spPr>
              <a:xfrm>
                <a:off x="4979118" y="5789347"/>
                <a:ext cx="907592" cy="909316"/>
              </a:xfrm>
              <a:prstGeom prst="ellipse">
                <a:avLst/>
              </a:prstGeom>
              <a:solidFill>
                <a:schemeClr val="accent3">
                  <a:lumMod val="50000"/>
                </a:schemeClr>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282" name="图片 75" descr="透明圆（高光）.png"/>
              <p:cNvPicPr>
                <a:picLocks noChangeAspect="1"/>
              </p:cNvPicPr>
              <p:nvPr/>
            </p:nvPicPr>
            <p:blipFill>
              <a:blip r:embed="rId4"/>
              <a:srcRect/>
              <a:stretch>
                <a:fillRect/>
              </a:stretch>
            </p:blipFill>
            <p:spPr bwMode="auto">
              <a:xfrm>
                <a:off x="4923096" y="5696299"/>
                <a:ext cx="1008015" cy="933347"/>
              </a:xfrm>
              <a:prstGeom prst="rect">
                <a:avLst/>
              </a:prstGeom>
              <a:noFill/>
              <a:ln w="9525">
                <a:noFill/>
                <a:miter lim="800000"/>
                <a:headEnd/>
                <a:tailEnd/>
              </a:ln>
            </p:spPr>
          </p:pic>
          <p:pic>
            <p:nvPicPr>
              <p:cNvPr id="283" name="图片 76" descr="透明圆（高光）.png"/>
              <p:cNvPicPr>
                <a:picLocks noChangeAspect="1"/>
              </p:cNvPicPr>
              <p:nvPr/>
            </p:nvPicPr>
            <p:blipFill>
              <a:blip r:embed="rId5"/>
              <a:srcRect/>
              <a:stretch>
                <a:fillRect/>
              </a:stretch>
            </p:blipFill>
            <p:spPr bwMode="auto">
              <a:xfrm>
                <a:off x="5012696" y="5737365"/>
                <a:ext cx="832546" cy="619744"/>
              </a:xfrm>
              <a:prstGeom prst="rect">
                <a:avLst/>
              </a:prstGeom>
              <a:noFill/>
              <a:ln w="9525">
                <a:noFill/>
                <a:miter lim="800000"/>
                <a:headEnd/>
                <a:tailEnd/>
              </a:ln>
            </p:spPr>
          </p:pic>
        </p:grpSp>
        <p:grpSp>
          <p:nvGrpSpPr>
            <p:cNvPr id="266" name="组合 89"/>
            <p:cNvGrpSpPr/>
            <p:nvPr/>
          </p:nvGrpSpPr>
          <p:grpSpPr bwMode="auto">
            <a:xfrm>
              <a:off x="6967555" y="5357826"/>
              <a:ext cx="638179" cy="638179"/>
              <a:chOff x="3952871" y="4029080"/>
              <a:chExt cx="1214446" cy="1214446"/>
            </a:xfrm>
          </p:grpSpPr>
          <p:grpSp>
            <p:nvGrpSpPr>
              <p:cNvPr id="276" name="组合 92"/>
              <p:cNvGrpSpPr/>
              <p:nvPr/>
            </p:nvGrpSpPr>
            <p:grpSpPr bwMode="auto">
              <a:xfrm>
                <a:off x="4092034" y="4172429"/>
                <a:ext cx="936120" cy="927750"/>
                <a:chOff x="4923096" y="5696299"/>
                <a:chExt cx="1008015" cy="1000898"/>
              </a:xfrm>
            </p:grpSpPr>
            <p:sp>
              <p:nvSpPr>
                <p:cNvPr id="278" name="椭圆 277"/>
                <p:cNvSpPr/>
                <p:nvPr/>
              </p:nvSpPr>
              <p:spPr>
                <a:xfrm>
                  <a:off x="4978185" y="5789347"/>
                  <a:ext cx="907596" cy="909316"/>
                </a:xfrm>
                <a:prstGeom prst="ellipse">
                  <a:avLst/>
                </a:prstGeom>
                <a:solidFill>
                  <a:schemeClr val="accent3">
                    <a:lumMod val="50000"/>
                  </a:schemeClr>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279" name="图片 75" descr="透明圆（高光）.png"/>
                <p:cNvPicPr>
                  <a:picLocks noChangeAspect="1"/>
                </p:cNvPicPr>
                <p:nvPr/>
              </p:nvPicPr>
              <p:blipFill>
                <a:blip r:embed="rId4"/>
                <a:srcRect/>
                <a:stretch>
                  <a:fillRect/>
                </a:stretch>
              </p:blipFill>
              <p:spPr bwMode="auto">
                <a:xfrm>
                  <a:off x="4923096" y="5696299"/>
                  <a:ext cx="1008015" cy="933347"/>
                </a:xfrm>
                <a:prstGeom prst="rect">
                  <a:avLst/>
                </a:prstGeom>
                <a:noFill/>
                <a:ln w="9525">
                  <a:noFill/>
                  <a:miter lim="800000"/>
                  <a:headEnd/>
                  <a:tailEnd/>
                </a:ln>
              </p:spPr>
            </p:pic>
            <p:pic>
              <p:nvPicPr>
                <p:cNvPr id="280" name="图片 76" descr="透明圆（高光）.png"/>
                <p:cNvPicPr>
                  <a:picLocks noChangeAspect="1"/>
                </p:cNvPicPr>
                <p:nvPr/>
              </p:nvPicPr>
              <p:blipFill>
                <a:blip r:embed="rId5"/>
                <a:srcRect/>
                <a:stretch>
                  <a:fillRect/>
                </a:stretch>
              </p:blipFill>
              <p:spPr bwMode="auto">
                <a:xfrm>
                  <a:off x="5012696" y="5737365"/>
                  <a:ext cx="832546" cy="619744"/>
                </a:xfrm>
                <a:prstGeom prst="rect">
                  <a:avLst/>
                </a:prstGeom>
                <a:noFill/>
                <a:ln w="9525">
                  <a:noFill/>
                  <a:miter lim="800000"/>
                  <a:headEnd/>
                  <a:tailEnd/>
                </a:ln>
              </p:spPr>
            </p:pic>
          </p:grpSp>
          <p:sp>
            <p:nvSpPr>
              <p:cNvPr id="277" name="椭圆 276"/>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67" name="组合 82"/>
            <p:cNvGrpSpPr/>
            <p:nvPr/>
          </p:nvGrpSpPr>
          <p:grpSpPr bwMode="auto">
            <a:xfrm>
              <a:off x="5960075" y="5214950"/>
              <a:ext cx="638179" cy="638179"/>
              <a:chOff x="3952871" y="4029080"/>
              <a:chExt cx="1214446" cy="1214446"/>
            </a:xfrm>
          </p:grpSpPr>
          <p:grpSp>
            <p:nvGrpSpPr>
              <p:cNvPr id="271" name="组合 92"/>
              <p:cNvGrpSpPr/>
              <p:nvPr/>
            </p:nvGrpSpPr>
            <p:grpSpPr bwMode="auto">
              <a:xfrm>
                <a:off x="4092034" y="4172429"/>
                <a:ext cx="936120" cy="927750"/>
                <a:chOff x="4923096" y="5696299"/>
                <a:chExt cx="1008015" cy="1000898"/>
              </a:xfrm>
            </p:grpSpPr>
            <p:sp>
              <p:nvSpPr>
                <p:cNvPr id="273" name="椭圆 272"/>
                <p:cNvSpPr/>
                <p:nvPr/>
              </p:nvSpPr>
              <p:spPr>
                <a:xfrm>
                  <a:off x="4976978" y="5789347"/>
                  <a:ext cx="907594" cy="909316"/>
                </a:xfrm>
                <a:prstGeom prst="ellipse">
                  <a:avLst/>
                </a:prstGeom>
                <a:solidFill>
                  <a:schemeClr val="accent3">
                    <a:lumMod val="50000"/>
                  </a:schemeClr>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274" name="图片 75" descr="透明圆（高光）.png"/>
                <p:cNvPicPr>
                  <a:picLocks noChangeAspect="1"/>
                </p:cNvPicPr>
                <p:nvPr/>
              </p:nvPicPr>
              <p:blipFill>
                <a:blip r:embed="rId4"/>
                <a:srcRect/>
                <a:stretch>
                  <a:fillRect/>
                </a:stretch>
              </p:blipFill>
              <p:spPr bwMode="auto">
                <a:xfrm>
                  <a:off x="4923096" y="5696299"/>
                  <a:ext cx="1008015" cy="933347"/>
                </a:xfrm>
                <a:prstGeom prst="rect">
                  <a:avLst/>
                </a:prstGeom>
                <a:noFill/>
                <a:ln w="9525">
                  <a:noFill/>
                  <a:miter lim="800000"/>
                  <a:headEnd/>
                  <a:tailEnd/>
                </a:ln>
              </p:spPr>
            </p:pic>
            <p:pic>
              <p:nvPicPr>
                <p:cNvPr id="275" name="图片 76" descr="透明圆（高光）.png"/>
                <p:cNvPicPr>
                  <a:picLocks noChangeAspect="1"/>
                </p:cNvPicPr>
                <p:nvPr/>
              </p:nvPicPr>
              <p:blipFill>
                <a:blip r:embed="rId5"/>
                <a:srcRect/>
                <a:stretch>
                  <a:fillRect/>
                </a:stretch>
              </p:blipFill>
              <p:spPr bwMode="auto">
                <a:xfrm>
                  <a:off x="5012696" y="5737365"/>
                  <a:ext cx="832546" cy="619744"/>
                </a:xfrm>
                <a:prstGeom prst="rect">
                  <a:avLst/>
                </a:prstGeom>
                <a:noFill/>
                <a:ln w="9525">
                  <a:noFill/>
                  <a:miter lim="800000"/>
                  <a:headEnd/>
                  <a:tailEnd/>
                </a:ln>
              </p:spPr>
            </p:pic>
          </p:grpSp>
          <p:sp>
            <p:nvSpPr>
              <p:cNvPr id="272" name="椭圆 271"/>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268" name="TextBox 162"/>
            <p:cNvSpPr txBox="1"/>
            <p:nvPr/>
          </p:nvSpPr>
          <p:spPr>
            <a:xfrm>
              <a:off x="6164274" y="5437201"/>
              <a:ext cx="214313" cy="246064"/>
            </a:xfrm>
            <a:prstGeom prst="rect">
              <a:avLst/>
            </a:prstGeom>
            <a:noFill/>
          </p:spPr>
          <p:txBody>
            <a:bodyPr>
              <a:spAutoFit/>
            </a:bodyPr>
            <a:lstStyle/>
            <a:p>
              <a:pPr fontAlgn="auto">
                <a:spcBef>
                  <a:spcPts val="0"/>
                </a:spcBef>
                <a:spcAft>
                  <a:spcPts val="0"/>
                </a:spcAft>
                <a:defRPr/>
              </a:pPr>
              <a:r>
                <a:rPr lang="en-US" altLang="zh-CN" sz="1000" b="1" dirty="0">
                  <a:solidFill>
                    <a:schemeClr val="bg1"/>
                  </a:solidFill>
                  <a:effectLst>
                    <a:outerShdw blurRad="38100" dist="38100" dir="2700000" algn="tl">
                      <a:srgbClr val="000000">
                        <a:alpha val="43137"/>
                      </a:srgbClr>
                    </a:outerShdw>
                  </a:effectLst>
                  <a:latin typeface="+mn-lt"/>
                  <a:ea typeface="+mn-ea"/>
                </a:rPr>
                <a:t>A</a:t>
              </a:r>
              <a:endParaRPr lang="zh-CN" altLang="en-US" sz="1000" b="1" dirty="0">
                <a:solidFill>
                  <a:schemeClr val="bg1"/>
                </a:solidFill>
                <a:effectLst>
                  <a:outerShdw blurRad="38100" dist="38100" dir="2700000" algn="tl">
                    <a:srgbClr val="000000">
                      <a:alpha val="43137"/>
                    </a:srgbClr>
                  </a:outerShdw>
                </a:effectLst>
                <a:latin typeface="+mn-lt"/>
                <a:ea typeface="+mn-ea"/>
              </a:endParaRPr>
            </a:p>
          </p:txBody>
        </p:sp>
        <p:sp>
          <p:nvSpPr>
            <p:cNvPr id="269" name="TextBox 163"/>
            <p:cNvSpPr txBox="1"/>
            <p:nvPr/>
          </p:nvSpPr>
          <p:spPr>
            <a:xfrm>
              <a:off x="7185043" y="5565789"/>
              <a:ext cx="214315" cy="246065"/>
            </a:xfrm>
            <a:prstGeom prst="rect">
              <a:avLst/>
            </a:prstGeom>
            <a:noFill/>
          </p:spPr>
          <p:txBody>
            <a:bodyPr>
              <a:spAutoFit/>
            </a:bodyPr>
            <a:lstStyle/>
            <a:p>
              <a:pPr fontAlgn="auto">
                <a:spcBef>
                  <a:spcPts val="0"/>
                </a:spcBef>
                <a:spcAft>
                  <a:spcPts val="0"/>
                </a:spcAft>
                <a:defRPr/>
              </a:pPr>
              <a:r>
                <a:rPr lang="en-US" altLang="zh-CN" sz="1000" b="1" dirty="0">
                  <a:solidFill>
                    <a:schemeClr val="bg1"/>
                  </a:solidFill>
                  <a:effectLst>
                    <a:outerShdw blurRad="38100" dist="38100" dir="2700000" algn="tl">
                      <a:srgbClr val="000000">
                        <a:alpha val="43137"/>
                      </a:srgbClr>
                    </a:outerShdw>
                  </a:effectLst>
                  <a:latin typeface="+mn-lt"/>
                  <a:ea typeface="+mn-ea"/>
                </a:rPr>
                <a:t>B</a:t>
              </a:r>
              <a:endParaRPr lang="zh-CN" altLang="en-US" sz="1000" b="1" dirty="0">
                <a:solidFill>
                  <a:schemeClr val="bg1"/>
                </a:solidFill>
                <a:effectLst>
                  <a:outerShdw blurRad="38100" dist="38100" dir="2700000" algn="tl">
                    <a:srgbClr val="000000">
                      <a:alpha val="43137"/>
                    </a:srgbClr>
                  </a:outerShdw>
                </a:effectLst>
                <a:latin typeface="+mn-lt"/>
                <a:ea typeface="+mn-ea"/>
              </a:endParaRPr>
            </a:p>
          </p:txBody>
        </p:sp>
        <p:sp>
          <p:nvSpPr>
            <p:cNvPr id="270" name="TextBox 164"/>
            <p:cNvSpPr txBox="1"/>
            <p:nvPr/>
          </p:nvSpPr>
          <p:spPr>
            <a:xfrm>
              <a:off x="8062937" y="5138749"/>
              <a:ext cx="214313" cy="246064"/>
            </a:xfrm>
            <a:prstGeom prst="rect">
              <a:avLst/>
            </a:prstGeom>
            <a:noFill/>
          </p:spPr>
          <p:txBody>
            <a:bodyPr>
              <a:spAutoFit/>
            </a:bodyPr>
            <a:lstStyle/>
            <a:p>
              <a:pPr fontAlgn="auto">
                <a:spcBef>
                  <a:spcPts val="0"/>
                </a:spcBef>
                <a:spcAft>
                  <a:spcPts val="0"/>
                </a:spcAft>
                <a:defRPr/>
              </a:pPr>
              <a:r>
                <a:rPr lang="en-US" altLang="zh-CN" sz="1000" b="1" dirty="0">
                  <a:solidFill>
                    <a:schemeClr val="bg1"/>
                  </a:solidFill>
                  <a:effectLst>
                    <a:outerShdw blurRad="38100" dist="38100" dir="2700000" algn="tl">
                      <a:srgbClr val="000000">
                        <a:alpha val="43137"/>
                      </a:srgbClr>
                    </a:outerShdw>
                  </a:effectLst>
                  <a:latin typeface="+mn-lt"/>
                  <a:ea typeface="+mn-ea"/>
                </a:rPr>
                <a:t>C</a:t>
              </a:r>
              <a:endParaRPr lang="zh-CN" altLang="en-US" sz="1000" b="1" dirty="0">
                <a:solidFill>
                  <a:schemeClr val="bg1"/>
                </a:solidFill>
                <a:effectLst>
                  <a:outerShdw blurRad="38100" dist="38100" dir="2700000" algn="tl">
                    <a:srgbClr val="000000">
                      <a:alpha val="43137"/>
                    </a:srgbClr>
                  </a:outerShdw>
                </a:effectLst>
                <a:latin typeface="+mn-lt"/>
                <a:ea typeface="+mn-ea"/>
              </a:endParaRPr>
            </a:p>
          </p:txBody>
        </p:sp>
      </p:grpSp>
      <p:grpSp>
        <p:nvGrpSpPr>
          <p:cNvPr id="284" name="组合 152"/>
          <p:cNvGrpSpPr/>
          <p:nvPr/>
        </p:nvGrpSpPr>
        <p:grpSpPr bwMode="auto">
          <a:xfrm>
            <a:off x="7776130" y="3568124"/>
            <a:ext cx="1370646" cy="1386026"/>
            <a:chOff x="6377000" y="4097636"/>
            <a:chExt cx="938219" cy="988725"/>
          </a:xfrm>
        </p:grpSpPr>
        <p:grpSp>
          <p:nvGrpSpPr>
            <p:cNvPr id="285" name="组合 16"/>
            <p:cNvGrpSpPr/>
            <p:nvPr/>
          </p:nvGrpSpPr>
          <p:grpSpPr bwMode="auto">
            <a:xfrm>
              <a:off x="6377000" y="4097636"/>
              <a:ext cx="938219" cy="988725"/>
              <a:chOff x="3952871" y="3963704"/>
              <a:chExt cx="1214446" cy="1279822"/>
            </a:xfrm>
          </p:grpSpPr>
          <p:grpSp>
            <p:nvGrpSpPr>
              <p:cNvPr id="287" name="组合 92"/>
              <p:cNvGrpSpPr/>
              <p:nvPr/>
            </p:nvGrpSpPr>
            <p:grpSpPr bwMode="auto">
              <a:xfrm>
                <a:off x="4092034" y="4172429"/>
                <a:ext cx="936120" cy="927749"/>
                <a:chOff x="4923096" y="5696299"/>
                <a:chExt cx="1008015" cy="1000897"/>
              </a:xfrm>
            </p:grpSpPr>
            <p:sp>
              <p:nvSpPr>
                <p:cNvPr id="289" name="椭圆 288"/>
                <p:cNvSpPr/>
                <p:nvPr/>
              </p:nvSpPr>
              <p:spPr>
                <a:xfrm>
                  <a:off x="4979028" y="5792159"/>
                  <a:ext cx="907215" cy="904503"/>
                </a:xfrm>
                <a:prstGeom prst="ellipse">
                  <a:avLst/>
                </a:prstGeom>
                <a:solidFill>
                  <a:schemeClr val="accent3">
                    <a:lumMod val="50000"/>
                  </a:schemeClr>
                </a:solidFill>
                <a:ln w="28575" cap="flat" cmpd="sng" algn="ctr">
                  <a:noFill/>
                  <a:prstDash val="solid"/>
                </a:ln>
                <a:effectLst>
                  <a:outerShdw blurRad="152400" dist="63500" dir="5400000" sx="90000" sy="-19000" rotWithShape="0">
                    <a:prstClr val="black">
                      <a:alpha val="15000"/>
                    </a:prstClr>
                  </a:outerShdw>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290"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291" name="图片 76" descr="透明圆（高光）.png"/>
                <p:cNvPicPr>
                  <a:picLocks noChangeAspect="1"/>
                </p:cNvPicPr>
                <p:nvPr/>
              </p:nvPicPr>
              <p:blipFill>
                <a:blip r:embed="rId1"/>
                <a:srcRect/>
                <a:stretch>
                  <a:fillRect/>
                </a:stretch>
              </p:blipFill>
              <p:spPr bwMode="auto">
                <a:xfrm>
                  <a:off x="5012696" y="5737365"/>
                  <a:ext cx="832546" cy="619744"/>
                </a:xfrm>
                <a:prstGeom prst="rect">
                  <a:avLst/>
                </a:prstGeom>
                <a:noFill/>
                <a:ln w="9525">
                  <a:noFill/>
                  <a:miter lim="800000"/>
                  <a:headEnd/>
                  <a:tailEnd/>
                </a:ln>
              </p:spPr>
            </p:pic>
          </p:grpSp>
          <p:sp>
            <p:nvSpPr>
              <p:cNvPr id="288" name="椭圆 287"/>
              <p:cNvSpPr/>
              <p:nvPr/>
            </p:nvSpPr>
            <p:spPr>
              <a:xfrm>
                <a:off x="3952871" y="3963704"/>
                <a:ext cx="1214446" cy="1279822"/>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286" name="TextBox 134"/>
            <p:cNvSpPr txBox="1"/>
            <p:nvPr/>
          </p:nvSpPr>
          <p:spPr>
            <a:xfrm>
              <a:off x="6541841" y="4495235"/>
              <a:ext cx="615955" cy="461965"/>
            </a:xfrm>
            <a:prstGeom prst="rect">
              <a:avLst/>
            </a:prstGeom>
            <a:noFill/>
          </p:spPr>
          <p:txBody>
            <a:bodyPr>
              <a:spAutoFit/>
            </a:bodyPr>
            <a:lstStyle/>
            <a:p>
              <a:pPr fontAlgn="auto">
                <a:spcBef>
                  <a:spcPts val="0"/>
                </a:spcBef>
                <a:spcAft>
                  <a:spcPts val="0"/>
                </a:spcAft>
                <a:defRPr/>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技术报告</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92" name="组合 177"/>
          <p:cNvGrpSpPr/>
          <p:nvPr/>
        </p:nvGrpSpPr>
        <p:grpSpPr bwMode="auto">
          <a:xfrm>
            <a:off x="749147" y="2006161"/>
            <a:ext cx="4588583" cy="3117850"/>
            <a:chOff x="90456" y="2138354"/>
            <a:chExt cx="3848127" cy="2622725"/>
          </a:xfrm>
        </p:grpSpPr>
        <p:cxnSp>
          <p:nvCxnSpPr>
            <p:cNvPr id="293" name="直接连接符 292"/>
            <p:cNvCxnSpPr/>
            <p:nvPr/>
          </p:nvCxnSpPr>
          <p:spPr>
            <a:xfrm rot="10800000">
              <a:off x="1142975" y="2619398"/>
              <a:ext cx="928695" cy="214327"/>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rot="10800000" flipV="1">
              <a:off x="1220764" y="3029000"/>
              <a:ext cx="857256" cy="428654"/>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rot="5400000">
              <a:off x="1673179" y="3489415"/>
              <a:ext cx="857307" cy="285752"/>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rot="16200000" flipH="1">
              <a:off x="2202614" y="3393366"/>
              <a:ext cx="857307" cy="35719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97" name="组合 176"/>
            <p:cNvGrpSpPr/>
            <p:nvPr/>
          </p:nvGrpSpPr>
          <p:grpSpPr bwMode="auto">
            <a:xfrm>
              <a:off x="90456" y="2138354"/>
              <a:ext cx="3848127" cy="2622725"/>
              <a:chOff x="90456" y="2138354"/>
              <a:chExt cx="3848127" cy="2622725"/>
            </a:xfrm>
          </p:grpSpPr>
          <p:sp>
            <p:nvSpPr>
              <p:cNvPr id="298" name="矩形 297"/>
              <p:cNvSpPr/>
              <p:nvPr/>
            </p:nvSpPr>
            <p:spPr>
              <a:xfrm>
                <a:off x="155543" y="3895833"/>
                <a:ext cx="1428760" cy="246079"/>
              </a:xfrm>
              <a:prstGeom prst="rect">
                <a:avLst/>
              </a:prstGeom>
            </p:spPr>
            <p:txBody>
              <a:bodyPr>
                <a:spAutoFit/>
              </a:bodyPr>
              <a:lstStyle/>
              <a:p>
                <a:pPr fontAlgn="auto">
                  <a:spcBef>
                    <a:spcPts val="0"/>
                  </a:spcBef>
                  <a:spcAft>
                    <a:spcPts val="0"/>
                  </a:spcAft>
                  <a:defRPr/>
                </a:pPr>
                <a:r>
                  <a:rPr lang="zh-CN" altLang="en-US" sz="1000" b="1" dirty="0">
                    <a:solidFill>
                      <a:schemeClr val="bg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空调暖通系统文档</a:t>
                </a:r>
                <a:endParaRPr lang="en-US" altLang="zh-CN" sz="1000" b="1" dirty="0">
                  <a:solidFill>
                    <a:schemeClr val="bg2"/>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9" name="矩形 298"/>
              <p:cNvSpPr/>
              <p:nvPr/>
            </p:nvSpPr>
            <p:spPr>
              <a:xfrm>
                <a:off x="90456" y="2895642"/>
                <a:ext cx="1450985" cy="246079"/>
              </a:xfrm>
              <a:prstGeom prst="rect">
                <a:avLst/>
              </a:prstGeom>
            </p:spPr>
            <p:txBody>
              <a:bodyPr>
                <a:spAutoFit/>
              </a:bodyPr>
              <a:lstStyle/>
              <a:p>
                <a:pPr fontAlgn="auto">
                  <a:spcBef>
                    <a:spcPts val="0"/>
                  </a:spcBef>
                  <a:spcAft>
                    <a:spcPts val="0"/>
                  </a:spcAft>
                  <a:defRPr/>
                </a:pPr>
                <a:r>
                  <a:rPr lang="zh-CN" altLang="en-US"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强电系统文档</a:t>
                </a:r>
                <a:endParaRPr lang="en-US" altLang="zh-CN"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00" name="矩形 299"/>
              <p:cNvSpPr/>
              <p:nvPr/>
            </p:nvSpPr>
            <p:spPr>
              <a:xfrm>
                <a:off x="2366947" y="4515000"/>
                <a:ext cx="1571636" cy="246079"/>
              </a:xfrm>
              <a:prstGeom prst="rect">
                <a:avLst/>
              </a:prstGeom>
            </p:spPr>
            <p:txBody>
              <a:bodyPr>
                <a:spAutoFit/>
              </a:bodyPr>
              <a:lstStyle/>
              <a:p>
                <a:pPr fontAlgn="auto">
                  <a:spcBef>
                    <a:spcPts val="0"/>
                  </a:spcBef>
                  <a:spcAft>
                    <a:spcPts val="0"/>
                  </a:spcAft>
                  <a:defRPr/>
                </a:pPr>
                <a:r>
                  <a:rPr lang="zh-CN" altLang="en-US"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安防、消防系统文档   </a:t>
                </a:r>
                <a:endParaRPr lang="en-US" altLang="zh-CN"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01" name="矩形 300"/>
              <p:cNvSpPr/>
              <p:nvPr/>
            </p:nvSpPr>
            <p:spPr>
              <a:xfrm>
                <a:off x="671485" y="4508649"/>
                <a:ext cx="1785950" cy="247667"/>
              </a:xfrm>
              <a:prstGeom prst="rect">
                <a:avLst/>
              </a:prstGeom>
            </p:spPr>
            <p:txBody>
              <a:bodyPr>
                <a:spAutoFit/>
              </a:bodyPr>
              <a:lstStyle/>
              <a:p>
                <a:pPr fontAlgn="auto">
                  <a:spcBef>
                    <a:spcPts val="0"/>
                  </a:spcBef>
                  <a:spcAft>
                    <a:spcPts val="0"/>
                  </a:spcAft>
                  <a:defRPr/>
                </a:pPr>
                <a:r>
                  <a:rPr lang="zh-CN" altLang="en-US"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环境动力监控系统文档</a:t>
                </a:r>
                <a:endParaRPr lang="en-US" altLang="zh-CN" sz="1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302" name="组合 175"/>
              <p:cNvGrpSpPr/>
              <p:nvPr/>
            </p:nvGrpSpPr>
            <p:grpSpPr bwMode="auto">
              <a:xfrm>
                <a:off x="571472" y="2138354"/>
                <a:ext cx="852493" cy="852493"/>
                <a:chOff x="571472" y="2138354"/>
                <a:chExt cx="852493" cy="852493"/>
              </a:xfrm>
            </p:grpSpPr>
            <p:grpSp>
              <p:nvGrpSpPr>
                <p:cNvPr id="327" name="组合 46"/>
                <p:cNvGrpSpPr/>
                <p:nvPr/>
              </p:nvGrpSpPr>
              <p:grpSpPr bwMode="auto">
                <a:xfrm>
                  <a:off x="571472" y="2138354"/>
                  <a:ext cx="852493" cy="852493"/>
                  <a:chOff x="3952871" y="4029080"/>
                  <a:chExt cx="1214446" cy="1214446"/>
                </a:xfrm>
              </p:grpSpPr>
              <p:grpSp>
                <p:nvGrpSpPr>
                  <p:cNvPr id="329" name="组合 92"/>
                  <p:cNvGrpSpPr/>
                  <p:nvPr/>
                </p:nvGrpSpPr>
                <p:grpSpPr bwMode="auto">
                  <a:xfrm>
                    <a:off x="4092034" y="4172429"/>
                    <a:ext cx="936120" cy="927750"/>
                    <a:chOff x="4923096" y="5696299"/>
                    <a:chExt cx="1008015" cy="1000898"/>
                  </a:xfrm>
                </p:grpSpPr>
                <p:sp>
                  <p:nvSpPr>
                    <p:cNvPr id="331" name="椭圆 330"/>
                    <p:cNvSpPr/>
                    <p:nvPr/>
                  </p:nvSpPr>
                  <p:spPr>
                    <a:xfrm>
                      <a:off x="4980239" y="5790527"/>
                      <a:ext cx="905904" cy="907679"/>
                    </a:xfrm>
                    <a:prstGeom prst="ellipse">
                      <a:avLst/>
                    </a:prstGeom>
                    <a:solidFill>
                      <a:schemeClr val="bg1">
                        <a:lumMod val="65000"/>
                      </a:schemeClr>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332"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333" name="图片 76" descr="透明圆（高光）.png"/>
                    <p:cNvPicPr>
                      <a:picLocks noChangeAspect="1"/>
                    </p:cNvPicPr>
                    <p:nvPr/>
                  </p:nvPicPr>
                  <p:blipFill>
                    <a:blip r:embed="rId6"/>
                    <a:srcRect/>
                    <a:stretch>
                      <a:fillRect/>
                    </a:stretch>
                  </p:blipFill>
                  <p:spPr bwMode="auto">
                    <a:xfrm>
                      <a:off x="5012696" y="5737365"/>
                      <a:ext cx="832546" cy="619744"/>
                    </a:xfrm>
                    <a:prstGeom prst="rect">
                      <a:avLst/>
                    </a:prstGeom>
                    <a:noFill/>
                    <a:ln w="9525">
                      <a:noFill/>
                      <a:miter lim="800000"/>
                      <a:headEnd/>
                      <a:tailEnd/>
                    </a:ln>
                  </p:spPr>
                </p:pic>
              </p:grpSp>
              <p:sp>
                <p:nvSpPr>
                  <p:cNvPr id="330" name="椭圆 329"/>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328" name="TextBox 168"/>
                <p:cNvSpPr txBox="1"/>
                <p:nvPr/>
              </p:nvSpPr>
              <p:spPr>
                <a:xfrm>
                  <a:off x="852461" y="2432061"/>
                  <a:ext cx="285752" cy="307996"/>
                </a:xfrm>
                <a:prstGeom prst="rect">
                  <a:avLst/>
                </a:prstGeom>
                <a:noFill/>
              </p:spPr>
              <p:txBody>
                <a:bodyPr>
                  <a:spAutoFit/>
                </a:bodyPr>
                <a:lstStyle/>
                <a:p>
                  <a:pPr algn="l" fontAlgn="auto">
                    <a:spcBef>
                      <a:spcPts val="0"/>
                    </a:spcBef>
                    <a:spcAft>
                      <a:spcPts val="0"/>
                    </a:spcAft>
                    <a:defRPr/>
                  </a:pPr>
                  <a:r>
                    <a:rPr lang="en-US" altLang="zh-CN" sz="1400" b="1" dirty="0">
                      <a:solidFill>
                        <a:schemeClr val="tx1"/>
                      </a:solidFill>
                      <a:effectLst>
                        <a:outerShdw blurRad="38100" dist="38100" dir="2700000" algn="tl">
                          <a:srgbClr val="000000">
                            <a:alpha val="43137"/>
                          </a:srgbClr>
                        </a:outerShdw>
                      </a:effectLst>
                      <a:latin typeface="+mn-lt"/>
                      <a:ea typeface="+mn-ea"/>
                    </a:rPr>
                    <a:t>A</a:t>
                  </a:r>
                  <a:endParaRPr lang="zh-CN" altLang="en-US" sz="14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303" name="组合 174"/>
              <p:cNvGrpSpPr/>
              <p:nvPr/>
            </p:nvGrpSpPr>
            <p:grpSpPr bwMode="auto">
              <a:xfrm>
                <a:off x="657197" y="3095623"/>
                <a:ext cx="852493" cy="852493"/>
                <a:chOff x="657197" y="3095623"/>
                <a:chExt cx="852493" cy="852493"/>
              </a:xfrm>
            </p:grpSpPr>
            <p:grpSp>
              <p:nvGrpSpPr>
                <p:cNvPr id="320" name="组合 40"/>
                <p:cNvGrpSpPr/>
                <p:nvPr/>
              </p:nvGrpSpPr>
              <p:grpSpPr bwMode="auto">
                <a:xfrm>
                  <a:off x="657197" y="3095623"/>
                  <a:ext cx="852493" cy="852493"/>
                  <a:chOff x="3952871" y="4029080"/>
                  <a:chExt cx="1214446" cy="1214446"/>
                </a:xfrm>
              </p:grpSpPr>
              <p:grpSp>
                <p:nvGrpSpPr>
                  <p:cNvPr id="322" name="组合 92"/>
                  <p:cNvGrpSpPr/>
                  <p:nvPr/>
                </p:nvGrpSpPr>
                <p:grpSpPr bwMode="auto">
                  <a:xfrm>
                    <a:off x="4092034" y="4172429"/>
                    <a:ext cx="936120" cy="927750"/>
                    <a:chOff x="4923096" y="5696299"/>
                    <a:chExt cx="1008015" cy="1000898"/>
                  </a:xfrm>
                </p:grpSpPr>
                <p:sp>
                  <p:nvSpPr>
                    <p:cNvPr id="324" name="椭圆 323"/>
                    <p:cNvSpPr/>
                    <p:nvPr/>
                  </p:nvSpPr>
                  <p:spPr>
                    <a:xfrm>
                      <a:off x="4980241" y="5790614"/>
                      <a:ext cx="905904" cy="907679"/>
                    </a:xfrm>
                    <a:prstGeom prst="ellipse">
                      <a:avLst/>
                    </a:prstGeom>
                    <a:solidFill>
                      <a:schemeClr val="bg1">
                        <a:lumMod val="65000"/>
                      </a:schemeClr>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325"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326" name="图片 76" descr="透明圆（高光）.png"/>
                    <p:cNvPicPr>
                      <a:picLocks noChangeAspect="1"/>
                    </p:cNvPicPr>
                    <p:nvPr/>
                  </p:nvPicPr>
                  <p:blipFill>
                    <a:blip r:embed="rId6"/>
                    <a:srcRect/>
                    <a:stretch>
                      <a:fillRect/>
                    </a:stretch>
                  </p:blipFill>
                  <p:spPr bwMode="auto">
                    <a:xfrm>
                      <a:off x="5012696" y="5737365"/>
                      <a:ext cx="832546" cy="619744"/>
                    </a:xfrm>
                    <a:prstGeom prst="rect">
                      <a:avLst/>
                    </a:prstGeom>
                    <a:noFill/>
                    <a:ln w="9525">
                      <a:noFill/>
                      <a:miter lim="800000"/>
                      <a:headEnd/>
                      <a:tailEnd/>
                    </a:ln>
                  </p:spPr>
                </p:pic>
              </p:grpSp>
              <p:sp>
                <p:nvSpPr>
                  <p:cNvPr id="323" name="椭圆 322"/>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321" name="TextBox 169"/>
                <p:cNvSpPr txBox="1"/>
                <p:nvPr/>
              </p:nvSpPr>
              <p:spPr>
                <a:xfrm>
                  <a:off x="938187" y="3397325"/>
                  <a:ext cx="285752" cy="306408"/>
                </a:xfrm>
                <a:prstGeom prst="rect">
                  <a:avLst/>
                </a:prstGeom>
                <a:noFill/>
              </p:spPr>
              <p:txBody>
                <a:bodyPr>
                  <a:spAutoFit/>
                </a:bodyPr>
                <a:lstStyle/>
                <a:p>
                  <a:pPr algn="l" fontAlgn="auto">
                    <a:spcBef>
                      <a:spcPts val="0"/>
                    </a:spcBef>
                    <a:spcAft>
                      <a:spcPts val="0"/>
                    </a:spcAft>
                    <a:defRPr/>
                  </a:pPr>
                  <a:r>
                    <a:rPr lang="en-US" altLang="zh-CN" sz="1400" b="1" dirty="0">
                      <a:solidFill>
                        <a:schemeClr val="tx1"/>
                      </a:solidFill>
                      <a:effectLst>
                        <a:outerShdw blurRad="38100" dist="38100" dir="2700000" algn="tl">
                          <a:srgbClr val="000000">
                            <a:alpha val="43137"/>
                          </a:srgbClr>
                        </a:outerShdw>
                      </a:effectLst>
                      <a:latin typeface="+mn-lt"/>
                      <a:ea typeface="+mn-ea"/>
                    </a:rPr>
                    <a:t>B</a:t>
                  </a:r>
                  <a:endParaRPr lang="zh-CN" altLang="en-US" sz="14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304" name="组合 173"/>
              <p:cNvGrpSpPr/>
              <p:nvPr/>
            </p:nvGrpSpPr>
            <p:grpSpPr bwMode="auto">
              <a:xfrm>
                <a:off x="1500166" y="3705227"/>
                <a:ext cx="852493" cy="852493"/>
                <a:chOff x="1500166" y="3705227"/>
                <a:chExt cx="852493" cy="852493"/>
              </a:xfrm>
            </p:grpSpPr>
            <p:grpSp>
              <p:nvGrpSpPr>
                <p:cNvPr id="313" name="组合 34"/>
                <p:cNvGrpSpPr/>
                <p:nvPr/>
              </p:nvGrpSpPr>
              <p:grpSpPr bwMode="auto">
                <a:xfrm>
                  <a:off x="1500166" y="3705227"/>
                  <a:ext cx="852493" cy="852493"/>
                  <a:chOff x="3952871" y="4029080"/>
                  <a:chExt cx="1214446" cy="1214446"/>
                </a:xfrm>
              </p:grpSpPr>
              <p:grpSp>
                <p:nvGrpSpPr>
                  <p:cNvPr id="315" name="组合 92"/>
                  <p:cNvGrpSpPr/>
                  <p:nvPr/>
                </p:nvGrpSpPr>
                <p:grpSpPr bwMode="auto">
                  <a:xfrm>
                    <a:off x="4092034" y="4172429"/>
                    <a:ext cx="936120" cy="927750"/>
                    <a:chOff x="4923096" y="5696299"/>
                    <a:chExt cx="1008015" cy="1000898"/>
                  </a:xfrm>
                </p:grpSpPr>
                <p:sp>
                  <p:nvSpPr>
                    <p:cNvPr id="317" name="椭圆 316"/>
                    <p:cNvSpPr/>
                    <p:nvPr/>
                  </p:nvSpPr>
                  <p:spPr>
                    <a:xfrm>
                      <a:off x="4980239" y="5790671"/>
                      <a:ext cx="905904" cy="907679"/>
                    </a:xfrm>
                    <a:prstGeom prst="ellipse">
                      <a:avLst/>
                    </a:prstGeom>
                    <a:solidFill>
                      <a:schemeClr val="bg1">
                        <a:lumMod val="65000"/>
                      </a:schemeClr>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318"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319" name="图片 76" descr="透明圆（高光）.png"/>
                    <p:cNvPicPr>
                      <a:picLocks noChangeAspect="1"/>
                    </p:cNvPicPr>
                    <p:nvPr/>
                  </p:nvPicPr>
                  <p:blipFill>
                    <a:blip r:embed="rId6"/>
                    <a:srcRect/>
                    <a:stretch>
                      <a:fillRect/>
                    </a:stretch>
                  </p:blipFill>
                  <p:spPr bwMode="auto">
                    <a:xfrm>
                      <a:off x="5012696" y="5737365"/>
                      <a:ext cx="832546" cy="619744"/>
                    </a:xfrm>
                    <a:prstGeom prst="rect">
                      <a:avLst/>
                    </a:prstGeom>
                    <a:noFill/>
                    <a:ln w="9525">
                      <a:noFill/>
                      <a:miter lim="800000"/>
                      <a:headEnd/>
                      <a:tailEnd/>
                    </a:ln>
                  </p:spPr>
                </p:pic>
              </p:grpSp>
              <p:sp>
                <p:nvSpPr>
                  <p:cNvPr id="316" name="椭圆 315"/>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314" name="TextBox 170"/>
                <p:cNvSpPr txBox="1"/>
                <p:nvPr/>
              </p:nvSpPr>
              <p:spPr>
                <a:xfrm>
                  <a:off x="1781155" y="4003791"/>
                  <a:ext cx="285752" cy="307996"/>
                </a:xfrm>
                <a:prstGeom prst="rect">
                  <a:avLst/>
                </a:prstGeom>
                <a:noFill/>
              </p:spPr>
              <p:txBody>
                <a:bodyPr>
                  <a:spAutoFit/>
                </a:bodyPr>
                <a:lstStyle/>
                <a:p>
                  <a:pPr algn="l" fontAlgn="auto">
                    <a:spcBef>
                      <a:spcPts val="0"/>
                    </a:spcBef>
                    <a:spcAft>
                      <a:spcPts val="0"/>
                    </a:spcAft>
                    <a:defRPr/>
                  </a:pPr>
                  <a:r>
                    <a:rPr lang="en-US" altLang="zh-CN" sz="1400" b="1" dirty="0">
                      <a:solidFill>
                        <a:schemeClr val="tx1"/>
                      </a:solidFill>
                      <a:effectLst>
                        <a:outerShdw blurRad="38100" dist="38100" dir="2700000" algn="tl">
                          <a:srgbClr val="000000">
                            <a:alpha val="43137"/>
                          </a:srgbClr>
                        </a:outerShdw>
                      </a:effectLst>
                      <a:latin typeface="+mn-lt"/>
                      <a:ea typeface="+mn-ea"/>
                    </a:rPr>
                    <a:t>C</a:t>
                  </a:r>
                  <a:endParaRPr lang="zh-CN" altLang="en-US" sz="1400" b="1" dirty="0">
                    <a:solidFill>
                      <a:schemeClr val="tx1"/>
                    </a:solidFill>
                    <a:effectLst>
                      <a:outerShdw blurRad="38100" dist="38100" dir="2700000" algn="tl">
                        <a:srgbClr val="000000">
                          <a:alpha val="43137"/>
                        </a:srgbClr>
                      </a:outerShdw>
                    </a:effectLst>
                    <a:latin typeface="+mn-lt"/>
                    <a:ea typeface="+mn-ea"/>
                  </a:endParaRPr>
                </a:p>
              </p:txBody>
            </p:sp>
          </p:grpSp>
          <p:grpSp>
            <p:nvGrpSpPr>
              <p:cNvPr id="305" name="组合 172"/>
              <p:cNvGrpSpPr/>
              <p:nvPr/>
            </p:nvGrpSpPr>
            <p:grpSpPr bwMode="auto">
              <a:xfrm>
                <a:off x="2486010" y="3719515"/>
                <a:ext cx="852493" cy="852493"/>
                <a:chOff x="2486010" y="3719515"/>
                <a:chExt cx="852493" cy="852493"/>
              </a:xfrm>
            </p:grpSpPr>
            <p:grpSp>
              <p:nvGrpSpPr>
                <p:cNvPr id="306" name="组合 28"/>
                <p:cNvGrpSpPr/>
                <p:nvPr/>
              </p:nvGrpSpPr>
              <p:grpSpPr bwMode="auto">
                <a:xfrm>
                  <a:off x="2486010" y="3719515"/>
                  <a:ext cx="852493" cy="852493"/>
                  <a:chOff x="3952871" y="4029080"/>
                  <a:chExt cx="1214446" cy="1214446"/>
                </a:xfrm>
              </p:grpSpPr>
              <p:grpSp>
                <p:nvGrpSpPr>
                  <p:cNvPr id="308" name="组合 92"/>
                  <p:cNvGrpSpPr/>
                  <p:nvPr/>
                </p:nvGrpSpPr>
                <p:grpSpPr bwMode="auto">
                  <a:xfrm>
                    <a:off x="4092034" y="4172429"/>
                    <a:ext cx="936120" cy="927750"/>
                    <a:chOff x="4923096" y="5696299"/>
                    <a:chExt cx="1008015" cy="1000898"/>
                  </a:xfrm>
                </p:grpSpPr>
                <p:sp>
                  <p:nvSpPr>
                    <p:cNvPr id="310" name="椭圆 309"/>
                    <p:cNvSpPr/>
                    <p:nvPr/>
                  </p:nvSpPr>
                  <p:spPr>
                    <a:xfrm>
                      <a:off x="4980241" y="5790673"/>
                      <a:ext cx="905904" cy="907679"/>
                    </a:xfrm>
                    <a:prstGeom prst="ellipse">
                      <a:avLst/>
                    </a:prstGeom>
                    <a:solidFill>
                      <a:schemeClr val="bg1">
                        <a:lumMod val="65000"/>
                      </a:schemeClr>
                    </a:solidFill>
                    <a:ln w="28575" cap="flat" cmpd="sng" algn="ctr">
                      <a:noFill/>
                      <a:prstDash val="solid"/>
                    </a:ln>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311"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312" name="图片 76" descr="透明圆（高光）.png"/>
                    <p:cNvPicPr>
                      <a:picLocks noChangeAspect="1"/>
                    </p:cNvPicPr>
                    <p:nvPr/>
                  </p:nvPicPr>
                  <p:blipFill>
                    <a:blip r:embed="rId6"/>
                    <a:srcRect/>
                    <a:stretch>
                      <a:fillRect/>
                    </a:stretch>
                  </p:blipFill>
                  <p:spPr bwMode="auto">
                    <a:xfrm>
                      <a:off x="5012696" y="5737365"/>
                      <a:ext cx="832546" cy="619744"/>
                    </a:xfrm>
                    <a:prstGeom prst="rect">
                      <a:avLst/>
                    </a:prstGeom>
                    <a:noFill/>
                    <a:ln w="9525">
                      <a:noFill/>
                      <a:miter lim="800000"/>
                      <a:headEnd/>
                      <a:tailEnd/>
                    </a:ln>
                  </p:spPr>
                </p:pic>
              </p:grpSp>
              <p:sp>
                <p:nvSpPr>
                  <p:cNvPr id="309" name="椭圆 308"/>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307" name="TextBox 171"/>
                <p:cNvSpPr txBox="1"/>
                <p:nvPr/>
              </p:nvSpPr>
              <p:spPr>
                <a:xfrm>
                  <a:off x="2765412" y="4008554"/>
                  <a:ext cx="285752" cy="307996"/>
                </a:xfrm>
                <a:prstGeom prst="rect">
                  <a:avLst/>
                </a:prstGeom>
                <a:noFill/>
              </p:spPr>
              <p:txBody>
                <a:bodyPr>
                  <a:spAutoFit/>
                </a:bodyPr>
                <a:lstStyle/>
                <a:p>
                  <a:pPr algn="l" fontAlgn="auto">
                    <a:spcBef>
                      <a:spcPts val="0"/>
                    </a:spcBef>
                    <a:spcAft>
                      <a:spcPts val="0"/>
                    </a:spcAft>
                    <a:defRPr/>
                  </a:pPr>
                  <a:r>
                    <a:rPr lang="en-US" altLang="zh-CN" sz="1400" b="1" dirty="0">
                      <a:solidFill>
                        <a:schemeClr val="tx1"/>
                      </a:solidFill>
                      <a:effectLst>
                        <a:outerShdw blurRad="38100" dist="38100" dir="2700000" algn="tl">
                          <a:srgbClr val="000000">
                            <a:alpha val="43137"/>
                          </a:srgbClr>
                        </a:outerShdw>
                      </a:effectLst>
                      <a:latin typeface="+mn-lt"/>
                      <a:ea typeface="+mn-ea"/>
                    </a:rPr>
                    <a:t>D</a:t>
                  </a:r>
                  <a:endParaRPr lang="zh-CN" altLang="en-US" sz="1400" b="1" dirty="0">
                    <a:solidFill>
                      <a:schemeClr val="tx1"/>
                    </a:solidFill>
                    <a:effectLst>
                      <a:outerShdw blurRad="38100" dist="38100" dir="2700000" algn="tl">
                        <a:srgbClr val="000000">
                          <a:alpha val="43137"/>
                        </a:srgbClr>
                      </a:outerShdw>
                    </a:effectLst>
                    <a:latin typeface="+mn-lt"/>
                    <a:ea typeface="+mn-ea"/>
                  </a:endParaRPr>
                </a:p>
              </p:txBody>
            </p:sp>
          </p:grpSp>
        </p:grpSp>
      </p:grpSp>
      <p:grpSp>
        <p:nvGrpSpPr>
          <p:cNvPr id="334" name="组合 150"/>
          <p:cNvGrpSpPr/>
          <p:nvPr/>
        </p:nvGrpSpPr>
        <p:grpSpPr bwMode="auto">
          <a:xfrm>
            <a:off x="2923729" y="2129986"/>
            <a:ext cx="1442451" cy="1438137"/>
            <a:chOff x="1757343" y="2262180"/>
            <a:chExt cx="1209683" cy="1209683"/>
          </a:xfrm>
        </p:grpSpPr>
        <p:grpSp>
          <p:nvGrpSpPr>
            <p:cNvPr id="335" name="组合 22"/>
            <p:cNvGrpSpPr/>
            <p:nvPr/>
          </p:nvGrpSpPr>
          <p:grpSpPr bwMode="auto">
            <a:xfrm>
              <a:off x="1757343" y="2262180"/>
              <a:ext cx="1209683" cy="1209683"/>
              <a:chOff x="3952871" y="4029080"/>
              <a:chExt cx="1214446" cy="1214446"/>
            </a:xfrm>
          </p:grpSpPr>
          <p:grpSp>
            <p:nvGrpSpPr>
              <p:cNvPr id="337" name="组合 92"/>
              <p:cNvGrpSpPr/>
              <p:nvPr/>
            </p:nvGrpSpPr>
            <p:grpSpPr bwMode="auto">
              <a:xfrm>
                <a:off x="4092034" y="4172429"/>
                <a:ext cx="936120" cy="927749"/>
                <a:chOff x="4923096" y="5696299"/>
                <a:chExt cx="1008015" cy="1000897"/>
              </a:xfrm>
            </p:grpSpPr>
            <p:sp>
              <p:nvSpPr>
                <p:cNvPr id="339" name="椭圆 338"/>
                <p:cNvSpPr/>
                <p:nvPr/>
              </p:nvSpPr>
              <p:spPr>
                <a:xfrm>
                  <a:off x="4977468" y="5790963"/>
                  <a:ext cx="909567" cy="906136"/>
                </a:xfrm>
                <a:prstGeom prst="ellipse">
                  <a:avLst/>
                </a:prstGeom>
                <a:solidFill>
                  <a:schemeClr val="bg1">
                    <a:lumMod val="75000"/>
                  </a:schemeClr>
                </a:solidFill>
                <a:ln w="28575" cap="flat" cmpd="sng" algn="ctr">
                  <a:noFill/>
                  <a:prstDash val="solid"/>
                </a:ln>
                <a:effectLst>
                  <a:outerShdw blurRad="152400" dist="63500" dir="5400000" sx="90000" sy="-19000" rotWithShape="0">
                    <a:prstClr val="black">
                      <a:alpha val="15000"/>
                    </a:prstClr>
                  </a:outerShdw>
                </a:effectLst>
              </p:spPr>
              <p:txBody>
                <a:bodyPr anchor="ctr"/>
                <a:lstStyle/>
                <a:p>
                  <a:pPr fontAlgn="auto">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pic>
              <p:nvPicPr>
                <p:cNvPr id="340" name="图片 75" descr="透明圆（高光）.png"/>
                <p:cNvPicPr>
                  <a:picLocks noChangeAspect="1"/>
                </p:cNvPicPr>
                <p:nvPr/>
              </p:nvPicPr>
              <p:blipFill>
                <a:blip r:embed="rId1"/>
                <a:srcRect/>
                <a:stretch>
                  <a:fillRect/>
                </a:stretch>
              </p:blipFill>
              <p:spPr bwMode="auto">
                <a:xfrm>
                  <a:off x="4923096" y="5696299"/>
                  <a:ext cx="1008015" cy="933347"/>
                </a:xfrm>
                <a:prstGeom prst="rect">
                  <a:avLst/>
                </a:prstGeom>
                <a:noFill/>
                <a:ln w="9525">
                  <a:noFill/>
                  <a:miter lim="800000"/>
                  <a:headEnd/>
                  <a:tailEnd/>
                </a:ln>
              </p:spPr>
            </p:pic>
            <p:pic>
              <p:nvPicPr>
                <p:cNvPr id="341" name="图片 76" descr="透明圆（高光）.png"/>
                <p:cNvPicPr>
                  <a:picLocks noChangeAspect="1"/>
                </p:cNvPicPr>
                <p:nvPr/>
              </p:nvPicPr>
              <p:blipFill>
                <a:blip r:embed="rId1"/>
                <a:srcRect/>
                <a:stretch>
                  <a:fillRect/>
                </a:stretch>
              </p:blipFill>
              <p:spPr bwMode="auto">
                <a:xfrm>
                  <a:off x="5012696" y="5737365"/>
                  <a:ext cx="832546" cy="619744"/>
                </a:xfrm>
                <a:prstGeom prst="rect">
                  <a:avLst/>
                </a:prstGeom>
                <a:noFill/>
                <a:ln w="9525">
                  <a:noFill/>
                  <a:miter lim="800000"/>
                  <a:headEnd/>
                  <a:tailEnd/>
                </a:ln>
              </p:spPr>
            </p:pic>
          </p:grpSp>
          <p:sp>
            <p:nvSpPr>
              <p:cNvPr id="338" name="椭圆 337"/>
              <p:cNvSpPr/>
              <p:nvPr/>
            </p:nvSpPr>
            <p:spPr>
              <a:xfrm>
                <a:off x="3952871" y="4029080"/>
                <a:ext cx="1214446" cy="1214446"/>
              </a:xfrm>
              <a:prstGeom prst="ellipse">
                <a:avLst/>
              </a:prstGeom>
              <a:solidFill>
                <a:srgbClr val="FFFFFF">
                  <a:alpha val="69020"/>
                </a:srgb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336" name="TextBox 133"/>
            <p:cNvSpPr txBox="1"/>
            <p:nvPr/>
          </p:nvSpPr>
          <p:spPr>
            <a:xfrm>
              <a:off x="2043095" y="2686045"/>
              <a:ext cx="799558" cy="258885"/>
            </a:xfrm>
            <a:prstGeom prst="rect">
              <a:avLst/>
            </a:prstGeom>
            <a:noFill/>
          </p:spPr>
          <p:txBody>
            <a:bodyPr wrap="square">
              <a:spAutoFit/>
            </a:bodyPr>
            <a:lstStyle/>
            <a:p>
              <a:pPr fontAlgn="auto">
                <a:spcBef>
                  <a:spcPts val="0"/>
                </a:spcBef>
                <a:spcAft>
                  <a:spcPts val="0"/>
                </a:spcAft>
                <a:defRPr/>
              </a:pPr>
              <a:r>
                <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技术文档</a:t>
              </a:r>
              <a:endParaRPr lang="zh-CN" altLang="en-US" sz="14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342" name="矩形 341"/>
          <p:cNvSpPr/>
          <p:nvPr/>
        </p:nvSpPr>
        <p:spPr bwMode="auto">
          <a:xfrm>
            <a:off x="1328208" y="857933"/>
            <a:ext cx="2031325" cy="461665"/>
          </a:xfrm>
          <a:prstGeom prst="rect">
            <a:avLst/>
          </a:prstGeom>
        </p:spPr>
        <p:txBody>
          <a:bodyPr wrap="none">
            <a:spAutoFit/>
          </a:bodyPr>
          <a:lstStyle/>
          <a:p>
            <a:pPr algn="l" fontAlgn="auto">
              <a:spcBef>
                <a:spcPts val="0"/>
              </a:spcBef>
              <a:spcAft>
                <a:spcPts val="0"/>
              </a:spcAft>
              <a:defRPr/>
            </a:pPr>
            <a:r>
              <a:rPr lang="zh-CN" altLang="en-US" sz="2400" b="1" dirty="0" smtClean="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体系文档汇总</a:t>
            </a:r>
            <a:endParaRPr lang="zh-CN" altLang="en-US" sz="24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84"/>
                                        </p:tgtEl>
                                      </p:cBhvr>
                                    </p:animEffect>
                                    <p:animScale>
                                      <p:cBhvr>
                                        <p:cTn id="7" dur="250" autoRev="1" fill="hold"/>
                                        <p:tgtEl>
                                          <p:spTgt spid="28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9"/>
          <p:cNvCxnSpPr/>
          <p:nvPr/>
        </p:nvCxnSpPr>
        <p:spPr>
          <a:xfrm>
            <a:off x="6072974" y="1852530"/>
            <a:ext cx="0" cy="601373"/>
          </a:xfrm>
          <a:prstGeom prst="line">
            <a:avLst/>
          </a:prstGeom>
          <a:ln w="31750" cmpd="sng">
            <a:solidFill>
              <a:schemeClr val="bg1">
                <a:lumMod val="75000"/>
              </a:schemeClr>
            </a:solidFill>
            <a:prstDash val="solid"/>
            <a:headEnd type="oval" w="med" len="med"/>
            <a:tailEnd type="none"/>
          </a:ln>
        </p:spPr>
        <p:style>
          <a:lnRef idx="1">
            <a:schemeClr val="dk1"/>
          </a:lnRef>
          <a:fillRef idx="0">
            <a:schemeClr val="dk1"/>
          </a:fillRef>
          <a:effectRef idx="0">
            <a:schemeClr val="dk1"/>
          </a:effectRef>
          <a:fontRef idx="minor">
            <a:schemeClr val="tx1"/>
          </a:fontRef>
        </p:style>
      </p:cxnSp>
      <p:pic>
        <p:nvPicPr>
          <p:cNvPr id="6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03384" y="1507939"/>
            <a:ext cx="4797425" cy="403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pic>
      <p:sp>
        <p:nvSpPr>
          <p:cNvPr id="64" name="Picture 1"/>
          <p:cNvSpPr>
            <a:spLocks noChangeAspect="1" noChangeArrowheads="1"/>
          </p:cNvSpPr>
          <p:nvPr/>
        </p:nvSpPr>
        <p:spPr bwMode="auto">
          <a:xfrm>
            <a:off x="3703955" y="1507250"/>
            <a:ext cx="4797425" cy="403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 name="圆角矩形 64"/>
          <p:cNvSpPr/>
          <p:nvPr/>
        </p:nvSpPr>
        <p:spPr>
          <a:xfrm>
            <a:off x="7807643" y="2518488"/>
            <a:ext cx="2627312" cy="642937"/>
          </a:xfrm>
          <a:prstGeom prst="roundRect">
            <a:avLst/>
          </a:prstGeom>
          <a:solidFill>
            <a:schemeClr val="bg1"/>
          </a:solid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latin typeface="微软雅黑" panose="020B0503020204020204" pitchFamily="34" charset="-122"/>
              <a:ea typeface="微软雅黑" panose="020B0503020204020204" pitchFamily="34" charset="-122"/>
            </a:endParaRPr>
          </a:p>
        </p:txBody>
      </p:sp>
      <p:sp>
        <p:nvSpPr>
          <p:cNvPr id="66" name="圆角矩形 65"/>
          <p:cNvSpPr/>
          <p:nvPr/>
        </p:nvSpPr>
        <p:spPr>
          <a:xfrm>
            <a:off x="1398905" y="2812175"/>
            <a:ext cx="3168650" cy="857250"/>
          </a:xfrm>
          <a:prstGeom prst="roundRect">
            <a:avLst/>
          </a:prstGeom>
          <a:solidFill>
            <a:schemeClr val="bg1"/>
          </a:solidFill>
          <a:ln w="31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latin typeface="微软雅黑" panose="020B0503020204020204" pitchFamily="34" charset="-122"/>
              <a:ea typeface="微软雅黑" panose="020B0503020204020204" pitchFamily="34" charset="-122"/>
            </a:endParaRPr>
          </a:p>
        </p:txBody>
      </p:sp>
      <p:sp>
        <p:nvSpPr>
          <p:cNvPr id="67" name="圆角矩形 66"/>
          <p:cNvSpPr/>
          <p:nvPr/>
        </p:nvSpPr>
        <p:spPr>
          <a:xfrm>
            <a:off x="6367780" y="5182313"/>
            <a:ext cx="3643313" cy="938212"/>
          </a:xfrm>
          <a:prstGeom prst="roundRect">
            <a:avLst/>
          </a:prstGeom>
          <a:solidFill>
            <a:schemeClr val="bg1"/>
          </a:solidFill>
          <a:ln w="3175">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latin typeface="微软雅黑" panose="020B0503020204020204" pitchFamily="34" charset="-122"/>
              <a:ea typeface="微软雅黑" panose="020B0503020204020204" pitchFamily="34" charset="-122"/>
            </a:endParaRPr>
          </a:p>
        </p:txBody>
      </p:sp>
      <p:sp>
        <p:nvSpPr>
          <p:cNvPr id="68" name="矩形 67"/>
          <p:cNvSpPr/>
          <p:nvPr/>
        </p:nvSpPr>
        <p:spPr>
          <a:xfrm>
            <a:off x="6510655" y="5396625"/>
            <a:ext cx="1079500" cy="288925"/>
          </a:xfrm>
          <a:prstGeom prst="rect">
            <a:avLst/>
          </a:prstGeom>
          <a:solidFill>
            <a:srgbClr val="FFCC66"/>
          </a:solidFill>
          <a:ln>
            <a:solidFill>
              <a:srgbClr val="FFCC66"/>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a:solidFill>
                  <a:schemeClr val="tx1"/>
                </a:solidFill>
                <a:latin typeface="微软雅黑" panose="020B0503020204020204" pitchFamily="34" charset="-122"/>
                <a:ea typeface="微软雅黑" panose="020B0503020204020204" pitchFamily="34" charset="-122"/>
              </a:rPr>
              <a:t>后备</a:t>
            </a:r>
            <a:r>
              <a:rPr lang="zh-CN" altLang="en-US" sz="1050" dirty="0" smtClean="0">
                <a:solidFill>
                  <a:schemeClr val="tx1"/>
                </a:solidFill>
                <a:latin typeface="微软雅黑" panose="020B0503020204020204" pitchFamily="34" charset="-122"/>
                <a:ea typeface="微软雅黑" panose="020B0503020204020204" pitchFamily="34" charset="-122"/>
              </a:rPr>
              <a:t>发电机</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69" name="矩形 68"/>
          <p:cNvSpPr/>
          <p:nvPr/>
        </p:nvSpPr>
        <p:spPr>
          <a:xfrm>
            <a:off x="7653655" y="5396625"/>
            <a:ext cx="1079500" cy="288925"/>
          </a:xfrm>
          <a:prstGeom prst="rect">
            <a:avLst/>
          </a:prstGeom>
          <a:solidFill>
            <a:srgbClr val="FFCC66"/>
          </a:solidFill>
          <a:ln>
            <a:solidFill>
              <a:srgbClr val="FFCC66"/>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a:solidFill>
                  <a:schemeClr val="tx1"/>
                </a:solidFill>
                <a:latin typeface="微软雅黑" panose="020B0503020204020204" pitchFamily="34" charset="-122"/>
                <a:ea typeface="微软雅黑" panose="020B0503020204020204" pitchFamily="34" charset="-122"/>
              </a:rPr>
              <a:t>动力配电</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70" name="矩形 69"/>
          <p:cNvSpPr/>
          <p:nvPr/>
        </p:nvSpPr>
        <p:spPr>
          <a:xfrm>
            <a:off x="8796655" y="5396625"/>
            <a:ext cx="1079500" cy="288925"/>
          </a:xfrm>
          <a:prstGeom prst="rect">
            <a:avLst/>
          </a:prstGeom>
          <a:solidFill>
            <a:srgbClr val="FFCC66"/>
          </a:solidFill>
          <a:ln>
            <a:solidFill>
              <a:srgbClr val="FFCC66"/>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a:solidFill>
                  <a:schemeClr val="tx1"/>
                </a:solidFill>
                <a:latin typeface="微软雅黑" panose="020B0503020204020204" pitchFamily="34" charset="-122"/>
                <a:ea typeface="微软雅黑" panose="020B0503020204020204" pitchFamily="34" charset="-122"/>
              </a:rPr>
              <a:t>不间断电源</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72" name="矩形 71"/>
          <p:cNvSpPr/>
          <p:nvPr/>
        </p:nvSpPr>
        <p:spPr>
          <a:xfrm>
            <a:off x="1613218" y="3024900"/>
            <a:ext cx="1260475" cy="217488"/>
          </a:xfrm>
          <a:prstGeom prst="rect">
            <a:avLst/>
          </a:prstGeom>
          <a:solidFill>
            <a:srgbClr val="00B0F0"/>
          </a:solidFill>
          <a:ln>
            <a:solidFill>
              <a:srgbClr val="00B0F0"/>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a:solidFill>
                  <a:schemeClr val="tx1"/>
                </a:solidFill>
                <a:latin typeface="微软雅黑" panose="020B0503020204020204" pitchFamily="34" charset="-122"/>
                <a:ea typeface="微软雅黑" panose="020B0503020204020204" pitchFamily="34" charset="-122"/>
              </a:rPr>
              <a:t>设备环境控制系统</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73" name="矩形 72"/>
          <p:cNvSpPr/>
          <p:nvPr/>
        </p:nvSpPr>
        <p:spPr>
          <a:xfrm>
            <a:off x="1613219" y="2598546"/>
            <a:ext cx="2751136" cy="357190"/>
          </a:xfrm>
          <a:prstGeom prst="rect">
            <a:avLst/>
          </a:prstGeom>
          <a:solidFill>
            <a:srgbClr val="CD6A65"/>
          </a:solidFill>
          <a:ln>
            <a:solidFill>
              <a:srgbClr val="FFC000"/>
            </a:solidFill>
          </a:ln>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rPr>
              <a:t>弱电工程</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74" name="矩形 73"/>
          <p:cNvSpPr/>
          <p:nvPr/>
        </p:nvSpPr>
        <p:spPr>
          <a:xfrm>
            <a:off x="8021931" y="2304814"/>
            <a:ext cx="2235644" cy="357190"/>
          </a:xfrm>
          <a:prstGeom prst="rect">
            <a:avLst/>
          </a:prstGeom>
          <a:ln>
            <a:solidFill>
              <a:srgbClr val="FFC000"/>
            </a:solidFill>
          </a:ln>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r>
              <a:rPr lang="zh-CN" altLang="en-US" sz="1200" dirty="0">
                <a:solidFill>
                  <a:schemeClr val="tx1"/>
                </a:solidFill>
                <a:latin typeface="微软雅黑" panose="020B0503020204020204" pitchFamily="34" charset="-122"/>
                <a:ea typeface="微软雅黑" panose="020B0503020204020204" pitchFamily="34" charset="-122"/>
              </a:rPr>
              <a:t>建筑</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75" name="矩形 74"/>
          <p:cNvSpPr/>
          <p:nvPr/>
        </p:nvSpPr>
        <p:spPr>
          <a:xfrm>
            <a:off x="8021955" y="2732800"/>
            <a:ext cx="2235200" cy="287338"/>
          </a:xfrm>
          <a:prstGeom prst="rect">
            <a:avLst/>
          </a:prstGeom>
          <a:solidFill>
            <a:schemeClr val="accent4">
              <a:lumMod val="60000"/>
              <a:lumOff val="40000"/>
            </a:schemeClr>
          </a:solidFill>
          <a:ln>
            <a:solidFill>
              <a:schemeClr val="accent4">
                <a:lumMod val="60000"/>
                <a:lumOff val="40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a:solidFill>
                  <a:schemeClr val="tx1"/>
                </a:solidFill>
                <a:latin typeface="微软雅黑" panose="020B0503020204020204" pitchFamily="34" charset="-122"/>
                <a:ea typeface="微软雅黑" panose="020B0503020204020204" pitchFamily="34" charset="-122"/>
              </a:rPr>
              <a:t>机房</a:t>
            </a:r>
            <a:r>
              <a:rPr lang="zh-CN" altLang="en-US" sz="1050" dirty="0" smtClean="0">
                <a:solidFill>
                  <a:schemeClr val="tx1"/>
                </a:solidFill>
                <a:latin typeface="微软雅黑" panose="020B0503020204020204" pitchFamily="34" charset="-122"/>
                <a:ea typeface="微软雅黑" panose="020B0503020204020204" pitchFamily="34" charset="-122"/>
              </a:rPr>
              <a:t>装修及配套设施工程</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76" name="圆角矩形 75"/>
          <p:cNvSpPr/>
          <p:nvPr/>
        </p:nvSpPr>
        <p:spPr>
          <a:xfrm>
            <a:off x="3156268" y="883363"/>
            <a:ext cx="3643312" cy="642937"/>
          </a:xfrm>
          <a:prstGeom prst="roundRect">
            <a:avLst/>
          </a:prstGeom>
          <a:solidFill>
            <a:schemeClr val="bg1"/>
          </a:solid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latin typeface="微软雅黑" panose="020B0503020204020204" pitchFamily="34" charset="-122"/>
              <a:ea typeface="微软雅黑" panose="020B0503020204020204" pitchFamily="34" charset="-122"/>
            </a:endParaRPr>
          </a:p>
        </p:txBody>
      </p:sp>
      <p:sp>
        <p:nvSpPr>
          <p:cNvPr id="77" name="矩形 76"/>
          <p:cNvSpPr/>
          <p:nvPr/>
        </p:nvSpPr>
        <p:spPr>
          <a:xfrm>
            <a:off x="3299143" y="1097675"/>
            <a:ext cx="1081087" cy="287338"/>
          </a:xfrm>
          <a:prstGeom prst="rect">
            <a:avLst/>
          </a:prstGeom>
          <a:solidFill>
            <a:srgbClr val="C00000"/>
          </a:solidFill>
          <a:ln>
            <a:solidFill>
              <a:srgbClr val="C00000"/>
            </a:solidFill>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专用空调系统</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78" name="矩形 77"/>
          <p:cNvSpPr/>
          <p:nvPr/>
        </p:nvSpPr>
        <p:spPr>
          <a:xfrm>
            <a:off x="4442143" y="1097675"/>
            <a:ext cx="1081087" cy="287338"/>
          </a:xfrm>
          <a:prstGeom prst="rect">
            <a:avLst/>
          </a:prstGeom>
          <a:solidFill>
            <a:srgbClr val="C00000"/>
          </a:solidFill>
          <a:ln>
            <a:solidFill>
              <a:srgbClr val="C00000"/>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00" dirty="0">
                <a:solidFill>
                  <a:schemeClr val="bg1"/>
                </a:solidFill>
                <a:latin typeface="微软雅黑" panose="020B0503020204020204" pitchFamily="34" charset="-122"/>
                <a:ea typeface="微软雅黑" panose="020B0503020204020204" pitchFamily="34" charset="-122"/>
              </a:rPr>
              <a:t>冷</a:t>
            </a:r>
            <a:r>
              <a:rPr lang="zh-CN" altLang="en-US" sz="1000" dirty="0" smtClean="0">
                <a:solidFill>
                  <a:schemeClr val="bg1"/>
                </a:solidFill>
                <a:latin typeface="微软雅黑" panose="020B0503020204020204" pitchFamily="34" charset="-122"/>
                <a:ea typeface="微软雅黑" panose="020B0503020204020204" pitchFamily="34" charset="-122"/>
              </a:rPr>
              <a:t>源及循环    管路系统</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a:xfrm>
            <a:off x="5585143" y="1097675"/>
            <a:ext cx="1081087" cy="287338"/>
          </a:xfrm>
          <a:prstGeom prst="rect">
            <a:avLst/>
          </a:prstGeom>
          <a:solidFill>
            <a:srgbClr val="C00000"/>
          </a:solidFill>
          <a:ln>
            <a:solidFill>
              <a:srgbClr val="C00000"/>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a:solidFill>
                  <a:schemeClr val="bg1"/>
                </a:solidFill>
                <a:latin typeface="微软雅黑" panose="020B0503020204020204" pitchFamily="34" charset="-122"/>
                <a:ea typeface="微软雅黑" panose="020B0503020204020204" pitchFamily="34" charset="-122"/>
              </a:rPr>
              <a:t>新</a:t>
            </a:r>
            <a:r>
              <a:rPr lang="zh-CN" altLang="en-US" sz="1050" dirty="0" smtClean="0">
                <a:solidFill>
                  <a:schemeClr val="bg1"/>
                </a:solidFill>
                <a:latin typeface="微软雅黑" panose="020B0503020204020204" pitchFamily="34" charset="-122"/>
                <a:ea typeface="微软雅黑" panose="020B0503020204020204" pitchFamily="34" charset="-122"/>
              </a:rPr>
              <a:t>风系统</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80" name="矩形 79"/>
          <p:cNvSpPr/>
          <p:nvPr/>
        </p:nvSpPr>
        <p:spPr>
          <a:xfrm>
            <a:off x="3299043" y="669720"/>
            <a:ext cx="3357586" cy="357190"/>
          </a:xfrm>
          <a:prstGeom prst="rect">
            <a:avLst/>
          </a:prstGeom>
          <a:solidFill>
            <a:srgbClr val="CC6600"/>
          </a:solidFill>
          <a:ln>
            <a:solidFill>
              <a:srgbClr val="FFC000"/>
            </a:solidFill>
          </a:ln>
        </p:spPr>
        <p:style>
          <a:lnRef idx="0">
            <a:schemeClr val="accent2"/>
          </a:lnRef>
          <a:fillRef idx="3">
            <a:schemeClr val="accent2"/>
          </a:fillRef>
          <a:effectRef idx="3">
            <a:schemeClr val="accent2"/>
          </a:effectRef>
          <a:fontRef idx="minor">
            <a:schemeClr val="lt1"/>
          </a:fontRef>
        </p:style>
        <p:txBody>
          <a:bodyPr anchor="ctr"/>
          <a:lstStyle/>
          <a:p>
            <a:pPr algn="ctr" fontAlgn="auto">
              <a:spcBef>
                <a:spcPts val="0"/>
              </a:spcBef>
              <a:spcAft>
                <a:spcPts val="0"/>
              </a:spcAft>
              <a:defRPr/>
            </a:pPr>
            <a:r>
              <a:rPr lang="zh-CN" altLang="en-US" sz="1200" dirty="0">
                <a:latin typeface="微软雅黑" panose="020B0503020204020204" pitchFamily="34" charset="-122"/>
                <a:ea typeface="微软雅黑" panose="020B0503020204020204" pitchFamily="34" charset="-122"/>
              </a:rPr>
              <a:t>制冷</a:t>
            </a:r>
            <a:r>
              <a:rPr lang="zh-CN" altLang="en-US" sz="1200" dirty="0" smtClean="0">
                <a:latin typeface="微软雅黑" panose="020B0503020204020204" pitchFamily="34" charset="-122"/>
                <a:ea typeface="微软雅黑" panose="020B0503020204020204" pitchFamily="34" charset="-122"/>
              </a:rPr>
              <a:t>系统</a:t>
            </a:r>
            <a:endParaRPr lang="zh-CN" altLang="en-US" sz="1200" dirty="0">
              <a:latin typeface="微软雅黑" panose="020B0503020204020204" pitchFamily="34" charset="-122"/>
              <a:ea typeface="微软雅黑" panose="020B0503020204020204" pitchFamily="34" charset="-122"/>
            </a:endParaRPr>
          </a:p>
        </p:txBody>
      </p:sp>
      <p:cxnSp>
        <p:nvCxnSpPr>
          <p:cNvPr id="81" name="肘形连接符 80"/>
          <p:cNvCxnSpPr/>
          <p:nvPr/>
        </p:nvCxnSpPr>
        <p:spPr>
          <a:xfrm rot="10800000">
            <a:off x="7439343" y="4334588"/>
            <a:ext cx="800100" cy="633412"/>
          </a:xfrm>
          <a:prstGeom prst="bentConnector3">
            <a:avLst>
              <a:gd name="adj1" fmla="val -430"/>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2" name="肘形连接符 81"/>
          <p:cNvCxnSpPr>
            <a:stCxn id="65" idx="1"/>
          </p:cNvCxnSpPr>
          <p:nvPr/>
        </p:nvCxnSpPr>
        <p:spPr>
          <a:xfrm rot="10800000" flipV="1">
            <a:off x="7159943" y="2839163"/>
            <a:ext cx="647700" cy="328612"/>
          </a:xfrm>
          <a:prstGeom prst="bentConnector3">
            <a:avLst>
              <a:gd name="adj1" fmla="val 50000"/>
            </a:avLst>
          </a:prstGeom>
          <a:ln w="12700">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3" name="形状 54"/>
          <p:cNvCxnSpPr/>
          <p:nvPr/>
        </p:nvCxnSpPr>
        <p:spPr>
          <a:xfrm rot="16200000" flipH="1">
            <a:off x="4891405" y="1619963"/>
            <a:ext cx="1152525" cy="936625"/>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84" name="肘形连接符 83"/>
          <p:cNvCxnSpPr>
            <a:stCxn id="66" idx="3"/>
          </p:cNvCxnSpPr>
          <p:nvPr/>
        </p:nvCxnSpPr>
        <p:spPr>
          <a:xfrm>
            <a:off x="4567555" y="3240800"/>
            <a:ext cx="757238" cy="431800"/>
          </a:xfrm>
          <a:prstGeom prst="bentConnector3">
            <a:avLst>
              <a:gd name="adj1" fmla="val 50000"/>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85" name="矩形 84"/>
          <p:cNvSpPr/>
          <p:nvPr/>
        </p:nvSpPr>
        <p:spPr>
          <a:xfrm>
            <a:off x="3078480" y="3312238"/>
            <a:ext cx="1285875" cy="214312"/>
          </a:xfrm>
          <a:prstGeom prst="rect">
            <a:avLst/>
          </a:prstGeom>
          <a:solidFill>
            <a:srgbClr val="00B0F0"/>
          </a:solidFill>
          <a:ln>
            <a:solidFill>
              <a:srgbClr val="00B0F0"/>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a:solidFill>
                  <a:schemeClr val="tx1"/>
                </a:solidFill>
                <a:latin typeface="微软雅黑" panose="020B0503020204020204" pitchFamily="34" charset="-122"/>
                <a:ea typeface="微软雅黑" panose="020B0503020204020204" pitchFamily="34" charset="-122"/>
              </a:rPr>
              <a:t>监控</a:t>
            </a:r>
            <a:r>
              <a:rPr lang="zh-CN" altLang="en-US" sz="1050" dirty="0" smtClean="0">
                <a:solidFill>
                  <a:schemeClr val="tx1"/>
                </a:solidFill>
                <a:latin typeface="微软雅黑" panose="020B0503020204020204" pitchFamily="34" charset="-122"/>
                <a:ea typeface="微软雅黑" panose="020B0503020204020204" pitchFamily="34" charset="-122"/>
              </a:rPr>
              <a:t>中心系统</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86" name="矩形 85"/>
          <p:cNvSpPr/>
          <p:nvPr/>
        </p:nvSpPr>
        <p:spPr>
          <a:xfrm>
            <a:off x="1616393" y="3312238"/>
            <a:ext cx="1258887" cy="217487"/>
          </a:xfrm>
          <a:prstGeom prst="rect">
            <a:avLst/>
          </a:prstGeom>
          <a:solidFill>
            <a:srgbClr val="00B0F0"/>
          </a:solidFill>
          <a:ln>
            <a:solidFill>
              <a:srgbClr val="00B0F0"/>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smtClean="0">
                <a:solidFill>
                  <a:schemeClr val="tx1"/>
                </a:solidFill>
                <a:latin typeface="微软雅黑" panose="020B0503020204020204" pitchFamily="34" charset="-122"/>
                <a:ea typeface="微软雅黑" panose="020B0503020204020204" pitchFamily="34" charset="-122"/>
              </a:rPr>
              <a:t>综合布线系统</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87" name="矩形 86"/>
          <p:cNvSpPr/>
          <p:nvPr/>
        </p:nvSpPr>
        <p:spPr>
          <a:xfrm>
            <a:off x="3103880" y="3026488"/>
            <a:ext cx="1260475" cy="217487"/>
          </a:xfrm>
          <a:prstGeom prst="rect">
            <a:avLst/>
          </a:prstGeom>
          <a:solidFill>
            <a:srgbClr val="00B0F0"/>
          </a:solidFill>
          <a:ln>
            <a:solidFill>
              <a:srgbClr val="00B0F0"/>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smtClean="0">
                <a:solidFill>
                  <a:schemeClr val="tx1"/>
                </a:solidFill>
                <a:latin typeface="微软雅黑" panose="020B0503020204020204" pitchFamily="34" charset="-122"/>
                <a:ea typeface="微软雅黑" panose="020B0503020204020204" pitchFamily="34" charset="-122"/>
              </a:rPr>
              <a:t>建筑监控系统</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88" name="矩形 87"/>
          <p:cNvSpPr/>
          <p:nvPr/>
        </p:nvSpPr>
        <p:spPr>
          <a:xfrm>
            <a:off x="6512243" y="5760163"/>
            <a:ext cx="1079500" cy="288925"/>
          </a:xfrm>
          <a:prstGeom prst="rect">
            <a:avLst/>
          </a:prstGeom>
          <a:solidFill>
            <a:srgbClr val="FFCC66"/>
          </a:solidFill>
          <a:ln>
            <a:solidFill>
              <a:srgbClr val="FFCC66"/>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a:solidFill>
                  <a:schemeClr val="tx1"/>
                </a:solidFill>
                <a:latin typeface="微软雅黑" panose="020B0503020204020204" pitchFamily="34" charset="-122"/>
                <a:ea typeface="微软雅黑" panose="020B0503020204020204" pitchFamily="34" charset="-122"/>
              </a:rPr>
              <a:t>照明</a:t>
            </a:r>
            <a:r>
              <a:rPr lang="zh-CN" altLang="en-US" sz="1050" dirty="0" smtClean="0">
                <a:solidFill>
                  <a:schemeClr val="tx1"/>
                </a:solidFill>
                <a:latin typeface="微软雅黑" panose="020B0503020204020204" pitchFamily="34" charset="-122"/>
                <a:ea typeface="微软雅黑" panose="020B0503020204020204" pitchFamily="34" charset="-122"/>
              </a:rPr>
              <a:t>配电</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89" name="矩形 88"/>
          <p:cNvSpPr/>
          <p:nvPr/>
        </p:nvSpPr>
        <p:spPr>
          <a:xfrm>
            <a:off x="7664768" y="5760163"/>
            <a:ext cx="1079500" cy="288925"/>
          </a:xfrm>
          <a:prstGeom prst="rect">
            <a:avLst/>
          </a:prstGeom>
          <a:solidFill>
            <a:srgbClr val="FFCC66"/>
          </a:solidFill>
          <a:ln>
            <a:solidFill>
              <a:srgbClr val="FFCC66"/>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smtClean="0">
                <a:solidFill>
                  <a:schemeClr val="tx1"/>
                </a:solidFill>
                <a:latin typeface="微软雅黑" panose="020B0503020204020204" pitchFamily="34" charset="-122"/>
                <a:ea typeface="微软雅黑" panose="020B0503020204020204" pitchFamily="34" charset="-122"/>
              </a:rPr>
              <a:t>防雷接地</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90" name="矩形 89"/>
          <p:cNvSpPr/>
          <p:nvPr/>
        </p:nvSpPr>
        <p:spPr>
          <a:xfrm>
            <a:off x="8815705" y="5760163"/>
            <a:ext cx="1081088" cy="288925"/>
          </a:xfrm>
          <a:prstGeom prst="rect">
            <a:avLst/>
          </a:prstGeom>
          <a:solidFill>
            <a:srgbClr val="FFCC66"/>
          </a:solidFill>
          <a:ln>
            <a:solidFill>
              <a:srgbClr val="FFCC66"/>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smtClean="0">
                <a:solidFill>
                  <a:schemeClr val="tx1"/>
                </a:solidFill>
                <a:latin typeface="微软雅黑" panose="020B0503020204020204" pitchFamily="34" charset="-122"/>
                <a:ea typeface="微软雅黑" panose="020B0503020204020204" pitchFamily="34" charset="-122"/>
              </a:rPr>
              <a:t>设备接电</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91" name="圆角矩形 90"/>
          <p:cNvSpPr/>
          <p:nvPr/>
        </p:nvSpPr>
        <p:spPr>
          <a:xfrm>
            <a:off x="1429068" y="5333125"/>
            <a:ext cx="3643312" cy="931863"/>
          </a:xfrm>
          <a:prstGeom prst="roundRect">
            <a:avLst/>
          </a:prstGeom>
          <a:solidFill>
            <a:schemeClr val="bg1"/>
          </a:solidFill>
          <a:ln w="31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a:latin typeface="微软雅黑" panose="020B0503020204020204" pitchFamily="34" charset="-122"/>
              <a:ea typeface="微软雅黑" panose="020B0503020204020204" pitchFamily="34" charset="-122"/>
            </a:endParaRPr>
          </a:p>
        </p:txBody>
      </p:sp>
      <p:sp>
        <p:nvSpPr>
          <p:cNvPr id="92" name="矩形 91"/>
          <p:cNvSpPr/>
          <p:nvPr/>
        </p:nvSpPr>
        <p:spPr>
          <a:xfrm>
            <a:off x="1571943" y="5547438"/>
            <a:ext cx="1079500" cy="288925"/>
          </a:xfrm>
          <a:prstGeom prst="rect">
            <a:avLst/>
          </a:prstGeom>
          <a:solidFill>
            <a:srgbClr val="92D050"/>
          </a:solidFill>
          <a:ln>
            <a:solidFill>
              <a:srgbClr val="92D050"/>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a:solidFill>
                  <a:schemeClr val="tx1"/>
                </a:solidFill>
                <a:latin typeface="微软雅黑" panose="020B0503020204020204" pitchFamily="34" charset="-122"/>
                <a:ea typeface="微软雅黑" panose="020B0503020204020204" pitchFamily="34" charset="-122"/>
              </a:rPr>
              <a:t>消防</a:t>
            </a:r>
            <a:r>
              <a:rPr lang="zh-CN" altLang="en-US" sz="1050" dirty="0" smtClean="0">
                <a:solidFill>
                  <a:schemeClr val="tx1"/>
                </a:solidFill>
                <a:latin typeface="微软雅黑" panose="020B0503020204020204" pitchFamily="34" charset="-122"/>
                <a:ea typeface="微软雅黑" panose="020B0503020204020204" pitchFamily="34" charset="-122"/>
              </a:rPr>
              <a:t>报警</a:t>
            </a:r>
            <a:r>
              <a:rPr lang="zh-CN" altLang="en-US" sz="1050" dirty="0">
                <a:solidFill>
                  <a:schemeClr val="tx1"/>
                </a:solidFill>
                <a:latin typeface="微软雅黑" panose="020B0503020204020204" pitchFamily="34" charset="-122"/>
                <a:ea typeface="微软雅黑" panose="020B0503020204020204" pitchFamily="34" charset="-122"/>
              </a:rPr>
              <a:t>系统</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93" name="矩形 92"/>
          <p:cNvSpPr/>
          <p:nvPr/>
        </p:nvSpPr>
        <p:spPr>
          <a:xfrm>
            <a:off x="2714943" y="5547438"/>
            <a:ext cx="1079500" cy="288925"/>
          </a:xfrm>
          <a:prstGeom prst="rect">
            <a:avLst/>
          </a:prstGeom>
          <a:solidFill>
            <a:srgbClr val="92D050"/>
          </a:solidFill>
          <a:ln>
            <a:solidFill>
              <a:srgbClr val="92D050"/>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a:solidFill>
                  <a:schemeClr val="tx1"/>
                </a:solidFill>
                <a:latin typeface="微软雅黑" panose="020B0503020204020204" pitchFamily="34" charset="-122"/>
                <a:ea typeface="微软雅黑" panose="020B0503020204020204" pitchFamily="34" charset="-122"/>
              </a:rPr>
              <a:t>门禁</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94" name="矩形 93"/>
          <p:cNvSpPr/>
          <p:nvPr/>
        </p:nvSpPr>
        <p:spPr>
          <a:xfrm>
            <a:off x="3857943" y="5547438"/>
            <a:ext cx="1079500" cy="288925"/>
          </a:xfrm>
          <a:prstGeom prst="rect">
            <a:avLst/>
          </a:prstGeom>
          <a:solidFill>
            <a:srgbClr val="92D050"/>
          </a:solidFill>
          <a:ln>
            <a:solidFill>
              <a:srgbClr val="92D050"/>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en-US" altLang="zh-CN" sz="1050" dirty="0">
                <a:solidFill>
                  <a:schemeClr val="tx1"/>
                </a:solidFill>
                <a:latin typeface="微软雅黑" panose="020B0503020204020204" pitchFamily="34" charset="-122"/>
                <a:ea typeface="微软雅黑" panose="020B0503020204020204" pitchFamily="34" charset="-122"/>
              </a:rPr>
              <a:t>CCTV</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95" name="矩形 94"/>
          <p:cNvSpPr/>
          <p:nvPr/>
        </p:nvSpPr>
        <p:spPr>
          <a:xfrm>
            <a:off x="6537163" y="4923807"/>
            <a:ext cx="3357586" cy="357190"/>
          </a:xfrm>
          <a:prstGeom prst="rect">
            <a:avLst/>
          </a:prstGeom>
          <a:ln>
            <a:solidFill>
              <a:srgbClr val="FFCC00"/>
            </a:solidFill>
          </a:ln>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r>
              <a:rPr lang="zh-CN" altLang="en-US" sz="1200" dirty="0">
                <a:latin typeface="微软雅黑" panose="020B0503020204020204" pitchFamily="34" charset="-122"/>
                <a:ea typeface="微软雅黑" panose="020B0503020204020204" pitchFamily="34" charset="-122"/>
              </a:rPr>
              <a:t>电力</a:t>
            </a:r>
            <a:r>
              <a:rPr lang="zh-CN" altLang="en-US" sz="1200" dirty="0" smtClean="0">
                <a:latin typeface="微软雅黑" panose="020B0503020204020204" pitchFamily="34" charset="-122"/>
                <a:ea typeface="微软雅黑" panose="020B0503020204020204" pitchFamily="34" charset="-122"/>
              </a:rPr>
              <a:t>工程</a:t>
            </a:r>
            <a:endParaRPr lang="zh-CN" altLang="en-US" sz="1200" dirty="0">
              <a:latin typeface="微软雅黑" panose="020B0503020204020204" pitchFamily="34" charset="-122"/>
              <a:ea typeface="微软雅黑" panose="020B0503020204020204" pitchFamily="34" charset="-122"/>
            </a:endParaRPr>
          </a:p>
        </p:txBody>
      </p:sp>
      <p:cxnSp>
        <p:nvCxnSpPr>
          <p:cNvPr id="96" name="肘形连接符 95"/>
          <p:cNvCxnSpPr/>
          <p:nvPr/>
        </p:nvCxnSpPr>
        <p:spPr>
          <a:xfrm flipV="1">
            <a:off x="3272155" y="4320300"/>
            <a:ext cx="2159000" cy="792163"/>
          </a:xfrm>
          <a:prstGeom prst="bentConnector3">
            <a:avLst>
              <a:gd name="adj1" fmla="val -25"/>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1687830" y="5904625"/>
            <a:ext cx="1439863" cy="287338"/>
          </a:xfrm>
          <a:prstGeom prst="rect">
            <a:avLst/>
          </a:prstGeom>
          <a:solidFill>
            <a:srgbClr val="92D050"/>
          </a:solidFill>
          <a:ln>
            <a:solidFill>
              <a:srgbClr val="92D050"/>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a:solidFill>
                  <a:schemeClr val="tx1"/>
                </a:solidFill>
                <a:latin typeface="微软雅黑" panose="020B0503020204020204" pitchFamily="34" charset="-122"/>
                <a:ea typeface="微软雅黑" panose="020B0503020204020204" pitchFamily="34" charset="-122"/>
              </a:rPr>
              <a:t>分区气体灭火系统</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98" name="矩形 97"/>
          <p:cNvSpPr/>
          <p:nvPr/>
        </p:nvSpPr>
        <p:spPr>
          <a:xfrm>
            <a:off x="3199130" y="5904625"/>
            <a:ext cx="1439863" cy="287338"/>
          </a:xfrm>
          <a:prstGeom prst="rect">
            <a:avLst/>
          </a:prstGeom>
          <a:solidFill>
            <a:srgbClr val="92D050"/>
          </a:solidFill>
          <a:ln>
            <a:solidFill>
              <a:srgbClr val="92D050"/>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a:solidFill>
                  <a:schemeClr val="tx1"/>
                </a:solidFill>
                <a:latin typeface="微软雅黑" panose="020B0503020204020204" pitchFamily="34" charset="-122"/>
                <a:ea typeface="微软雅黑" panose="020B0503020204020204" pitchFamily="34" charset="-122"/>
              </a:rPr>
              <a:t>分区水喷淋系统</a:t>
            </a:r>
            <a:endParaRPr lang="zh-CN" altLang="en-US" sz="1050" dirty="0">
              <a:solidFill>
                <a:schemeClr val="tx1"/>
              </a:solidFill>
              <a:latin typeface="微软雅黑" panose="020B0503020204020204" pitchFamily="34" charset="-122"/>
              <a:ea typeface="微软雅黑" panose="020B0503020204020204" pitchFamily="34" charset="-122"/>
            </a:endParaRPr>
          </a:p>
        </p:txBody>
      </p:sp>
      <p:sp>
        <p:nvSpPr>
          <p:cNvPr id="99" name="圆角矩形 98"/>
          <p:cNvSpPr/>
          <p:nvPr/>
        </p:nvSpPr>
        <p:spPr>
          <a:xfrm>
            <a:off x="8204518" y="3771160"/>
            <a:ext cx="2627312" cy="642937"/>
          </a:xfrm>
          <a:prstGeom prst="roundRect">
            <a:avLst/>
          </a:prstGeom>
          <a:solidFill>
            <a:schemeClr val="bg1"/>
          </a:solid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050" dirty="0">
              <a:ln w="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
        <p:nvSpPr>
          <p:cNvPr id="100" name="矩形 99"/>
          <p:cNvSpPr/>
          <p:nvPr/>
        </p:nvSpPr>
        <p:spPr>
          <a:xfrm>
            <a:off x="8474492" y="3590078"/>
            <a:ext cx="2235644" cy="357190"/>
          </a:xfrm>
          <a:prstGeom prst="rect">
            <a:avLst/>
          </a:prstGeom>
          <a:solidFill>
            <a:srgbClr val="0070C0"/>
          </a:solidFill>
          <a:ln>
            <a:solidFill>
              <a:srgbClr val="FFC000"/>
            </a:solidFill>
          </a:ln>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r>
              <a:rPr lang="zh-CN" altLang="en-US" sz="1200" dirty="0" smtClean="0">
                <a:solidFill>
                  <a:schemeClr val="bg1"/>
                </a:solidFill>
                <a:latin typeface="微软雅黑" panose="020B0503020204020204" pitchFamily="34" charset="-122"/>
                <a:ea typeface="微软雅黑" panose="020B0503020204020204" pitchFamily="34" charset="-122"/>
              </a:rPr>
              <a:t>通信系统</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1" name="矩形 40"/>
          <p:cNvSpPr/>
          <p:nvPr/>
        </p:nvSpPr>
        <p:spPr>
          <a:xfrm>
            <a:off x="8449190" y="4013459"/>
            <a:ext cx="2235200" cy="287338"/>
          </a:xfrm>
          <a:prstGeom prst="rect">
            <a:avLst/>
          </a:prstGeom>
          <a:solidFill>
            <a:schemeClr val="accent4">
              <a:lumMod val="60000"/>
              <a:lumOff val="40000"/>
            </a:schemeClr>
          </a:solidFill>
          <a:ln>
            <a:solidFill>
              <a:schemeClr val="accent4">
                <a:lumMod val="60000"/>
                <a:lumOff val="40000"/>
              </a:schemeClr>
            </a:solidFill>
          </a:ln>
        </p:spPr>
        <p:style>
          <a:lnRef idx="1">
            <a:schemeClr val="accent6"/>
          </a:lnRef>
          <a:fillRef idx="3">
            <a:schemeClr val="accent6"/>
          </a:fillRef>
          <a:effectRef idx="2">
            <a:schemeClr val="accent6"/>
          </a:effectRef>
          <a:fontRef idx="minor">
            <a:schemeClr val="lt1"/>
          </a:fontRef>
        </p:style>
        <p:txBody>
          <a:bodyPr anchor="ctr"/>
          <a:lstStyle/>
          <a:p>
            <a:pPr algn="ctr" fontAlgn="auto">
              <a:spcBef>
                <a:spcPts val="0"/>
              </a:spcBef>
              <a:spcAft>
                <a:spcPts val="0"/>
              </a:spcAft>
              <a:defRPr/>
            </a:pPr>
            <a:r>
              <a:rPr lang="zh-CN" altLang="en-US" sz="1050" dirty="0" smtClean="0">
                <a:solidFill>
                  <a:srgbClr val="C00000"/>
                </a:solidFill>
                <a:latin typeface="微软雅黑" panose="020B0503020204020204" pitchFamily="34" charset="-122"/>
                <a:ea typeface="微软雅黑" panose="020B0503020204020204" pitchFamily="34" charset="-122"/>
              </a:rPr>
              <a:t>搭建整体通信系统</a:t>
            </a:r>
            <a:endParaRPr lang="zh-CN" altLang="en-US" sz="1050" dirty="0">
              <a:solidFill>
                <a:srgbClr val="C00000"/>
              </a:solidFill>
              <a:latin typeface="微软雅黑" panose="020B0503020204020204" pitchFamily="34" charset="-122"/>
              <a:ea typeface="微软雅黑" panose="020B0503020204020204" pitchFamily="34" charset="-122"/>
            </a:endParaRPr>
          </a:p>
        </p:txBody>
      </p:sp>
      <p:sp>
        <p:nvSpPr>
          <p:cNvPr id="71" name="矩形 70"/>
          <p:cNvSpPr/>
          <p:nvPr/>
        </p:nvSpPr>
        <p:spPr>
          <a:xfrm>
            <a:off x="1560001" y="5078328"/>
            <a:ext cx="3357586" cy="357190"/>
          </a:xfrm>
          <a:prstGeom prst="rect">
            <a:avLst/>
          </a:prstGeom>
          <a:solidFill>
            <a:srgbClr val="00B050"/>
          </a:solidFill>
          <a:ln>
            <a:solidFill>
              <a:srgbClr val="FFC000"/>
            </a:solidFill>
          </a:ln>
        </p:spPr>
        <p:style>
          <a:lnRef idx="0">
            <a:schemeClr val="accent6"/>
          </a:lnRef>
          <a:fillRef idx="3">
            <a:schemeClr val="accent6"/>
          </a:fillRef>
          <a:effectRef idx="3">
            <a:schemeClr val="accent6"/>
          </a:effectRef>
          <a:fontRef idx="minor">
            <a:schemeClr val="lt1"/>
          </a:fontRef>
        </p:style>
        <p:txBody>
          <a:bodyPr anchor="ctr"/>
          <a:lstStyle/>
          <a:p>
            <a:pPr algn="ctr" fontAlgn="auto">
              <a:spcBef>
                <a:spcPts val="0"/>
              </a:spcBef>
              <a:spcAft>
                <a:spcPts val="0"/>
              </a:spcAft>
              <a:defRPr/>
            </a:pPr>
            <a:r>
              <a:rPr lang="zh-CN" altLang="en-US" sz="1200" dirty="0">
                <a:latin typeface="微软雅黑" panose="020B0503020204020204" pitchFamily="34" charset="-122"/>
                <a:ea typeface="微软雅黑" panose="020B0503020204020204" pitchFamily="34" charset="-122"/>
              </a:rPr>
              <a:t>消安防</a:t>
            </a:r>
            <a:r>
              <a:rPr lang="zh-CN" altLang="en-US" sz="1200" dirty="0" smtClean="0">
                <a:latin typeface="微软雅黑" panose="020B0503020204020204" pitchFamily="34" charset="-122"/>
                <a:ea typeface="微软雅黑" panose="020B0503020204020204" pitchFamily="34" charset="-122"/>
              </a:rPr>
              <a:t>工程</a:t>
            </a:r>
            <a:endParaRPr lang="zh-CN" altLang="en-US" sz="1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nodePh="1">
                                  <p:stCondLst>
                                    <p:cond delay="0"/>
                                  </p:stCondLst>
                                  <p:endCondLst>
                                    <p:cond evt="begin" delay="0">
                                      <p:tn val="10"/>
                                    </p:cond>
                                  </p:endCondLst>
                                  <p:childTnLst>
                                    <p:set>
                                      <p:cBhvr>
                                        <p:cTn id="11" dur="1" fill="hold">
                                          <p:stCondLst>
                                            <p:cond delay="0"/>
                                          </p:stCondLst>
                                        </p:cTn>
                                        <p:tgtEl>
                                          <p:spTgt spid="64"/>
                                        </p:tgtEl>
                                        <p:attrNameLst>
                                          <p:attrName>style.visibility</p:attrName>
                                        </p:attrNameLst>
                                      </p:cBhvr>
                                      <p:to>
                                        <p:strVal val="visible"/>
                                      </p:to>
                                    </p:set>
                                    <p:anim calcmode="lin" valueType="num">
                                      <p:cBhvr additive="base">
                                        <p:cTn id="12" dur="2000" fill="hold"/>
                                        <p:tgtEl>
                                          <p:spTgt spid="64"/>
                                        </p:tgtEl>
                                        <p:attrNameLst>
                                          <p:attrName>ppt_x</p:attrName>
                                        </p:attrNameLst>
                                      </p:cBhvr>
                                      <p:tavLst>
                                        <p:tav tm="0">
                                          <p:val>
                                            <p:strVal val="#ppt_x"/>
                                          </p:val>
                                        </p:tav>
                                        <p:tav tm="100000">
                                          <p:val>
                                            <p:strVal val="#ppt_x"/>
                                          </p:val>
                                        </p:tav>
                                      </p:tavLst>
                                    </p:anim>
                                    <p:anim calcmode="lin" valueType="num">
                                      <p:cBhvr additive="base">
                                        <p:cTn id="13" dur="20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4"/>
                                        </p:tgtEl>
                                        <p:attrNameLst>
                                          <p:attrName>style.visibility</p:attrName>
                                        </p:attrNameLst>
                                      </p:cBhvr>
                                      <p:to>
                                        <p:strVal val="visible"/>
                                      </p:to>
                                    </p:set>
                                    <p:anim calcmode="lin" valueType="num">
                                      <p:cBhvr additive="base">
                                        <p:cTn id="18" dur="1000" fill="hold"/>
                                        <p:tgtEl>
                                          <p:spTgt spid="74"/>
                                        </p:tgtEl>
                                        <p:attrNameLst>
                                          <p:attrName>ppt_x</p:attrName>
                                        </p:attrNameLst>
                                      </p:cBhvr>
                                      <p:tavLst>
                                        <p:tav tm="0">
                                          <p:val>
                                            <p:strVal val="#ppt_x"/>
                                          </p:val>
                                        </p:tav>
                                        <p:tav tm="100000">
                                          <p:val>
                                            <p:strVal val="#ppt_x"/>
                                          </p:val>
                                        </p:tav>
                                      </p:tavLst>
                                    </p:anim>
                                    <p:anim calcmode="lin" valueType="num">
                                      <p:cBhvr additive="base">
                                        <p:cTn id="19" dur="1000" fill="hold"/>
                                        <p:tgtEl>
                                          <p:spTgt spid="7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 calcmode="lin" valueType="num">
                                      <p:cBhvr additive="base">
                                        <p:cTn id="22" dur="1000" fill="hold"/>
                                        <p:tgtEl>
                                          <p:spTgt spid="75"/>
                                        </p:tgtEl>
                                        <p:attrNameLst>
                                          <p:attrName>ppt_x</p:attrName>
                                        </p:attrNameLst>
                                      </p:cBhvr>
                                      <p:tavLst>
                                        <p:tav tm="0">
                                          <p:val>
                                            <p:strVal val="#ppt_x"/>
                                          </p:val>
                                        </p:tav>
                                        <p:tav tm="100000">
                                          <p:val>
                                            <p:strVal val="#ppt_x"/>
                                          </p:val>
                                        </p:tav>
                                      </p:tavLst>
                                    </p:anim>
                                    <p:anim calcmode="lin" valueType="num">
                                      <p:cBhvr additive="base">
                                        <p:cTn id="23" dur="1000" fill="hold"/>
                                        <p:tgtEl>
                                          <p:spTgt spid="7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additive="base">
                                        <p:cTn id="26" dur="1000" fill="hold"/>
                                        <p:tgtEl>
                                          <p:spTgt spid="65"/>
                                        </p:tgtEl>
                                        <p:attrNameLst>
                                          <p:attrName>ppt_x</p:attrName>
                                        </p:attrNameLst>
                                      </p:cBhvr>
                                      <p:tavLst>
                                        <p:tav tm="0">
                                          <p:val>
                                            <p:strVal val="#ppt_x"/>
                                          </p:val>
                                        </p:tav>
                                        <p:tav tm="100000">
                                          <p:val>
                                            <p:strVal val="#ppt_x"/>
                                          </p:val>
                                        </p:tav>
                                      </p:tavLst>
                                    </p:anim>
                                    <p:anim calcmode="lin" valueType="num">
                                      <p:cBhvr additive="base">
                                        <p:cTn id="27" dur="1000" fill="hold"/>
                                        <p:tgtEl>
                                          <p:spTgt spid="6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82"/>
                                        </p:tgtEl>
                                        <p:attrNameLst>
                                          <p:attrName>style.visibility</p:attrName>
                                        </p:attrNameLst>
                                      </p:cBhvr>
                                      <p:to>
                                        <p:strVal val="visible"/>
                                      </p:to>
                                    </p:set>
                                    <p:anim calcmode="lin" valueType="num">
                                      <p:cBhvr additive="base">
                                        <p:cTn id="30" dur="1000" fill="hold"/>
                                        <p:tgtEl>
                                          <p:spTgt spid="82"/>
                                        </p:tgtEl>
                                        <p:attrNameLst>
                                          <p:attrName>ppt_x</p:attrName>
                                        </p:attrNameLst>
                                      </p:cBhvr>
                                      <p:tavLst>
                                        <p:tav tm="0">
                                          <p:val>
                                            <p:strVal val="#ppt_x"/>
                                          </p:val>
                                        </p:tav>
                                        <p:tav tm="100000">
                                          <p:val>
                                            <p:strVal val="#ppt_x"/>
                                          </p:val>
                                        </p:tav>
                                      </p:tavLst>
                                    </p:anim>
                                    <p:anim calcmode="lin" valueType="num">
                                      <p:cBhvr additive="base">
                                        <p:cTn id="31" dur="10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1" fill="hold" nodeType="clickEffect">
                                  <p:stCondLst>
                                    <p:cond delay="0"/>
                                  </p:stCondLst>
                                  <p:childTnLst>
                                    <p:set>
                                      <p:cBhvr>
                                        <p:cTn id="35" dur="1" fill="hold">
                                          <p:stCondLst>
                                            <p:cond delay="0"/>
                                          </p:stCondLst>
                                        </p:cTn>
                                        <p:tgtEl>
                                          <p:spTgt spid="80"/>
                                        </p:tgtEl>
                                        <p:attrNameLst>
                                          <p:attrName>style.visibility</p:attrName>
                                        </p:attrNameLst>
                                      </p:cBhvr>
                                      <p:to>
                                        <p:strVal val="visible"/>
                                      </p:to>
                                    </p:set>
                                    <p:anim calcmode="lin" valueType="num">
                                      <p:cBhvr additive="base">
                                        <p:cTn id="36" dur="1000" fill="hold"/>
                                        <p:tgtEl>
                                          <p:spTgt spid="80"/>
                                        </p:tgtEl>
                                        <p:attrNameLst>
                                          <p:attrName>ppt_x</p:attrName>
                                        </p:attrNameLst>
                                      </p:cBhvr>
                                      <p:tavLst>
                                        <p:tav tm="0">
                                          <p:val>
                                            <p:strVal val="#ppt_x"/>
                                          </p:val>
                                        </p:tav>
                                        <p:tav tm="100000">
                                          <p:val>
                                            <p:strVal val="#ppt_x"/>
                                          </p:val>
                                        </p:tav>
                                      </p:tavLst>
                                    </p:anim>
                                    <p:anim calcmode="lin" valueType="num">
                                      <p:cBhvr additive="base">
                                        <p:cTn id="37" dur="1000" fill="hold"/>
                                        <p:tgtEl>
                                          <p:spTgt spid="80"/>
                                        </p:tgtEl>
                                        <p:attrNameLst>
                                          <p:attrName>ppt_y</p:attrName>
                                        </p:attrNameLst>
                                      </p:cBhvr>
                                      <p:tavLst>
                                        <p:tav tm="0">
                                          <p:val>
                                            <p:strVal val="0-#ppt_h/2"/>
                                          </p:val>
                                        </p:tav>
                                        <p:tav tm="100000">
                                          <p:val>
                                            <p:strVal val="#ppt_y"/>
                                          </p:val>
                                        </p:tav>
                                      </p:tavLst>
                                    </p:anim>
                                  </p:childTnLst>
                                </p:cTn>
                              </p:par>
                              <p:par>
                                <p:cTn id="38" presetID="2" presetClass="entr" presetSubtype="1"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 calcmode="lin" valueType="num">
                                      <p:cBhvr additive="base">
                                        <p:cTn id="40" dur="1000" fill="hold"/>
                                        <p:tgtEl>
                                          <p:spTgt spid="77"/>
                                        </p:tgtEl>
                                        <p:attrNameLst>
                                          <p:attrName>ppt_x</p:attrName>
                                        </p:attrNameLst>
                                      </p:cBhvr>
                                      <p:tavLst>
                                        <p:tav tm="0">
                                          <p:val>
                                            <p:strVal val="#ppt_x"/>
                                          </p:val>
                                        </p:tav>
                                        <p:tav tm="100000">
                                          <p:val>
                                            <p:strVal val="#ppt_x"/>
                                          </p:val>
                                        </p:tav>
                                      </p:tavLst>
                                    </p:anim>
                                    <p:anim calcmode="lin" valueType="num">
                                      <p:cBhvr additive="base">
                                        <p:cTn id="41" dur="1000" fill="hold"/>
                                        <p:tgtEl>
                                          <p:spTgt spid="77"/>
                                        </p:tgtEl>
                                        <p:attrNameLst>
                                          <p:attrName>ppt_y</p:attrName>
                                        </p:attrNameLst>
                                      </p:cBhvr>
                                      <p:tavLst>
                                        <p:tav tm="0">
                                          <p:val>
                                            <p:strVal val="0-#ppt_h/2"/>
                                          </p:val>
                                        </p:tav>
                                        <p:tav tm="100000">
                                          <p:val>
                                            <p:strVal val="#ppt_y"/>
                                          </p:val>
                                        </p:tav>
                                      </p:tavLst>
                                    </p:anim>
                                  </p:childTnLst>
                                </p:cTn>
                              </p:par>
                              <p:par>
                                <p:cTn id="42" presetID="2" presetClass="entr" presetSubtype="1" fill="hold" grpId="0" nodeType="withEffect">
                                  <p:stCondLst>
                                    <p:cond delay="0"/>
                                  </p:stCondLst>
                                  <p:childTnLst>
                                    <p:set>
                                      <p:cBhvr>
                                        <p:cTn id="43" dur="1" fill="hold">
                                          <p:stCondLst>
                                            <p:cond delay="0"/>
                                          </p:stCondLst>
                                        </p:cTn>
                                        <p:tgtEl>
                                          <p:spTgt spid="78"/>
                                        </p:tgtEl>
                                        <p:attrNameLst>
                                          <p:attrName>style.visibility</p:attrName>
                                        </p:attrNameLst>
                                      </p:cBhvr>
                                      <p:to>
                                        <p:strVal val="visible"/>
                                      </p:to>
                                    </p:set>
                                    <p:anim calcmode="lin" valueType="num">
                                      <p:cBhvr additive="base">
                                        <p:cTn id="44" dur="1000" fill="hold"/>
                                        <p:tgtEl>
                                          <p:spTgt spid="78"/>
                                        </p:tgtEl>
                                        <p:attrNameLst>
                                          <p:attrName>ppt_x</p:attrName>
                                        </p:attrNameLst>
                                      </p:cBhvr>
                                      <p:tavLst>
                                        <p:tav tm="0">
                                          <p:val>
                                            <p:strVal val="#ppt_x"/>
                                          </p:val>
                                        </p:tav>
                                        <p:tav tm="100000">
                                          <p:val>
                                            <p:strVal val="#ppt_x"/>
                                          </p:val>
                                        </p:tav>
                                      </p:tavLst>
                                    </p:anim>
                                    <p:anim calcmode="lin" valueType="num">
                                      <p:cBhvr additive="base">
                                        <p:cTn id="45" dur="1000" fill="hold"/>
                                        <p:tgtEl>
                                          <p:spTgt spid="78"/>
                                        </p:tgtEl>
                                        <p:attrNameLst>
                                          <p:attrName>ppt_y</p:attrName>
                                        </p:attrNameLst>
                                      </p:cBhvr>
                                      <p:tavLst>
                                        <p:tav tm="0">
                                          <p:val>
                                            <p:strVal val="0-#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79"/>
                                        </p:tgtEl>
                                        <p:attrNameLst>
                                          <p:attrName>style.visibility</p:attrName>
                                        </p:attrNameLst>
                                      </p:cBhvr>
                                      <p:to>
                                        <p:strVal val="visible"/>
                                      </p:to>
                                    </p:set>
                                    <p:anim calcmode="lin" valueType="num">
                                      <p:cBhvr additive="base">
                                        <p:cTn id="48" dur="1000" fill="hold"/>
                                        <p:tgtEl>
                                          <p:spTgt spid="79"/>
                                        </p:tgtEl>
                                        <p:attrNameLst>
                                          <p:attrName>ppt_x</p:attrName>
                                        </p:attrNameLst>
                                      </p:cBhvr>
                                      <p:tavLst>
                                        <p:tav tm="0">
                                          <p:val>
                                            <p:strVal val="#ppt_x"/>
                                          </p:val>
                                        </p:tav>
                                        <p:tav tm="100000">
                                          <p:val>
                                            <p:strVal val="#ppt_x"/>
                                          </p:val>
                                        </p:tav>
                                      </p:tavLst>
                                    </p:anim>
                                    <p:anim calcmode="lin" valueType="num">
                                      <p:cBhvr additive="base">
                                        <p:cTn id="49" dur="1000" fill="hold"/>
                                        <p:tgtEl>
                                          <p:spTgt spid="79"/>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 calcmode="lin" valueType="num">
                                      <p:cBhvr additive="base">
                                        <p:cTn id="52" dur="1000" fill="hold"/>
                                        <p:tgtEl>
                                          <p:spTgt spid="76"/>
                                        </p:tgtEl>
                                        <p:attrNameLst>
                                          <p:attrName>ppt_x</p:attrName>
                                        </p:attrNameLst>
                                      </p:cBhvr>
                                      <p:tavLst>
                                        <p:tav tm="0">
                                          <p:val>
                                            <p:strVal val="#ppt_x"/>
                                          </p:val>
                                        </p:tav>
                                        <p:tav tm="100000">
                                          <p:val>
                                            <p:strVal val="#ppt_x"/>
                                          </p:val>
                                        </p:tav>
                                      </p:tavLst>
                                    </p:anim>
                                    <p:anim calcmode="lin" valueType="num">
                                      <p:cBhvr additive="base">
                                        <p:cTn id="53" dur="1000" fill="hold"/>
                                        <p:tgtEl>
                                          <p:spTgt spid="76"/>
                                        </p:tgtEl>
                                        <p:attrNameLst>
                                          <p:attrName>ppt_y</p:attrName>
                                        </p:attrNameLst>
                                      </p:cBhvr>
                                      <p:tavLst>
                                        <p:tav tm="0">
                                          <p:val>
                                            <p:strVal val="0-#ppt_h/2"/>
                                          </p:val>
                                        </p:tav>
                                        <p:tav tm="100000">
                                          <p:val>
                                            <p:strVal val="#ppt_y"/>
                                          </p:val>
                                        </p:tav>
                                      </p:tavLst>
                                    </p:anim>
                                  </p:childTnLst>
                                </p:cTn>
                              </p:par>
                              <p:par>
                                <p:cTn id="54" presetID="2" presetClass="entr" presetSubtype="1" fill="hold" nodeType="withEffect">
                                  <p:stCondLst>
                                    <p:cond delay="0"/>
                                  </p:stCondLst>
                                  <p:childTnLst>
                                    <p:set>
                                      <p:cBhvr>
                                        <p:cTn id="55" dur="1" fill="hold">
                                          <p:stCondLst>
                                            <p:cond delay="0"/>
                                          </p:stCondLst>
                                        </p:cTn>
                                        <p:tgtEl>
                                          <p:spTgt spid="83"/>
                                        </p:tgtEl>
                                        <p:attrNameLst>
                                          <p:attrName>style.visibility</p:attrName>
                                        </p:attrNameLst>
                                      </p:cBhvr>
                                      <p:to>
                                        <p:strVal val="visible"/>
                                      </p:to>
                                    </p:set>
                                    <p:anim calcmode="lin" valueType="num">
                                      <p:cBhvr additive="base">
                                        <p:cTn id="56" dur="1000" fill="hold"/>
                                        <p:tgtEl>
                                          <p:spTgt spid="83"/>
                                        </p:tgtEl>
                                        <p:attrNameLst>
                                          <p:attrName>ppt_x</p:attrName>
                                        </p:attrNameLst>
                                      </p:cBhvr>
                                      <p:tavLst>
                                        <p:tav tm="0">
                                          <p:val>
                                            <p:strVal val="#ppt_x"/>
                                          </p:val>
                                        </p:tav>
                                        <p:tav tm="100000">
                                          <p:val>
                                            <p:strVal val="#ppt_x"/>
                                          </p:val>
                                        </p:tav>
                                      </p:tavLst>
                                    </p:anim>
                                    <p:anim calcmode="lin" valueType="num">
                                      <p:cBhvr additive="base">
                                        <p:cTn id="57" dur="1000" fill="hold"/>
                                        <p:tgtEl>
                                          <p:spTgt spid="83"/>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71"/>
                                        </p:tgtEl>
                                        <p:attrNameLst>
                                          <p:attrName>style.visibility</p:attrName>
                                        </p:attrNameLst>
                                      </p:cBhvr>
                                      <p:to>
                                        <p:strVal val="visible"/>
                                      </p:to>
                                    </p:set>
                                    <p:anim calcmode="lin" valueType="num">
                                      <p:cBhvr additive="base">
                                        <p:cTn id="62" dur="1000" fill="hold"/>
                                        <p:tgtEl>
                                          <p:spTgt spid="71"/>
                                        </p:tgtEl>
                                        <p:attrNameLst>
                                          <p:attrName>ppt_x</p:attrName>
                                        </p:attrNameLst>
                                      </p:cBhvr>
                                      <p:tavLst>
                                        <p:tav tm="0">
                                          <p:val>
                                            <p:strVal val="#ppt_x"/>
                                          </p:val>
                                        </p:tav>
                                        <p:tav tm="100000">
                                          <p:val>
                                            <p:strVal val="#ppt_x"/>
                                          </p:val>
                                        </p:tav>
                                      </p:tavLst>
                                    </p:anim>
                                    <p:anim calcmode="lin" valueType="num">
                                      <p:cBhvr additive="base">
                                        <p:cTn id="63" dur="1000" fill="hold"/>
                                        <p:tgtEl>
                                          <p:spTgt spid="71"/>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81"/>
                                        </p:tgtEl>
                                        <p:attrNameLst>
                                          <p:attrName>style.visibility</p:attrName>
                                        </p:attrNameLst>
                                      </p:cBhvr>
                                      <p:to>
                                        <p:strVal val="visible"/>
                                      </p:to>
                                    </p:set>
                                    <p:anim calcmode="lin" valueType="num">
                                      <p:cBhvr additive="base">
                                        <p:cTn id="66" dur="1000" fill="hold"/>
                                        <p:tgtEl>
                                          <p:spTgt spid="81"/>
                                        </p:tgtEl>
                                        <p:attrNameLst>
                                          <p:attrName>ppt_x</p:attrName>
                                        </p:attrNameLst>
                                      </p:cBhvr>
                                      <p:tavLst>
                                        <p:tav tm="0">
                                          <p:val>
                                            <p:strVal val="#ppt_x"/>
                                          </p:val>
                                        </p:tav>
                                        <p:tav tm="100000">
                                          <p:val>
                                            <p:strVal val="#ppt_x"/>
                                          </p:val>
                                        </p:tav>
                                      </p:tavLst>
                                    </p:anim>
                                    <p:anim calcmode="lin" valueType="num">
                                      <p:cBhvr additive="base">
                                        <p:cTn id="67" dur="1000" fill="hold"/>
                                        <p:tgtEl>
                                          <p:spTgt spid="8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69"/>
                                        </p:tgtEl>
                                        <p:attrNameLst>
                                          <p:attrName>style.visibility</p:attrName>
                                        </p:attrNameLst>
                                      </p:cBhvr>
                                      <p:to>
                                        <p:strVal val="visible"/>
                                      </p:to>
                                    </p:set>
                                    <p:anim calcmode="lin" valueType="num">
                                      <p:cBhvr additive="base">
                                        <p:cTn id="70" dur="1000" fill="hold"/>
                                        <p:tgtEl>
                                          <p:spTgt spid="69"/>
                                        </p:tgtEl>
                                        <p:attrNameLst>
                                          <p:attrName>ppt_x</p:attrName>
                                        </p:attrNameLst>
                                      </p:cBhvr>
                                      <p:tavLst>
                                        <p:tav tm="0">
                                          <p:val>
                                            <p:strVal val="#ppt_x"/>
                                          </p:val>
                                        </p:tav>
                                        <p:tav tm="100000">
                                          <p:val>
                                            <p:strVal val="#ppt_x"/>
                                          </p:val>
                                        </p:tav>
                                      </p:tavLst>
                                    </p:anim>
                                    <p:anim calcmode="lin" valueType="num">
                                      <p:cBhvr additive="base">
                                        <p:cTn id="71" dur="1000" fill="hold"/>
                                        <p:tgtEl>
                                          <p:spTgt spid="69"/>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89"/>
                                        </p:tgtEl>
                                        <p:attrNameLst>
                                          <p:attrName>style.visibility</p:attrName>
                                        </p:attrNameLst>
                                      </p:cBhvr>
                                      <p:to>
                                        <p:strVal val="visible"/>
                                      </p:to>
                                    </p:set>
                                    <p:anim calcmode="lin" valueType="num">
                                      <p:cBhvr additive="base">
                                        <p:cTn id="74" dur="1000" fill="hold"/>
                                        <p:tgtEl>
                                          <p:spTgt spid="89"/>
                                        </p:tgtEl>
                                        <p:attrNameLst>
                                          <p:attrName>ppt_x</p:attrName>
                                        </p:attrNameLst>
                                      </p:cBhvr>
                                      <p:tavLst>
                                        <p:tav tm="0">
                                          <p:val>
                                            <p:strVal val="#ppt_x"/>
                                          </p:val>
                                        </p:tav>
                                        <p:tav tm="100000">
                                          <p:val>
                                            <p:strVal val="#ppt_x"/>
                                          </p:val>
                                        </p:tav>
                                      </p:tavLst>
                                    </p:anim>
                                    <p:anim calcmode="lin" valueType="num">
                                      <p:cBhvr additive="base">
                                        <p:cTn id="75" dur="1000" fill="hold"/>
                                        <p:tgtEl>
                                          <p:spTgt spid="89"/>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anim calcmode="lin" valueType="num">
                                      <p:cBhvr additive="base">
                                        <p:cTn id="78" dur="1000" fill="hold"/>
                                        <p:tgtEl>
                                          <p:spTgt spid="70"/>
                                        </p:tgtEl>
                                        <p:attrNameLst>
                                          <p:attrName>ppt_x</p:attrName>
                                        </p:attrNameLst>
                                      </p:cBhvr>
                                      <p:tavLst>
                                        <p:tav tm="0">
                                          <p:val>
                                            <p:strVal val="#ppt_x"/>
                                          </p:val>
                                        </p:tav>
                                        <p:tav tm="100000">
                                          <p:val>
                                            <p:strVal val="#ppt_x"/>
                                          </p:val>
                                        </p:tav>
                                      </p:tavLst>
                                    </p:anim>
                                    <p:anim calcmode="lin" valueType="num">
                                      <p:cBhvr additive="base">
                                        <p:cTn id="79" dur="1000" fill="hold"/>
                                        <p:tgtEl>
                                          <p:spTgt spid="70"/>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90"/>
                                        </p:tgtEl>
                                        <p:attrNameLst>
                                          <p:attrName>style.visibility</p:attrName>
                                        </p:attrNameLst>
                                      </p:cBhvr>
                                      <p:to>
                                        <p:strVal val="visible"/>
                                      </p:to>
                                    </p:set>
                                    <p:anim calcmode="lin" valueType="num">
                                      <p:cBhvr additive="base">
                                        <p:cTn id="82" dur="1000" fill="hold"/>
                                        <p:tgtEl>
                                          <p:spTgt spid="90"/>
                                        </p:tgtEl>
                                        <p:attrNameLst>
                                          <p:attrName>ppt_x</p:attrName>
                                        </p:attrNameLst>
                                      </p:cBhvr>
                                      <p:tavLst>
                                        <p:tav tm="0">
                                          <p:val>
                                            <p:strVal val="#ppt_x"/>
                                          </p:val>
                                        </p:tav>
                                        <p:tav tm="100000">
                                          <p:val>
                                            <p:strVal val="#ppt_x"/>
                                          </p:val>
                                        </p:tav>
                                      </p:tavLst>
                                    </p:anim>
                                    <p:anim calcmode="lin" valueType="num">
                                      <p:cBhvr additive="base">
                                        <p:cTn id="83" dur="1000" fill="hold"/>
                                        <p:tgtEl>
                                          <p:spTgt spid="90"/>
                                        </p:tgtEl>
                                        <p:attrNameLst>
                                          <p:attrName>ppt_y</p:attrName>
                                        </p:attrNameLst>
                                      </p:cBhvr>
                                      <p:tavLst>
                                        <p:tav tm="0">
                                          <p:val>
                                            <p:strVal val="1+#ppt_h/2"/>
                                          </p:val>
                                        </p:tav>
                                        <p:tav tm="100000">
                                          <p:val>
                                            <p:strVal val="#ppt_y"/>
                                          </p:val>
                                        </p:tav>
                                      </p:tavLst>
                                    </p:anim>
                                  </p:childTnLst>
                                </p:cTn>
                              </p:par>
                              <p:par>
                                <p:cTn id="84" presetID="2" presetClass="entr" presetSubtype="4" fill="hold" grpId="0" nodeType="withEffect">
                                  <p:stCondLst>
                                    <p:cond delay="0"/>
                                  </p:stCondLst>
                                  <p:childTnLst>
                                    <p:set>
                                      <p:cBhvr>
                                        <p:cTn id="85" dur="1" fill="hold">
                                          <p:stCondLst>
                                            <p:cond delay="0"/>
                                          </p:stCondLst>
                                        </p:cTn>
                                        <p:tgtEl>
                                          <p:spTgt spid="68"/>
                                        </p:tgtEl>
                                        <p:attrNameLst>
                                          <p:attrName>style.visibility</p:attrName>
                                        </p:attrNameLst>
                                      </p:cBhvr>
                                      <p:to>
                                        <p:strVal val="visible"/>
                                      </p:to>
                                    </p:set>
                                    <p:anim calcmode="lin" valueType="num">
                                      <p:cBhvr additive="base">
                                        <p:cTn id="86" dur="1000" fill="hold"/>
                                        <p:tgtEl>
                                          <p:spTgt spid="68"/>
                                        </p:tgtEl>
                                        <p:attrNameLst>
                                          <p:attrName>ppt_x</p:attrName>
                                        </p:attrNameLst>
                                      </p:cBhvr>
                                      <p:tavLst>
                                        <p:tav tm="0">
                                          <p:val>
                                            <p:strVal val="#ppt_x"/>
                                          </p:val>
                                        </p:tav>
                                        <p:tav tm="100000">
                                          <p:val>
                                            <p:strVal val="#ppt_x"/>
                                          </p:val>
                                        </p:tav>
                                      </p:tavLst>
                                    </p:anim>
                                    <p:anim calcmode="lin" valueType="num">
                                      <p:cBhvr additive="base">
                                        <p:cTn id="87" dur="1000" fill="hold"/>
                                        <p:tgtEl>
                                          <p:spTgt spid="68"/>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88"/>
                                        </p:tgtEl>
                                        <p:attrNameLst>
                                          <p:attrName>style.visibility</p:attrName>
                                        </p:attrNameLst>
                                      </p:cBhvr>
                                      <p:to>
                                        <p:strVal val="visible"/>
                                      </p:to>
                                    </p:set>
                                    <p:anim calcmode="lin" valueType="num">
                                      <p:cBhvr additive="base">
                                        <p:cTn id="90" dur="1000" fill="hold"/>
                                        <p:tgtEl>
                                          <p:spTgt spid="88"/>
                                        </p:tgtEl>
                                        <p:attrNameLst>
                                          <p:attrName>ppt_x</p:attrName>
                                        </p:attrNameLst>
                                      </p:cBhvr>
                                      <p:tavLst>
                                        <p:tav tm="0">
                                          <p:val>
                                            <p:strVal val="#ppt_x"/>
                                          </p:val>
                                        </p:tav>
                                        <p:tav tm="100000">
                                          <p:val>
                                            <p:strVal val="#ppt_x"/>
                                          </p:val>
                                        </p:tav>
                                      </p:tavLst>
                                    </p:anim>
                                    <p:anim calcmode="lin" valueType="num">
                                      <p:cBhvr additive="base">
                                        <p:cTn id="91" dur="1000" fill="hold"/>
                                        <p:tgtEl>
                                          <p:spTgt spid="88"/>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67"/>
                                        </p:tgtEl>
                                        <p:attrNameLst>
                                          <p:attrName>style.visibility</p:attrName>
                                        </p:attrNameLst>
                                      </p:cBhvr>
                                      <p:to>
                                        <p:strVal val="visible"/>
                                      </p:to>
                                    </p:set>
                                    <p:anim calcmode="lin" valueType="num">
                                      <p:cBhvr additive="base">
                                        <p:cTn id="94" dur="1000" fill="hold"/>
                                        <p:tgtEl>
                                          <p:spTgt spid="67"/>
                                        </p:tgtEl>
                                        <p:attrNameLst>
                                          <p:attrName>ppt_x</p:attrName>
                                        </p:attrNameLst>
                                      </p:cBhvr>
                                      <p:tavLst>
                                        <p:tav tm="0">
                                          <p:val>
                                            <p:strVal val="#ppt_x"/>
                                          </p:val>
                                        </p:tav>
                                        <p:tav tm="100000">
                                          <p:val>
                                            <p:strVal val="#ppt_x"/>
                                          </p:val>
                                        </p:tav>
                                      </p:tavLst>
                                    </p:anim>
                                    <p:anim calcmode="lin" valueType="num">
                                      <p:cBhvr additive="base">
                                        <p:cTn id="95" dur="10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8" fill="hold" nodeType="clickEffect">
                                  <p:stCondLst>
                                    <p:cond delay="0"/>
                                  </p:stCondLst>
                                  <p:childTnLst>
                                    <p:set>
                                      <p:cBhvr>
                                        <p:cTn id="99" dur="1" fill="hold">
                                          <p:stCondLst>
                                            <p:cond delay="0"/>
                                          </p:stCondLst>
                                        </p:cTn>
                                        <p:tgtEl>
                                          <p:spTgt spid="73"/>
                                        </p:tgtEl>
                                        <p:attrNameLst>
                                          <p:attrName>style.visibility</p:attrName>
                                        </p:attrNameLst>
                                      </p:cBhvr>
                                      <p:to>
                                        <p:strVal val="visible"/>
                                      </p:to>
                                    </p:set>
                                    <p:anim calcmode="lin" valueType="num">
                                      <p:cBhvr additive="base">
                                        <p:cTn id="100" dur="1000" fill="hold"/>
                                        <p:tgtEl>
                                          <p:spTgt spid="73"/>
                                        </p:tgtEl>
                                        <p:attrNameLst>
                                          <p:attrName>ppt_x</p:attrName>
                                        </p:attrNameLst>
                                      </p:cBhvr>
                                      <p:tavLst>
                                        <p:tav tm="0">
                                          <p:val>
                                            <p:strVal val="0-#ppt_w/2"/>
                                          </p:val>
                                        </p:tav>
                                        <p:tav tm="100000">
                                          <p:val>
                                            <p:strVal val="#ppt_x"/>
                                          </p:val>
                                        </p:tav>
                                      </p:tavLst>
                                    </p:anim>
                                    <p:anim calcmode="lin" valueType="num">
                                      <p:cBhvr additive="base">
                                        <p:cTn id="101" dur="1000" fill="hold"/>
                                        <p:tgtEl>
                                          <p:spTgt spid="73"/>
                                        </p:tgtEl>
                                        <p:attrNameLst>
                                          <p:attrName>ppt_y</p:attrName>
                                        </p:attrNameLst>
                                      </p:cBhvr>
                                      <p:tavLst>
                                        <p:tav tm="0">
                                          <p:val>
                                            <p:strVal val="#ppt_y"/>
                                          </p:val>
                                        </p:tav>
                                        <p:tav tm="100000">
                                          <p:val>
                                            <p:strVal val="#ppt_y"/>
                                          </p:val>
                                        </p:tav>
                                      </p:tavLst>
                                    </p:anim>
                                  </p:childTnLst>
                                </p:cTn>
                              </p:par>
                              <p:par>
                                <p:cTn id="102" presetID="2" presetClass="entr" presetSubtype="8" fill="hold" nodeType="withEffect">
                                  <p:stCondLst>
                                    <p:cond delay="0"/>
                                  </p:stCondLst>
                                  <p:childTnLst>
                                    <p:set>
                                      <p:cBhvr>
                                        <p:cTn id="103" dur="1" fill="hold">
                                          <p:stCondLst>
                                            <p:cond delay="0"/>
                                          </p:stCondLst>
                                        </p:cTn>
                                        <p:tgtEl>
                                          <p:spTgt spid="84"/>
                                        </p:tgtEl>
                                        <p:attrNameLst>
                                          <p:attrName>style.visibility</p:attrName>
                                        </p:attrNameLst>
                                      </p:cBhvr>
                                      <p:to>
                                        <p:strVal val="visible"/>
                                      </p:to>
                                    </p:set>
                                    <p:anim calcmode="lin" valueType="num">
                                      <p:cBhvr additive="base">
                                        <p:cTn id="104" dur="1000" fill="hold"/>
                                        <p:tgtEl>
                                          <p:spTgt spid="84"/>
                                        </p:tgtEl>
                                        <p:attrNameLst>
                                          <p:attrName>ppt_x</p:attrName>
                                        </p:attrNameLst>
                                      </p:cBhvr>
                                      <p:tavLst>
                                        <p:tav tm="0">
                                          <p:val>
                                            <p:strVal val="0-#ppt_w/2"/>
                                          </p:val>
                                        </p:tav>
                                        <p:tav tm="100000">
                                          <p:val>
                                            <p:strVal val="#ppt_x"/>
                                          </p:val>
                                        </p:tav>
                                      </p:tavLst>
                                    </p:anim>
                                    <p:anim calcmode="lin" valueType="num">
                                      <p:cBhvr additive="base">
                                        <p:cTn id="105" dur="1000" fill="hold"/>
                                        <p:tgtEl>
                                          <p:spTgt spid="84"/>
                                        </p:tgtEl>
                                        <p:attrNameLst>
                                          <p:attrName>ppt_y</p:attrName>
                                        </p:attrNameLst>
                                      </p:cBhvr>
                                      <p:tavLst>
                                        <p:tav tm="0">
                                          <p:val>
                                            <p:strVal val="#ppt_y"/>
                                          </p:val>
                                        </p:tav>
                                        <p:tav tm="100000">
                                          <p:val>
                                            <p:strVal val="#ppt_y"/>
                                          </p:val>
                                        </p:tav>
                                      </p:tavLst>
                                    </p:anim>
                                  </p:childTnLst>
                                </p:cTn>
                              </p:par>
                              <p:par>
                                <p:cTn id="106" presetID="2" presetClass="entr" presetSubtype="8" fill="hold" grpId="0" nodeType="withEffect">
                                  <p:stCondLst>
                                    <p:cond delay="0"/>
                                  </p:stCondLst>
                                  <p:childTnLst>
                                    <p:set>
                                      <p:cBhvr>
                                        <p:cTn id="107" dur="1" fill="hold">
                                          <p:stCondLst>
                                            <p:cond delay="0"/>
                                          </p:stCondLst>
                                        </p:cTn>
                                        <p:tgtEl>
                                          <p:spTgt spid="87"/>
                                        </p:tgtEl>
                                        <p:attrNameLst>
                                          <p:attrName>style.visibility</p:attrName>
                                        </p:attrNameLst>
                                      </p:cBhvr>
                                      <p:to>
                                        <p:strVal val="visible"/>
                                      </p:to>
                                    </p:set>
                                    <p:anim calcmode="lin" valueType="num">
                                      <p:cBhvr additive="base">
                                        <p:cTn id="108" dur="1000" fill="hold"/>
                                        <p:tgtEl>
                                          <p:spTgt spid="87"/>
                                        </p:tgtEl>
                                        <p:attrNameLst>
                                          <p:attrName>ppt_x</p:attrName>
                                        </p:attrNameLst>
                                      </p:cBhvr>
                                      <p:tavLst>
                                        <p:tav tm="0">
                                          <p:val>
                                            <p:strVal val="0-#ppt_w/2"/>
                                          </p:val>
                                        </p:tav>
                                        <p:tav tm="100000">
                                          <p:val>
                                            <p:strVal val="#ppt_x"/>
                                          </p:val>
                                        </p:tav>
                                      </p:tavLst>
                                    </p:anim>
                                    <p:anim calcmode="lin" valueType="num">
                                      <p:cBhvr additive="base">
                                        <p:cTn id="109" dur="1000" fill="hold"/>
                                        <p:tgtEl>
                                          <p:spTgt spid="87"/>
                                        </p:tgtEl>
                                        <p:attrNameLst>
                                          <p:attrName>ppt_y</p:attrName>
                                        </p:attrNameLst>
                                      </p:cBhvr>
                                      <p:tavLst>
                                        <p:tav tm="0">
                                          <p:val>
                                            <p:strVal val="#ppt_y"/>
                                          </p:val>
                                        </p:tav>
                                        <p:tav tm="100000">
                                          <p:val>
                                            <p:strVal val="#ppt_y"/>
                                          </p:val>
                                        </p:tav>
                                      </p:tavLst>
                                    </p:anim>
                                  </p:childTnLst>
                                </p:cTn>
                              </p:par>
                              <p:par>
                                <p:cTn id="110" presetID="2" presetClass="entr" presetSubtype="8"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 calcmode="lin" valueType="num">
                                      <p:cBhvr additive="base">
                                        <p:cTn id="112" dur="1000" fill="hold"/>
                                        <p:tgtEl>
                                          <p:spTgt spid="85"/>
                                        </p:tgtEl>
                                        <p:attrNameLst>
                                          <p:attrName>ppt_x</p:attrName>
                                        </p:attrNameLst>
                                      </p:cBhvr>
                                      <p:tavLst>
                                        <p:tav tm="0">
                                          <p:val>
                                            <p:strVal val="0-#ppt_w/2"/>
                                          </p:val>
                                        </p:tav>
                                        <p:tav tm="100000">
                                          <p:val>
                                            <p:strVal val="#ppt_x"/>
                                          </p:val>
                                        </p:tav>
                                      </p:tavLst>
                                    </p:anim>
                                    <p:anim calcmode="lin" valueType="num">
                                      <p:cBhvr additive="base">
                                        <p:cTn id="113" dur="1000" fill="hold"/>
                                        <p:tgtEl>
                                          <p:spTgt spid="85"/>
                                        </p:tgtEl>
                                        <p:attrNameLst>
                                          <p:attrName>ppt_y</p:attrName>
                                        </p:attrNameLst>
                                      </p:cBhvr>
                                      <p:tavLst>
                                        <p:tav tm="0">
                                          <p:val>
                                            <p:strVal val="#ppt_y"/>
                                          </p:val>
                                        </p:tav>
                                        <p:tav tm="100000">
                                          <p:val>
                                            <p:strVal val="#ppt_y"/>
                                          </p:val>
                                        </p:tav>
                                      </p:tavLst>
                                    </p:anim>
                                  </p:childTnLst>
                                </p:cTn>
                              </p:par>
                              <p:par>
                                <p:cTn id="114" presetID="2" presetClass="entr" presetSubtype="8" fill="hold" grpId="0" nodeType="withEffect">
                                  <p:stCondLst>
                                    <p:cond delay="0"/>
                                  </p:stCondLst>
                                  <p:childTnLst>
                                    <p:set>
                                      <p:cBhvr>
                                        <p:cTn id="115" dur="1" fill="hold">
                                          <p:stCondLst>
                                            <p:cond delay="0"/>
                                          </p:stCondLst>
                                        </p:cTn>
                                        <p:tgtEl>
                                          <p:spTgt spid="86"/>
                                        </p:tgtEl>
                                        <p:attrNameLst>
                                          <p:attrName>style.visibility</p:attrName>
                                        </p:attrNameLst>
                                      </p:cBhvr>
                                      <p:to>
                                        <p:strVal val="visible"/>
                                      </p:to>
                                    </p:set>
                                    <p:anim calcmode="lin" valueType="num">
                                      <p:cBhvr additive="base">
                                        <p:cTn id="116" dur="1000" fill="hold"/>
                                        <p:tgtEl>
                                          <p:spTgt spid="86"/>
                                        </p:tgtEl>
                                        <p:attrNameLst>
                                          <p:attrName>ppt_x</p:attrName>
                                        </p:attrNameLst>
                                      </p:cBhvr>
                                      <p:tavLst>
                                        <p:tav tm="0">
                                          <p:val>
                                            <p:strVal val="0-#ppt_w/2"/>
                                          </p:val>
                                        </p:tav>
                                        <p:tav tm="100000">
                                          <p:val>
                                            <p:strVal val="#ppt_x"/>
                                          </p:val>
                                        </p:tav>
                                      </p:tavLst>
                                    </p:anim>
                                    <p:anim calcmode="lin" valueType="num">
                                      <p:cBhvr additive="base">
                                        <p:cTn id="117" dur="1000" fill="hold"/>
                                        <p:tgtEl>
                                          <p:spTgt spid="86"/>
                                        </p:tgtEl>
                                        <p:attrNameLst>
                                          <p:attrName>ppt_y</p:attrName>
                                        </p:attrNameLst>
                                      </p:cBhvr>
                                      <p:tavLst>
                                        <p:tav tm="0">
                                          <p:val>
                                            <p:strVal val="#ppt_y"/>
                                          </p:val>
                                        </p:tav>
                                        <p:tav tm="100000">
                                          <p:val>
                                            <p:strVal val="#ppt_y"/>
                                          </p:val>
                                        </p:tav>
                                      </p:tavLst>
                                    </p:anim>
                                  </p:childTnLst>
                                </p:cTn>
                              </p:par>
                              <p:par>
                                <p:cTn id="118" presetID="2" presetClass="entr" presetSubtype="8" fill="hold" grpId="0" nodeType="withEffect">
                                  <p:stCondLst>
                                    <p:cond delay="0"/>
                                  </p:stCondLst>
                                  <p:childTnLst>
                                    <p:set>
                                      <p:cBhvr>
                                        <p:cTn id="119" dur="1" fill="hold">
                                          <p:stCondLst>
                                            <p:cond delay="0"/>
                                          </p:stCondLst>
                                        </p:cTn>
                                        <p:tgtEl>
                                          <p:spTgt spid="72"/>
                                        </p:tgtEl>
                                        <p:attrNameLst>
                                          <p:attrName>style.visibility</p:attrName>
                                        </p:attrNameLst>
                                      </p:cBhvr>
                                      <p:to>
                                        <p:strVal val="visible"/>
                                      </p:to>
                                    </p:set>
                                    <p:anim calcmode="lin" valueType="num">
                                      <p:cBhvr additive="base">
                                        <p:cTn id="120" dur="1000" fill="hold"/>
                                        <p:tgtEl>
                                          <p:spTgt spid="72"/>
                                        </p:tgtEl>
                                        <p:attrNameLst>
                                          <p:attrName>ppt_x</p:attrName>
                                        </p:attrNameLst>
                                      </p:cBhvr>
                                      <p:tavLst>
                                        <p:tav tm="0">
                                          <p:val>
                                            <p:strVal val="0-#ppt_w/2"/>
                                          </p:val>
                                        </p:tav>
                                        <p:tav tm="100000">
                                          <p:val>
                                            <p:strVal val="#ppt_x"/>
                                          </p:val>
                                        </p:tav>
                                      </p:tavLst>
                                    </p:anim>
                                    <p:anim calcmode="lin" valueType="num">
                                      <p:cBhvr additive="base">
                                        <p:cTn id="121" dur="1000" fill="hold"/>
                                        <p:tgtEl>
                                          <p:spTgt spid="72"/>
                                        </p:tgtEl>
                                        <p:attrNameLst>
                                          <p:attrName>ppt_y</p:attrName>
                                        </p:attrNameLst>
                                      </p:cBhvr>
                                      <p:tavLst>
                                        <p:tav tm="0">
                                          <p:val>
                                            <p:strVal val="#ppt_y"/>
                                          </p:val>
                                        </p:tav>
                                        <p:tav tm="100000">
                                          <p:val>
                                            <p:strVal val="#ppt_y"/>
                                          </p:val>
                                        </p:tav>
                                      </p:tavLst>
                                    </p:anim>
                                  </p:childTnLst>
                                </p:cTn>
                              </p:par>
                              <p:par>
                                <p:cTn id="122" presetID="2" presetClass="entr" presetSubtype="8" fill="hold" grpId="0" nodeType="withEffect">
                                  <p:stCondLst>
                                    <p:cond delay="0"/>
                                  </p:stCondLst>
                                  <p:childTnLst>
                                    <p:set>
                                      <p:cBhvr>
                                        <p:cTn id="123" dur="1" fill="hold">
                                          <p:stCondLst>
                                            <p:cond delay="0"/>
                                          </p:stCondLst>
                                        </p:cTn>
                                        <p:tgtEl>
                                          <p:spTgt spid="66"/>
                                        </p:tgtEl>
                                        <p:attrNameLst>
                                          <p:attrName>style.visibility</p:attrName>
                                        </p:attrNameLst>
                                      </p:cBhvr>
                                      <p:to>
                                        <p:strVal val="visible"/>
                                      </p:to>
                                    </p:set>
                                    <p:anim calcmode="lin" valueType="num">
                                      <p:cBhvr additive="base">
                                        <p:cTn id="124" dur="1000" fill="hold"/>
                                        <p:tgtEl>
                                          <p:spTgt spid="66"/>
                                        </p:tgtEl>
                                        <p:attrNameLst>
                                          <p:attrName>ppt_x</p:attrName>
                                        </p:attrNameLst>
                                      </p:cBhvr>
                                      <p:tavLst>
                                        <p:tav tm="0">
                                          <p:val>
                                            <p:strVal val="0-#ppt_w/2"/>
                                          </p:val>
                                        </p:tav>
                                        <p:tav tm="100000">
                                          <p:val>
                                            <p:strVal val="#ppt_x"/>
                                          </p:val>
                                        </p:tav>
                                      </p:tavLst>
                                    </p:anim>
                                    <p:anim calcmode="lin" valueType="num">
                                      <p:cBhvr additive="base">
                                        <p:cTn id="125" dur="1000" fill="hold"/>
                                        <p:tgtEl>
                                          <p:spTgt spid="66"/>
                                        </p:tgtEl>
                                        <p:attrNameLst>
                                          <p:attrName>ppt_y</p:attrName>
                                        </p:attrNameLst>
                                      </p:cBhvr>
                                      <p:tavLst>
                                        <p:tav tm="0">
                                          <p:val>
                                            <p:strVal val="#ppt_y"/>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4" fill="hold" nodeType="clickEffect">
                                  <p:stCondLst>
                                    <p:cond delay="0"/>
                                  </p:stCondLst>
                                  <p:childTnLst>
                                    <p:set>
                                      <p:cBhvr>
                                        <p:cTn id="129" dur="1" fill="hold">
                                          <p:stCondLst>
                                            <p:cond delay="0"/>
                                          </p:stCondLst>
                                        </p:cTn>
                                        <p:tgtEl>
                                          <p:spTgt spid="95"/>
                                        </p:tgtEl>
                                        <p:attrNameLst>
                                          <p:attrName>style.visibility</p:attrName>
                                        </p:attrNameLst>
                                      </p:cBhvr>
                                      <p:to>
                                        <p:strVal val="visible"/>
                                      </p:to>
                                    </p:set>
                                    <p:anim calcmode="lin" valueType="num">
                                      <p:cBhvr additive="base">
                                        <p:cTn id="130" dur="1000" fill="hold"/>
                                        <p:tgtEl>
                                          <p:spTgt spid="95"/>
                                        </p:tgtEl>
                                        <p:attrNameLst>
                                          <p:attrName>ppt_x</p:attrName>
                                        </p:attrNameLst>
                                      </p:cBhvr>
                                      <p:tavLst>
                                        <p:tav tm="0">
                                          <p:val>
                                            <p:strVal val="#ppt_x"/>
                                          </p:val>
                                        </p:tav>
                                        <p:tav tm="100000">
                                          <p:val>
                                            <p:strVal val="#ppt_x"/>
                                          </p:val>
                                        </p:tav>
                                      </p:tavLst>
                                    </p:anim>
                                    <p:anim calcmode="lin" valueType="num">
                                      <p:cBhvr additive="base">
                                        <p:cTn id="131" dur="1000" fill="hold"/>
                                        <p:tgtEl>
                                          <p:spTgt spid="95"/>
                                        </p:tgtEl>
                                        <p:attrNameLst>
                                          <p:attrName>ppt_y</p:attrName>
                                        </p:attrNameLst>
                                      </p:cBhvr>
                                      <p:tavLst>
                                        <p:tav tm="0">
                                          <p:val>
                                            <p:strVal val="1+#ppt_h/2"/>
                                          </p:val>
                                        </p:tav>
                                        <p:tav tm="100000">
                                          <p:val>
                                            <p:strVal val="#ppt_y"/>
                                          </p:val>
                                        </p:tav>
                                      </p:tavLst>
                                    </p:anim>
                                  </p:childTnLst>
                                </p:cTn>
                              </p:par>
                              <p:par>
                                <p:cTn id="132" presetID="2" presetClass="entr" presetSubtype="4" fill="hold" nodeType="withEffect">
                                  <p:stCondLst>
                                    <p:cond delay="0"/>
                                  </p:stCondLst>
                                  <p:childTnLst>
                                    <p:set>
                                      <p:cBhvr>
                                        <p:cTn id="133" dur="1" fill="hold">
                                          <p:stCondLst>
                                            <p:cond delay="0"/>
                                          </p:stCondLst>
                                        </p:cTn>
                                        <p:tgtEl>
                                          <p:spTgt spid="96"/>
                                        </p:tgtEl>
                                        <p:attrNameLst>
                                          <p:attrName>style.visibility</p:attrName>
                                        </p:attrNameLst>
                                      </p:cBhvr>
                                      <p:to>
                                        <p:strVal val="visible"/>
                                      </p:to>
                                    </p:set>
                                    <p:anim calcmode="lin" valueType="num">
                                      <p:cBhvr additive="base">
                                        <p:cTn id="134" dur="1000" fill="hold"/>
                                        <p:tgtEl>
                                          <p:spTgt spid="96"/>
                                        </p:tgtEl>
                                        <p:attrNameLst>
                                          <p:attrName>ppt_x</p:attrName>
                                        </p:attrNameLst>
                                      </p:cBhvr>
                                      <p:tavLst>
                                        <p:tav tm="0">
                                          <p:val>
                                            <p:strVal val="#ppt_x"/>
                                          </p:val>
                                        </p:tav>
                                        <p:tav tm="100000">
                                          <p:val>
                                            <p:strVal val="#ppt_x"/>
                                          </p:val>
                                        </p:tav>
                                      </p:tavLst>
                                    </p:anim>
                                    <p:anim calcmode="lin" valueType="num">
                                      <p:cBhvr additive="base">
                                        <p:cTn id="135" dur="1000" fill="hold"/>
                                        <p:tgtEl>
                                          <p:spTgt spid="96"/>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93"/>
                                        </p:tgtEl>
                                        <p:attrNameLst>
                                          <p:attrName>style.visibility</p:attrName>
                                        </p:attrNameLst>
                                      </p:cBhvr>
                                      <p:to>
                                        <p:strVal val="visible"/>
                                      </p:to>
                                    </p:set>
                                    <p:anim calcmode="lin" valueType="num">
                                      <p:cBhvr additive="base">
                                        <p:cTn id="138" dur="1000" fill="hold"/>
                                        <p:tgtEl>
                                          <p:spTgt spid="93"/>
                                        </p:tgtEl>
                                        <p:attrNameLst>
                                          <p:attrName>ppt_x</p:attrName>
                                        </p:attrNameLst>
                                      </p:cBhvr>
                                      <p:tavLst>
                                        <p:tav tm="0">
                                          <p:val>
                                            <p:strVal val="#ppt_x"/>
                                          </p:val>
                                        </p:tav>
                                        <p:tav tm="100000">
                                          <p:val>
                                            <p:strVal val="#ppt_x"/>
                                          </p:val>
                                        </p:tav>
                                      </p:tavLst>
                                    </p:anim>
                                    <p:anim calcmode="lin" valueType="num">
                                      <p:cBhvr additive="base">
                                        <p:cTn id="139" dur="1000" fill="hold"/>
                                        <p:tgtEl>
                                          <p:spTgt spid="93"/>
                                        </p:tgtEl>
                                        <p:attrNameLst>
                                          <p:attrName>ppt_y</p:attrName>
                                        </p:attrNameLst>
                                      </p:cBhvr>
                                      <p:tavLst>
                                        <p:tav tm="0">
                                          <p:val>
                                            <p:strVal val="1+#ppt_h/2"/>
                                          </p:val>
                                        </p:tav>
                                        <p:tav tm="100000">
                                          <p:val>
                                            <p:strVal val="#ppt_y"/>
                                          </p:val>
                                        </p:tav>
                                      </p:tavLst>
                                    </p:anim>
                                  </p:childTnLst>
                                </p:cTn>
                              </p:par>
                              <p:par>
                                <p:cTn id="140" presetID="2" presetClass="entr" presetSubtype="4" fill="hold" grpId="0" nodeType="withEffect">
                                  <p:stCondLst>
                                    <p:cond delay="0"/>
                                  </p:stCondLst>
                                  <p:childTnLst>
                                    <p:set>
                                      <p:cBhvr>
                                        <p:cTn id="141" dur="1" fill="hold">
                                          <p:stCondLst>
                                            <p:cond delay="0"/>
                                          </p:stCondLst>
                                        </p:cTn>
                                        <p:tgtEl>
                                          <p:spTgt spid="94"/>
                                        </p:tgtEl>
                                        <p:attrNameLst>
                                          <p:attrName>style.visibility</p:attrName>
                                        </p:attrNameLst>
                                      </p:cBhvr>
                                      <p:to>
                                        <p:strVal val="visible"/>
                                      </p:to>
                                    </p:set>
                                    <p:anim calcmode="lin" valueType="num">
                                      <p:cBhvr additive="base">
                                        <p:cTn id="142" dur="1000" fill="hold"/>
                                        <p:tgtEl>
                                          <p:spTgt spid="94"/>
                                        </p:tgtEl>
                                        <p:attrNameLst>
                                          <p:attrName>ppt_x</p:attrName>
                                        </p:attrNameLst>
                                      </p:cBhvr>
                                      <p:tavLst>
                                        <p:tav tm="0">
                                          <p:val>
                                            <p:strVal val="#ppt_x"/>
                                          </p:val>
                                        </p:tav>
                                        <p:tav tm="100000">
                                          <p:val>
                                            <p:strVal val="#ppt_x"/>
                                          </p:val>
                                        </p:tav>
                                      </p:tavLst>
                                    </p:anim>
                                    <p:anim calcmode="lin" valueType="num">
                                      <p:cBhvr additive="base">
                                        <p:cTn id="143" dur="1000" fill="hold"/>
                                        <p:tgtEl>
                                          <p:spTgt spid="94"/>
                                        </p:tgtEl>
                                        <p:attrNameLst>
                                          <p:attrName>ppt_y</p:attrName>
                                        </p:attrNameLst>
                                      </p:cBhvr>
                                      <p:tavLst>
                                        <p:tav tm="0">
                                          <p:val>
                                            <p:strVal val="1+#ppt_h/2"/>
                                          </p:val>
                                        </p:tav>
                                        <p:tav tm="100000">
                                          <p:val>
                                            <p:strVal val="#ppt_y"/>
                                          </p:val>
                                        </p:tav>
                                      </p:tavLst>
                                    </p:anim>
                                  </p:childTnLst>
                                </p:cTn>
                              </p:par>
                              <p:par>
                                <p:cTn id="144" presetID="2" presetClass="entr" presetSubtype="4" fill="hold" grpId="0" nodeType="withEffect">
                                  <p:stCondLst>
                                    <p:cond delay="0"/>
                                  </p:stCondLst>
                                  <p:childTnLst>
                                    <p:set>
                                      <p:cBhvr>
                                        <p:cTn id="145" dur="1" fill="hold">
                                          <p:stCondLst>
                                            <p:cond delay="0"/>
                                          </p:stCondLst>
                                        </p:cTn>
                                        <p:tgtEl>
                                          <p:spTgt spid="98"/>
                                        </p:tgtEl>
                                        <p:attrNameLst>
                                          <p:attrName>style.visibility</p:attrName>
                                        </p:attrNameLst>
                                      </p:cBhvr>
                                      <p:to>
                                        <p:strVal val="visible"/>
                                      </p:to>
                                    </p:set>
                                    <p:anim calcmode="lin" valueType="num">
                                      <p:cBhvr additive="base">
                                        <p:cTn id="146" dur="1000" fill="hold"/>
                                        <p:tgtEl>
                                          <p:spTgt spid="98"/>
                                        </p:tgtEl>
                                        <p:attrNameLst>
                                          <p:attrName>ppt_x</p:attrName>
                                        </p:attrNameLst>
                                      </p:cBhvr>
                                      <p:tavLst>
                                        <p:tav tm="0">
                                          <p:val>
                                            <p:strVal val="#ppt_x"/>
                                          </p:val>
                                        </p:tav>
                                        <p:tav tm="100000">
                                          <p:val>
                                            <p:strVal val="#ppt_x"/>
                                          </p:val>
                                        </p:tav>
                                      </p:tavLst>
                                    </p:anim>
                                    <p:anim calcmode="lin" valueType="num">
                                      <p:cBhvr additive="base">
                                        <p:cTn id="147" dur="1000" fill="hold"/>
                                        <p:tgtEl>
                                          <p:spTgt spid="98"/>
                                        </p:tgtEl>
                                        <p:attrNameLst>
                                          <p:attrName>ppt_y</p:attrName>
                                        </p:attrNameLst>
                                      </p:cBhvr>
                                      <p:tavLst>
                                        <p:tav tm="0">
                                          <p:val>
                                            <p:strVal val="1+#ppt_h/2"/>
                                          </p:val>
                                        </p:tav>
                                        <p:tav tm="100000">
                                          <p:val>
                                            <p:strVal val="#ppt_y"/>
                                          </p:val>
                                        </p:tav>
                                      </p:tavLst>
                                    </p:anim>
                                  </p:childTnLst>
                                </p:cTn>
                              </p:par>
                              <p:par>
                                <p:cTn id="148" presetID="2" presetClass="entr" presetSubtype="4" fill="hold" grpId="0" nodeType="withEffect">
                                  <p:stCondLst>
                                    <p:cond delay="0"/>
                                  </p:stCondLst>
                                  <p:childTnLst>
                                    <p:set>
                                      <p:cBhvr>
                                        <p:cTn id="149" dur="1" fill="hold">
                                          <p:stCondLst>
                                            <p:cond delay="0"/>
                                          </p:stCondLst>
                                        </p:cTn>
                                        <p:tgtEl>
                                          <p:spTgt spid="97"/>
                                        </p:tgtEl>
                                        <p:attrNameLst>
                                          <p:attrName>style.visibility</p:attrName>
                                        </p:attrNameLst>
                                      </p:cBhvr>
                                      <p:to>
                                        <p:strVal val="visible"/>
                                      </p:to>
                                    </p:set>
                                    <p:anim calcmode="lin" valueType="num">
                                      <p:cBhvr additive="base">
                                        <p:cTn id="150" dur="1000" fill="hold"/>
                                        <p:tgtEl>
                                          <p:spTgt spid="97"/>
                                        </p:tgtEl>
                                        <p:attrNameLst>
                                          <p:attrName>ppt_x</p:attrName>
                                        </p:attrNameLst>
                                      </p:cBhvr>
                                      <p:tavLst>
                                        <p:tav tm="0">
                                          <p:val>
                                            <p:strVal val="#ppt_x"/>
                                          </p:val>
                                        </p:tav>
                                        <p:tav tm="100000">
                                          <p:val>
                                            <p:strVal val="#ppt_x"/>
                                          </p:val>
                                        </p:tav>
                                      </p:tavLst>
                                    </p:anim>
                                    <p:anim calcmode="lin" valueType="num">
                                      <p:cBhvr additive="base">
                                        <p:cTn id="151" dur="1000" fill="hold"/>
                                        <p:tgtEl>
                                          <p:spTgt spid="97"/>
                                        </p:tgtEl>
                                        <p:attrNameLst>
                                          <p:attrName>ppt_y</p:attrName>
                                        </p:attrNameLst>
                                      </p:cBhvr>
                                      <p:tavLst>
                                        <p:tav tm="0">
                                          <p:val>
                                            <p:strVal val="1+#ppt_h/2"/>
                                          </p:val>
                                        </p:tav>
                                        <p:tav tm="100000">
                                          <p:val>
                                            <p:strVal val="#ppt_y"/>
                                          </p:val>
                                        </p:tav>
                                      </p:tavLst>
                                    </p:anim>
                                  </p:childTnLst>
                                </p:cTn>
                              </p:par>
                              <p:par>
                                <p:cTn id="152" presetID="2" presetClass="entr" presetSubtype="4" fill="hold" grpId="0" nodeType="withEffect">
                                  <p:stCondLst>
                                    <p:cond delay="0"/>
                                  </p:stCondLst>
                                  <p:childTnLst>
                                    <p:set>
                                      <p:cBhvr>
                                        <p:cTn id="153" dur="1" fill="hold">
                                          <p:stCondLst>
                                            <p:cond delay="0"/>
                                          </p:stCondLst>
                                        </p:cTn>
                                        <p:tgtEl>
                                          <p:spTgt spid="92"/>
                                        </p:tgtEl>
                                        <p:attrNameLst>
                                          <p:attrName>style.visibility</p:attrName>
                                        </p:attrNameLst>
                                      </p:cBhvr>
                                      <p:to>
                                        <p:strVal val="visible"/>
                                      </p:to>
                                    </p:set>
                                    <p:anim calcmode="lin" valueType="num">
                                      <p:cBhvr additive="base">
                                        <p:cTn id="154" dur="1000" fill="hold"/>
                                        <p:tgtEl>
                                          <p:spTgt spid="92"/>
                                        </p:tgtEl>
                                        <p:attrNameLst>
                                          <p:attrName>ppt_x</p:attrName>
                                        </p:attrNameLst>
                                      </p:cBhvr>
                                      <p:tavLst>
                                        <p:tav tm="0">
                                          <p:val>
                                            <p:strVal val="#ppt_x"/>
                                          </p:val>
                                        </p:tav>
                                        <p:tav tm="100000">
                                          <p:val>
                                            <p:strVal val="#ppt_x"/>
                                          </p:val>
                                        </p:tav>
                                      </p:tavLst>
                                    </p:anim>
                                    <p:anim calcmode="lin" valueType="num">
                                      <p:cBhvr additive="base">
                                        <p:cTn id="155" dur="1000" fill="hold"/>
                                        <p:tgtEl>
                                          <p:spTgt spid="92"/>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91"/>
                                        </p:tgtEl>
                                        <p:attrNameLst>
                                          <p:attrName>style.visibility</p:attrName>
                                        </p:attrNameLst>
                                      </p:cBhvr>
                                      <p:to>
                                        <p:strVal val="visible"/>
                                      </p:to>
                                    </p:set>
                                    <p:anim calcmode="lin" valueType="num">
                                      <p:cBhvr additive="base">
                                        <p:cTn id="158" dur="1000" fill="hold"/>
                                        <p:tgtEl>
                                          <p:spTgt spid="91"/>
                                        </p:tgtEl>
                                        <p:attrNameLst>
                                          <p:attrName>ppt_x</p:attrName>
                                        </p:attrNameLst>
                                      </p:cBhvr>
                                      <p:tavLst>
                                        <p:tav tm="0">
                                          <p:val>
                                            <p:strVal val="#ppt_x"/>
                                          </p:val>
                                        </p:tav>
                                        <p:tav tm="100000">
                                          <p:val>
                                            <p:strVal val="#ppt_x"/>
                                          </p:val>
                                        </p:tav>
                                      </p:tavLst>
                                    </p:anim>
                                    <p:anim calcmode="lin" valueType="num">
                                      <p:cBhvr additive="base">
                                        <p:cTn id="159" dur="1000" fill="hold"/>
                                        <p:tgtEl>
                                          <p:spTgt spid="91"/>
                                        </p:tgtEl>
                                        <p:attrNameLst>
                                          <p:attrName>ppt_y</p:attrName>
                                        </p:attrNameLst>
                                      </p:cBhvr>
                                      <p:tavLst>
                                        <p:tav tm="0">
                                          <p:val>
                                            <p:strVal val="1+#ppt_h/2"/>
                                          </p:val>
                                        </p:tav>
                                        <p:tav tm="100000">
                                          <p:val>
                                            <p:strVal val="#ppt_y"/>
                                          </p:val>
                                        </p:tav>
                                      </p:tavLst>
                                    </p:anim>
                                  </p:childTnLst>
                                </p:cTn>
                              </p:par>
                              <p:par>
                                <p:cTn id="160" presetID="2" presetClass="entr" presetSubtype="4" fill="hold" grpId="0" nodeType="withEffect">
                                  <p:stCondLst>
                                    <p:cond delay="0"/>
                                  </p:stCondLst>
                                  <p:childTnLst>
                                    <p:set>
                                      <p:cBhvr>
                                        <p:cTn id="161" dur="1" fill="hold">
                                          <p:stCondLst>
                                            <p:cond delay="0"/>
                                          </p:stCondLst>
                                        </p:cTn>
                                        <p:tgtEl>
                                          <p:spTgt spid="99"/>
                                        </p:tgtEl>
                                        <p:attrNameLst>
                                          <p:attrName>style.visibility</p:attrName>
                                        </p:attrNameLst>
                                      </p:cBhvr>
                                      <p:to>
                                        <p:strVal val="visible"/>
                                      </p:to>
                                    </p:set>
                                    <p:anim calcmode="lin" valueType="num">
                                      <p:cBhvr additive="base">
                                        <p:cTn id="162" dur="1000" fill="hold"/>
                                        <p:tgtEl>
                                          <p:spTgt spid="99"/>
                                        </p:tgtEl>
                                        <p:attrNameLst>
                                          <p:attrName>ppt_x</p:attrName>
                                        </p:attrNameLst>
                                      </p:cBhvr>
                                      <p:tavLst>
                                        <p:tav tm="0">
                                          <p:val>
                                            <p:strVal val="#ppt_x"/>
                                          </p:val>
                                        </p:tav>
                                        <p:tav tm="100000">
                                          <p:val>
                                            <p:strVal val="#ppt_x"/>
                                          </p:val>
                                        </p:tav>
                                      </p:tavLst>
                                    </p:anim>
                                    <p:anim calcmode="lin" valueType="num">
                                      <p:cBhvr additive="base">
                                        <p:cTn id="163" dur="10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nodeType="clickEffect">
                                  <p:stCondLst>
                                    <p:cond delay="0"/>
                                  </p:stCondLst>
                                  <p:childTnLst>
                                    <p:set>
                                      <p:cBhvr>
                                        <p:cTn id="167" dur="1" fill="hold">
                                          <p:stCondLst>
                                            <p:cond delay="0"/>
                                          </p:stCondLst>
                                        </p:cTn>
                                        <p:tgtEl>
                                          <p:spTgt spid="100"/>
                                        </p:tgtEl>
                                        <p:attrNameLst>
                                          <p:attrName>style.visibility</p:attrName>
                                        </p:attrNameLst>
                                      </p:cBhvr>
                                      <p:to>
                                        <p:strVal val="visible"/>
                                      </p:to>
                                    </p:set>
                                    <p:anim calcmode="lin" valueType="num">
                                      <p:cBhvr additive="base">
                                        <p:cTn id="168" dur="1000" fill="hold"/>
                                        <p:tgtEl>
                                          <p:spTgt spid="100"/>
                                        </p:tgtEl>
                                        <p:attrNameLst>
                                          <p:attrName>ppt_x</p:attrName>
                                        </p:attrNameLst>
                                      </p:cBhvr>
                                      <p:tavLst>
                                        <p:tav tm="0">
                                          <p:val>
                                            <p:strVal val="#ppt_x"/>
                                          </p:val>
                                        </p:tav>
                                        <p:tav tm="100000">
                                          <p:val>
                                            <p:strVal val="#ppt_x"/>
                                          </p:val>
                                        </p:tav>
                                      </p:tavLst>
                                    </p:anim>
                                    <p:anim calcmode="lin" valueType="num">
                                      <p:cBhvr additive="base">
                                        <p:cTn id="169" dur="1000" fill="hold"/>
                                        <p:tgtEl>
                                          <p:spTgt spid="100"/>
                                        </p:tgtEl>
                                        <p:attrNameLst>
                                          <p:attrName>ppt_y</p:attrName>
                                        </p:attrNameLst>
                                      </p:cBhvr>
                                      <p:tavLst>
                                        <p:tav tm="0">
                                          <p:val>
                                            <p:strVal val="1+#ppt_h/2"/>
                                          </p:val>
                                        </p:tav>
                                        <p:tav tm="100000">
                                          <p:val>
                                            <p:strVal val="#ppt_y"/>
                                          </p:val>
                                        </p:tav>
                                      </p:tavLst>
                                    </p:anim>
                                  </p:childTnLst>
                                </p:cTn>
                              </p:par>
                              <p:par>
                                <p:cTn id="170" presetID="2" presetClass="entr" presetSubtype="4" fill="hold" grpId="0" nodeType="withEffect">
                                  <p:stCondLst>
                                    <p:cond delay="0"/>
                                  </p:stCondLst>
                                  <p:childTnLst>
                                    <p:set>
                                      <p:cBhvr>
                                        <p:cTn id="171" dur="1" fill="hold">
                                          <p:stCondLst>
                                            <p:cond delay="0"/>
                                          </p:stCondLst>
                                        </p:cTn>
                                        <p:tgtEl>
                                          <p:spTgt spid="41"/>
                                        </p:tgtEl>
                                        <p:attrNameLst>
                                          <p:attrName>style.visibility</p:attrName>
                                        </p:attrNameLst>
                                      </p:cBhvr>
                                      <p:to>
                                        <p:strVal val="visible"/>
                                      </p:to>
                                    </p:set>
                                    <p:anim calcmode="lin" valueType="num">
                                      <p:cBhvr additive="base">
                                        <p:cTn id="172" dur="1000" fill="hold"/>
                                        <p:tgtEl>
                                          <p:spTgt spid="41"/>
                                        </p:tgtEl>
                                        <p:attrNameLst>
                                          <p:attrName>ppt_x</p:attrName>
                                        </p:attrNameLst>
                                      </p:cBhvr>
                                      <p:tavLst>
                                        <p:tav tm="0">
                                          <p:val>
                                            <p:strVal val="#ppt_x"/>
                                          </p:val>
                                        </p:tav>
                                        <p:tav tm="100000">
                                          <p:val>
                                            <p:strVal val="#ppt_x"/>
                                          </p:val>
                                        </p:tav>
                                      </p:tavLst>
                                    </p:anim>
                                    <p:anim calcmode="lin" valueType="num">
                                      <p:cBhvr additive="base">
                                        <p:cTn id="173" dur="10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68" grpId="0" animBg="1"/>
      <p:bldP spid="69" grpId="0" animBg="1"/>
      <p:bldP spid="70" grpId="0" animBg="1"/>
      <p:bldP spid="72" grpId="0" animBg="1"/>
      <p:bldP spid="75" grpId="0" animBg="1"/>
      <p:bldP spid="76" grpId="0" animBg="1"/>
      <p:bldP spid="77" grpId="0" animBg="1"/>
      <p:bldP spid="78" grpId="0" animBg="1"/>
      <p:bldP spid="79"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7" grpId="0" animBg="1"/>
      <p:bldP spid="98" grpId="0" animBg="1"/>
      <p:bldP spid="99" grpId="0" animBg="1"/>
      <p:bldP spid="4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rot="19811886">
            <a:off x="1526844" y="1421700"/>
            <a:ext cx="2939451" cy="4418977"/>
          </a:xfrm>
          <a:prstGeom prst="rect">
            <a:avLst/>
          </a:prstGeom>
        </p:spPr>
      </p:pic>
      <p:sp>
        <p:nvSpPr>
          <p:cNvPr id="2" name="矩形 1"/>
          <p:cNvSpPr/>
          <p:nvPr/>
        </p:nvSpPr>
        <p:spPr>
          <a:xfrm>
            <a:off x="1469712" y="417000"/>
            <a:ext cx="2646363" cy="460375"/>
          </a:xfrm>
          <a:prstGeom prst="rect">
            <a:avLst/>
          </a:prstGeom>
        </p:spPr>
        <p:txBody>
          <a:bodyPr wrap="none">
            <a:spAutoFit/>
          </a:bodyPr>
          <a:lstStyle/>
          <a:p>
            <a:pPr algn="l" fontAlgn="auto">
              <a:spcBef>
                <a:spcPts val="0"/>
              </a:spcBef>
              <a:spcAft>
                <a:spcPts val="0"/>
              </a:spcAft>
              <a:defRPr/>
            </a:pPr>
            <a:r>
              <a:rPr lang="zh-CN" altLang="en-US" sz="24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园区能耗分析报告</a:t>
            </a:r>
            <a:endParaRPr lang="zh-CN" altLang="en-US" sz="24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6" name="组合 24"/>
          <p:cNvGrpSpPr/>
          <p:nvPr/>
        </p:nvGrpSpPr>
        <p:grpSpPr bwMode="auto">
          <a:xfrm>
            <a:off x="3752336" y="2341754"/>
            <a:ext cx="2304536" cy="3451321"/>
            <a:chOff x="2595558" y="2572523"/>
            <a:chExt cx="2345871" cy="3252957"/>
          </a:xfrm>
        </p:grpSpPr>
        <p:pic>
          <p:nvPicPr>
            <p:cNvPr id="7" name="图片 6" descr="11.jpg"/>
            <p:cNvPicPr>
              <a:picLocks noChangeAspect="1"/>
            </p:cNvPicPr>
            <p:nvPr/>
          </p:nvPicPr>
          <p:blipFill>
            <a:blip r:embed="rId2"/>
            <a:stretch>
              <a:fillRect/>
            </a:stretch>
          </p:blipFill>
          <p:spPr>
            <a:xfrm rot="21121623">
              <a:off x="2643174" y="2572523"/>
              <a:ext cx="2298255" cy="3252957"/>
            </a:xfrm>
            <a:prstGeom prst="rect">
              <a:avLst/>
            </a:prstGeom>
            <a:effectLst>
              <a:outerShdw blurRad="50800" dist="38100" dir="2700000" algn="tl" rotWithShape="0">
                <a:prstClr val="black">
                  <a:alpha val="40000"/>
                </a:prstClr>
              </a:outerShdw>
            </a:effectLst>
          </p:spPr>
        </p:pic>
        <p:sp>
          <p:nvSpPr>
            <p:cNvPr id="8" name="矩形 7"/>
            <p:cNvSpPr/>
            <p:nvPr/>
          </p:nvSpPr>
          <p:spPr>
            <a:xfrm rot="21120000">
              <a:off x="2595558" y="2816891"/>
              <a:ext cx="642813" cy="71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9" name="组合 23"/>
          <p:cNvGrpSpPr/>
          <p:nvPr/>
        </p:nvGrpSpPr>
        <p:grpSpPr bwMode="auto">
          <a:xfrm>
            <a:off x="5057260" y="2919700"/>
            <a:ext cx="2256199" cy="3449638"/>
            <a:chOff x="3900092" y="3150176"/>
            <a:chExt cx="2298075" cy="3252957"/>
          </a:xfrm>
        </p:grpSpPr>
        <p:pic>
          <p:nvPicPr>
            <p:cNvPr id="10" name="图片 9" descr="8.jpg"/>
            <p:cNvPicPr>
              <a:picLocks noChangeAspect="1"/>
            </p:cNvPicPr>
            <p:nvPr/>
          </p:nvPicPr>
          <p:blipFill>
            <a:blip r:embed="rId3"/>
            <a:stretch>
              <a:fillRect/>
            </a:stretch>
          </p:blipFill>
          <p:spPr>
            <a:xfrm rot="247254">
              <a:off x="3900092" y="3150176"/>
              <a:ext cx="2298075" cy="3252957"/>
            </a:xfrm>
            <a:prstGeom prst="rect">
              <a:avLst/>
            </a:prstGeom>
            <a:effectLst>
              <a:outerShdw blurRad="50800" dist="38100" dir="2700000" algn="tl" rotWithShape="0">
                <a:prstClr val="black">
                  <a:alpha val="40000"/>
                </a:prstClr>
              </a:outerShdw>
            </a:effectLst>
          </p:spPr>
        </p:pic>
        <p:sp>
          <p:nvSpPr>
            <p:cNvPr id="11" name="矩形 10"/>
            <p:cNvSpPr/>
            <p:nvPr/>
          </p:nvSpPr>
          <p:spPr>
            <a:xfrm rot="21840000">
              <a:off x="4143081" y="3242256"/>
              <a:ext cx="643208" cy="71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2" name="组合 22"/>
          <p:cNvGrpSpPr/>
          <p:nvPr/>
        </p:nvGrpSpPr>
        <p:grpSpPr bwMode="auto">
          <a:xfrm>
            <a:off x="6624123" y="1771938"/>
            <a:ext cx="2256200" cy="3449637"/>
            <a:chOff x="5466620" y="2002056"/>
            <a:chExt cx="2298075" cy="3252957"/>
          </a:xfrm>
        </p:grpSpPr>
        <p:pic>
          <p:nvPicPr>
            <p:cNvPr id="13" name="图片 12" descr="9.jpg"/>
            <p:cNvPicPr>
              <a:picLocks noChangeAspect="1"/>
            </p:cNvPicPr>
            <p:nvPr/>
          </p:nvPicPr>
          <p:blipFill>
            <a:blip r:embed="rId4"/>
            <a:stretch>
              <a:fillRect/>
            </a:stretch>
          </p:blipFill>
          <p:spPr>
            <a:xfrm rot="384921">
              <a:off x="5466620" y="2002056"/>
              <a:ext cx="2298075" cy="3252957"/>
            </a:xfrm>
            <a:prstGeom prst="rect">
              <a:avLst/>
            </a:prstGeom>
            <a:effectLst>
              <a:outerShdw blurRad="50800" dist="38100" dir="2700000" algn="tl" rotWithShape="0">
                <a:prstClr val="black">
                  <a:alpha val="40000"/>
                </a:prstClr>
              </a:outerShdw>
            </a:effectLst>
          </p:spPr>
        </p:pic>
        <p:sp>
          <p:nvSpPr>
            <p:cNvPr id="14" name="矩形 13"/>
            <p:cNvSpPr/>
            <p:nvPr/>
          </p:nvSpPr>
          <p:spPr>
            <a:xfrm rot="21960000">
              <a:off x="5738197" y="2070322"/>
              <a:ext cx="643206" cy="71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5" name="组合 21"/>
          <p:cNvGrpSpPr/>
          <p:nvPr/>
        </p:nvGrpSpPr>
        <p:grpSpPr bwMode="auto">
          <a:xfrm>
            <a:off x="7636948" y="2776825"/>
            <a:ext cx="2256200" cy="3449638"/>
            <a:chOff x="6479936" y="3006573"/>
            <a:chExt cx="2298075" cy="3252957"/>
          </a:xfrm>
        </p:grpSpPr>
        <p:pic>
          <p:nvPicPr>
            <p:cNvPr id="16" name="图片 15" descr="5.jpg"/>
            <p:cNvPicPr>
              <a:picLocks noChangeAspect="1"/>
            </p:cNvPicPr>
            <p:nvPr/>
          </p:nvPicPr>
          <p:blipFill>
            <a:blip r:embed="rId5"/>
            <a:stretch>
              <a:fillRect/>
            </a:stretch>
          </p:blipFill>
          <p:spPr>
            <a:xfrm rot="498922">
              <a:off x="6479936" y="3006573"/>
              <a:ext cx="2298075" cy="3252957"/>
            </a:xfrm>
            <a:prstGeom prst="rect">
              <a:avLst/>
            </a:prstGeom>
            <a:effectLst>
              <a:outerShdw blurRad="50800" dist="38100" dir="2700000" algn="tl" rotWithShape="0">
                <a:prstClr val="black">
                  <a:alpha val="40000"/>
                </a:prstClr>
              </a:outerShdw>
            </a:effectLst>
          </p:spPr>
        </p:pic>
        <p:sp>
          <p:nvSpPr>
            <p:cNvPr id="17" name="矩形 16"/>
            <p:cNvSpPr/>
            <p:nvPr/>
          </p:nvSpPr>
          <p:spPr>
            <a:xfrm rot="22140000">
              <a:off x="6808687" y="3058964"/>
              <a:ext cx="641619" cy="71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pic>
        <p:nvPicPr>
          <p:cNvPr id="19" name="图片 18"/>
          <p:cNvPicPr>
            <a:picLocks noChangeAspect="1"/>
          </p:cNvPicPr>
          <p:nvPr/>
        </p:nvPicPr>
        <p:blipFill>
          <a:blip r:embed="rId6"/>
          <a:stretch>
            <a:fillRect/>
          </a:stretch>
        </p:blipFill>
        <p:spPr>
          <a:xfrm>
            <a:off x="434059" y="461888"/>
            <a:ext cx="944962" cy="7132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 calcmode="lin" valueType="num">
                                      <p:cBhvr>
                                        <p:cTn id="17" dur="500" fill="hold"/>
                                        <p:tgtEl>
                                          <p:spTgt spid="9"/>
                                        </p:tgtEl>
                                        <p:attrNameLst>
                                          <p:attrName>ppt_x</p:attrName>
                                        </p:attrNameLst>
                                      </p:cBhvr>
                                      <p:tavLst>
                                        <p:tav tm="0" fmla="#ppt_x+(cos(-2*pi*(1-$))*-#ppt_x-sin(-2*pi*(1-$))*(1-#ppt_y))*(1-$)">
                                          <p:val>
                                            <p:fltVal val="0"/>
                                          </p:val>
                                        </p:tav>
                                        <p:tav tm="100000">
                                          <p:val>
                                            <p:fltVal val="1"/>
                                          </p:val>
                                        </p:tav>
                                      </p:tavLst>
                                    </p:anim>
                                    <p:anim calcmode="lin" valueType="num">
                                      <p:cBhvr>
                                        <p:cTn id="18" dur="5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 calcmode="lin" valueType="num">
                                      <p:cBhvr>
                                        <p:cTn id="25" dur="500" fill="hold"/>
                                        <p:tgtEl>
                                          <p:spTgt spid="12"/>
                                        </p:tgtEl>
                                        <p:attrNameLst>
                                          <p:attrName>ppt_x</p:attrName>
                                        </p:attrNameLst>
                                      </p:cBhvr>
                                      <p:tavLst>
                                        <p:tav tm="0" fmla="#ppt_x+(cos(-2*pi*(1-$))*-#ppt_x-sin(-2*pi*(1-$))*(1-#ppt_y))*(1-$)">
                                          <p:val>
                                            <p:fltVal val="0"/>
                                          </p:val>
                                        </p:tav>
                                        <p:tav tm="100000">
                                          <p:val>
                                            <p:fltVal val="1"/>
                                          </p:val>
                                        </p:tav>
                                      </p:tavLst>
                                    </p:anim>
                                    <p:anim calcmode="lin" valueType="num">
                                      <p:cBhvr>
                                        <p:cTn id="26" dur="5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 calcmode="lin" valueType="num">
                                      <p:cBhvr>
                                        <p:cTn id="33" dur="500" fill="hold"/>
                                        <p:tgtEl>
                                          <p:spTgt spid="15"/>
                                        </p:tgtEl>
                                        <p:attrNameLst>
                                          <p:attrName>ppt_x</p:attrName>
                                        </p:attrNameLst>
                                      </p:cBhvr>
                                      <p:tavLst>
                                        <p:tav tm="0" fmla="#ppt_x+(cos(-2*pi*(1-$))*-#ppt_x-sin(-2*pi*(1-$))*(1-#ppt_y))*(1-$)">
                                          <p:val>
                                            <p:fltVal val="0"/>
                                          </p:val>
                                        </p:tav>
                                        <p:tav tm="100000">
                                          <p:val>
                                            <p:fltVal val="1"/>
                                          </p:val>
                                        </p:tav>
                                      </p:tavLst>
                                    </p:anim>
                                    <p:anim calcmode="lin" valueType="num">
                                      <p:cBhvr>
                                        <p:cTn id="34" dur="500" fill="hold"/>
                                        <p:tgtEl>
                                          <p:spTgt spid="1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a:xfrm>
            <a:off x="1681035" y="2175489"/>
            <a:ext cx="8086782" cy="3444915"/>
            <a:chOff x="357158" y="2250396"/>
            <a:chExt cx="8636131" cy="3678934"/>
          </a:xfrm>
          <a:effectLst>
            <a:reflection blurRad="6350" stA="50000" endA="300" endPos="38500" dist="50800" dir="5400000" sy="-100000" algn="bl" rotWithShape="0"/>
          </a:effectLst>
        </p:grpSpPr>
        <p:pic>
          <p:nvPicPr>
            <p:cNvPr id="3" name="图片 2" descr="5.jpg"/>
            <p:cNvPicPr>
              <a:picLocks noChangeAspect="1"/>
            </p:cNvPicPr>
            <p:nvPr/>
          </p:nvPicPr>
          <p:blipFill>
            <a:blip r:embed="rId1" cstate="print"/>
            <a:stretch>
              <a:fillRect/>
            </a:stretch>
          </p:blipFill>
          <p:spPr>
            <a:xfrm>
              <a:off x="6386525" y="2250396"/>
              <a:ext cx="2606764" cy="3678934"/>
            </a:xfrm>
            <a:prstGeom prst="rect">
              <a:avLst/>
            </a:prstGeom>
            <a:scene3d>
              <a:camera prst="perspectiveContrastingLeftFacing"/>
              <a:lightRig rig="threePt" dir="t"/>
            </a:scene3d>
          </p:spPr>
        </p:pic>
        <p:pic>
          <p:nvPicPr>
            <p:cNvPr id="4" name="图片 3" descr="4.jpg"/>
            <p:cNvPicPr>
              <a:picLocks noChangeAspect="1"/>
            </p:cNvPicPr>
            <p:nvPr/>
          </p:nvPicPr>
          <p:blipFill>
            <a:blip r:embed="rId2" cstate="print"/>
            <a:stretch>
              <a:fillRect/>
            </a:stretch>
          </p:blipFill>
          <p:spPr>
            <a:xfrm>
              <a:off x="357158" y="2250396"/>
              <a:ext cx="2606764" cy="3678934"/>
            </a:xfrm>
            <a:prstGeom prst="rect">
              <a:avLst/>
            </a:prstGeom>
            <a:scene3d>
              <a:camera prst="perspectiveContrastingRightFacing"/>
              <a:lightRig rig="threePt" dir="t"/>
            </a:scene3d>
          </p:spPr>
        </p:pic>
      </p:grpSp>
      <p:grpSp>
        <p:nvGrpSpPr>
          <p:cNvPr id="5" name="组合 11"/>
          <p:cNvGrpSpPr/>
          <p:nvPr/>
        </p:nvGrpSpPr>
        <p:grpSpPr>
          <a:xfrm>
            <a:off x="2934350" y="1412370"/>
            <a:ext cx="5580153" cy="3616598"/>
            <a:chOff x="1404915" y="1643050"/>
            <a:chExt cx="6392979" cy="4143404"/>
          </a:xfrm>
          <a:effectLst>
            <a:outerShdw blurRad="50800" dist="38100" dir="5400000" algn="t" rotWithShape="0">
              <a:prstClr val="black">
                <a:alpha val="40000"/>
              </a:prstClr>
            </a:outerShdw>
            <a:reflection blurRad="6350" stA="50000" endA="300" endPos="38500" dist="50800" dir="5400000" sy="-100000" algn="bl" rotWithShape="0"/>
          </a:effectLst>
        </p:grpSpPr>
        <p:pic>
          <p:nvPicPr>
            <p:cNvPr id="6" name="图片 5" descr="2.jpg"/>
            <p:cNvPicPr>
              <a:picLocks noChangeAspect="1"/>
            </p:cNvPicPr>
            <p:nvPr/>
          </p:nvPicPr>
          <p:blipFill>
            <a:blip r:embed="rId3" cstate="print"/>
            <a:stretch>
              <a:fillRect/>
            </a:stretch>
          </p:blipFill>
          <p:spPr>
            <a:xfrm>
              <a:off x="1404915" y="2107520"/>
              <a:ext cx="2606765" cy="3678934"/>
            </a:xfrm>
            <a:prstGeom prst="rect">
              <a:avLst/>
            </a:prstGeom>
            <a:scene3d>
              <a:camera prst="perspectiveHeroicExtremeRightFacing"/>
              <a:lightRig rig="threePt" dir="t"/>
            </a:scene3d>
          </p:spPr>
        </p:pic>
        <p:pic>
          <p:nvPicPr>
            <p:cNvPr id="7" name="图片 6" descr="3.jpg"/>
            <p:cNvPicPr>
              <a:picLocks noChangeAspect="1"/>
            </p:cNvPicPr>
            <p:nvPr/>
          </p:nvPicPr>
          <p:blipFill>
            <a:blip r:embed="rId4" cstate="print"/>
            <a:stretch>
              <a:fillRect/>
            </a:stretch>
          </p:blipFill>
          <p:spPr>
            <a:xfrm>
              <a:off x="5191129" y="2107520"/>
              <a:ext cx="2606765" cy="3678934"/>
            </a:xfrm>
            <a:prstGeom prst="rect">
              <a:avLst/>
            </a:prstGeom>
            <a:scene3d>
              <a:camera prst="perspectiveHeroicExtremeLeftFacing"/>
              <a:lightRig rig="threePt" dir="t"/>
            </a:scene3d>
          </p:spPr>
        </p:pic>
        <p:pic>
          <p:nvPicPr>
            <p:cNvPr id="8" name="图片 7" descr="1.jpg"/>
            <p:cNvPicPr>
              <a:picLocks noChangeAspect="1"/>
            </p:cNvPicPr>
            <p:nvPr/>
          </p:nvPicPr>
          <p:blipFill>
            <a:blip r:embed="rId5" cstate="print"/>
            <a:stretch>
              <a:fillRect/>
            </a:stretch>
          </p:blipFill>
          <p:spPr>
            <a:xfrm>
              <a:off x="3100376" y="1643050"/>
              <a:ext cx="2928958" cy="4133647"/>
            </a:xfrm>
            <a:prstGeom prst="rect">
              <a:avLst/>
            </a:prstGeom>
          </p:spPr>
        </p:pic>
      </p:grpSp>
      <p:pic>
        <p:nvPicPr>
          <p:cNvPr id="9" name="Picture 2" descr="C:\Users\Administrator\Pictures\图片3.jpg"/>
          <p:cNvPicPr>
            <a:picLocks noChangeAspect="1" noChangeArrowheads="1"/>
          </p:cNvPicPr>
          <p:nvPr/>
        </p:nvPicPr>
        <p:blipFill>
          <a:blip r:embed="rId6"/>
          <a:srcRect/>
          <a:stretch>
            <a:fillRect/>
          </a:stretch>
        </p:blipFill>
        <p:spPr bwMode="auto">
          <a:xfrm>
            <a:off x="4412901" y="1391435"/>
            <a:ext cx="2565400" cy="3621087"/>
          </a:xfrm>
          <a:prstGeom prst="rect">
            <a:avLst/>
          </a:prstGeom>
          <a:noFill/>
          <a:effectLst>
            <a:outerShdw blurRad="50800" dist="38100" dir="5400000" algn="t" rotWithShape="0">
              <a:prstClr val="black">
                <a:alpha val="40000"/>
              </a:prstClr>
            </a:outerShdw>
          </a:effectLst>
        </p:spPr>
      </p:pic>
      <p:sp>
        <p:nvSpPr>
          <p:cNvPr id="10" name="矩形 9"/>
          <p:cNvSpPr/>
          <p:nvPr/>
        </p:nvSpPr>
        <p:spPr>
          <a:xfrm>
            <a:off x="809703" y="765975"/>
            <a:ext cx="3262313" cy="460375"/>
          </a:xfrm>
          <a:prstGeom prst="rect">
            <a:avLst/>
          </a:prstGeom>
        </p:spPr>
        <p:txBody>
          <a:bodyPr wrap="none">
            <a:spAutoFit/>
          </a:bodyPr>
          <a:lstStyle/>
          <a:p>
            <a:pPr algn="l" fontAlgn="auto">
              <a:spcBef>
                <a:spcPts val="0"/>
              </a:spcBef>
              <a:spcAft>
                <a:spcPts val="0"/>
              </a:spcAft>
              <a:defRPr/>
            </a:pPr>
            <a:r>
              <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基础设施月度服务报告</a:t>
            </a:r>
            <a:endParaRPr lang="zh-CN" altLang="en-US" sz="24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5766622" y="5326292"/>
            <a:ext cx="1798637" cy="357187"/>
            <a:chOff x="4763346" y="5535753"/>
            <a:chExt cx="1800000" cy="357190"/>
          </a:xfrm>
        </p:grpSpPr>
        <p:sp>
          <p:nvSpPr>
            <p:cNvPr id="3" name="椭圆 2"/>
            <p:cNvSpPr/>
            <p:nvPr/>
          </p:nvSpPr>
          <p:spPr>
            <a:xfrm>
              <a:off x="5051346" y="5535753"/>
              <a:ext cx="1224000" cy="357190"/>
            </a:xfrm>
            <a:prstGeom prst="ellipse">
              <a:avLst/>
            </a:prstGeom>
            <a:solidFill>
              <a:schemeClr val="tx1">
                <a:lumMod val="95000"/>
                <a:lumOff val="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 name="椭圆 3"/>
            <p:cNvSpPr/>
            <p:nvPr/>
          </p:nvSpPr>
          <p:spPr>
            <a:xfrm>
              <a:off x="4763346" y="5643577"/>
              <a:ext cx="1800000" cy="249365"/>
            </a:xfrm>
            <a:prstGeom prst="ellipse">
              <a:avLst/>
            </a:prstGeom>
            <a:solidFill>
              <a:schemeClr val="bg1">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5" name="同心圆 4"/>
          <p:cNvSpPr/>
          <p:nvPr/>
        </p:nvSpPr>
        <p:spPr>
          <a:xfrm>
            <a:off x="4137847" y="2189392"/>
            <a:ext cx="3132137" cy="3132137"/>
          </a:xfrm>
          <a:prstGeom prst="donut">
            <a:avLst>
              <a:gd name="adj" fmla="val 1588"/>
            </a:avLst>
          </a:prstGeom>
          <a:solidFill>
            <a:schemeClr val="bg1">
              <a:lumMod val="95000"/>
            </a:schemeClr>
          </a:solidFill>
          <a:ln w="12700">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grpSp>
        <p:nvGrpSpPr>
          <p:cNvPr id="6" name="组合 33"/>
          <p:cNvGrpSpPr/>
          <p:nvPr/>
        </p:nvGrpSpPr>
        <p:grpSpPr bwMode="auto">
          <a:xfrm>
            <a:off x="5031256" y="2966577"/>
            <a:ext cx="1506652" cy="1439863"/>
            <a:chOff x="3981778" y="3244130"/>
            <a:chExt cx="1506795" cy="1440000"/>
          </a:xfrm>
        </p:grpSpPr>
        <p:sp>
          <p:nvSpPr>
            <p:cNvPr id="7" name="椭圆 6"/>
            <p:cNvSpPr/>
            <p:nvPr/>
          </p:nvSpPr>
          <p:spPr>
            <a:xfrm>
              <a:off x="3981778" y="3244130"/>
              <a:ext cx="1440000" cy="1440000"/>
            </a:xfrm>
            <a:prstGeom prst="ellipse">
              <a:avLst/>
            </a:prstGeom>
            <a:gradFill flip="none" rotWithShape="1">
              <a:gsLst>
                <a:gs pos="0">
                  <a:srgbClr val="126FE0">
                    <a:shade val="30000"/>
                    <a:satMod val="115000"/>
                  </a:srgbClr>
                </a:gs>
                <a:gs pos="50000">
                  <a:srgbClr val="126FE0">
                    <a:shade val="67500"/>
                    <a:satMod val="115000"/>
                  </a:srgbClr>
                </a:gs>
                <a:gs pos="100000">
                  <a:srgbClr val="126FE0">
                    <a:shade val="100000"/>
                    <a:satMod val="115000"/>
                  </a:srgbClr>
                </a:gs>
              </a:gsLst>
              <a:lin ang="16200000" scaled="1"/>
              <a:tileRect/>
            </a:gradFill>
            <a:ln w="1270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8" name="TextBox 43"/>
            <p:cNvSpPr txBox="1"/>
            <p:nvPr/>
          </p:nvSpPr>
          <p:spPr>
            <a:xfrm>
              <a:off x="4131131" y="3651426"/>
              <a:ext cx="1357442" cy="769514"/>
            </a:xfrm>
            <a:prstGeom prst="rect">
              <a:avLst/>
            </a:prstGeom>
            <a:noFill/>
          </p:spPr>
          <p:txBody>
            <a:bodyPr>
              <a:spAutoFit/>
            </a:bodyPr>
            <a:lstStyle/>
            <a:p>
              <a:pPr fontAlgn="auto">
                <a:spcBef>
                  <a:spcPts val="0"/>
                </a:spcBef>
                <a:spcAft>
                  <a:spcPts val="0"/>
                </a:spcAft>
                <a:defRPr/>
              </a:pPr>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流程管理体系</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100" dirty="0">
                  <a:solidFill>
                    <a:schemeClr val="bg1"/>
                  </a:solidFill>
                </a:rPr>
                <a:t>Process management system</a:t>
              </a:r>
              <a:endParaRPr lang="en-US" sz="1100" dirty="0">
                <a:solidFill>
                  <a:schemeClr val="bg1"/>
                </a:solidFill>
              </a:endParaRPr>
            </a:p>
          </p:txBody>
        </p:sp>
      </p:grpSp>
      <p:grpSp>
        <p:nvGrpSpPr>
          <p:cNvPr id="9" name="组合 8"/>
          <p:cNvGrpSpPr/>
          <p:nvPr/>
        </p:nvGrpSpPr>
        <p:grpSpPr bwMode="auto">
          <a:xfrm>
            <a:off x="5199886" y="1465243"/>
            <a:ext cx="1404538" cy="1270249"/>
            <a:chOff x="4197350" y="1937428"/>
            <a:chExt cx="1093307" cy="1008000"/>
          </a:xfrm>
        </p:grpSpPr>
        <p:sp>
          <p:nvSpPr>
            <p:cNvPr id="10" name="椭圆 9"/>
            <p:cNvSpPr/>
            <p:nvPr/>
          </p:nvSpPr>
          <p:spPr>
            <a:xfrm>
              <a:off x="4197350" y="1937428"/>
              <a:ext cx="1008351" cy="1008000"/>
            </a:xfrm>
            <a:prstGeom prst="ellipse">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1270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1" name="TextBox 44"/>
            <p:cNvSpPr txBox="1"/>
            <p:nvPr/>
          </p:nvSpPr>
          <p:spPr>
            <a:xfrm>
              <a:off x="4237844" y="2138926"/>
              <a:ext cx="1052813" cy="769393"/>
            </a:xfrm>
            <a:prstGeom prst="rect">
              <a:avLst/>
            </a:prstGeom>
            <a:noFill/>
          </p:spPr>
          <p:txBody>
            <a:bodyPr>
              <a:spAutoFit/>
            </a:bodyPr>
            <a:lstStyle/>
            <a:p>
              <a:pPr fontAlgn="auto">
                <a:spcBef>
                  <a:spcPts val="0"/>
                </a:spcBef>
                <a:spcAft>
                  <a:spcPts val="0"/>
                </a:spcAft>
                <a:defRPr/>
              </a:pPr>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事件管理流程</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100" dirty="0">
                  <a:solidFill>
                    <a:schemeClr val="bg1"/>
                  </a:solidFill>
                  <a:effectLst>
                    <a:outerShdw blurRad="38100" dist="38100" dir="2700000" algn="tl">
                      <a:srgbClr val="000000">
                        <a:alpha val="43137"/>
                      </a:srgbClr>
                    </a:outerShdw>
                  </a:effectLst>
                </a:rPr>
                <a:t>Incident Management process</a:t>
              </a:r>
              <a:endParaRPr lang="en-US" sz="1100" dirty="0">
                <a:solidFill>
                  <a:schemeClr val="bg1"/>
                </a:solidFill>
                <a:effectLst>
                  <a:outerShdw blurRad="38100" dist="38100" dir="2700000" algn="tl">
                    <a:srgbClr val="000000">
                      <a:alpha val="43137"/>
                    </a:srgbClr>
                  </a:outerShdw>
                </a:effectLst>
              </a:endParaRPr>
            </a:p>
          </p:txBody>
        </p:sp>
      </p:grpSp>
      <p:grpSp>
        <p:nvGrpSpPr>
          <p:cNvPr id="12" name="组合 11"/>
          <p:cNvGrpSpPr/>
          <p:nvPr/>
        </p:nvGrpSpPr>
        <p:grpSpPr bwMode="auto">
          <a:xfrm>
            <a:off x="6612760" y="2546756"/>
            <a:ext cx="1482053" cy="1242837"/>
            <a:chOff x="5609824" y="2990531"/>
            <a:chExt cx="1129343" cy="1008000"/>
          </a:xfrm>
        </p:grpSpPr>
        <p:sp>
          <p:nvSpPr>
            <p:cNvPr id="13" name="椭圆 12"/>
            <p:cNvSpPr/>
            <p:nvPr/>
          </p:nvSpPr>
          <p:spPr>
            <a:xfrm>
              <a:off x="5609824" y="2990531"/>
              <a:ext cx="1008475" cy="1008000"/>
            </a:xfrm>
            <a:prstGeom prst="ellipse">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1270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 name="TextBox 45"/>
            <p:cNvSpPr txBox="1"/>
            <p:nvPr/>
          </p:nvSpPr>
          <p:spPr>
            <a:xfrm>
              <a:off x="5740220" y="3198252"/>
              <a:ext cx="998947" cy="646073"/>
            </a:xfrm>
            <a:prstGeom prst="rect">
              <a:avLst/>
            </a:prstGeom>
            <a:noFill/>
          </p:spPr>
          <p:txBody>
            <a:bodyPr>
              <a:spAutoFit/>
            </a:bodyPr>
            <a:lstStyle/>
            <a:p>
              <a:pPr fontAlgn="auto">
                <a:spcBef>
                  <a:spcPts val="0"/>
                </a:spcBef>
                <a:spcAft>
                  <a:spcPts val="0"/>
                </a:spcAft>
                <a:defRPr/>
              </a:pPr>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变更管理流程</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100" dirty="0">
                  <a:solidFill>
                    <a:schemeClr val="bg1"/>
                  </a:solidFill>
                </a:rPr>
                <a:t>Change management processes</a:t>
              </a:r>
              <a:endParaRPr lang="en-US" sz="1100" dirty="0">
                <a:solidFill>
                  <a:schemeClr val="bg1"/>
                </a:solidFill>
              </a:endParaRPr>
            </a:p>
          </p:txBody>
        </p:sp>
      </p:grpSp>
      <p:grpSp>
        <p:nvGrpSpPr>
          <p:cNvPr id="15" name="组合 14"/>
          <p:cNvGrpSpPr/>
          <p:nvPr/>
        </p:nvGrpSpPr>
        <p:grpSpPr bwMode="auto">
          <a:xfrm>
            <a:off x="6123809" y="4207167"/>
            <a:ext cx="1343724" cy="1265175"/>
            <a:chOff x="5121757" y="4672969"/>
            <a:chExt cx="1045692" cy="1008000"/>
          </a:xfrm>
        </p:grpSpPr>
        <p:sp>
          <p:nvSpPr>
            <p:cNvPr id="16" name="椭圆 15"/>
            <p:cNvSpPr/>
            <p:nvPr/>
          </p:nvSpPr>
          <p:spPr>
            <a:xfrm>
              <a:off x="5123344" y="4672969"/>
              <a:ext cx="1009195" cy="1008000"/>
            </a:xfrm>
            <a:prstGeom prst="ellipse">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1270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 name="TextBox 46"/>
            <p:cNvSpPr txBox="1"/>
            <p:nvPr/>
          </p:nvSpPr>
          <p:spPr>
            <a:xfrm>
              <a:off x="5121757" y="4923778"/>
              <a:ext cx="1045692" cy="613035"/>
            </a:xfrm>
            <a:prstGeom prst="rect">
              <a:avLst/>
            </a:prstGeom>
            <a:noFill/>
          </p:spPr>
          <p:txBody>
            <a:bodyPr>
              <a:spAutoFit/>
            </a:bodyPr>
            <a:lstStyle/>
            <a:p>
              <a:pPr fontAlgn="auto">
                <a:spcBef>
                  <a:spcPts val="0"/>
                </a:spcBef>
                <a:spcAft>
                  <a:spcPts val="0"/>
                </a:spcAft>
                <a:defRPr/>
              </a:pPr>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配置管理流程</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100" dirty="0">
                  <a:solidFill>
                    <a:schemeClr val="bg1"/>
                  </a:solidFill>
                </a:rPr>
                <a:t>Configuration management processes</a:t>
              </a:r>
              <a:endParaRPr lang="en-US" sz="1100" dirty="0">
                <a:solidFill>
                  <a:schemeClr val="bg1"/>
                </a:solidFill>
              </a:endParaRPr>
            </a:p>
          </p:txBody>
        </p:sp>
      </p:grpSp>
      <p:grpSp>
        <p:nvGrpSpPr>
          <p:cNvPr id="18" name="组合 17"/>
          <p:cNvGrpSpPr/>
          <p:nvPr/>
        </p:nvGrpSpPr>
        <p:grpSpPr bwMode="auto">
          <a:xfrm>
            <a:off x="3426648" y="2638655"/>
            <a:ext cx="1395864" cy="1161256"/>
            <a:chOff x="2732075" y="2990531"/>
            <a:chExt cx="1149811" cy="1008000"/>
          </a:xfrm>
        </p:grpSpPr>
        <p:sp>
          <p:nvSpPr>
            <p:cNvPr id="19" name="椭圆 18"/>
            <p:cNvSpPr/>
            <p:nvPr/>
          </p:nvSpPr>
          <p:spPr>
            <a:xfrm>
              <a:off x="2732075" y="2990531"/>
              <a:ext cx="1008069" cy="1008000"/>
            </a:xfrm>
            <a:prstGeom prst="ellipse">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1270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0" name="TextBox 48"/>
            <p:cNvSpPr txBox="1"/>
            <p:nvPr/>
          </p:nvSpPr>
          <p:spPr>
            <a:xfrm>
              <a:off x="2810316" y="3111917"/>
              <a:ext cx="1071570" cy="814832"/>
            </a:xfrm>
            <a:prstGeom prst="rect">
              <a:avLst/>
            </a:prstGeom>
            <a:noFill/>
          </p:spPr>
          <p:txBody>
            <a:bodyPr>
              <a:spAutoFit/>
            </a:bodyPr>
            <a:lstStyle/>
            <a:p>
              <a:pPr fontAlgn="auto">
                <a:spcBef>
                  <a:spcPts val="0"/>
                </a:spcBef>
                <a:spcAft>
                  <a:spcPts val="0"/>
                </a:spcAft>
                <a:defRPr/>
              </a:pPr>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服务级别</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管理流程</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100" dirty="0">
                  <a:solidFill>
                    <a:schemeClr val="bg1"/>
                  </a:solidFill>
                </a:rPr>
                <a:t>Service Level Management processes</a:t>
              </a:r>
              <a:endParaRPr lang="en-US" sz="1100" dirty="0">
                <a:solidFill>
                  <a:schemeClr val="bg1"/>
                </a:solidFill>
              </a:endParaRPr>
            </a:p>
          </p:txBody>
        </p:sp>
      </p:grpSp>
      <p:sp>
        <p:nvSpPr>
          <p:cNvPr id="21" name="矩形 20"/>
          <p:cNvSpPr>
            <a:spLocks noChangeArrowheads="1"/>
          </p:cNvSpPr>
          <p:nvPr/>
        </p:nvSpPr>
        <p:spPr bwMode="auto">
          <a:xfrm>
            <a:off x="6656445" y="1402483"/>
            <a:ext cx="2312987" cy="646113"/>
          </a:xfrm>
          <a:prstGeom prst="rect">
            <a:avLst/>
          </a:prstGeom>
          <a:noFill/>
          <a:ln w="9525">
            <a:noFill/>
            <a:miter lim="800000"/>
          </a:ln>
        </p:spPr>
        <p:txBody>
          <a:bodyPr>
            <a:spAutoFit/>
          </a:bodyPr>
          <a:lstStyle/>
          <a:p>
            <a:pPr indent="107950" algn="l">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rPr>
              <a:t>数据中心事件管理流程</a:t>
            </a:r>
            <a:endParaRPr lang="en-US" altLang="zh-CN" sz="1200" dirty="0">
              <a:solidFill>
                <a:schemeClr val="bg1"/>
              </a:solidFill>
              <a:latin typeface="微软雅黑" panose="020B0503020204020204" pitchFamily="34" charset="-122"/>
              <a:ea typeface="微软雅黑" panose="020B0503020204020204" pitchFamily="34" charset="-122"/>
            </a:endParaRPr>
          </a:p>
          <a:p>
            <a:pPr indent="107950" algn="l">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rPr>
              <a:t>数据中心事件工作单</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Rectangle 3"/>
          <p:cNvSpPr>
            <a:spLocks noChangeArrowheads="1"/>
          </p:cNvSpPr>
          <p:nvPr/>
        </p:nvSpPr>
        <p:spPr bwMode="auto">
          <a:xfrm>
            <a:off x="7500321" y="4879282"/>
            <a:ext cx="2786062" cy="646112"/>
          </a:xfrm>
          <a:prstGeom prst="rect">
            <a:avLst/>
          </a:prstGeom>
          <a:noFill/>
          <a:ln w="9525">
            <a:noFill/>
            <a:miter lim="800000"/>
          </a:ln>
        </p:spPr>
        <p:txBody>
          <a:bodyPr anchor="ctr">
            <a:spAutoFit/>
          </a:bodyPr>
          <a:lstStyle/>
          <a:p>
            <a:pPr indent="107950" algn="l">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数据中心配置管理流程</a:t>
            </a:r>
            <a:endParaRPr lang="en-US" altLang="zh-CN" sz="1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indent="107950" algn="l">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数据中心基础设施配置项清单</a:t>
            </a:r>
            <a:endParaRPr lang="zh-CN" altLang="en-US"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3" name="Rectangle 3"/>
          <p:cNvSpPr>
            <a:spLocks noChangeArrowheads="1"/>
          </p:cNvSpPr>
          <p:nvPr/>
        </p:nvSpPr>
        <p:spPr bwMode="auto">
          <a:xfrm>
            <a:off x="1329559" y="4510317"/>
            <a:ext cx="2887663" cy="1200150"/>
          </a:xfrm>
          <a:prstGeom prst="rect">
            <a:avLst/>
          </a:prstGeom>
          <a:noFill/>
          <a:ln w="9525">
            <a:noFill/>
            <a:miter lim="800000"/>
          </a:ln>
        </p:spPr>
        <p:txBody>
          <a:bodyPr anchor="ctr">
            <a:spAutoFit/>
          </a:bodyPr>
          <a:lstStyle/>
          <a:p>
            <a:pPr indent="107950" algn="l">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数据中心供应商管理流程</a:t>
            </a:r>
            <a:endParaRPr lang="en-US" altLang="zh-CN" sz="1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indent="107950" algn="l">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数据中心基础设施合格供应商目录</a:t>
            </a:r>
            <a:endPar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indent="107950" algn="l">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数据中心供应商行为记录卡</a:t>
            </a:r>
            <a:endParaRPr lang="en-US" altLang="zh-CN"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indent="107950" algn="l">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数据中心供应商合作考察评价卡</a:t>
            </a:r>
            <a:endParaRPr lang="zh-CN" altLang="en-US"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24" name="Rectangle 3"/>
          <p:cNvSpPr>
            <a:spLocks noChangeArrowheads="1"/>
          </p:cNvSpPr>
          <p:nvPr/>
        </p:nvSpPr>
        <p:spPr bwMode="auto">
          <a:xfrm>
            <a:off x="942209" y="3051354"/>
            <a:ext cx="2484438" cy="646112"/>
          </a:xfrm>
          <a:prstGeom prst="rect">
            <a:avLst/>
          </a:prstGeom>
          <a:noFill/>
          <a:ln w="9525">
            <a:noFill/>
            <a:miter lim="800000"/>
          </a:ln>
        </p:spPr>
        <p:txBody>
          <a:bodyPr anchor="ctr">
            <a:spAutoFit/>
          </a:bodyPr>
          <a:lstStyle/>
          <a:p>
            <a:pPr indent="107950" algn="r">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数据中心服务级别管理流程</a:t>
            </a:r>
            <a:endParaRPr lang="en-US" altLang="zh-CN" sz="1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indent="107950" algn="r">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数据中心客户满意度调查表</a:t>
            </a:r>
            <a:endParaRPr lang="zh-CN" altLang="en-US"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grpSp>
        <p:nvGrpSpPr>
          <p:cNvPr id="25" name="组合 24"/>
          <p:cNvGrpSpPr/>
          <p:nvPr/>
        </p:nvGrpSpPr>
        <p:grpSpPr bwMode="auto">
          <a:xfrm>
            <a:off x="3834634" y="5319942"/>
            <a:ext cx="1800225" cy="357187"/>
            <a:chOff x="4763346" y="5535753"/>
            <a:chExt cx="1800000" cy="357190"/>
          </a:xfrm>
        </p:grpSpPr>
        <p:sp>
          <p:nvSpPr>
            <p:cNvPr id="26" name="椭圆 25"/>
            <p:cNvSpPr/>
            <p:nvPr/>
          </p:nvSpPr>
          <p:spPr>
            <a:xfrm>
              <a:off x="5051346" y="5535753"/>
              <a:ext cx="1224000" cy="357190"/>
            </a:xfrm>
            <a:prstGeom prst="ellipse">
              <a:avLst/>
            </a:prstGeom>
            <a:solidFill>
              <a:schemeClr val="tx1">
                <a:lumMod val="95000"/>
                <a:lumOff val="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7" name="椭圆 26"/>
            <p:cNvSpPr/>
            <p:nvPr/>
          </p:nvSpPr>
          <p:spPr>
            <a:xfrm>
              <a:off x="4763346" y="5643577"/>
              <a:ext cx="1800000" cy="249365"/>
            </a:xfrm>
            <a:prstGeom prst="ellipse">
              <a:avLst/>
            </a:prstGeom>
            <a:solidFill>
              <a:schemeClr val="bg1">
                <a:lumMod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8" name="组合 27"/>
          <p:cNvGrpSpPr/>
          <p:nvPr/>
        </p:nvGrpSpPr>
        <p:grpSpPr bwMode="auto">
          <a:xfrm>
            <a:off x="3933759" y="4207167"/>
            <a:ext cx="1343914" cy="1265175"/>
            <a:chOff x="3209240" y="4672969"/>
            <a:chExt cx="1019889" cy="1008000"/>
          </a:xfrm>
        </p:grpSpPr>
        <p:sp>
          <p:nvSpPr>
            <p:cNvPr id="29" name="椭圆 28"/>
            <p:cNvSpPr/>
            <p:nvPr/>
          </p:nvSpPr>
          <p:spPr>
            <a:xfrm>
              <a:off x="3209240" y="4672969"/>
              <a:ext cx="1008000" cy="1008000"/>
            </a:xfrm>
            <a:prstGeom prst="ellipse">
              <a:avLst/>
            </a:prstGeom>
            <a:gradFill flip="none" rotWithShape="1">
              <a:gsLst>
                <a:gs pos="0">
                  <a:schemeClr val="tx1">
                    <a:lumMod val="50000"/>
                    <a:lumOff val="50000"/>
                    <a:shade val="30000"/>
                    <a:satMod val="1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12700">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0" name="TextBox 47"/>
            <p:cNvSpPr txBox="1"/>
            <p:nvPr/>
          </p:nvSpPr>
          <p:spPr>
            <a:xfrm>
              <a:off x="3250512" y="4831709"/>
              <a:ext cx="978617" cy="747903"/>
            </a:xfrm>
            <a:prstGeom prst="rect">
              <a:avLst/>
            </a:prstGeom>
            <a:noFill/>
          </p:spPr>
          <p:txBody>
            <a:bodyPr wrap="square">
              <a:spAutoFit/>
            </a:bodyPr>
            <a:lstStyle/>
            <a:p>
              <a:pPr fontAlgn="auto">
                <a:spcBef>
                  <a:spcPts val="0"/>
                </a:spcBef>
                <a:spcAft>
                  <a:spcPts val="0"/>
                </a:spcAft>
                <a:defRPr/>
              </a:pPr>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供应商</a:t>
              </a:r>
              <a:r>
                <a:rPr lang="zh-CN" altLang="en-US"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a:t>
              </a:r>
              <a:endParaRPr lang="en-US" altLang="zh-CN"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1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流程</a:t>
              </a:r>
              <a:endPar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100" dirty="0">
                  <a:solidFill>
                    <a:schemeClr val="bg1"/>
                  </a:solidFill>
                </a:rPr>
                <a:t>Supplier Management process</a:t>
              </a:r>
              <a:endParaRPr lang="en-US" sz="1100" dirty="0">
                <a:solidFill>
                  <a:schemeClr val="bg1"/>
                </a:solidFill>
              </a:endParaRPr>
            </a:p>
          </p:txBody>
        </p:sp>
      </p:grpSp>
      <p:sp>
        <p:nvSpPr>
          <p:cNvPr id="31" name="Rectangle 3"/>
          <p:cNvSpPr>
            <a:spLocks noChangeArrowheads="1"/>
          </p:cNvSpPr>
          <p:nvPr/>
        </p:nvSpPr>
        <p:spPr bwMode="auto">
          <a:xfrm>
            <a:off x="7944532" y="2911703"/>
            <a:ext cx="2335213" cy="646113"/>
          </a:xfrm>
          <a:prstGeom prst="rect">
            <a:avLst/>
          </a:prstGeom>
          <a:noFill/>
          <a:ln w="9525">
            <a:noFill/>
            <a:miter lim="800000"/>
          </a:ln>
        </p:spPr>
        <p:txBody>
          <a:bodyPr anchor="ctr">
            <a:spAutoFit/>
          </a:bodyPr>
          <a:lstStyle/>
          <a:p>
            <a:pPr indent="107950" algn="l">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数据中心变更管理流程</a:t>
            </a:r>
            <a:endParaRPr lang="en-US" altLang="zh-CN" sz="12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indent="107950" algn="l">
              <a:lnSpc>
                <a:spcPct val="150000"/>
              </a:lnSpc>
              <a:buClr>
                <a:srgbClr val="C00000"/>
              </a:buClr>
              <a:buFont typeface="Wingdings" panose="05000000000000000000" pitchFamily="2" charset="2"/>
              <a:buChar char="l"/>
            </a:pPr>
            <a:r>
              <a:rPr lang="zh-CN" altLang="en-US"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数据中心变更工作单</a:t>
            </a:r>
            <a:endParaRPr lang="zh-CN" altLang="en-US" sz="12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1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childTnLst>
                                </p:cTn>
                              </p:par>
                              <p:par>
                                <p:cTn id="17" presetID="10" presetClass="entr" presetSubtype="0" fill="hold" nodeType="withEffect">
                                  <p:stCondLst>
                                    <p:cond delay="4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par>
                                <p:cTn id="20" presetID="10" presetClass="entr" presetSubtype="0" fill="hold" nodeType="withEffect">
                                  <p:stCondLst>
                                    <p:cond delay="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2000"/>
                                        <p:tgtEl>
                                          <p:spTgt spid="2"/>
                                        </p:tgtEl>
                                      </p:cBhvr>
                                    </p:animEffect>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2000"/>
                                        <p:tgtEl>
                                          <p:spTgt spid="25"/>
                                        </p:tgtEl>
                                      </p:cBhvr>
                                    </p:animEffect>
                                  </p:childTnLst>
                                </p:cTn>
                              </p:par>
                              <p:par>
                                <p:cTn id="42" presetID="10" presetClass="entr" presetSubtype="0" fill="hold" grpId="0" nodeType="withEffect">
                                  <p:stCondLst>
                                    <p:cond delay="4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3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2"/>
          <p:cNvGrpSpPr/>
          <p:nvPr/>
        </p:nvGrpSpPr>
        <p:grpSpPr bwMode="auto">
          <a:xfrm>
            <a:off x="2453913" y="1964981"/>
            <a:ext cx="6638888" cy="3333421"/>
            <a:chOff x="1716910" y="2546060"/>
            <a:chExt cx="5605735" cy="2988000"/>
          </a:xfrm>
        </p:grpSpPr>
        <p:grpSp>
          <p:nvGrpSpPr>
            <p:cNvPr id="3" name="组合 2"/>
            <p:cNvGrpSpPr/>
            <p:nvPr/>
          </p:nvGrpSpPr>
          <p:grpSpPr>
            <a:xfrm>
              <a:off x="1716910" y="2546060"/>
              <a:ext cx="2881552" cy="2988000"/>
              <a:chOff x="1716910" y="2543939"/>
              <a:chExt cx="2881552" cy="2988000"/>
            </a:xfrm>
            <a:gradFill flip="none" rotWithShape="1">
              <a:gsLst>
                <a:gs pos="0">
                  <a:schemeClr val="bg1">
                    <a:shade val="30000"/>
                    <a:satMod val="115000"/>
                    <a:alpha val="24000"/>
                  </a:schemeClr>
                </a:gs>
                <a:gs pos="50000">
                  <a:schemeClr val="bg1">
                    <a:shade val="67500"/>
                    <a:satMod val="115000"/>
                  </a:schemeClr>
                </a:gs>
                <a:gs pos="100000">
                  <a:schemeClr val="bg1">
                    <a:shade val="100000"/>
                    <a:satMod val="115000"/>
                  </a:schemeClr>
                </a:gs>
              </a:gsLst>
              <a:lin ang="10800000" scaled="1"/>
              <a:tileRect/>
            </a:gradFill>
          </p:grpSpPr>
          <p:sp>
            <p:nvSpPr>
              <p:cNvPr id="7" name="等腰三角形 6"/>
              <p:cNvSpPr/>
              <p:nvPr/>
            </p:nvSpPr>
            <p:spPr>
              <a:xfrm rot="5400000">
                <a:off x="2006462" y="2939939"/>
                <a:ext cx="2988000" cy="2196000"/>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8" name="椭圆 7"/>
              <p:cNvSpPr/>
              <p:nvPr/>
            </p:nvSpPr>
            <p:spPr>
              <a:xfrm>
                <a:off x="1716910" y="2814366"/>
                <a:ext cx="1285884" cy="24288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4" name="组合 3"/>
            <p:cNvGrpSpPr/>
            <p:nvPr/>
          </p:nvGrpSpPr>
          <p:grpSpPr>
            <a:xfrm flipH="1">
              <a:off x="4441093" y="2546060"/>
              <a:ext cx="2881552" cy="2988000"/>
              <a:chOff x="1883160" y="2543939"/>
              <a:chExt cx="2881552" cy="2988000"/>
            </a:xfrm>
            <a:gradFill flip="none" rotWithShape="1">
              <a:gsLst>
                <a:gs pos="0">
                  <a:schemeClr val="bg1">
                    <a:shade val="30000"/>
                    <a:satMod val="115000"/>
                    <a:alpha val="24000"/>
                  </a:schemeClr>
                </a:gs>
                <a:gs pos="50000">
                  <a:schemeClr val="bg1">
                    <a:shade val="67500"/>
                    <a:satMod val="115000"/>
                  </a:schemeClr>
                </a:gs>
                <a:gs pos="100000">
                  <a:schemeClr val="bg1">
                    <a:shade val="100000"/>
                    <a:satMod val="115000"/>
                  </a:schemeClr>
                </a:gs>
              </a:gsLst>
              <a:lin ang="10800000" scaled="1"/>
              <a:tileRect/>
            </a:gradFill>
          </p:grpSpPr>
          <p:sp>
            <p:nvSpPr>
              <p:cNvPr id="5" name="等腰三角形 4"/>
              <p:cNvSpPr/>
              <p:nvPr/>
            </p:nvSpPr>
            <p:spPr>
              <a:xfrm rot="5400000">
                <a:off x="2172712" y="2939939"/>
                <a:ext cx="2988000" cy="2196000"/>
              </a:xfrm>
              <a:prstGeom prst="triangl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6" name="椭圆 5"/>
              <p:cNvSpPr/>
              <p:nvPr/>
            </p:nvSpPr>
            <p:spPr>
              <a:xfrm>
                <a:off x="1883160" y="2814366"/>
                <a:ext cx="1285884" cy="24288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grpSp>
        <p:nvGrpSpPr>
          <p:cNvPr id="9" name="组合 22"/>
          <p:cNvGrpSpPr/>
          <p:nvPr/>
        </p:nvGrpSpPr>
        <p:grpSpPr bwMode="auto">
          <a:xfrm>
            <a:off x="2649156" y="1685582"/>
            <a:ext cx="6682131" cy="3951574"/>
            <a:chOff x="1700192" y="2271720"/>
            <a:chExt cx="5642565" cy="3542272"/>
          </a:xfrm>
        </p:grpSpPr>
        <p:sp>
          <p:nvSpPr>
            <p:cNvPr id="10" name="椭圆 9"/>
            <p:cNvSpPr/>
            <p:nvPr/>
          </p:nvSpPr>
          <p:spPr>
            <a:xfrm>
              <a:off x="1700192" y="2271720"/>
              <a:ext cx="3527794" cy="3527983"/>
            </a:xfrm>
            <a:prstGeom prst="ellipse">
              <a:avLst/>
            </a:prstGeom>
            <a:noFill/>
            <a:ln w="190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1" name="椭圆 10"/>
            <p:cNvSpPr/>
            <p:nvPr/>
          </p:nvSpPr>
          <p:spPr>
            <a:xfrm>
              <a:off x="3814963" y="2286009"/>
              <a:ext cx="3527794" cy="3527983"/>
            </a:xfrm>
            <a:prstGeom prst="ellipse">
              <a:avLst/>
            </a:prstGeom>
            <a:noFill/>
            <a:ln w="19050">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2" name="组合 23"/>
          <p:cNvGrpSpPr/>
          <p:nvPr/>
        </p:nvGrpSpPr>
        <p:grpSpPr bwMode="auto">
          <a:xfrm>
            <a:off x="7396590" y="4336196"/>
            <a:ext cx="1365005" cy="1285900"/>
            <a:chOff x="3955827" y="3191710"/>
            <a:chExt cx="1548000" cy="1548000"/>
          </a:xfrm>
        </p:grpSpPr>
        <p:sp>
          <p:nvSpPr>
            <p:cNvPr id="13" name="椭圆 12"/>
            <p:cNvSpPr/>
            <p:nvPr/>
          </p:nvSpPr>
          <p:spPr>
            <a:xfrm>
              <a:off x="4009133" y="3245016"/>
              <a:ext cx="1441388" cy="1439256"/>
            </a:xfrm>
            <a:prstGeom prst="ellipse">
              <a:avLst/>
            </a:prstGeom>
            <a:solidFill>
              <a:srgbClr val="C00000"/>
            </a:solidFill>
            <a:ln w="3175">
              <a:solidFill>
                <a:schemeClr val="bg1"/>
              </a:solidFill>
            </a:ln>
            <a:effectLst>
              <a:outerShdw blurRad="368300" dir="5400000" sx="90000" sy="-19000" rotWithShape="0">
                <a:schemeClr val="tx1">
                  <a:lumMod val="95000"/>
                  <a:lumOff val="5000"/>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 name="椭圆 13"/>
            <p:cNvSpPr/>
            <p:nvPr/>
          </p:nvSpPr>
          <p:spPr>
            <a:xfrm>
              <a:off x="4045381" y="3272735"/>
              <a:ext cx="1377421" cy="1238827"/>
            </a:xfrm>
            <a:prstGeom prst="ellipse">
              <a:avLst/>
            </a:prstGeom>
            <a:solidFill>
              <a:srgbClr val="FFFFFF">
                <a:alpha val="34118"/>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 name="椭圆 14"/>
            <p:cNvSpPr/>
            <p:nvPr/>
          </p:nvSpPr>
          <p:spPr>
            <a:xfrm>
              <a:off x="4297827" y="3191710"/>
              <a:ext cx="864000" cy="468000"/>
            </a:xfrm>
            <a:prstGeom prst="ellipse">
              <a:avLst/>
            </a:prstGeom>
            <a:solidFill>
              <a:srgbClr val="FFFFFF">
                <a:alpha val="38039"/>
              </a:srgb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 name="椭圆 15"/>
            <p:cNvSpPr/>
            <p:nvPr/>
          </p:nvSpPr>
          <p:spPr>
            <a:xfrm>
              <a:off x="3955827" y="3191710"/>
              <a:ext cx="1548000" cy="154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 name="椭圆 16"/>
            <p:cNvSpPr/>
            <p:nvPr/>
          </p:nvSpPr>
          <p:spPr>
            <a:xfrm>
              <a:off x="4225827" y="3471706"/>
              <a:ext cx="1008000" cy="100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8" name="组合 30"/>
          <p:cNvGrpSpPr/>
          <p:nvPr/>
        </p:nvGrpSpPr>
        <p:grpSpPr bwMode="auto">
          <a:xfrm>
            <a:off x="8329141" y="3101617"/>
            <a:ext cx="1365005" cy="1285900"/>
            <a:chOff x="3955827" y="3191710"/>
            <a:chExt cx="1548000" cy="1548000"/>
          </a:xfrm>
        </p:grpSpPr>
        <p:sp>
          <p:nvSpPr>
            <p:cNvPr id="19" name="椭圆 18"/>
            <p:cNvSpPr/>
            <p:nvPr/>
          </p:nvSpPr>
          <p:spPr>
            <a:xfrm>
              <a:off x="4009133" y="3245015"/>
              <a:ext cx="1441388" cy="1439257"/>
            </a:xfrm>
            <a:prstGeom prst="ellipse">
              <a:avLst/>
            </a:prstGeom>
            <a:solidFill>
              <a:srgbClr val="C0000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0" name="椭圆 19"/>
            <p:cNvSpPr/>
            <p:nvPr/>
          </p:nvSpPr>
          <p:spPr>
            <a:xfrm>
              <a:off x="4045381" y="3272735"/>
              <a:ext cx="1377421" cy="1238826"/>
            </a:xfrm>
            <a:prstGeom prst="ellipse">
              <a:avLst/>
            </a:prstGeom>
            <a:solidFill>
              <a:srgbClr val="FFFFFF">
                <a:alpha val="34118"/>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1" name="椭圆 20"/>
            <p:cNvSpPr/>
            <p:nvPr/>
          </p:nvSpPr>
          <p:spPr>
            <a:xfrm>
              <a:off x="4297827" y="3191710"/>
              <a:ext cx="864000" cy="468000"/>
            </a:xfrm>
            <a:prstGeom prst="ellipse">
              <a:avLst/>
            </a:prstGeom>
            <a:solidFill>
              <a:srgbClr val="FFFFFF">
                <a:alpha val="38039"/>
              </a:srgb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2" name="椭圆 21"/>
            <p:cNvSpPr/>
            <p:nvPr/>
          </p:nvSpPr>
          <p:spPr>
            <a:xfrm>
              <a:off x="3955827" y="3191710"/>
              <a:ext cx="1548000" cy="154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3" name="椭圆 22"/>
            <p:cNvSpPr/>
            <p:nvPr/>
          </p:nvSpPr>
          <p:spPr>
            <a:xfrm>
              <a:off x="4225827" y="3471706"/>
              <a:ext cx="1008000" cy="100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24" name="组合 36"/>
          <p:cNvGrpSpPr/>
          <p:nvPr/>
        </p:nvGrpSpPr>
        <p:grpSpPr bwMode="auto">
          <a:xfrm>
            <a:off x="7675550" y="1606118"/>
            <a:ext cx="1363124" cy="1285900"/>
            <a:chOff x="3955827" y="3191710"/>
            <a:chExt cx="1548000" cy="1548000"/>
          </a:xfrm>
        </p:grpSpPr>
        <p:sp>
          <p:nvSpPr>
            <p:cNvPr id="25" name="椭圆 24"/>
            <p:cNvSpPr/>
            <p:nvPr/>
          </p:nvSpPr>
          <p:spPr>
            <a:xfrm>
              <a:off x="4009206" y="3245016"/>
              <a:ext cx="1441243" cy="1439256"/>
            </a:xfrm>
            <a:prstGeom prst="ellipse">
              <a:avLst/>
            </a:prstGeom>
            <a:solidFill>
              <a:srgbClr val="C00000"/>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6" name="椭圆 25"/>
            <p:cNvSpPr/>
            <p:nvPr/>
          </p:nvSpPr>
          <p:spPr>
            <a:xfrm>
              <a:off x="4045504" y="3272735"/>
              <a:ext cx="1377186" cy="1238827"/>
            </a:xfrm>
            <a:prstGeom prst="ellipse">
              <a:avLst/>
            </a:prstGeom>
            <a:solidFill>
              <a:srgbClr val="FFFFFF">
                <a:alpha val="34118"/>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7" name="椭圆 26"/>
            <p:cNvSpPr/>
            <p:nvPr/>
          </p:nvSpPr>
          <p:spPr>
            <a:xfrm>
              <a:off x="4297827" y="3191710"/>
              <a:ext cx="864000" cy="468000"/>
            </a:xfrm>
            <a:prstGeom prst="ellipse">
              <a:avLst/>
            </a:prstGeom>
            <a:solidFill>
              <a:srgbClr val="FFFFFF">
                <a:alpha val="38039"/>
              </a:srgb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8" name="椭圆 27"/>
            <p:cNvSpPr/>
            <p:nvPr/>
          </p:nvSpPr>
          <p:spPr>
            <a:xfrm>
              <a:off x="3955827" y="3191710"/>
              <a:ext cx="1548000" cy="154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29" name="椭圆 28"/>
            <p:cNvSpPr/>
            <p:nvPr/>
          </p:nvSpPr>
          <p:spPr>
            <a:xfrm>
              <a:off x="4225827" y="3471706"/>
              <a:ext cx="1008000" cy="100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30" name="组合 42"/>
          <p:cNvGrpSpPr/>
          <p:nvPr/>
        </p:nvGrpSpPr>
        <p:grpSpPr bwMode="auto">
          <a:xfrm>
            <a:off x="2493581" y="4268890"/>
            <a:ext cx="1365005" cy="1284129"/>
            <a:chOff x="3955827" y="3191710"/>
            <a:chExt cx="1548000" cy="1548000"/>
          </a:xfrm>
        </p:grpSpPr>
        <p:sp>
          <p:nvSpPr>
            <p:cNvPr id="31" name="椭圆 30"/>
            <p:cNvSpPr/>
            <p:nvPr/>
          </p:nvSpPr>
          <p:spPr>
            <a:xfrm>
              <a:off x="4009132" y="3245090"/>
              <a:ext cx="1441388" cy="1439106"/>
            </a:xfrm>
            <a:prstGeom prst="ellipse">
              <a:avLst/>
            </a:prstGeom>
            <a:solidFill>
              <a:schemeClr val="bg1">
                <a:lumMod val="75000"/>
              </a:schemeClr>
            </a:solidFill>
            <a:ln w="3175">
              <a:solidFill>
                <a:schemeClr val="bg1"/>
              </a:solidFill>
            </a:ln>
            <a:effectLst>
              <a:outerShdw blurRad="368300" dir="5400000" sx="90000" sy="-19000" rotWithShape="0">
                <a:schemeClr val="tx1">
                  <a:lumMod val="95000"/>
                  <a:lumOff val="5000"/>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2" name="椭圆 31"/>
            <p:cNvSpPr/>
            <p:nvPr/>
          </p:nvSpPr>
          <p:spPr>
            <a:xfrm>
              <a:off x="4045381" y="3272847"/>
              <a:ext cx="1377421" cy="1238399"/>
            </a:xfrm>
            <a:prstGeom prst="ellipse">
              <a:avLst/>
            </a:prstGeom>
            <a:solidFill>
              <a:srgbClr val="FFFFFF">
                <a:alpha val="34118"/>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3" name="椭圆 32"/>
            <p:cNvSpPr/>
            <p:nvPr/>
          </p:nvSpPr>
          <p:spPr>
            <a:xfrm>
              <a:off x="4297827" y="3191710"/>
              <a:ext cx="864000" cy="468000"/>
            </a:xfrm>
            <a:prstGeom prst="ellipse">
              <a:avLst/>
            </a:prstGeom>
            <a:solidFill>
              <a:srgbClr val="FFFFFF">
                <a:alpha val="38039"/>
              </a:srgb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4" name="椭圆 33"/>
            <p:cNvSpPr/>
            <p:nvPr/>
          </p:nvSpPr>
          <p:spPr>
            <a:xfrm>
              <a:off x="3955827" y="3191710"/>
              <a:ext cx="1548000" cy="154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5" name="椭圆 34"/>
            <p:cNvSpPr/>
            <p:nvPr/>
          </p:nvSpPr>
          <p:spPr>
            <a:xfrm>
              <a:off x="4225827" y="3471706"/>
              <a:ext cx="1008000" cy="100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36" name="组合 48"/>
          <p:cNvGrpSpPr/>
          <p:nvPr/>
        </p:nvGrpSpPr>
        <p:grpSpPr bwMode="auto">
          <a:xfrm>
            <a:off x="1846538" y="2888513"/>
            <a:ext cx="1365005" cy="1284128"/>
            <a:chOff x="3955827" y="3191710"/>
            <a:chExt cx="1548000" cy="1548000"/>
          </a:xfrm>
        </p:grpSpPr>
        <p:sp>
          <p:nvSpPr>
            <p:cNvPr id="37" name="椭圆 36"/>
            <p:cNvSpPr/>
            <p:nvPr/>
          </p:nvSpPr>
          <p:spPr>
            <a:xfrm>
              <a:off x="4009132" y="3245089"/>
              <a:ext cx="1441388" cy="1439107"/>
            </a:xfrm>
            <a:prstGeom prst="ellips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16200000" scaled="1"/>
              <a:tileRect/>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8" name="椭圆 37"/>
            <p:cNvSpPr/>
            <p:nvPr/>
          </p:nvSpPr>
          <p:spPr>
            <a:xfrm>
              <a:off x="4045381" y="3272847"/>
              <a:ext cx="1377421" cy="1238401"/>
            </a:xfrm>
            <a:prstGeom prst="ellipse">
              <a:avLst/>
            </a:prstGeom>
            <a:solidFill>
              <a:srgbClr val="FFFFFF">
                <a:alpha val="34118"/>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39" name="椭圆 38"/>
            <p:cNvSpPr/>
            <p:nvPr/>
          </p:nvSpPr>
          <p:spPr>
            <a:xfrm>
              <a:off x="4297827" y="3191710"/>
              <a:ext cx="864000" cy="468000"/>
            </a:xfrm>
            <a:prstGeom prst="ellipse">
              <a:avLst/>
            </a:prstGeom>
            <a:solidFill>
              <a:srgbClr val="FFFFFF">
                <a:alpha val="38039"/>
              </a:srgb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0" name="椭圆 39"/>
            <p:cNvSpPr/>
            <p:nvPr/>
          </p:nvSpPr>
          <p:spPr>
            <a:xfrm>
              <a:off x="3955827" y="3191710"/>
              <a:ext cx="1548000" cy="154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1" name="椭圆 40"/>
            <p:cNvSpPr/>
            <p:nvPr/>
          </p:nvSpPr>
          <p:spPr>
            <a:xfrm>
              <a:off x="4225827" y="3471706"/>
              <a:ext cx="1008000" cy="100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42" name="组合 54"/>
          <p:cNvGrpSpPr/>
          <p:nvPr/>
        </p:nvGrpSpPr>
        <p:grpSpPr bwMode="auto">
          <a:xfrm>
            <a:off x="2446313" y="1637420"/>
            <a:ext cx="1363125" cy="1284129"/>
            <a:chOff x="3955827" y="3191710"/>
            <a:chExt cx="1548000" cy="1548000"/>
          </a:xfrm>
        </p:grpSpPr>
        <p:sp>
          <p:nvSpPr>
            <p:cNvPr id="43" name="椭圆 42"/>
            <p:cNvSpPr/>
            <p:nvPr/>
          </p:nvSpPr>
          <p:spPr>
            <a:xfrm>
              <a:off x="4009207" y="3245090"/>
              <a:ext cx="1441240" cy="1439106"/>
            </a:xfrm>
            <a:prstGeom prst="ellipse">
              <a:avLst/>
            </a:prstGeom>
            <a:gradFill flip="none" rotWithShape="1">
              <a:gsLst>
                <a:gs pos="0">
                  <a:schemeClr val="bg1">
                    <a:lumMod val="75000"/>
                  </a:schemeClr>
                </a:gs>
                <a:gs pos="50000">
                  <a:schemeClr val="bg1">
                    <a:lumMod val="95000"/>
                    <a:shade val="67500"/>
                    <a:satMod val="115000"/>
                  </a:schemeClr>
                </a:gs>
                <a:gs pos="100000">
                  <a:schemeClr val="bg1">
                    <a:lumMod val="95000"/>
                    <a:shade val="100000"/>
                    <a:satMod val="115000"/>
                  </a:schemeClr>
                </a:gs>
              </a:gsLst>
              <a:lin ang="16200000" scaled="1"/>
              <a:tileRect/>
            </a:gra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4" name="椭圆 43"/>
            <p:cNvSpPr/>
            <p:nvPr/>
          </p:nvSpPr>
          <p:spPr>
            <a:xfrm>
              <a:off x="4045504" y="3272847"/>
              <a:ext cx="1377186" cy="1238399"/>
            </a:xfrm>
            <a:prstGeom prst="ellipse">
              <a:avLst/>
            </a:prstGeom>
            <a:solidFill>
              <a:srgbClr val="FFFFFF">
                <a:alpha val="34118"/>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5" name="椭圆 44"/>
            <p:cNvSpPr/>
            <p:nvPr/>
          </p:nvSpPr>
          <p:spPr>
            <a:xfrm>
              <a:off x="4297827" y="3191710"/>
              <a:ext cx="864000" cy="468000"/>
            </a:xfrm>
            <a:prstGeom prst="ellipse">
              <a:avLst/>
            </a:prstGeom>
            <a:solidFill>
              <a:srgbClr val="FFFFFF">
                <a:alpha val="38039"/>
              </a:srgb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6" name="椭圆 45"/>
            <p:cNvSpPr/>
            <p:nvPr/>
          </p:nvSpPr>
          <p:spPr>
            <a:xfrm>
              <a:off x="3955827" y="3191710"/>
              <a:ext cx="1548000" cy="154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47" name="椭圆 46"/>
            <p:cNvSpPr/>
            <p:nvPr/>
          </p:nvSpPr>
          <p:spPr>
            <a:xfrm>
              <a:off x="4225827" y="3471706"/>
              <a:ext cx="1008000" cy="100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48" name="组合 63"/>
          <p:cNvGrpSpPr/>
          <p:nvPr/>
        </p:nvGrpSpPr>
        <p:grpSpPr bwMode="auto">
          <a:xfrm>
            <a:off x="4357071" y="2322794"/>
            <a:ext cx="2600277" cy="2449587"/>
            <a:chOff x="3465563" y="2939940"/>
            <a:chExt cx="2196000" cy="2196000"/>
          </a:xfrm>
        </p:grpSpPr>
        <p:grpSp>
          <p:nvGrpSpPr>
            <p:cNvPr id="49" name="组合 61"/>
            <p:cNvGrpSpPr/>
            <p:nvPr/>
          </p:nvGrpSpPr>
          <p:grpSpPr bwMode="auto">
            <a:xfrm>
              <a:off x="3465563" y="2939940"/>
              <a:ext cx="2196000" cy="2196000"/>
              <a:chOff x="3465563" y="2939940"/>
              <a:chExt cx="2196000" cy="2196000"/>
            </a:xfrm>
          </p:grpSpPr>
          <p:grpSp>
            <p:nvGrpSpPr>
              <p:cNvPr id="51" name="组合 8"/>
              <p:cNvGrpSpPr/>
              <p:nvPr/>
            </p:nvGrpSpPr>
            <p:grpSpPr bwMode="auto">
              <a:xfrm>
                <a:off x="3465563" y="2939940"/>
                <a:ext cx="2196000" cy="2196000"/>
                <a:chOff x="4429124" y="1071546"/>
                <a:chExt cx="2196000" cy="2196000"/>
              </a:xfrm>
            </p:grpSpPr>
            <p:sp>
              <p:nvSpPr>
                <p:cNvPr id="53" name="椭圆 52"/>
                <p:cNvSpPr/>
                <p:nvPr/>
              </p:nvSpPr>
              <p:spPr>
                <a:xfrm>
                  <a:off x="4429124" y="1071546"/>
                  <a:ext cx="2196000" cy="2196000"/>
                </a:xfrm>
                <a:prstGeom prst="ellipse">
                  <a:avLst/>
                </a:prstGeom>
                <a:solidFill>
                  <a:srgbClr val="7F7F7F">
                    <a:alpha val="10196"/>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4" name="椭圆 53"/>
                <p:cNvSpPr/>
                <p:nvPr/>
              </p:nvSpPr>
              <p:spPr>
                <a:xfrm>
                  <a:off x="4627605" y="1270028"/>
                  <a:ext cx="1799038" cy="1799036"/>
                </a:xfrm>
                <a:prstGeom prst="ellipse">
                  <a:avLst/>
                </a:prstGeom>
                <a:solidFill>
                  <a:srgbClr val="7F7F7F">
                    <a:alpha val="2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5" name="椭圆 54"/>
                <p:cNvSpPr/>
                <p:nvPr/>
              </p:nvSpPr>
              <p:spPr>
                <a:xfrm>
                  <a:off x="4770512" y="1412935"/>
                  <a:ext cx="1513224" cy="1513223"/>
                </a:xfrm>
                <a:prstGeom prst="ellipse">
                  <a:avLst/>
                </a:prstGeom>
                <a:solidFill>
                  <a:srgbClr val="7F7F7F">
                    <a:alpha val="3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6" name="椭圆 55"/>
                <p:cNvSpPr/>
                <p:nvPr/>
              </p:nvSpPr>
              <p:spPr>
                <a:xfrm>
                  <a:off x="4897540" y="1539963"/>
                  <a:ext cx="1259168" cy="1259166"/>
                </a:xfrm>
                <a:prstGeom prst="ellipse">
                  <a:avLst/>
                </a:prstGeom>
                <a:solidFill>
                  <a:srgbClr val="7F7F7F">
                    <a:alpha val="4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7" name="椭圆 56"/>
                <p:cNvSpPr/>
                <p:nvPr/>
              </p:nvSpPr>
              <p:spPr>
                <a:xfrm>
                  <a:off x="5005514" y="1647937"/>
                  <a:ext cx="1043220" cy="1043218"/>
                </a:xfrm>
                <a:prstGeom prst="ellipse">
                  <a:avLst/>
                </a:prstGeom>
                <a:solidFill>
                  <a:srgbClr val="7F7F7F">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p>
              </p:txBody>
            </p:sp>
            <p:sp>
              <p:nvSpPr>
                <p:cNvPr id="58" name="椭圆 57"/>
                <p:cNvSpPr/>
                <p:nvPr/>
              </p:nvSpPr>
              <p:spPr>
                <a:xfrm>
                  <a:off x="5130955" y="1773377"/>
                  <a:ext cx="792338" cy="792339"/>
                </a:xfrm>
                <a:prstGeom prst="ellipse">
                  <a:avLst/>
                </a:prstGeom>
                <a:solidFill>
                  <a:schemeClr val="tx1">
                    <a:lumMod val="75000"/>
                    <a:lumOff val="25000"/>
                    <a:alpha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52" name="椭圆 51"/>
              <p:cNvSpPr/>
              <p:nvPr/>
            </p:nvSpPr>
            <p:spPr>
              <a:xfrm>
                <a:off x="4041953" y="3516331"/>
                <a:ext cx="1043220" cy="1043218"/>
              </a:xfrm>
              <a:prstGeom prst="ellipse">
                <a:avLst/>
              </a:prstGeom>
              <a:solidFill>
                <a:srgbClr val="7F7F7F">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p>
            </p:txBody>
          </p:sp>
        </p:grpSp>
        <p:sp>
          <p:nvSpPr>
            <p:cNvPr id="50" name="椭圆 49"/>
            <p:cNvSpPr/>
            <p:nvPr/>
          </p:nvSpPr>
          <p:spPr>
            <a:xfrm>
              <a:off x="4041953" y="3516331"/>
              <a:ext cx="1043220" cy="1043218"/>
            </a:xfrm>
            <a:prstGeom prst="ellipse">
              <a:avLst/>
            </a:prstGeom>
            <a:solidFill>
              <a:srgbClr val="7F7F7F">
                <a:alpha val="50196"/>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dirty="0"/>
            </a:p>
          </p:txBody>
        </p:sp>
      </p:grpSp>
      <p:sp>
        <p:nvSpPr>
          <p:cNvPr id="59" name="TextBox 73"/>
          <p:cNvSpPr txBox="1"/>
          <p:nvPr/>
        </p:nvSpPr>
        <p:spPr>
          <a:xfrm>
            <a:off x="2080316" y="3374709"/>
            <a:ext cx="1522939" cy="307777"/>
          </a:xfrm>
          <a:prstGeom prst="rect">
            <a:avLst/>
          </a:prstGeom>
          <a:noFill/>
        </p:spPr>
        <p:txBody>
          <a:bodyPr wrap="square">
            <a:spAutoFit/>
          </a:bodyPr>
          <a:lstStyle/>
          <a:p>
            <a:r>
              <a:rPr lang="zh-CN" altLang="en-US" sz="1400" b="1" dirty="0">
                <a:solidFill>
                  <a:srgbClr val="0D0D0D"/>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应急培训</a:t>
            </a:r>
            <a:endParaRPr lang="zh-CN" altLang="en-US" sz="1400" b="1" dirty="0">
              <a:solidFill>
                <a:srgbClr val="0D0D0D"/>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0" name="TextBox 74"/>
          <p:cNvSpPr txBox="1"/>
          <p:nvPr/>
        </p:nvSpPr>
        <p:spPr>
          <a:xfrm>
            <a:off x="2704828" y="4723742"/>
            <a:ext cx="1522939" cy="307777"/>
          </a:xfrm>
          <a:prstGeom prst="rect">
            <a:avLst/>
          </a:prstGeom>
          <a:noFill/>
        </p:spPr>
        <p:txBody>
          <a:bodyPr wrap="square">
            <a:spAutoFit/>
          </a:bodyPr>
          <a:lstStyle/>
          <a:p>
            <a:pPr fontAlgn="auto">
              <a:spcBef>
                <a:spcPts val="0"/>
              </a:spcBef>
              <a:spcAft>
                <a:spcPts val="0"/>
              </a:spcAft>
              <a:defRPr/>
            </a:pPr>
            <a:r>
              <a:rPr lang="zh-CN" altLang="en-US" sz="14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能力培训</a:t>
            </a:r>
            <a:endParaRPr lang="zh-CN" altLang="en-US" sz="14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1" name="TextBox 75"/>
          <p:cNvSpPr txBox="1"/>
          <p:nvPr/>
        </p:nvSpPr>
        <p:spPr>
          <a:xfrm>
            <a:off x="2643863" y="2114736"/>
            <a:ext cx="1522939" cy="307777"/>
          </a:xfrm>
          <a:prstGeom prst="rect">
            <a:avLst/>
          </a:prstGeom>
          <a:noFill/>
        </p:spPr>
        <p:txBody>
          <a:bodyPr wrap="square">
            <a:spAutoFit/>
          </a:bodyPr>
          <a:lstStyle/>
          <a:p>
            <a:pPr fontAlgn="auto">
              <a:spcBef>
                <a:spcPts val="0"/>
              </a:spcBef>
              <a:spcAft>
                <a:spcPts val="0"/>
              </a:spcAft>
              <a:defRPr/>
            </a:pPr>
            <a:r>
              <a:rPr lang="zh-CN" altLang="en-US" sz="14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其他培训</a:t>
            </a:r>
            <a:endParaRPr lang="zh-CN" altLang="en-US" sz="14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2" name="TextBox 76"/>
          <p:cNvSpPr txBox="1"/>
          <p:nvPr/>
        </p:nvSpPr>
        <p:spPr>
          <a:xfrm>
            <a:off x="8525933" y="3579559"/>
            <a:ext cx="1522939" cy="307777"/>
          </a:xfrm>
          <a:prstGeom prst="rect">
            <a:avLst/>
          </a:prstGeom>
          <a:noFill/>
        </p:spPr>
        <p:txBody>
          <a:bodyPr wrap="square">
            <a:spAutoFit/>
          </a:bodyPr>
          <a:lstStyle/>
          <a:p>
            <a:pPr fontAlgn="auto">
              <a:spcBef>
                <a:spcPts val="0"/>
              </a:spcBef>
              <a:spcAft>
                <a:spcPts val="0"/>
              </a:spcAft>
              <a:defRPr/>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管理培训</a:t>
            </a: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3" name="TextBox 77"/>
          <p:cNvSpPr txBox="1"/>
          <p:nvPr/>
        </p:nvSpPr>
        <p:spPr>
          <a:xfrm>
            <a:off x="7566401" y="4842726"/>
            <a:ext cx="1522939" cy="307777"/>
          </a:xfrm>
          <a:prstGeom prst="rect">
            <a:avLst/>
          </a:prstGeom>
          <a:noFill/>
        </p:spPr>
        <p:txBody>
          <a:bodyPr wrap="square">
            <a:spAutoFit/>
          </a:bodyPr>
          <a:lstStyle/>
          <a:p>
            <a:pPr fontAlgn="auto">
              <a:spcBef>
                <a:spcPts val="0"/>
              </a:spcBef>
              <a:spcAft>
                <a:spcPts val="0"/>
              </a:spcAft>
              <a:defRPr/>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内部培训</a:t>
            </a: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4" name="TextBox 78"/>
          <p:cNvSpPr txBox="1"/>
          <p:nvPr/>
        </p:nvSpPr>
        <p:spPr>
          <a:xfrm>
            <a:off x="7831849" y="2077922"/>
            <a:ext cx="1522939" cy="307777"/>
          </a:xfrm>
          <a:prstGeom prst="rect">
            <a:avLst/>
          </a:prstGeom>
          <a:noFill/>
        </p:spPr>
        <p:txBody>
          <a:bodyPr wrap="square">
            <a:spAutoFit/>
          </a:bodyPr>
          <a:lstStyle/>
          <a:p>
            <a:pPr fontAlgn="auto">
              <a:spcBef>
                <a:spcPts val="0"/>
              </a:spcBef>
              <a:spcAft>
                <a:spcPts val="0"/>
              </a:spcAft>
              <a:defRPr/>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技术培训 </a:t>
            </a: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5" name="TextBox 81"/>
          <p:cNvSpPr txBox="1"/>
          <p:nvPr/>
        </p:nvSpPr>
        <p:spPr>
          <a:xfrm>
            <a:off x="4876418" y="3362922"/>
            <a:ext cx="1859740" cy="369332"/>
          </a:xfrm>
          <a:prstGeom prst="rect">
            <a:avLst/>
          </a:prstGeom>
          <a:noFill/>
        </p:spPr>
        <p:txBody>
          <a:bodyPr wrap="square">
            <a:spAutoFit/>
          </a:bodyPr>
          <a:lstStyle/>
          <a:p>
            <a:pPr fontAlgn="auto">
              <a:spcBef>
                <a:spcPts val="0"/>
              </a:spcBef>
              <a:spcAft>
                <a:spcPts val="0"/>
              </a:spcAft>
              <a:defRPr/>
            </a:pPr>
            <a:r>
              <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培训管理体系</a:t>
            </a:r>
            <a:endParaRPr lang="zh-CN" altLang="en-US"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66" name="直接箭头连接符 65"/>
          <p:cNvCxnSpPr/>
          <p:nvPr/>
        </p:nvCxnSpPr>
        <p:spPr>
          <a:xfrm flipH="1" flipV="1">
            <a:off x="3681174" y="2808405"/>
            <a:ext cx="1105174" cy="553127"/>
          </a:xfrm>
          <a:prstGeom prst="straightConnector1">
            <a:avLst/>
          </a:prstGeom>
          <a:ln w="12700">
            <a:solidFill>
              <a:srgbClr val="0070C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7" name="直接箭头连接符 66"/>
          <p:cNvCxnSpPr/>
          <p:nvPr/>
        </p:nvCxnSpPr>
        <p:spPr>
          <a:xfrm flipV="1">
            <a:off x="6084615" y="2870944"/>
            <a:ext cx="1535582" cy="766814"/>
          </a:xfrm>
          <a:prstGeom prst="straightConnector1">
            <a:avLst/>
          </a:prstGeom>
          <a:ln w="12700">
            <a:solidFill>
              <a:srgbClr val="0070C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8" name="直接箭头连接符 67"/>
          <p:cNvCxnSpPr>
            <a:endCxn id="8" idx="5"/>
          </p:cNvCxnSpPr>
          <p:nvPr/>
        </p:nvCxnSpPr>
        <p:spPr>
          <a:xfrm flipH="1">
            <a:off x="3753769" y="4118039"/>
            <a:ext cx="974925" cy="461487"/>
          </a:xfrm>
          <a:prstGeom prst="straightConnector1">
            <a:avLst/>
          </a:prstGeom>
          <a:ln w="12700">
            <a:solidFill>
              <a:srgbClr val="0070C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 name="直接箭头连接符 68"/>
          <p:cNvCxnSpPr/>
          <p:nvPr/>
        </p:nvCxnSpPr>
        <p:spPr>
          <a:xfrm>
            <a:off x="6063297" y="4233671"/>
            <a:ext cx="1185656" cy="515713"/>
          </a:xfrm>
          <a:prstGeom prst="straightConnector1">
            <a:avLst/>
          </a:prstGeom>
          <a:ln w="12700">
            <a:solidFill>
              <a:srgbClr val="0070C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 name="直接箭头连接符 69"/>
          <p:cNvCxnSpPr/>
          <p:nvPr/>
        </p:nvCxnSpPr>
        <p:spPr>
          <a:xfrm flipH="1" flipV="1">
            <a:off x="3315490" y="3729969"/>
            <a:ext cx="1310133" cy="3995"/>
          </a:xfrm>
          <a:prstGeom prst="straightConnector1">
            <a:avLst/>
          </a:prstGeom>
          <a:ln w="12700">
            <a:solidFill>
              <a:srgbClr val="0070C0"/>
            </a:solidFill>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1" name="直接箭头连接符 70"/>
          <p:cNvCxnSpPr/>
          <p:nvPr/>
        </p:nvCxnSpPr>
        <p:spPr>
          <a:xfrm flipV="1">
            <a:off x="6134278" y="3787066"/>
            <a:ext cx="2100243" cy="101521"/>
          </a:xfrm>
          <a:prstGeom prst="straightConnector1">
            <a:avLst/>
          </a:prstGeom>
          <a:ln w="12700">
            <a:solidFill>
              <a:srgbClr val="0070C0"/>
            </a:solidFill>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2" name="矩形 71"/>
          <p:cNvSpPr/>
          <p:nvPr/>
        </p:nvSpPr>
        <p:spPr>
          <a:xfrm>
            <a:off x="638714" y="809568"/>
            <a:ext cx="4379913" cy="369887"/>
          </a:xfrm>
          <a:prstGeom prst="rect">
            <a:avLst/>
          </a:prstGeom>
        </p:spPr>
        <p:txBody>
          <a:bodyPr>
            <a:spAutoFit/>
          </a:bodyPr>
          <a:lstStyle/>
          <a:p>
            <a:pPr algn="l" fontAlgn="auto">
              <a:spcBef>
                <a:spcPts val="0"/>
              </a:spcBef>
              <a:spcAft>
                <a:spcPts val="0"/>
              </a:spcAft>
              <a:defRPr/>
            </a:pPr>
            <a:r>
              <a:rPr lang="zh-CN" altLang="en-US"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建立常态化、层次化、系统化的培训体系</a:t>
            </a:r>
            <a:endParaRPr lang="zh-CN" altLang="zh-CN"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组合 54"/>
          <p:cNvGrpSpPr/>
          <p:nvPr/>
        </p:nvGrpSpPr>
        <p:grpSpPr bwMode="auto">
          <a:xfrm>
            <a:off x="3090920" y="3393633"/>
            <a:ext cx="1386166" cy="1487509"/>
            <a:chOff x="1534873" y="4577646"/>
            <a:chExt cx="1494560" cy="1494560"/>
          </a:xfrm>
        </p:grpSpPr>
        <p:grpSp>
          <p:nvGrpSpPr>
            <p:cNvPr id="145" name="组合 47"/>
            <p:cNvGrpSpPr/>
            <p:nvPr/>
          </p:nvGrpSpPr>
          <p:grpSpPr bwMode="auto">
            <a:xfrm>
              <a:off x="1534873" y="4577646"/>
              <a:ext cx="1494560" cy="1494560"/>
              <a:chOff x="3955827" y="3191710"/>
              <a:chExt cx="1548000" cy="1548000"/>
            </a:xfrm>
          </p:grpSpPr>
          <p:sp>
            <p:nvSpPr>
              <p:cNvPr id="147" name="椭圆 146"/>
              <p:cNvSpPr/>
              <p:nvPr/>
            </p:nvSpPr>
            <p:spPr>
              <a:xfrm>
                <a:off x="4010527" y="3244524"/>
                <a:ext cx="1438601" cy="1438729"/>
              </a:xfrm>
              <a:prstGeom prst="ellipse">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6200000" scaled="1"/>
                <a:tileRect/>
              </a:gradFill>
              <a:ln w="3175">
                <a:solidFill>
                  <a:schemeClr val="bg1"/>
                </a:solidFill>
              </a:ln>
              <a:effectLst>
                <a:outerShdw blurRad="368300" dir="5400000" sx="90000" sy="-19000" rotWithShape="0">
                  <a:schemeClr val="tx1">
                    <a:lumMod val="95000"/>
                    <a:lumOff val="5000"/>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8" name="椭圆 147"/>
              <p:cNvSpPr/>
              <p:nvPr/>
            </p:nvSpPr>
            <p:spPr>
              <a:xfrm>
                <a:off x="4046993" y="3271842"/>
                <a:ext cx="1376608" cy="1240221"/>
              </a:xfrm>
              <a:prstGeom prst="ellipse">
                <a:avLst/>
              </a:prstGeom>
              <a:solidFill>
                <a:srgbClr val="FFFFFF">
                  <a:alpha val="34118"/>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49" name="椭圆 148"/>
              <p:cNvSpPr/>
              <p:nvPr/>
            </p:nvSpPr>
            <p:spPr>
              <a:xfrm>
                <a:off x="4297827" y="3191710"/>
                <a:ext cx="864000" cy="468000"/>
              </a:xfrm>
              <a:prstGeom prst="ellipse">
                <a:avLst/>
              </a:prstGeom>
              <a:solidFill>
                <a:srgbClr val="FFFFFF">
                  <a:alpha val="38039"/>
                </a:srgb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0" name="椭圆 149"/>
              <p:cNvSpPr/>
              <p:nvPr/>
            </p:nvSpPr>
            <p:spPr>
              <a:xfrm>
                <a:off x="3955827" y="3191710"/>
                <a:ext cx="1548000" cy="154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1" name="椭圆 150"/>
              <p:cNvSpPr/>
              <p:nvPr/>
            </p:nvSpPr>
            <p:spPr>
              <a:xfrm>
                <a:off x="4225827" y="3471706"/>
                <a:ext cx="1008000" cy="100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46" name="TextBox 53"/>
            <p:cNvSpPr txBox="1"/>
            <p:nvPr/>
          </p:nvSpPr>
          <p:spPr>
            <a:xfrm>
              <a:off x="1668662" y="5140304"/>
              <a:ext cx="1226983" cy="337595"/>
            </a:xfrm>
            <a:prstGeom prst="rect">
              <a:avLst/>
            </a:prstGeom>
            <a:noFill/>
          </p:spPr>
          <p:txBody>
            <a:bodyPr>
              <a:spAutoFit/>
            </a:bodyPr>
            <a:lstStyle/>
            <a:p>
              <a:pPr fontAlgn="auto">
                <a:spcBef>
                  <a:spcPts val="0"/>
                </a:spcBef>
                <a:spcAft>
                  <a:spcPts val="0"/>
                </a:spcAft>
                <a:defRPr/>
              </a:pP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采集数据</a:t>
              </a:r>
              <a:endPar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52" name="组合 55"/>
          <p:cNvGrpSpPr/>
          <p:nvPr/>
        </p:nvGrpSpPr>
        <p:grpSpPr bwMode="auto">
          <a:xfrm>
            <a:off x="4968933" y="3403322"/>
            <a:ext cx="1386165" cy="1485758"/>
            <a:chOff x="1534873" y="4577643"/>
            <a:chExt cx="1494560" cy="1494558"/>
          </a:xfrm>
        </p:grpSpPr>
        <p:grpSp>
          <p:nvGrpSpPr>
            <p:cNvPr id="153" name="组合 47"/>
            <p:cNvGrpSpPr/>
            <p:nvPr/>
          </p:nvGrpSpPr>
          <p:grpSpPr bwMode="auto">
            <a:xfrm>
              <a:off x="1534873" y="4577643"/>
              <a:ext cx="1494560" cy="1494558"/>
              <a:chOff x="3955827" y="3191710"/>
              <a:chExt cx="1548000" cy="1548000"/>
            </a:xfrm>
          </p:grpSpPr>
          <p:sp>
            <p:nvSpPr>
              <p:cNvPr id="155" name="椭圆 154"/>
              <p:cNvSpPr/>
              <p:nvPr/>
            </p:nvSpPr>
            <p:spPr>
              <a:xfrm>
                <a:off x="4010527" y="3244586"/>
                <a:ext cx="1438601" cy="1440425"/>
              </a:xfrm>
              <a:prstGeom prst="ellipse">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6200000" scaled="1"/>
                <a:tileRect/>
              </a:gradFill>
              <a:ln w="3175">
                <a:solidFill>
                  <a:schemeClr val="bg1"/>
                </a:solidFill>
              </a:ln>
              <a:effectLst>
                <a:outerShdw blurRad="368300" dir="5400000" sx="90000" sy="-19000" rotWithShape="0">
                  <a:schemeClr val="tx1">
                    <a:lumMod val="95000"/>
                    <a:lumOff val="5000"/>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6" name="椭圆 155"/>
              <p:cNvSpPr/>
              <p:nvPr/>
            </p:nvSpPr>
            <p:spPr>
              <a:xfrm>
                <a:off x="4046993" y="3271936"/>
                <a:ext cx="1376608" cy="1239859"/>
              </a:xfrm>
              <a:prstGeom prst="ellipse">
                <a:avLst/>
              </a:prstGeom>
              <a:solidFill>
                <a:srgbClr val="FFFFFF">
                  <a:alpha val="34118"/>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7" name="椭圆 156"/>
              <p:cNvSpPr/>
              <p:nvPr/>
            </p:nvSpPr>
            <p:spPr>
              <a:xfrm>
                <a:off x="4297827" y="3191710"/>
                <a:ext cx="864000" cy="468000"/>
              </a:xfrm>
              <a:prstGeom prst="ellipse">
                <a:avLst/>
              </a:prstGeom>
              <a:solidFill>
                <a:srgbClr val="FFFFFF">
                  <a:alpha val="38039"/>
                </a:srgb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8" name="椭圆 157"/>
              <p:cNvSpPr/>
              <p:nvPr/>
            </p:nvSpPr>
            <p:spPr>
              <a:xfrm>
                <a:off x="3955827" y="3191710"/>
                <a:ext cx="1548000" cy="154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59" name="椭圆 158"/>
              <p:cNvSpPr/>
              <p:nvPr/>
            </p:nvSpPr>
            <p:spPr>
              <a:xfrm>
                <a:off x="4225827" y="3471706"/>
                <a:ext cx="1008000" cy="100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54" name="TextBox 57"/>
            <p:cNvSpPr txBox="1"/>
            <p:nvPr/>
          </p:nvSpPr>
          <p:spPr>
            <a:xfrm>
              <a:off x="1679224" y="5155046"/>
              <a:ext cx="1225223" cy="337992"/>
            </a:xfrm>
            <a:prstGeom prst="rect">
              <a:avLst/>
            </a:prstGeom>
            <a:noFill/>
          </p:spPr>
          <p:txBody>
            <a:bodyPr>
              <a:spAutoFit/>
            </a:bodyPr>
            <a:lstStyle/>
            <a:p>
              <a:pPr fontAlgn="auto">
                <a:spcBef>
                  <a:spcPts val="0"/>
                </a:spcBef>
                <a:spcAft>
                  <a:spcPts val="0"/>
                </a:spcAft>
                <a:defRPr/>
              </a:pP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分析数据</a:t>
              </a:r>
              <a:endPar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60" name="组合 63"/>
          <p:cNvGrpSpPr/>
          <p:nvPr/>
        </p:nvGrpSpPr>
        <p:grpSpPr bwMode="auto">
          <a:xfrm>
            <a:off x="6842183" y="3398558"/>
            <a:ext cx="1386165" cy="1485759"/>
            <a:chOff x="1534873" y="4577643"/>
            <a:chExt cx="1494560" cy="1494558"/>
          </a:xfrm>
        </p:grpSpPr>
        <p:grpSp>
          <p:nvGrpSpPr>
            <p:cNvPr id="161" name="组合 47"/>
            <p:cNvGrpSpPr/>
            <p:nvPr/>
          </p:nvGrpSpPr>
          <p:grpSpPr bwMode="auto">
            <a:xfrm>
              <a:off x="1534873" y="4577643"/>
              <a:ext cx="1494560" cy="1494558"/>
              <a:chOff x="3955827" y="3191710"/>
              <a:chExt cx="1548000" cy="1548000"/>
            </a:xfrm>
          </p:grpSpPr>
          <p:sp>
            <p:nvSpPr>
              <p:cNvPr id="163" name="椭圆 162"/>
              <p:cNvSpPr/>
              <p:nvPr/>
            </p:nvSpPr>
            <p:spPr>
              <a:xfrm>
                <a:off x="4010527" y="3244587"/>
                <a:ext cx="1438601" cy="1440423"/>
              </a:xfrm>
              <a:prstGeom prst="ellipse">
                <a:avLst/>
              </a:prstGeom>
              <a:gradFill flip="none" rotWithShape="1">
                <a:gsLst>
                  <a:gs pos="0">
                    <a:schemeClr val="bg1">
                      <a:lumMod val="65000"/>
                      <a:shade val="30000"/>
                      <a:satMod val="115000"/>
                    </a:schemeClr>
                  </a:gs>
                  <a:gs pos="50000">
                    <a:schemeClr val="bg1">
                      <a:lumMod val="65000"/>
                      <a:shade val="67500"/>
                      <a:satMod val="115000"/>
                    </a:schemeClr>
                  </a:gs>
                  <a:gs pos="100000">
                    <a:schemeClr val="bg1">
                      <a:lumMod val="65000"/>
                      <a:shade val="100000"/>
                      <a:satMod val="115000"/>
                    </a:schemeClr>
                  </a:gs>
                </a:gsLst>
                <a:lin ang="16200000" scaled="1"/>
                <a:tileRect/>
              </a:gradFill>
              <a:ln w="3175">
                <a:solidFill>
                  <a:schemeClr val="bg1"/>
                </a:solidFill>
              </a:ln>
              <a:effectLst>
                <a:outerShdw blurRad="368300" dir="5400000" sx="90000" sy="-19000" rotWithShape="0">
                  <a:schemeClr val="tx1">
                    <a:lumMod val="95000"/>
                    <a:lumOff val="5000"/>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4" name="椭圆 163"/>
              <p:cNvSpPr/>
              <p:nvPr/>
            </p:nvSpPr>
            <p:spPr>
              <a:xfrm>
                <a:off x="4046993" y="3271936"/>
                <a:ext cx="1376608" cy="1239858"/>
              </a:xfrm>
              <a:prstGeom prst="ellipse">
                <a:avLst/>
              </a:prstGeom>
              <a:solidFill>
                <a:srgbClr val="FFFFFF">
                  <a:alpha val="34118"/>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5" name="椭圆 164"/>
              <p:cNvSpPr/>
              <p:nvPr/>
            </p:nvSpPr>
            <p:spPr>
              <a:xfrm>
                <a:off x="4297827" y="3191710"/>
                <a:ext cx="864000" cy="468000"/>
              </a:xfrm>
              <a:prstGeom prst="ellipse">
                <a:avLst/>
              </a:prstGeom>
              <a:solidFill>
                <a:srgbClr val="FFFFFF">
                  <a:alpha val="38039"/>
                </a:srgb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6" name="椭圆 165"/>
              <p:cNvSpPr/>
              <p:nvPr/>
            </p:nvSpPr>
            <p:spPr>
              <a:xfrm>
                <a:off x="3955827" y="3191710"/>
                <a:ext cx="1548000" cy="154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67" name="椭圆 166"/>
              <p:cNvSpPr/>
              <p:nvPr/>
            </p:nvSpPr>
            <p:spPr>
              <a:xfrm>
                <a:off x="4225827" y="3471706"/>
                <a:ext cx="1008000" cy="100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62" name="TextBox 65"/>
            <p:cNvSpPr txBox="1"/>
            <p:nvPr/>
          </p:nvSpPr>
          <p:spPr>
            <a:xfrm>
              <a:off x="1668662" y="5163848"/>
              <a:ext cx="1226983" cy="339752"/>
            </a:xfrm>
            <a:prstGeom prst="rect">
              <a:avLst/>
            </a:prstGeom>
            <a:noFill/>
          </p:spPr>
          <p:txBody>
            <a:bodyPr>
              <a:spAutoFit/>
            </a:bodyPr>
            <a:lstStyle/>
            <a:p>
              <a:pPr fontAlgn="auto">
                <a:spcBef>
                  <a:spcPts val="0"/>
                </a:spcBef>
                <a:spcAft>
                  <a:spcPts val="0"/>
                </a:spcAft>
                <a:defRPr/>
              </a:pPr>
              <a:r>
                <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制定方案</a:t>
              </a:r>
              <a:endParaRPr lang="zh-CN" altLang="en-US" sz="1600" b="1" dirty="0">
                <a:solidFill>
                  <a:schemeClr val="tx1">
                    <a:lumMod val="95000"/>
                    <a:lumOff val="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68" name="组合 167"/>
          <p:cNvGrpSpPr/>
          <p:nvPr/>
        </p:nvGrpSpPr>
        <p:grpSpPr>
          <a:xfrm>
            <a:off x="3337683" y="1806766"/>
            <a:ext cx="1884263" cy="2102078"/>
            <a:chOff x="2045368" y="2570747"/>
            <a:chExt cx="2030664" cy="2113548"/>
          </a:xfrm>
          <a:solidFill>
            <a:schemeClr val="accent6">
              <a:lumMod val="75000"/>
            </a:schemeClr>
          </a:solidFill>
        </p:grpSpPr>
        <p:sp>
          <p:nvSpPr>
            <p:cNvPr id="169" name="任意多边形 168"/>
            <p:cNvSpPr/>
            <p:nvPr/>
          </p:nvSpPr>
          <p:spPr>
            <a:xfrm>
              <a:off x="2983832" y="3305343"/>
              <a:ext cx="862263" cy="689141"/>
            </a:xfrm>
            <a:custGeom>
              <a:avLst/>
              <a:gdLst>
                <a:gd name="connsiteX0" fmla="*/ 4010 w 862263"/>
                <a:gd name="connsiteY0" fmla="*/ 344236 h 689141"/>
                <a:gd name="connsiteX1" fmla="*/ 72189 w 862263"/>
                <a:gd name="connsiteY1" fmla="*/ 556794 h 689141"/>
                <a:gd name="connsiteX2" fmla="*/ 120315 w 862263"/>
                <a:gd name="connsiteY2" fmla="*/ 689141 h 689141"/>
                <a:gd name="connsiteX3" fmla="*/ 838200 w 862263"/>
                <a:gd name="connsiteY3" fmla="*/ 689141 h 689141"/>
                <a:gd name="connsiteX4" fmla="*/ 862263 w 862263"/>
                <a:gd name="connsiteY4" fmla="*/ 247983 h 689141"/>
                <a:gd name="connsiteX5" fmla="*/ 565484 w 862263"/>
                <a:gd name="connsiteY5" fmla="*/ 7352 h 689141"/>
                <a:gd name="connsiteX6" fmla="*/ 461210 w 862263"/>
                <a:gd name="connsiteY6" fmla="*/ 3341 h 689141"/>
                <a:gd name="connsiteX7" fmla="*/ 0 w 862263"/>
                <a:gd name="connsiteY7" fmla="*/ 59489 h 689141"/>
                <a:gd name="connsiteX8" fmla="*/ 4010 w 862263"/>
                <a:gd name="connsiteY8" fmla="*/ 344236 h 68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263" h="689141">
                  <a:moveTo>
                    <a:pt x="4010" y="344236"/>
                  </a:moveTo>
                  <a:cubicBezTo>
                    <a:pt x="28407" y="421773"/>
                    <a:pt x="52805" y="499310"/>
                    <a:pt x="72189" y="556794"/>
                  </a:cubicBezTo>
                  <a:cubicBezTo>
                    <a:pt x="91573" y="614278"/>
                    <a:pt x="110289" y="666415"/>
                    <a:pt x="120315" y="689141"/>
                  </a:cubicBezTo>
                  <a:lnTo>
                    <a:pt x="838200" y="689141"/>
                  </a:lnTo>
                  <a:lnTo>
                    <a:pt x="862263" y="247983"/>
                  </a:lnTo>
                  <a:lnTo>
                    <a:pt x="565484" y="7352"/>
                  </a:lnTo>
                  <a:lnTo>
                    <a:pt x="461210" y="3341"/>
                  </a:lnTo>
                  <a:cubicBezTo>
                    <a:pt x="307473" y="22057"/>
                    <a:pt x="76200" y="0"/>
                    <a:pt x="0" y="59489"/>
                  </a:cubicBezTo>
                  <a:cubicBezTo>
                    <a:pt x="1337" y="154405"/>
                    <a:pt x="2673" y="249320"/>
                    <a:pt x="4010" y="344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baseline="-25000"/>
            </a:p>
          </p:txBody>
        </p:sp>
        <p:sp>
          <p:nvSpPr>
            <p:cNvPr id="170" name="任意多边形 169"/>
            <p:cNvSpPr/>
            <p:nvPr/>
          </p:nvSpPr>
          <p:spPr>
            <a:xfrm>
              <a:off x="2045368" y="2570747"/>
              <a:ext cx="2030664" cy="2113548"/>
            </a:xfrm>
            <a:custGeom>
              <a:avLst/>
              <a:gdLst>
                <a:gd name="connsiteX0" fmla="*/ 1419727 w 2030664"/>
                <a:gd name="connsiteY0" fmla="*/ 0 h 2113548"/>
                <a:gd name="connsiteX1" fmla="*/ 1347537 w 2030664"/>
                <a:gd name="connsiteY1" fmla="*/ 737937 h 2113548"/>
                <a:gd name="connsiteX2" fmla="*/ 762000 w 2030664"/>
                <a:gd name="connsiteY2" fmla="*/ 757990 h 2113548"/>
                <a:gd name="connsiteX3" fmla="*/ 389021 w 2030664"/>
                <a:gd name="connsiteY3" fmla="*/ 934453 h 2113548"/>
                <a:gd name="connsiteX4" fmla="*/ 148390 w 2030664"/>
                <a:gd name="connsiteY4" fmla="*/ 1267327 h 2113548"/>
                <a:gd name="connsiteX5" fmla="*/ 76200 w 2030664"/>
                <a:gd name="connsiteY5" fmla="*/ 1580148 h 2113548"/>
                <a:gd name="connsiteX6" fmla="*/ 0 w 2030664"/>
                <a:gd name="connsiteY6" fmla="*/ 1576137 h 2113548"/>
                <a:gd name="connsiteX7" fmla="*/ 457200 w 2030664"/>
                <a:gd name="connsiteY7" fmla="*/ 2113548 h 2113548"/>
                <a:gd name="connsiteX8" fmla="*/ 910390 w 2030664"/>
                <a:gd name="connsiteY8" fmla="*/ 1584158 h 2113548"/>
                <a:gd name="connsiteX9" fmla="*/ 830179 w 2030664"/>
                <a:gd name="connsiteY9" fmla="*/ 1584158 h 2113548"/>
                <a:gd name="connsiteX10" fmla="*/ 878306 w 2030664"/>
                <a:gd name="connsiteY10" fmla="*/ 1275348 h 2113548"/>
                <a:gd name="connsiteX11" fmla="*/ 978569 w 2030664"/>
                <a:gd name="connsiteY11" fmla="*/ 1022685 h 2113548"/>
                <a:gd name="connsiteX12" fmla="*/ 1191127 w 2030664"/>
                <a:gd name="connsiteY12" fmla="*/ 794085 h 2113548"/>
                <a:gd name="connsiteX13" fmla="*/ 1411706 w 2030664"/>
                <a:gd name="connsiteY13" fmla="*/ 757990 h 2113548"/>
                <a:gd name="connsiteX14" fmla="*/ 1560095 w 2030664"/>
                <a:gd name="connsiteY14" fmla="*/ 926432 h 2113548"/>
                <a:gd name="connsiteX15" fmla="*/ 1684421 w 2030664"/>
                <a:gd name="connsiteY15" fmla="*/ 1279358 h 2113548"/>
                <a:gd name="connsiteX16" fmla="*/ 1792706 w 2030664"/>
                <a:gd name="connsiteY16" fmla="*/ 1423737 h 2113548"/>
                <a:gd name="connsiteX17" fmla="*/ 1917032 w 2030664"/>
                <a:gd name="connsiteY17" fmla="*/ 1335506 h 2113548"/>
                <a:gd name="connsiteX18" fmla="*/ 1973179 w 2030664"/>
                <a:gd name="connsiteY18" fmla="*/ 954506 h 2113548"/>
                <a:gd name="connsiteX19" fmla="*/ 2001253 w 2030664"/>
                <a:gd name="connsiteY19" fmla="*/ 585537 h 2113548"/>
                <a:gd name="connsiteX20" fmla="*/ 2029327 w 2030664"/>
                <a:gd name="connsiteY20" fmla="*/ 24064 h 2113548"/>
                <a:gd name="connsiteX21" fmla="*/ 1419727 w 2030664"/>
                <a:gd name="connsiteY21" fmla="*/ 0 h 211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0664" h="2113548">
                  <a:moveTo>
                    <a:pt x="1419727" y="0"/>
                  </a:moveTo>
                  <a:cubicBezTo>
                    <a:pt x="1410703" y="294105"/>
                    <a:pt x="1401679" y="588211"/>
                    <a:pt x="1347537" y="737937"/>
                  </a:cubicBezTo>
                  <a:lnTo>
                    <a:pt x="762000" y="757990"/>
                  </a:lnTo>
                  <a:cubicBezTo>
                    <a:pt x="602247" y="790743"/>
                    <a:pt x="491289" y="849564"/>
                    <a:pt x="389021" y="934453"/>
                  </a:cubicBezTo>
                  <a:cubicBezTo>
                    <a:pt x="286753" y="1019342"/>
                    <a:pt x="200527" y="1159711"/>
                    <a:pt x="148390" y="1267327"/>
                  </a:cubicBezTo>
                  <a:cubicBezTo>
                    <a:pt x="96253" y="1374943"/>
                    <a:pt x="90237" y="1526674"/>
                    <a:pt x="76200" y="1580148"/>
                  </a:cubicBezTo>
                  <a:lnTo>
                    <a:pt x="0" y="1576137"/>
                  </a:lnTo>
                  <a:lnTo>
                    <a:pt x="457200" y="2113548"/>
                  </a:lnTo>
                  <a:lnTo>
                    <a:pt x="910390" y="1584158"/>
                  </a:lnTo>
                  <a:cubicBezTo>
                    <a:pt x="883653" y="1584158"/>
                    <a:pt x="844216" y="1588169"/>
                    <a:pt x="830179" y="1584158"/>
                  </a:cubicBezTo>
                  <a:cubicBezTo>
                    <a:pt x="846221" y="1481221"/>
                    <a:pt x="853574" y="1368927"/>
                    <a:pt x="878306" y="1275348"/>
                  </a:cubicBezTo>
                  <a:cubicBezTo>
                    <a:pt x="903038" y="1181769"/>
                    <a:pt x="926432" y="1102895"/>
                    <a:pt x="978569" y="1022685"/>
                  </a:cubicBezTo>
                  <a:cubicBezTo>
                    <a:pt x="1030706" y="942475"/>
                    <a:pt x="1118938" y="838201"/>
                    <a:pt x="1191127" y="794085"/>
                  </a:cubicBezTo>
                  <a:cubicBezTo>
                    <a:pt x="1263316" y="749969"/>
                    <a:pt x="1350211" y="735932"/>
                    <a:pt x="1411706" y="757990"/>
                  </a:cubicBezTo>
                  <a:cubicBezTo>
                    <a:pt x="1473201" y="780048"/>
                    <a:pt x="1514643" y="839537"/>
                    <a:pt x="1560095" y="926432"/>
                  </a:cubicBezTo>
                  <a:cubicBezTo>
                    <a:pt x="1605547" y="1013327"/>
                    <a:pt x="1645653" y="1196474"/>
                    <a:pt x="1684421" y="1279358"/>
                  </a:cubicBezTo>
                  <a:cubicBezTo>
                    <a:pt x="1723189" y="1362242"/>
                    <a:pt x="1753937" y="1414379"/>
                    <a:pt x="1792706" y="1423737"/>
                  </a:cubicBezTo>
                  <a:cubicBezTo>
                    <a:pt x="1831475" y="1433095"/>
                    <a:pt x="1886953" y="1413711"/>
                    <a:pt x="1917032" y="1335506"/>
                  </a:cubicBezTo>
                  <a:cubicBezTo>
                    <a:pt x="1947111" y="1257301"/>
                    <a:pt x="1959142" y="1079501"/>
                    <a:pt x="1973179" y="954506"/>
                  </a:cubicBezTo>
                  <a:cubicBezTo>
                    <a:pt x="1987216" y="829511"/>
                    <a:pt x="1991895" y="740611"/>
                    <a:pt x="2001253" y="585537"/>
                  </a:cubicBezTo>
                  <a:cubicBezTo>
                    <a:pt x="2010611" y="430463"/>
                    <a:pt x="2030664" y="123659"/>
                    <a:pt x="2029327" y="24064"/>
                  </a:cubicBezTo>
                  <a:lnTo>
                    <a:pt x="1419727"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baseline="-25000"/>
            </a:p>
          </p:txBody>
        </p:sp>
      </p:grpSp>
      <p:grpSp>
        <p:nvGrpSpPr>
          <p:cNvPr id="171" name="组合 170"/>
          <p:cNvGrpSpPr/>
          <p:nvPr/>
        </p:nvGrpSpPr>
        <p:grpSpPr>
          <a:xfrm>
            <a:off x="5234233" y="2094700"/>
            <a:ext cx="839638" cy="1814144"/>
            <a:chOff x="3381373" y="2857496"/>
            <a:chExt cx="904875" cy="1824042"/>
          </a:xfrm>
          <a:solidFill>
            <a:schemeClr val="accent6">
              <a:lumMod val="75000"/>
            </a:schemeClr>
          </a:solidFill>
        </p:grpSpPr>
        <p:sp>
          <p:nvSpPr>
            <p:cNvPr id="172" name="梯形 171"/>
            <p:cNvSpPr/>
            <p:nvPr/>
          </p:nvSpPr>
          <p:spPr>
            <a:xfrm>
              <a:off x="3531390" y="2857496"/>
              <a:ext cx="571504" cy="571504"/>
            </a:xfrm>
            <a:prstGeom prst="trapezoid">
              <a:avLst>
                <a:gd name="adj" fmla="val 4584"/>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73" name="任意多边形 172"/>
            <p:cNvSpPr/>
            <p:nvPr/>
          </p:nvSpPr>
          <p:spPr>
            <a:xfrm>
              <a:off x="3381373" y="3278187"/>
              <a:ext cx="904875" cy="1403351"/>
            </a:xfrm>
            <a:custGeom>
              <a:avLst/>
              <a:gdLst>
                <a:gd name="connsiteX0" fmla="*/ 100013 w 904875"/>
                <a:gd name="connsiteY0" fmla="*/ 86519 h 1403351"/>
                <a:gd name="connsiteX1" fmla="*/ 133350 w 904875"/>
                <a:gd name="connsiteY1" fmla="*/ 34132 h 1403351"/>
                <a:gd name="connsiteX2" fmla="*/ 276225 w 904875"/>
                <a:gd name="connsiteY2" fmla="*/ 24607 h 1403351"/>
                <a:gd name="connsiteX3" fmla="*/ 433388 w 904875"/>
                <a:gd name="connsiteY3" fmla="*/ 22226 h 1403351"/>
                <a:gd name="connsiteX4" fmla="*/ 738188 w 904875"/>
                <a:gd name="connsiteY4" fmla="*/ 29369 h 1403351"/>
                <a:gd name="connsiteX5" fmla="*/ 804863 w 904875"/>
                <a:gd name="connsiteY5" fmla="*/ 50801 h 1403351"/>
                <a:gd name="connsiteX6" fmla="*/ 816769 w 904875"/>
                <a:gd name="connsiteY6" fmla="*/ 91282 h 1403351"/>
                <a:gd name="connsiteX7" fmla="*/ 819150 w 904875"/>
                <a:gd name="connsiteY7" fmla="*/ 162719 h 1403351"/>
                <a:gd name="connsiteX8" fmla="*/ 823913 w 904875"/>
                <a:gd name="connsiteY8" fmla="*/ 496094 h 1403351"/>
                <a:gd name="connsiteX9" fmla="*/ 819150 w 904875"/>
                <a:gd name="connsiteY9" fmla="*/ 867569 h 1403351"/>
                <a:gd name="connsiteX10" fmla="*/ 904875 w 904875"/>
                <a:gd name="connsiteY10" fmla="*/ 869951 h 1403351"/>
                <a:gd name="connsiteX11" fmla="*/ 454819 w 904875"/>
                <a:gd name="connsiteY11" fmla="*/ 1403351 h 1403351"/>
                <a:gd name="connsiteX12" fmla="*/ 0 w 904875"/>
                <a:gd name="connsiteY12" fmla="*/ 865188 h 1403351"/>
                <a:gd name="connsiteX13" fmla="*/ 85725 w 904875"/>
                <a:gd name="connsiteY13" fmla="*/ 865188 h 1403351"/>
                <a:gd name="connsiteX14" fmla="*/ 83344 w 904875"/>
                <a:gd name="connsiteY14" fmla="*/ 805657 h 1403351"/>
                <a:gd name="connsiteX15" fmla="*/ 80963 w 904875"/>
                <a:gd name="connsiteY15" fmla="*/ 553244 h 1403351"/>
                <a:gd name="connsiteX16" fmla="*/ 100013 w 904875"/>
                <a:gd name="connsiteY16" fmla="*/ 86519 h 1403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4875" h="1403351">
                  <a:moveTo>
                    <a:pt x="100013" y="86519"/>
                  </a:moveTo>
                  <a:cubicBezTo>
                    <a:pt x="108744" y="0"/>
                    <a:pt x="103981" y="44451"/>
                    <a:pt x="133350" y="34132"/>
                  </a:cubicBezTo>
                  <a:cubicBezTo>
                    <a:pt x="162719" y="23813"/>
                    <a:pt x="226219" y="26591"/>
                    <a:pt x="276225" y="24607"/>
                  </a:cubicBezTo>
                  <a:cubicBezTo>
                    <a:pt x="326231" y="22623"/>
                    <a:pt x="356394" y="21432"/>
                    <a:pt x="433388" y="22226"/>
                  </a:cubicBezTo>
                  <a:cubicBezTo>
                    <a:pt x="510382" y="23020"/>
                    <a:pt x="676276" y="24607"/>
                    <a:pt x="738188" y="29369"/>
                  </a:cubicBezTo>
                  <a:cubicBezTo>
                    <a:pt x="800101" y="34132"/>
                    <a:pt x="791766" y="40482"/>
                    <a:pt x="804863" y="50801"/>
                  </a:cubicBezTo>
                  <a:cubicBezTo>
                    <a:pt x="817960" y="61120"/>
                    <a:pt x="814388" y="72629"/>
                    <a:pt x="816769" y="91282"/>
                  </a:cubicBezTo>
                  <a:cubicBezTo>
                    <a:pt x="819150" y="109935"/>
                    <a:pt x="817959" y="95250"/>
                    <a:pt x="819150" y="162719"/>
                  </a:cubicBezTo>
                  <a:cubicBezTo>
                    <a:pt x="820341" y="230188"/>
                    <a:pt x="823913" y="378619"/>
                    <a:pt x="823913" y="496094"/>
                  </a:cubicBezTo>
                  <a:cubicBezTo>
                    <a:pt x="823913" y="613569"/>
                    <a:pt x="815975" y="800894"/>
                    <a:pt x="819150" y="867569"/>
                  </a:cubicBezTo>
                  <a:lnTo>
                    <a:pt x="904875" y="869951"/>
                  </a:lnTo>
                  <a:lnTo>
                    <a:pt x="454819" y="1403351"/>
                  </a:lnTo>
                  <a:cubicBezTo>
                    <a:pt x="303213" y="1223963"/>
                    <a:pt x="57150" y="952104"/>
                    <a:pt x="0" y="865188"/>
                  </a:cubicBezTo>
                  <a:cubicBezTo>
                    <a:pt x="28575" y="865188"/>
                    <a:pt x="71834" y="875110"/>
                    <a:pt x="85725" y="865188"/>
                  </a:cubicBezTo>
                  <a:cubicBezTo>
                    <a:pt x="85725" y="865188"/>
                    <a:pt x="84138" y="857648"/>
                    <a:pt x="83344" y="805657"/>
                  </a:cubicBezTo>
                  <a:cubicBezTo>
                    <a:pt x="82550" y="753666"/>
                    <a:pt x="80169" y="667147"/>
                    <a:pt x="80963" y="553244"/>
                  </a:cubicBezTo>
                  <a:cubicBezTo>
                    <a:pt x="81757" y="439341"/>
                    <a:pt x="91282" y="173038"/>
                    <a:pt x="100013" y="86519"/>
                  </a:cubicBez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74" name="组合 173"/>
          <p:cNvGrpSpPr/>
          <p:nvPr/>
        </p:nvGrpSpPr>
        <p:grpSpPr>
          <a:xfrm flipH="1">
            <a:off x="6091948" y="1806766"/>
            <a:ext cx="1884263" cy="2102078"/>
            <a:chOff x="2045368" y="2570747"/>
            <a:chExt cx="2030664" cy="2113548"/>
          </a:xfrm>
          <a:solidFill>
            <a:schemeClr val="accent6">
              <a:lumMod val="75000"/>
            </a:schemeClr>
          </a:solidFill>
        </p:grpSpPr>
        <p:sp>
          <p:nvSpPr>
            <p:cNvPr id="175" name="任意多边形 174"/>
            <p:cNvSpPr/>
            <p:nvPr/>
          </p:nvSpPr>
          <p:spPr>
            <a:xfrm>
              <a:off x="2983832" y="3305343"/>
              <a:ext cx="862263" cy="689141"/>
            </a:xfrm>
            <a:custGeom>
              <a:avLst/>
              <a:gdLst>
                <a:gd name="connsiteX0" fmla="*/ 4010 w 862263"/>
                <a:gd name="connsiteY0" fmla="*/ 344236 h 689141"/>
                <a:gd name="connsiteX1" fmla="*/ 72189 w 862263"/>
                <a:gd name="connsiteY1" fmla="*/ 556794 h 689141"/>
                <a:gd name="connsiteX2" fmla="*/ 120315 w 862263"/>
                <a:gd name="connsiteY2" fmla="*/ 689141 h 689141"/>
                <a:gd name="connsiteX3" fmla="*/ 838200 w 862263"/>
                <a:gd name="connsiteY3" fmla="*/ 689141 h 689141"/>
                <a:gd name="connsiteX4" fmla="*/ 862263 w 862263"/>
                <a:gd name="connsiteY4" fmla="*/ 247983 h 689141"/>
                <a:gd name="connsiteX5" fmla="*/ 565484 w 862263"/>
                <a:gd name="connsiteY5" fmla="*/ 7352 h 689141"/>
                <a:gd name="connsiteX6" fmla="*/ 461210 w 862263"/>
                <a:gd name="connsiteY6" fmla="*/ 3341 h 689141"/>
                <a:gd name="connsiteX7" fmla="*/ 0 w 862263"/>
                <a:gd name="connsiteY7" fmla="*/ 59489 h 689141"/>
                <a:gd name="connsiteX8" fmla="*/ 4010 w 862263"/>
                <a:gd name="connsiteY8" fmla="*/ 344236 h 68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2263" h="689141">
                  <a:moveTo>
                    <a:pt x="4010" y="344236"/>
                  </a:moveTo>
                  <a:cubicBezTo>
                    <a:pt x="28407" y="421773"/>
                    <a:pt x="52805" y="499310"/>
                    <a:pt x="72189" y="556794"/>
                  </a:cubicBezTo>
                  <a:cubicBezTo>
                    <a:pt x="91573" y="614278"/>
                    <a:pt x="110289" y="666415"/>
                    <a:pt x="120315" y="689141"/>
                  </a:cubicBezTo>
                  <a:lnTo>
                    <a:pt x="838200" y="689141"/>
                  </a:lnTo>
                  <a:lnTo>
                    <a:pt x="862263" y="247983"/>
                  </a:lnTo>
                  <a:lnTo>
                    <a:pt x="565484" y="7352"/>
                  </a:lnTo>
                  <a:lnTo>
                    <a:pt x="461210" y="3341"/>
                  </a:lnTo>
                  <a:cubicBezTo>
                    <a:pt x="307473" y="22057"/>
                    <a:pt x="76200" y="0"/>
                    <a:pt x="0" y="59489"/>
                  </a:cubicBezTo>
                  <a:cubicBezTo>
                    <a:pt x="1337" y="154405"/>
                    <a:pt x="2673" y="249320"/>
                    <a:pt x="4010" y="344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baseline="-25000"/>
            </a:p>
          </p:txBody>
        </p:sp>
        <p:sp>
          <p:nvSpPr>
            <p:cNvPr id="176" name="任意多边形 175"/>
            <p:cNvSpPr/>
            <p:nvPr/>
          </p:nvSpPr>
          <p:spPr>
            <a:xfrm>
              <a:off x="2045368" y="2570747"/>
              <a:ext cx="2030664" cy="2113548"/>
            </a:xfrm>
            <a:custGeom>
              <a:avLst/>
              <a:gdLst>
                <a:gd name="connsiteX0" fmla="*/ 1419727 w 2030664"/>
                <a:gd name="connsiteY0" fmla="*/ 0 h 2113548"/>
                <a:gd name="connsiteX1" fmla="*/ 1347537 w 2030664"/>
                <a:gd name="connsiteY1" fmla="*/ 737937 h 2113548"/>
                <a:gd name="connsiteX2" fmla="*/ 762000 w 2030664"/>
                <a:gd name="connsiteY2" fmla="*/ 757990 h 2113548"/>
                <a:gd name="connsiteX3" fmla="*/ 389021 w 2030664"/>
                <a:gd name="connsiteY3" fmla="*/ 934453 h 2113548"/>
                <a:gd name="connsiteX4" fmla="*/ 148390 w 2030664"/>
                <a:gd name="connsiteY4" fmla="*/ 1267327 h 2113548"/>
                <a:gd name="connsiteX5" fmla="*/ 76200 w 2030664"/>
                <a:gd name="connsiteY5" fmla="*/ 1580148 h 2113548"/>
                <a:gd name="connsiteX6" fmla="*/ 0 w 2030664"/>
                <a:gd name="connsiteY6" fmla="*/ 1576137 h 2113548"/>
                <a:gd name="connsiteX7" fmla="*/ 457200 w 2030664"/>
                <a:gd name="connsiteY7" fmla="*/ 2113548 h 2113548"/>
                <a:gd name="connsiteX8" fmla="*/ 910390 w 2030664"/>
                <a:gd name="connsiteY8" fmla="*/ 1584158 h 2113548"/>
                <a:gd name="connsiteX9" fmla="*/ 830179 w 2030664"/>
                <a:gd name="connsiteY9" fmla="*/ 1584158 h 2113548"/>
                <a:gd name="connsiteX10" fmla="*/ 878306 w 2030664"/>
                <a:gd name="connsiteY10" fmla="*/ 1275348 h 2113548"/>
                <a:gd name="connsiteX11" fmla="*/ 978569 w 2030664"/>
                <a:gd name="connsiteY11" fmla="*/ 1022685 h 2113548"/>
                <a:gd name="connsiteX12" fmla="*/ 1191127 w 2030664"/>
                <a:gd name="connsiteY12" fmla="*/ 794085 h 2113548"/>
                <a:gd name="connsiteX13" fmla="*/ 1411706 w 2030664"/>
                <a:gd name="connsiteY13" fmla="*/ 757990 h 2113548"/>
                <a:gd name="connsiteX14" fmla="*/ 1560095 w 2030664"/>
                <a:gd name="connsiteY14" fmla="*/ 926432 h 2113548"/>
                <a:gd name="connsiteX15" fmla="*/ 1684421 w 2030664"/>
                <a:gd name="connsiteY15" fmla="*/ 1279358 h 2113548"/>
                <a:gd name="connsiteX16" fmla="*/ 1792706 w 2030664"/>
                <a:gd name="connsiteY16" fmla="*/ 1423737 h 2113548"/>
                <a:gd name="connsiteX17" fmla="*/ 1917032 w 2030664"/>
                <a:gd name="connsiteY17" fmla="*/ 1335506 h 2113548"/>
                <a:gd name="connsiteX18" fmla="*/ 1973179 w 2030664"/>
                <a:gd name="connsiteY18" fmla="*/ 954506 h 2113548"/>
                <a:gd name="connsiteX19" fmla="*/ 2001253 w 2030664"/>
                <a:gd name="connsiteY19" fmla="*/ 585537 h 2113548"/>
                <a:gd name="connsiteX20" fmla="*/ 2029327 w 2030664"/>
                <a:gd name="connsiteY20" fmla="*/ 24064 h 2113548"/>
                <a:gd name="connsiteX21" fmla="*/ 1419727 w 2030664"/>
                <a:gd name="connsiteY21" fmla="*/ 0 h 2113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0664" h="2113548">
                  <a:moveTo>
                    <a:pt x="1419727" y="0"/>
                  </a:moveTo>
                  <a:cubicBezTo>
                    <a:pt x="1410703" y="294105"/>
                    <a:pt x="1401679" y="588211"/>
                    <a:pt x="1347537" y="737937"/>
                  </a:cubicBezTo>
                  <a:lnTo>
                    <a:pt x="762000" y="757990"/>
                  </a:lnTo>
                  <a:cubicBezTo>
                    <a:pt x="602247" y="790743"/>
                    <a:pt x="491289" y="849564"/>
                    <a:pt x="389021" y="934453"/>
                  </a:cubicBezTo>
                  <a:cubicBezTo>
                    <a:pt x="286753" y="1019342"/>
                    <a:pt x="200527" y="1159711"/>
                    <a:pt x="148390" y="1267327"/>
                  </a:cubicBezTo>
                  <a:cubicBezTo>
                    <a:pt x="96253" y="1374943"/>
                    <a:pt x="90237" y="1526674"/>
                    <a:pt x="76200" y="1580148"/>
                  </a:cubicBezTo>
                  <a:lnTo>
                    <a:pt x="0" y="1576137"/>
                  </a:lnTo>
                  <a:lnTo>
                    <a:pt x="457200" y="2113548"/>
                  </a:lnTo>
                  <a:lnTo>
                    <a:pt x="910390" y="1584158"/>
                  </a:lnTo>
                  <a:cubicBezTo>
                    <a:pt x="883653" y="1584158"/>
                    <a:pt x="844216" y="1588169"/>
                    <a:pt x="830179" y="1584158"/>
                  </a:cubicBezTo>
                  <a:cubicBezTo>
                    <a:pt x="846221" y="1481221"/>
                    <a:pt x="853574" y="1368927"/>
                    <a:pt x="878306" y="1275348"/>
                  </a:cubicBezTo>
                  <a:cubicBezTo>
                    <a:pt x="903038" y="1181769"/>
                    <a:pt x="926432" y="1102895"/>
                    <a:pt x="978569" y="1022685"/>
                  </a:cubicBezTo>
                  <a:cubicBezTo>
                    <a:pt x="1030706" y="942475"/>
                    <a:pt x="1118938" y="838201"/>
                    <a:pt x="1191127" y="794085"/>
                  </a:cubicBezTo>
                  <a:cubicBezTo>
                    <a:pt x="1263316" y="749969"/>
                    <a:pt x="1350211" y="735932"/>
                    <a:pt x="1411706" y="757990"/>
                  </a:cubicBezTo>
                  <a:cubicBezTo>
                    <a:pt x="1473201" y="780048"/>
                    <a:pt x="1514643" y="839537"/>
                    <a:pt x="1560095" y="926432"/>
                  </a:cubicBezTo>
                  <a:cubicBezTo>
                    <a:pt x="1605547" y="1013327"/>
                    <a:pt x="1645653" y="1196474"/>
                    <a:pt x="1684421" y="1279358"/>
                  </a:cubicBezTo>
                  <a:cubicBezTo>
                    <a:pt x="1723189" y="1362242"/>
                    <a:pt x="1753937" y="1414379"/>
                    <a:pt x="1792706" y="1423737"/>
                  </a:cubicBezTo>
                  <a:cubicBezTo>
                    <a:pt x="1831475" y="1433095"/>
                    <a:pt x="1886953" y="1413711"/>
                    <a:pt x="1917032" y="1335506"/>
                  </a:cubicBezTo>
                  <a:cubicBezTo>
                    <a:pt x="1947111" y="1257301"/>
                    <a:pt x="1959142" y="1079501"/>
                    <a:pt x="1973179" y="954506"/>
                  </a:cubicBezTo>
                  <a:cubicBezTo>
                    <a:pt x="1987216" y="829511"/>
                    <a:pt x="1991895" y="740611"/>
                    <a:pt x="2001253" y="585537"/>
                  </a:cubicBezTo>
                  <a:cubicBezTo>
                    <a:pt x="2010611" y="430463"/>
                    <a:pt x="2030664" y="123659"/>
                    <a:pt x="2029327" y="24064"/>
                  </a:cubicBezTo>
                  <a:lnTo>
                    <a:pt x="1419727" y="0"/>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baseline="-25000"/>
            </a:p>
          </p:txBody>
        </p:sp>
      </p:grpSp>
      <p:grpSp>
        <p:nvGrpSpPr>
          <p:cNvPr id="177" name="组合 46"/>
          <p:cNvGrpSpPr/>
          <p:nvPr/>
        </p:nvGrpSpPr>
        <p:grpSpPr bwMode="auto">
          <a:xfrm>
            <a:off x="4463710" y="885864"/>
            <a:ext cx="2424564" cy="1503258"/>
            <a:chOff x="6356082" y="4581875"/>
            <a:chExt cx="1152000" cy="1152000"/>
          </a:xfrm>
        </p:grpSpPr>
        <p:grpSp>
          <p:nvGrpSpPr>
            <p:cNvPr id="178" name="组合 39"/>
            <p:cNvGrpSpPr/>
            <p:nvPr/>
          </p:nvGrpSpPr>
          <p:grpSpPr bwMode="auto">
            <a:xfrm>
              <a:off x="6356082" y="4581875"/>
              <a:ext cx="1152000" cy="1152000"/>
              <a:chOff x="3955827" y="3191710"/>
              <a:chExt cx="1548000" cy="1548000"/>
            </a:xfrm>
          </p:grpSpPr>
          <p:sp>
            <p:nvSpPr>
              <p:cNvPr id="180" name="椭圆 179"/>
              <p:cNvSpPr/>
              <p:nvPr/>
            </p:nvSpPr>
            <p:spPr>
              <a:xfrm>
                <a:off x="4010033" y="3243970"/>
                <a:ext cx="1439588" cy="1439875"/>
              </a:xfrm>
              <a:prstGeom prst="ellipse">
                <a:avLst/>
              </a:prstGeom>
              <a:gradFill flip="none" rotWithShape="1">
                <a:gsLst>
                  <a:gs pos="0">
                    <a:srgbClr val="1064CA">
                      <a:shade val="30000"/>
                      <a:satMod val="115000"/>
                    </a:srgbClr>
                  </a:gs>
                  <a:gs pos="50000">
                    <a:srgbClr val="1064CA">
                      <a:shade val="67500"/>
                      <a:satMod val="115000"/>
                    </a:srgbClr>
                  </a:gs>
                  <a:gs pos="100000">
                    <a:srgbClr val="1064CA">
                      <a:shade val="100000"/>
                      <a:satMod val="115000"/>
                    </a:srgbClr>
                  </a:gs>
                </a:gsLst>
                <a:lin ang="16200000" scaled="1"/>
                <a:tileRect/>
              </a:gradFill>
              <a:ln w="3175">
                <a:solidFill>
                  <a:schemeClr val="bg1"/>
                </a:solidFill>
              </a:ln>
              <a:effectLst>
                <a:outerShdw blurRad="368300" dir="5400000" sx="90000" sy="-19000" rotWithShape="0">
                  <a:schemeClr val="tx1">
                    <a:lumMod val="95000"/>
                    <a:lumOff val="5000"/>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81" name="椭圆 180"/>
              <p:cNvSpPr/>
              <p:nvPr/>
            </p:nvSpPr>
            <p:spPr>
              <a:xfrm>
                <a:off x="4046518" y="3272804"/>
                <a:ext cx="1376000" cy="1238041"/>
              </a:xfrm>
              <a:prstGeom prst="ellipse">
                <a:avLst/>
              </a:prstGeom>
              <a:solidFill>
                <a:srgbClr val="FFFFFF">
                  <a:alpha val="34118"/>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82" name="椭圆 181"/>
              <p:cNvSpPr/>
              <p:nvPr/>
            </p:nvSpPr>
            <p:spPr>
              <a:xfrm>
                <a:off x="4297827" y="3191710"/>
                <a:ext cx="864000" cy="468000"/>
              </a:xfrm>
              <a:prstGeom prst="ellipse">
                <a:avLst/>
              </a:prstGeom>
              <a:solidFill>
                <a:srgbClr val="FFFFFF">
                  <a:alpha val="38039"/>
                </a:srgb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83" name="椭圆 182"/>
              <p:cNvSpPr/>
              <p:nvPr/>
            </p:nvSpPr>
            <p:spPr>
              <a:xfrm>
                <a:off x="3955827" y="3191710"/>
                <a:ext cx="1548000" cy="154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184" name="椭圆 183"/>
              <p:cNvSpPr/>
              <p:nvPr/>
            </p:nvSpPr>
            <p:spPr>
              <a:xfrm>
                <a:off x="4225827" y="3471706"/>
                <a:ext cx="1008000" cy="1008000"/>
              </a:xfrm>
              <a:prstGeom prst="ellipse">
                <a:avLst/>
              </a:prstGeom>
              <a:solidFill>
                <a:srgbClr val="FFFFFF">
                  <a:alpha val="67059"/>
                </a:srgbClr>
              </a:solidFill>
              <a:ln w="12700">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79" name="TextBox 45"/>
            <p:cNvSpPr txBox="1"/>
            <p:nvPr/>
          </p:nvSpPr>
          <p:spPr>
            <a:xfrm>
              <a:off x="6649675" y="4964663"/>
              <a:ext cx="702968" cy="338007"/>
            </a:xfrm>
            <a:prstGeom prst="rect">
              <a:avLst/>
            </a:prstGeom>
            <a:noFill/>
          </p:spPr>
          <p:txBody>
            <a:bodyPr wrap="square">
              <a:spAutoFit/>
            </a:bodyPr>
            <a:lstStyle/>
            <a:p>
              <a:pPr fontAlgn="auto">
                <a:spcBef>
                  <a:spcPts val="0"/>
                </a:spcBef>
                <a:spcAft>
                  <a:spcPts val="0"/>
                </a:spcAft>
                <a:defRPr/>
              </a:pPr>
              <a:r>
                <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成本控制</a:t>
              </a:r>
              <a:endParaRPr lang="zh-CN" altLang="en-US" sz="20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85" name="组合 74"/>
          <p:cNvGrpSpPr/>
          <p:nvPr/>
        </p:nvGrpSpPr>
        <p:grpSpPr bwMode="auto">
          <a:xfrm>
            <a:off x="3498908" y="3273193"/>
            <a:ext cx="466953" cy="369332"/>
            <a:chOff x="4448174" y="3859256"/>
            <a:chExt cx="571504" cy="422033"/>
          </a:xfrm>
        </p:grpSpPr>
        <p:sp>
          <p:nvSpPr>
            <p:cNvPr id="186" name="TextBox 72"/>
            <p:cNvSpPr txBox="1">
              <a:spLocks noChangeArrowheads="1"/>
            </p:cNvSpPr>
            <p:nvPr/>
          </p:nvSpPr>
          <p:spPr bwMode="auto">
            <a:xfrm>
              <a:off x="4448174" y="3859256"/>
              <a:ext cx="571504" cy="422033"/>
            </a:xfrm>
            <a:prstGeom prst="rect">
              <a:avLst/>
            </a:prstGeom>
            <a:noFill/>
            <a:ln w="9525">
              <a:noFill/>
              <a:miter lim="800000"/>
            </a:ln>
          </p:spPr>
          <p:txBody>
            <a:bodyPr>
              <a:spAutoFit/>
            </a:bodyPr>
            <a:lstStyle/>
            <a:p>
              <a:pPr marL="342900" indent="-342900"/>
              <a:r>
                <a:rPr lang="en-US" altLang="zh-CN" b="1" dirty="0" smtClean="0">
                  <a:solidFill>
                    <a:schemeClr val="bg1"/>
                  </a:solidFill>
                </a:rPr>
                <a:t> A</a:t>
              </a:r>
              <a:endParaRPr lang="zh-CN" altLang="en-US" b="1" dirty="0">
                <a:solidFill>
                  <a:schemeClr val="bg1"/>
                </a:solidFill>
              </a:endParaRPr>
            </a:p>
          </p:txBody>
        </p:sp>
        <p:sp>
          <p:nvSpPr>
            <p:cNvPr id="187" name="椭圆 186"/>
            <p:cNvSpPr/>
            <p:nvPr/>
          </p:nvSpPr>
          <p:spPr>
            <a:xfrm>
              <a:off x="4564073" y="3929246"/>
              <a:ext cx="339705" cy="337954"/>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88" name="组合 75"/>
          <p:cNvGrpSpPr/>
          <p:nvPr/>
        </p:nvGrpSpPr>
        <p:grpSpPr bwMode="auto">
          <a:xfrm>
            <a:off x="5422957" y="3279086"/>
            <a:ext cx="468585" cy="369332"/>
            <a:chOff x="4448174" y="3873010"/>
            <a:chExt cx="571504" cy="422294"/>
          </a:xfrm>
        </p:grpSpPr>
        <p:sp>
          <p:nvSpPr>
            <p:cNvPr id="189" name="TextBox 76"/>
            <p:cNvSpPr txBox="1">
              <a:spLocks noChangeArrowheads="1"/>
            </p:cNvSpPr>
            <p:nvPr/>
          </p:nvSpPr>
          <p:spPr bwMode="auto">
            <a:xfrm>
              <a:off x="4448174" y="3873010"/>
              <a:ext cx="571504" cy="422294"/>
            </a:xfrm>
            <a:prstGeom prst="rect">
              <a:avLst/>
            </a:prstGeom>
            <a:noFill/>
            <a:ln w="9525">
              <a:noFill/>
              <a:miter lim="800000"/>
            </a:ln>
          </p:spPr>
          <p:txBody>
            <a:bodyPr>
              <a:spAutoFit/>
            </a:bodyPr>
            <a:lstStyle/>
            <a:p>
              <a:pPr marL="342900" indent="-342900"/>
              <a:r>
                <a:rPr lang="en-US" altLang="zh-CN" b="1" dirty="0" smtClean="0">
                  <a:solidFill>
                    <a:schemeClr val="bg1"/>
                  </a:solidFill>
                </a:rPr>
                <a:t> B</a:t>
              </a:r>
              <a:endParaRPr lang="zh-CN" altLang="en-US" b="1" dirty="0">
                <a:solidFill>
                  <a:schemeClr val="bg1"/>
                </a:solidFill>
              </a:endParaRPr>
            </a:p>
          </p:txBody>
        </p:sp>
        <p:sp>
          <p:nvSpPr>
            <p:cNvPr id="190" name="椭圆 189"/>
            <p:cNvSpPr/>
            <p:nvPr/>
          </p:nvSpPr>
          <p:spPr>
            <a:xfrm>
              <a:off x="4565660" y="3929037"/>
              <a:ext cx="336531" cy="338163"/>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191" name="组合 78"/>
          <p:cNvGrpSpPr/>
          <p:nvPr/>
        </p:nvGrpSpPr>
        <p:grpSpPr bwMode="auto">
          <a:xfrm>
            <a:off x="7293033" y="3279086"/>
            <a:ext cx="466953" cy="369332"/>
            <a:chOff x="4448174" y="3873010"/>
            <a:chExt cx="571504" cy="422294"/>
          </a:xfrm>
        </p:grpSpPr>
        <p:sp>
          <p:nvSpPr>
            <p:cNvPr id="192" name="TextBox 79"/>
            <p:cNvSpPr txBox="1">
              <a:spLocks noChangeArrowheads="1"/>
            </p:cNvSpPr>
            <p:nvPr/>
          </p:nvSpPr>
          <p:spPr bwMode="auto">
            <a:xfrm>
              <a:off x="4448174" y="3873010"/>
              <a:ext cx="571504" cy="422294"/>
            </a:xfrm>
            <a:prstGeom prst="rect">
              <a:avLst/>
            </a:prstGeom>
            <a:noFill/>
            <a:ln w="9525">
              <a:noFill/>
              <a:miter lim="800000"/>
            </a:ln>
          </p:spPr>
          <p:txBody>
            <a:bodyPr>
              <a:spAutoFit/>
            </a:bodyPr>
            <a:lstStyle/>
            <a:p>
              <a:pPr marL="342900" indent="-342900"/>
              <a:r>
                <a:rPr lang="en-US" altLang="zh-CN" b="1" dirty="0" smtClean="0">
                  <a:solidFill>
                    <a:schemeClr val="bg1"/>
                  </a:solidFill>
                </a:rPr>
                <a:t> C</a:t>
              </a:r>
              <a:endParaRPr lang="zh-CN" altLang="en-US" b="1" dirty="0">
                <a:solidFill>
                  <a:schemeClr val="bg1"/>
                </a:solidFill>
              </a:endParaRPr>
            </a:p>
          </p:txBody>
        </p:sp>
        <p:sp>
          <p:nvSpPr>
            <p:cNvPr id="193" name="椭圆 192"/>
            <p:cNvSpPr/>
            <p:nvPr/>
          </p:nvSpPr>
          <p:spPr>
            <a:xfrm>
              <a:off x="4564073" y="3929037"/>
              <a:ext cx="339705" cy="338163"/>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194" name="TextBox 10"/>
          <p:cNvSpPr txBox="1">
            <a:spLocks noChangeArrowheads="1"/>
          </p:cNvSpPr>
          <p:nvPr/>
        </p:nvSpPr>
        <p:spPr bwMode="auto">
          <a:xfrm>
            <a:off x="4762558" y="5060099"/>
            <a:ext cx="2079625" cy="738664"/>
          </a:xfrm>
          <a:prstGeom prst="rect">
            <a:avLst/>
          </a:prstGeom>
          <a:noFill/>
          <a:ln w="9525">
            <a:noFill/>
            <a:miter lim="800000"/>
          </a:ln>
        </p:spPr>
        <p:txBody>
          <a:bodyPr wrap="square">
            <a:spAutoFit/>
          </a:bodyPr>
          <a:lstStyle/>
          <a:p>
            <a:pPr algn="l" fontAlgn="auto">
              <a:lnSpc>
                <a:spcPct val="150000"/>
              </a:lnSpc>
              <a:spcBef>
                <a:spcPts val="0"/>
              </a:spcBef>
              <a:spcAft>
                <a:spcPts val="0"/>
              </a:spcAft>
              <a:buClr>
                <a:srgbClr val="C00000"/>
              </a:buClr>
              <a:buFont typeface="Wingdings" panose="05000000000000000000" pitchFamily="2" charset="2"/>
              <a:buChar char="l"/>
              <a:defRPr/>
            </a:pPr>
            <a:r>
              <a:rPr lang="zh-CN" altLang="en-US" sz="1400" b="1" dirty="0">
                <a:solidFill>
                  <a:schemeClr val="bg1"/>
                </a:solidFill>
                <a:latin typeface="微软雅黑" panose="020B0503020204020204" pitchFamily="34" charset="-122"/>
                <a:ea typeface="微软雅黑" panose="020B0503020204020204" pitchFamily="34" charset="-122"/>
              </a:rPr>
              <a:t>    园区设备能耗分析</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l" fontAlgn="auto">
              <a:lnSpc>
                <a:spcPct val="150000"/>
              </a:lnSpc>
              <a:spcBef>
                <a:spcPts val="0"/>
              </a:spcBef>
              <a:spcAft>
                <a:spcPts val="0"/>
              </a:spcAft>
              <a:buClr>
                <a:srgbClr val="C00000"/>
              </a:buClr>
              <a:buFont typeface="Wingdings" panose="05000000000000000000" pitchFamily="2" charset="2"/>
              <a:buChar char="l"/>
              <a:defRPr/>
            </a:pPr>
            <a:r>
              <a:rPr lang="zh-CN" altLang="en-US" sz="1400" b="1" dirty="0">
                <a:solidFill>
                  <a:schemeClr val="bg1"/>
                </a:solidFill>
                <a:latin typeface="微软雅黑" panose="020B0503020204020204" pitchFamily="34" charset="-122"/>
                <a:ea typeface="微软雅黑" panose="020B0503020204020204" pitchFamily="34" charset="-122"/>
              </a:rPr>
              <a:t>    园区成本分析</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95" name="TextBox 10"/>
          <p:cNvSpPr txBox="1">
            <a:spLocks noChangeArrowheads="1"/>
          </p:cNvSpPr>
          <p:nvPr/>
        </p:nvSpPr>
        <p:spPr bwMode="auto">
          <a:xfrm>
            <a:off x="6842183" y="5044401"/>
            <a:ext cx="2434499" cy="738664"/>
          </a:xfrm>
          <a:prstGeom prst="rect">
            <a:avLst/>
          </a:prstGeom>
          <a:noFill/>
          <a:ln w="9525">
            <a:noFill/>
            <a:miter lim="800000"/>
          </a:ln>
        </p:spPr>
        <p:txBody>
          <a:bodyPr wrap="square">
            <a:spAutoFit/>
          </a:bodyPr>
          <a:lstStyle/>
          <a:p>
            <a:pPr algn="l" fontAlgn="auto">
              <a:lnSpc>
                <a:spcPct val="150000"/>
              </a:lnSpc>
              <a:spcBef>
                <a:spcPts val="0"/>
              </a:spcBef>
              <a:spcAft>
                <a:spcPts val="0"/>
              </a:spcAft>
              <a:buClr>
                <a:srgbClr val="C00000"/>
              </a:buClr>
              <a:buFont typeface="Wingdings" panose="05000000000000000000" pitchFamily="2" charset="2"/>
              <a:buChar char="l"/>
              <a:defRPr/>
            </a:pPr>
            <a:r>
              <a:rPr lang="zh-CN" altLang="en-US" sz="1400" b="1" dirty="0">
                <a:solidFill>
                  <a:schemeClr val="bg1"/>
                </a:solidFill>
                <a:latin typeface="微软雅黑" panose="020B0503020204020204" pitchFamily="34" charset="-122"/>
                <a:ea typeface="微软雅黑" panose="020B0503020204020204" pitchFamily="34" charset="-122"/>
              </a:rPr>
              <a:t>    制定园区节能机制</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l" fontAlgn="auto">
              <a:lnSpc>
                <a:spcPct val="150000"/>
              </a:lnSpc>
              <a:spcBef>
                <a:spcPts val="0"/>
              </a:spcBef>
              <a:spcAft>
                <a:spcPts val="0"/>
              </a:spcAft>
              <a:buClr>
                <a:srgbClr val="C00000"/>
              </a:buClr>
              <a:buFont typeface="Wingdings" panose="05000000000000000000" pitchFamily="2" charset="2"/>
              <a:buChar char="l"/>
              <a:defRPr/>
            </a:pPr>
            <a:r>
              <a:rPr lang="zh-CN" altLang="en-US" sz="1400" b="1" dirty="0">
                <a:solidFill>
                  <a:schemeClr val="bg1"/>
                </a:solidFill>
                <a:latin typeface="微软雅黑" panose="020B0503020204020204" pitchFamily="34" charset="-122"/>
                <a:ea typeface="微软雅黑" panose="020B0503020204020204" pitchFamily="34" charset="-122"/>
              </a:rPr>
              <a:t>    优化园区设备运行方案</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96" name="TextBox 10"/>
          <p:cNvSpPr txBox="1">
            <a:spLocks noChangeArrowheads="1"/>
          </p:cNvSpPr>
          <p:nvPr/>
        </p:nvSpPr>
        <p:spPr bwMode="auto">
          <a:xfrm>
            <a:off x="2217582" y="5051999"/>
            <a:ext cx="2562652" cy="738664"/>
          </a:xfrm>
          <a:prstGeom prst="rect">
            <a:avLst/>
          </a:prstGeom>
          <a:noFill/>
          <a:ln w="9525">
            <a:noFill/>
            <a:miter lim="800000"/>
          </a:ln>
        </p:spPr>
        <p:txBody>
          <a:bodyPr wrap="square">
            <a:spAutoFit/>
          </a:bodyPr>
          <a:lstStyle/>
          <a:p>
            <a:pPr algn="l" fontAlgn="auto">
              <a:lnSpc>
                <a:spcPct val="150000"/>
              </a:lnSpc>
              <a:spcBef>
                <a:spcPts val="0"/>
              </a:spcBef>
              <a:spcAft>
                <a:spcPts val="0"/>
              </a:spcAft>
              <a:buClr>
                <a:srgbClr val="C00000"/>
              </a:buClr>
              <a:buFont typeface="Wingdings" panose="05000000000000000000" pitchFamily="2" charset="2"/>
              <a:buChar char="l"/>
              <a:defRPr/>
            </a:pPr>
            <a:r>
              <a:rPr lang="zh-CN" altLang="en-US" sz="1400" b="1" dirty="0">
                <a:solidFill>
                  <a:schemeClr val="bg1"/>
                </a:solidFill>
                <a:latin typeface="微软雅黑" panose="020B0503020204020204" pitchFamily="34" charset="-122"/>
                <a:ea typeface="微软雅黑" panose="020B0503020204020204" pitchFamily="34" charset="-122"/>
              </a:rPr>
              <a:t>    制定能耗采集制度</a:t>
            </a:r>
            <a:endParaRPr lang="en-US" altLang="zh-CN" sz="1400" b="1" dirty="0">
              <a:solidFill>
                <a:schemeClr val="bg1"/>
              </a:solidFill>
              <a:latin typeface="微软雅黑" panose="020B0503020204020204" pitchFamily="34" charset="-122"/>
              <a:ea typeface="微软雅黑" panose="020B0503020204020204" pitchFamily="34" charset="-122"/>
            </a:endParaRPr>
          </a:p>
          <a:p>
            <a:pPr algn="l" fontAlgn="auto">
              <a:lnSpc>
                <a:spcPct val="150000"/>
              </a:lnSpc>
              <a:spcBef>
                <a:spcPts val="0"/>
              </a:spcBef>
              <a:spcAft>
                <a:spcPts val="0"/>
              </a:spcAft>
              <a:buClr>
                <a:srgbClr val="C00000"/>
              </a:buClr>
              <a:buFont typeface="Wingdings" panose="05000000000000000000" pitchFamily="2" charset="2"/>
              <a:buChar char="l"/>
              <a:defRPr/>
            </a:pPr>
            <a:r>
              <a:rPr lang="zh-CN" altLang="en-US" sz="1400" b="1" dirty="0">
                <a:solidFill>
                  <a:schemeClr val="bg1"/>
                </a:solidFill>
                <a:latin typeface="微软雅黑" panose="020B0503020204020204" pitchFamily="34" charset="-122"/>
                <a:ea typeface="微软雅黑" panose="020B0503020204020204" pitchFamily="34" charset="-122"/>
              </a:rPr>
              <a:t>    统一能耗数据采集规范</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0691" y="573432"/>
            <a:ext cx="2646363" cy="460375"/>
          </a:xfrm>
          <a:prstGeom prst="rect">
            <a:avLst/>
          </a:prstGeom>
        </p:spPr>
        <p:txBody>
          <a:bodyPr wrap="none">
            <a:spAutoFit/>
          </a:bodyPr>
          <a:lstStyle/>
          <a:p>
            <a:pPr algn="l" fontAlgn="auto">
              <a:spcBef>
                <a:spcPts val="0"/>
              </a:spcBef>
              <a:spcAft>
                <a:spcPts val="0"/>
              </a:spcAft>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园区成本分析报告</a:t>
            </a:r>
            <a:endPar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3" name="图片 2" descr="6.jpg"/>
          <p:cNvPicPr>
            <a:picLocks noChangeAspect="1"/>
          </p:cNvPicPr>
          <p:nvPr/>
        </p:nvPicPr>
        <p:blipFill>
          <a:blip r:embed="rId1" cstate="print"/>
          <a:stretch>
            <a:fillRect/>
          </a:stretch>
        </p:blipFill>
        <p:spPr>
          <a:xfrm>
            <a:off x="1432640" y="2076790"/>
            <a:ext cx="2019696" cy="2857520"/>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pic>
        <p:nvPicPr>
          <p:cNvPr id="4" name="图片 3" descr="5.jpg"/>
          <p:cNvPicPr>
            <a:picLocks noChangeAspect="1"/>
          </p:cNvPicPr>
          <p:nvPr/>
        </p:nvPicPr>
        <p:blipFill>
          <a:blip r:embed="rId2" cstate="print"/>
          <a:stretch>
            <a:fillRect/>
          </a:stretch>
        </p:blipFill>
        <p:spPr>
          <a:xfrm>
            <a:off x="8381558" y="2076790"/>
            <a:ext cx="2019696" cy="2857520"/>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pic>
        <p:nvPicPr>
          <p:cNvPr id="5" name="图片 4" descr="4.jpg"/>
          <p:cNvPicPr>
            <a:picLocks noChangeAspect="1"/>
          </p:cNvPicPr>
          <p:nvPr/>
        </p:nvPicPr>
        <p:blipFill>
          <a:blip r:embed="rId3" cstate="print"/>
          <a:stretch>
            <a:fillRect/>
          </a:stretch>
        </p:blipFill>
        <p:spPr>
          <a:xfrm>
            <a:off x="7457197" y="1972015"/>
            <a:ext cx="2191371" cy="3100409"/>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pic>
        <p:nvPicPr>
          <p:cNvPr id="6" name="图片 5" descr="3.jpg"/>
          <p:cNvPicPr>
            <a:picLocks noChangeAspect="1"/>
          </p:cNvPicPr>
          <p:nvPr/>
        </p:nvPicPr>
        <p:blipFill>
          <a:blip r:embed="rId4" cstate="print"/>
          <a:stretch>
            <a:fillRect/>
          </a:stretch>
        </p:blipFill>
        <p:spPr>
          <a:xfrm>
            <a:off x="6139870" y="1876764"/>
            <a:ext cx="2322651" cy="3286148"/>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pic>
        <p:nvPicPr>
          <p:cNvPr id="7" name="图片 6" descr="2.jpg"/>
          <p:cNvPicPr>
            <a:picLocks noChangeAspect="1"/>
          </p:cNvPicPr>
          <p:nvPr/>
        </p:nvPicPr>
        <p:blipFill>
          <a:blip r:embed="rId5" cstate="print"/>
          <a:stretch>
            <a:fillRect/>
          </a:stretch>
        </p:blipFill>
        <p:spPr>
          <a:xfrm>
            <a:off x="2170817" y="1972015"/>
            <a:ext cx="2191371" cy="3100409"/>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pic>
        <p:nvPicPr>
          <p:cNvPr id="8" name="图片 7" descr="1.jpg"/>
          <p:cNvPicPr>
            <a:picLocks noChangeAspect="1"/>
          </p:cNvPicPr>
          <p:nvPr/>
        </p:nvPicPr>
        <p:blipFill>
          <a:blip r:embed="rId6" cstate="print"/>
          <a:stretch>
            <a:fillRect/>
          </a:stretch>
        </p:blipFill>
        <p:spPr>
          <a:xfrm>
            <a:off x="3353788" y="1876764"/>
            <a:ext cx="2322651" cy="3286148"/>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pic>
        <p:nvPicPr>
          <p:cNvPr id="9" name="图片 8" descr="成本报告.jpg"/>
          <p:cNvPicPr>
            <a:picLocks noChangeAspect="1"/>
          </p:cNvPicPr>
          <p:nvPr/>
        </p:nvPicPr>
        <p:blipFill>
          <a:blip r:embed="rId7" cstate="print"/>
          <a:stretch>
            <a:fillRect/>
          </a:stretch>
        </p:blipFill>
        <p:spPr>
          <a:xfrm>
            <a:off x="4647732" y="1748176"/>
            <a:ext cx="2500878" cy="3537533"/>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6414921" y="2292314"/>
            <a:ext cx="1054960" cy="997161"/>
            <a:chOff x="6160368" y="2427083"/>
            <a:chExt cx="1008112" cy="972000"/>
          </a:xfrm>
        </p:grpSpPr>
        <p:grpSp>
          <p:nvGrpSpPr>
            <p:cNvPr id="3" name="组合 20"/>
            <p:cNvGrpSpPr/>
            <p:nvPr/>
          </p:nvGrpSpPr>
          <p:grpSpPr bwMode="auto">
            <a:xfrm>
              <a:off x="6167905" y="2427083"/>
              <a:ext cx="972000" cy="972000"/>
              <a:chOff x="3663452" y="2780096"/>
              <a:chExt cx="2125492" cy="2124000"/>
            </a:xfrm>
          </p:grpSpPr>
          <p:sp>
            <p:nvSpPr>
              <p:cNvPr id="5" name="椭圆 4"/>
              <p:cNvSpPr/>
              <p:nvPr/>
            </p:nvSpPr>
            <p:spPr>
              <a:xfrm>
                <a:off x="3664327" y="2780096"/>
                <a:ext cx="2124613"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6" name="图片 22"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4" name="TextBox 41"/>
            <p:cNvSpPr txBox="1">
              <a:spLocks noChangeArrowheads="1"/>
            </p:cNvSpPr>
            <p:nvPr/>
          </p:nvSpPr>
          <p:spPr bwMode="auto">
            <a:xfrm>
              <a:off x="6160368" y="2690269"/>
              <a:ext cx="1008112" cy="255009"/>
            </a:xfrm>
            <a:prstGeom prst="rect">
              <a:avLst/>
            </a:prstGeom>
            <a:noFill/>
            <a:ln w="9525">
              <a:noFill/>
              <a:miter lim="800000"/>
            </a:ln>
          </p:spPr>
          <p:txBody>
            <a:bodyPr>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工作表评审</a:t>
              </a:r>
              <a:endParaRPr lang="en-US" sz="1100" dirty="0">
                <a:solidFill>
                  <a:schemeClr val="tx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bwMode="auto">
          <a:xfrm>
            <a:off x="6874942" y="4713531"/>
            <a:ext cx="1074896" cy="997161"/>
            <a:chOff x="6285334" y="4270716"/>
            <a:chExt cx="1026021" cy="972000"/>
          </a:xfrm>
        </p:grpSpPr>
        <p:grpSp>
          <p:nvGrpSpPr>
            <p:cNvPr id="8" name="组合 5"/>
            <p:cNvGrpSpPr/>
            <p:nvPr/>
          </p:nvGrpSpPr>
          <p:grpSpPr bwMode="auto">
            <a:xfrm>
              <a:off x="6285334" y="4270716"/>
              <a:ext cx="972000" cy="972000"/>
              <a:chOff x="3663452" y="2780096"/>
              <a:chExt cx="2125492" cy="2124000"/>
            </a:xfrm>
          </p:grpSpPr>
          <p:sp>
            <p:nvSpPr>
              <p:cNvPr id="10" name="椭圆 9"/>
              <p:cNvSpPr/>
              <p:nvPr/>
            </p:nvSpPr>
            <p:spPr>
              <a:xfrm>
                <a:off x="3663452" y="2780096"/>
                <a:ext cx="2125717"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11" name="图片 7"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9" name="TextBox 42"/>
            <p:cNvSpPr txBox="1">
              <a:spLocks noChangeArrowheads="1"/>
            </p:cNvSpPr>
            <p:nvPr/>
          </p:nvSpPr>
          <p:spPr bwMode="auto">
            <a:xfrm>
              <a:off x="6303243" y="4517720"/>
              <a:ext cx="1008112" cy="420015"/>
            </a:xfrm>
            <a:prstGeom prst="rect">
              <a:avLst/>
            </a:prstGeom>
            <a:noFill/>
            <a:ln w="9525">
              <a:noFill/>
              <a:miter lim="800000"/>
            </a:ln>
          </p:spPr>
          <p:txBody>
            <a:bodyPr>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流程管理</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100" b="1" dirty="0">
                  <a:solidFill>
                    <a:schemeClr val="tx1"/>
                  </a:solidFill>
                  <a:latin typeface="微软雅黑" panose="020B0503020204020204" pitchFamily="34" charset="-122"/>
                  <a:ea typeface="微软雅黑" panose="020B0503020204020204" pitchFamily="34" charset="-122"/>
                </a:rPr>
                <a:t>体系评审</a:t>
              </a:r>
              <a:endParaRPr 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bwMode="auto">
          <a:xfrm>
            <a:off x="3998871" y="5040154"/>
            <a:ext cx="1141814" cy="997161"/>
            <a:chOff x="3933453" y="4875355"/>
            <a:chExt cx="1090052" cy="972000"/>
          </a:xfrm>
        </p:grpSpPr>
        <p:grpSp>
          <p:nvGrpSpPr>
            <p:cNvPr id="13" name="组合 8"/>
            <p:cNvGrpSpPr/>
            <p:nvPr/>
          </p:nvGrpSpPr>
          <p:grpSpPr bwMode="auto">
            <a:xfrm>
              <a:off x="3933453" y="4875355"/>
              <a:ext cx="972000" cy="972000"/>
              <a:chOff x="3663452" y="2780096"/>
              <a:chExt cx="2125492" cy="2124000"/>
            </a:xfrm>
          </p:grpSpPr>
          <p:sp>
            <p:nvSpPr>
              <p:cNvPr id="15" name="椭圆 14"/>
              <p:cNvSpPr/>
              <p:nvPr/>
            </p:nvSpPr>
            <p:spPr>
              <a:xfrm>
                <a:off x="3662117" y="2780096"/>
                <a:ext cx="2126021"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16" name="图片 10"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14" name="TextBox 43"/>
            <p:cNvSpPr txBox="1">
              <a:spLocks noChangeArrowheads="1"/>
            </p:cNvSpPr>
            <p:nvPr/>
          </p:nvSpPr>
          <p:spPr bwMode="auto">
            <a:xfrm>
              <a:off x="3971960" y="5205478"/>
              <a:ext cx="1051545" cy="255009"/>
            </a:xfrm>
            <a:prstGeom prst="rect">
              <a:avLst/>
            </a:prstGeom>
            <a:noFill/>
            <a:ln w="9525">
              <a:noFill/>
              <a:miter lim="800000"/>
            </a:ln>
          </p:spPr>
          <p:txBody>
            <a:bodyPr>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培训体系评审</a:t>
              </a:r>
              <a:endParaRPr 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bwMode="auto">
          <a:xfrm>
            <a:off x="1414223" y="4201915"/>
            <a:ext cx="1185411" cy="997161"/>
            <a:chOff x="1729780" y="4244129"/>
            <a:chExt cx="1133886" cy="972000"/>
          </a:xfrm>
        </p:grpSpPr>
        <p:grpSp>
          <p:nvGrpSpPr>
            <p:cNvPr id="18" name="组合 11"/>
            <p:cNvGrpSpPr/>
            <p:nvPr/>
          </p:nvGrpSpPr>
          <p:grpSpPr bwMode="auto">
            <a:xfrm>
              <a:off x="1729780" y="4244129"/>
              <a:ext cx="972000" cy="972000"/>
              <a:chOff x="3663452" y="2780096"/>
              <a:chExt cx="2125492" cy="2124000"/>
            </a:xfrm>
          </p:grpSpPr>
          <p:sp>
            <p:nvSpPr>
              <p:cNvPr id="20" name="椭圆 19"/>
              <p:cNvSpPr/>
              <p:nvPr/>
            </p:nvSpPr>
            <p:spPr>
              <a:xfrm>
                <a:off x="3662237" y="2780096"/>
                <a:ext cx="2126707"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21" name="图片 13"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19" name="TextBox 44"/>
            <p:cNvSpPr txBox="1">
              <a:spLocks noChangeArrowheads="1"/>
            </p:cNvSpPr>
            <p:nvPr/>
          </p:nvSpPr>
          <p:spPr bwMode="auto">
            <a:xfrm>
              <a:off x="1884129" y="4561409"/>
              <a:ext cx="979537" cy="585020"/>
            </a:xfrm>
            <a:prstGeom prst="rect">
              <a:avLst/>
            </a:prstGeom>
            <a:noFill/>
            <a:ln w="9525">
              <a:noFill/>
              <a:miter lim="800000"/>
            </a:ln>
          </p:spPr>
          <p:txBody>
            <a:bodyPr>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成本控制</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100" b="1" dirty="0">
                  <a:solidFill>
                    <a:schemeClr val="tx1"/>
                  </a:solidFill>
                  <a:latin typeface="微软雅黑" panose="020B0503020204020204" pitchFamily="34" charset="-122"/>
                  <a:ea typeface="微软雅黑" panose="020B0503020204020204" pitchFamily="34" charset="-122"/>
                </a:rPr>
                <a:t>体系评审</a:t>
              </a:r>
              <a:endParaRPr lang="en-US" altLang="zh-CN" sz="1100" b="1" dirty="0">
                <a:solidFill>
                  <a:schemeClr val="tx1"/>
                </a:solidFill>
                <a:latin typeface="微软雅黑" panose="020B0503020204020204" pitchFamily="34" charset="-122"/>
                <a:ea typeface="微软雅黑" panose="020B0503020204020204" pitchFamily="34" charset="-122"/>
              </a:endParaRPr>
            </a:p>
            <a:p>
              <a:endParaRPr lang="en-US" sz="1100" dirty="0">
                <a:solidFill>
                  <a:schemeClr val="tx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1726449" y="1930609"/>
            <a:ext cx="1070163" cy="998790"/>
            <a:chOff x="1957533" y="2091426"/>
            <a:chExt cx="1022641" cy="972000"/>
          </a:xfrm>
        </p:grpSpPr>
        <p:grpSp>
          <p:nvGrpSpPr>
            <p:cNvPr id="23" name="组合 14"/>
            <p:cNvGrpSpPr/>
            <p:nvPr/>
          </p:nvGrpSpPr>
          <p:grpSpPr bwMode="auto">
            <a:xfrm>
              <a:off x="1957533" y="2091426"/>
              <a:ext cx="972000" cy="972000"/>
              <a:chOff x="3663452" y="2780096"/>
              <a:chExt cx="2125492" cy="2124000"/>
            </a:xfrm>
          </p:grpSpPr>
          <p:sp>
            <p:nvSpPr>
              <p:cNvPr id="25" name="椭圆 24"/>
              <p:cNvSpPr/>
              <p:nvPr/>
            </p:nvSpPr>
            <p:spPr>
              <a:xfrm>
                <a:off x="3663776" y="2780096"/>
                <a:ext cx="2124615"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26" name="图片 16"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24" name="TextBox 45"/>
            <p:cNvSpPr txBox="1">
              <a:spLocks noChangeArrowheads="1"/>
            </p:cNvSpPr>
            <p:nvPr/>
          </p:nvSpPr>
          <p:spPr bwMode="auto">
            <a:xfrm>
              <a:off x="1991112" y="2333281"/>
              <a:ext cx="989062" cy="419330"/>
            </a:xfrm>
            <a:prstGeom prst="rect">
              <a:avLst/>
            </a:prstGeom>
            <a:noFill/>
            <a:ln w="9525">
              <a:noFill/>
              <a:miter lim="800000"/>
            </a:ln>
          </p:spPr>
          <p:txBody>
            <a:bodyPr>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质量评审体系</a:t>
              </a:r>
              <a:endParaRPr lang="en-US" altLang="zh-CN" sz="1100" b="1" dirty="0">
                <a:solidFill>
                  <a:schemeClr val="tx1"/>
                </a:solidFill>
                <a:latin typeface="微软雅黑" panose="020B0503020204020204" pitchFamily="34" charset="-122"/>
                <a:ea typeface="微软雅黑" panose="020B0503020204020204" pitchFamily="34" charset="-122"/>
              </a:endParaRPr>
            </a:p>
            <a:p>
              <a:r>
                <a:rPr lang="zh-CN" altLang="en-US" sz="1100" b="1" dirty="0">
                  <a:solidFill>
                    <a:schemeClr val="tx1"/>
                  </a:solidFill>
                  <a:latin typeface="微软雅黑" panose="020B0503020204020204" pitchFamily="34" charset="-122"/>
                  <a:ea typeface="微软雅黑" panose="020B0503020204020204" pitchFamily="34" charset="-122"/>
                </a:rPr>
                <a:t>评审</a:t>
              </a:r>
              <a:endParaRPr lang="en-US" altLang="zh-CN" sz="1100" b="1" dirty="0">
                <a:solidFill>
                  <a:schemeClr val="tx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bwMode="auto">
          <a:xfrm>
            <a:off x="6979026" y="3420072"/>
            <a:ext cx="970999" cy="878721"/>
            <a:chOff x="6262093" y="3518796"/>
            <a:chExt cx="648071" cy="612000"/>
          </a:xfrm>
        </p:grpSpPr>
        <p:grpSp>
          <p:nvGrpSpPr>
            <p:cNvPr id="28" name="组合 23"/>
            <p:cNvGrpSpPr/>
            <p:nvPr/>
          </p:nvGrpSpPr>
          <p:grpSpPr bwMode="auto">
            <a:xfrm>
              <a:off x="6285334" y="3518796"/>
              <a:ext cx="612000" cy="612000"/>
              <a:chOff x="3663452" y="2780096"/>
              <a:chExt cx="2125492" cy="2124000"/>
            </a:xfrm>
          </p:grpSpPr>
          <p:sp>
            <p:nvSpPr>
              <p:cNvPr id="30" name="椭圆 29"/>
              <p:cNvSpPr/>
              <p:nvPr/>
            </p:nvSpPr>
            <p:spPr>
              <a:xfrm>
                <a:off x="3665481" y="2780096"/>
                <a:ext cx="2123887"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31" name="图片 25"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29" name="TextBox 46"/>
            <p:cNvSpPr txBox="1">
              <a:spLocks noChangeArrowheads="1"/>
            </p:cNvSpPr>
            <p:nvPr/>
          </p:nvSpPr>
          <p:spPr bwMode="auto">
            <a:xfrm>
              <a:off x="6262093" y="3645240"/>
              <a:ext cx="648071" cy="300098"/>
            </a:xfrm>
            <a:prstGeom prst="rect">
              <a:avLst/>
            </a:prstGeom>
            <a:noFill/>
            <a:ln w="9525">
              <a:noFill/>
              <a:miter lim="800000"/>
            </a:ln>
          </p:spPr>
          <p:txBody>
            <a:bodyPr>
              <a:spAutoFit/>
            </a:bodyPr>
            <a:lstStyle/>
            <a:p>
              <a:r>
                <a:rPr lang="zh-CN" altLang="en-US" sz="1100" dirty="0">
                  <a:solidFill>
                    <a:schemeClr val="tx1"/>
                  </a:solidFill>
                  <a:latin typeface="微软雅黑" panose="020B0503020204020204" pitchFamily="34" charset="-122"/>
                  <a:ea typeface="微软雅黑" panose="020B0503020204020204" pitchFamily="34" charset="-122"/>
                </a:rPr>
                <a:t>流程管理执行结果评审</a:t>
              </a:r>
              <a:endParaRPr lang="en-US" sz="1100" dirty="0">
                <a:solidFill>
                  <a:schemeClr val="tx1"/>
                </a:solidFill>
                <a:latin typeface="微软雅黑" panose="020B0503020204020204" pitchFamily="34" charset="-122"/>
                <a:ea typeface="微软雅黑" panose="020B0503020204020204" pitchFamily="34" charset="-122"/>
              </a:endParaRPr>
            </a:p>
          </p:txBody>
        </p:sp>
      </p:grpSp>
      <p:grpSp>
        <p:nvGrpSpPr>
          <p:cNvPr id="32" name="组合 31"/>
          <p:cNvGrpSpPr/>
          <p:nvPr/>
        </p:nvGrpSpPr>
        <p:grpSpPr bwMode="auto">
          <a:xfrm>
            <a:off x="5526676" y="4596066"/>
            <a:ext cx="949370" cy="912412"/>
            <a:chOff x="5097457" y="4640241"/>
            <a:chExt cx="648071" cy="612000"/>
          </a:xfrm>
        </p:grpSpPr>
        <p:grpSp>
          <p:nvGrpSpPr>
            <p:cNvPr id="33" name="组合 26"/>
            <p:cNvGrpSpPr/>
            <p:nvPr/>
          </p:nvGrpSpPr>
          <p:grpSpPr bwMode="auto">
            <a:xfrm>
              <a:off x="5104631" y="4640241"/>
              <a:ext cx="612000" cy="612000"/>
              <a:chOff x="3663452" y="2780096"/>
              <a:chExt cx="2125492" cy="2124000"/>
            </a:xfrm>
          </p:grpSpPr>
          <p:sp>
            <p:nvSpPr>
              <p:cNvPr id="35" name="椭圆 34"/>
              <p:cNvSpPr/>
              <p:nvPr/>
            </p:nvSpPr>
            <p:spPr>
              <a:xfrm>
                <a:off x="3666117" y="2780096"/>
                <a:ext cx="2123887"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36" name="图片 28"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34" name="TextBox 47"/>
            <p:cNvSpPr txBox="1">
              <a:spLocks noChangeArrowheads="1"/>
            </p:cNvSpPr>
            <p:nvPr/>
          </p:nvSpPr>
          <p:spPr bwMode="auto">
            <a:xfrm>
              <a:off x="5097457" y="4779232"/>
              <a:ext cx="648071" cy="289017"/>
            </a:xfrm>
            <a:prstGeom prst="rect">
              <a:avLst/>
            </a:prstGeom>
            <a:noFill/>
            <a:ln w="9525">
              <a:noFill/>
              <a:miter lim="800000"/>
            </a:ln>
          </p:spPr>
          <p:txBody>
            <a:bodyPr>
              <a:spAutoFit/>
            </a:bodyPr>
            <a:lstStyle/>
            <a:p>
              <a:r>
                <a:rPr lang="zh-CN" altLang="en-US" sz="1100" dirty="0">
                  <a:solidFill>
                    <a:schemeClr val="tx1"/>
                  </a:solidFill>
                  <a:latin typeface="微软雅黑" panose="020B0503020204020204" pitchFamily="34" charset="-122"/>
                  <a:ea typeface="微软雅黑" panose="020B0503020204020204" pitchFamily="34" charset="-122"/>
                </a:rPr>
                <a:t>培训执行</a:t>
              </a:r>
              <a:endParaRPr lang="en-US" altLang="zh-CN" sz="1100" dirty="0">
                <a:solidFill>
                  <a:schemeClr val="tx1"/>
                </a:solidFill>
                <a:latin typeface="微软雅黑" panose="020B0503020204020204" pitchFamily="34" charset="-122"/>
                <a:ea typeface="微软雅黑" panose="020B0503020204020204" pitchFamily="34" charset="-122"/>
              </a:endParaRPr>
            </a:p>
            <a:p>
              <a:r>
                <a:rPr lang="zh-CN" altLang="en-US" sz="1100" dirty="0">
                  <a:solidFill>
                    <a:schemeClr val="tx1"/>
                  </a:solidFill>
                  <a:latin typeface="微软雅黑" panose="020B0503020204020204" pitchFamily="34" charset="-122"/>
                  <a:ea typeface="微软雅黑" panose="020B0503020204020204" pitchFamily="34" charset="-122"/>
                </a:rPr>
                <a:t>结果评审</a:t>
              </a:r>
              <a:endParaRPr lang="en-US" sz="1100" dirty="0">
                <a:solidFill>
                  <a:schemeClr val="tx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bwMode="auto">
          <a:xfrm>
            <a:off x="2694440" y="4702724"/>
            <a:ext cx="1115127" cy="844002"/>
            <a:chOff x="2949724" y="4695227"/>
            <a:chExt cx="774099" cy="612000"/>
          </a:xfrm>
        </p:grpSpPr>
        <p:grpSp>
          <p:nvGrpSpPr>
            <p:cNvPr id="38" name="组合 29"/>
            <p:cNvGrpSpPr/>
            <p:nvPr/>
          </p:nvGrpSpPr>
          <p:grpSpPr bwMode="auto">
            <a:xfrm>
              <a:off x="2949724" y="4695227"/>
              <a:ext cx="612000" cy="612000"/>
              <a:chOff x="3663452" y="2780096"/>
              <a:chExt cx="2125492" cy="2124000"/>
            </a:xfrm>
          </p:grpSpPr>
          <p:sp>
            <p:nvSpPr>
              <p:cNvPr id="40" name="椭圆 39"/>
              <p:cNvSpPr/>
              <p:nvPr/>
            </p:nvSpPr>
            <p:spPr>
              <a:xfrm>
                <a:off x="3662312" y="2780096"/>
                <a:ext cx="2126852"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41" name="图片 31"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39" name="TextBox 48"/>
            <p:cNvSpPr txBox="1">
              <a:spLocks noChangeArrowheads="1"/>
            </p:cNvSpPr>
            <p:nvPr/>
          </p:nvSpPr>
          <p:spPr bwMode="auto">
            <a:xfrm>
              <a:off x="2998410" y="4836522"/>
              <a:ext cx="725413" cy="312443"/>
            </a:xfrm>
            <a:prstGeom prst="rect">
              <a:avLst/>
            </a:prstGeom>
            <a:noFill/>
            <a:ln w="9525">
              <a:noFill/>
              <a:miter lim="800000"/>
            </a:ln>
          </p:spPr>
          <p:txBody>
            <a:bodyPr>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应急演练</a:t>
              </a:r>
              <a:endParaRPr lang="zh-CN" altLang="en-US" sz="1100" b="1" dirty="0">
                <a:solidFill>
                  <a:schemeClr val="tx1"/>
                </a:solidFill>
                <a:latin typeface="微软雅黑" panose="020B0503020204020204" pitchFamily="34" charset="-122"/>
                <a:ea typeface="微软雅黑" panose="020B0503020204020204" pitchFamily="34" charset="-122"/>
              </a:endParaRPr>
            </a:p>
            <a:p>
              <a:r>
                <a:rPr lang="zh-CN" altLang="en-US" sz="1100" b="1" dirty="0">
                  <a:solidFill>
                    <a:schemeClr val="tx1"/>
                  </a:solidFill>
                  <a:latin typeface="微软雅黑" panose="020B0503020204020204" pitchFamily="34" charset="-122"/>
                  <a:ea typeface="微软雅黑" panose="020B0503020204020204" pitchFamily="34" charset="-122"/>
                </a:rPr>
                <a:t>体系评审</a:t>
              </a:r>
              <a:endParaRPr lang="en-US" sz="1100" b="1" dirty="0">
                <a:solidFill>
                  <a:schemeClr val="tx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bwMode="auto">
          <a:xfrm>
            <a:off x="3993207" y="1414855"/>
            <a:ext cx="1016749" cy="997161"/>
            <a:chOff x="3979090" y="1858340"/>
            <a:chExt cx="972000" cy="972000"/>
          </a:xfrm>
        </p:grpSpPr>
        <p:grpSp>
          <p:nvGrpSpPr>
            <p:cNvPr id="43" name="组合 17"/>
            <p:cNvGrpSpPr/>
            <p:nvPr/>
          </p:nvGrpSpPr>
          <p:grpSpPr bwMode="auto">
            <a:xfrm>
              <a:off x="3979090" y="1858340"/>
              <a:ext cx="972000" cy="972000"/>
              <a:chOff x="3663452" y="2780096"/>
              <a:chExt cx="2125492" cy="2124000"/>
            </a:xfrm>
          </p:grpSpPr>
          <p:sp>
            <p:nvSpPr>
              <p:cNvPr id="45" name="椭圆 44"/>
              <p:cNvSpPr/>
              <p:nvPr/>
            </p:nvSpPr>
            <p:spPr>
              <a:xfrm>
                <a:off x="3663452" y="2780096"/>
                <a:ext cx="2125492"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46" name="图片 19"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44" name="TextBox 49"/>
            <p:cNvSpPr txBox="1">
              <a:spLocks noChangeArrowheads="1"/>
            </p:cNvSpPr>
            <p:nvPr/>
          </p:nvSpPr>
          <p:spPr bwMode="auto">
            <a:xfrm>
              <a:off x="4009653" y="2117884"/>
              <a:ext cx="917054" cy="420015"/>
            </a:xfrm>
            <a:prstGeom prst="rect">
              <a:avLst/>
            </a:prstGeom>
            <a:noFill/>
            <a:ln w="9525">
              <a:noFill/>
              <a:miter lim="800000"/>
            </a:ln>
          </p:spPr>
          <p:txBody>
            <a:bodyPr>
              <a:spAutoFit/>
            </a:bodyPr>
            <a:lstStyle/>
            <a:p>
              <a:r>
                <a:rPr lang="zh-CN" altLang="en-US" sz="1100" b="1" dirty="0">
                  <a:solidFill>
                    <a:schemeClr val="tx1"/>
                  </a:solidFill>
                  <a:latin typeface="微软雅黑" panose="020B0503020204020204" pitchFamily="34" charset="-122"/>
                  <a:ea typeface="微软雅黑" panose="020B0503020204020204" pitchFamily="34" charset="-122"/>
                </a:rPr>
                <a:t>技术</a:t>
              </a:r>
              <a:r>
                <a:rPr lang="zh-CN" altLang="en-US" sz="1100" b="1" dirty="0" smtClean="0">
                  <a:solidFill>
                    <a:schemeClr val="tx1"/>
                  </a:solidFill>
                  <a:latin typeface="微软雅黑" panose="020B0503020204020204" pitchFamily="34" charset="-122"/>
                  <a:ea typeface="微软雅黑" panose="020B0503020204020204" pitchFamily="34" charset="-122"/>
                </a:rPr>
                <a:t>文档  评审</a:t>
              </a:r>
              <a:endParaRPr lang="en-US" sz="1100" dirty="0">
                <a:solidFill>
                  <a:schemeClr val="tx1"/>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bwMode="auto">
          <a:xfrm>
            <a:off x="2267907" y="3268870"/>
            <a:ext cx="1077556" cy="798564"/>
            <a:chOff x="2648381" y="3423466"/>
            <a:chExt cx="725413" cy="612000"/>
          </a:xfrm>
        </p:grpSpPr>
        <p:grpSp>
          <p:nvGrpSpPr>
            <p:cNvPr id="48" name="组合 32"/>
            <p:cNvGrpSpPr/>
            <p:nvPr/>
          </p:nvGrpSpPr>
          <p:grpSpPr bwMode="auto">
            <a:xfrm>
              <a:off x="2675409" y="3423466"/>
              <a:ext cx="612000" cy="612000"/>
              <a:chOff x="3663452" y="2780096"/>
              <a:chExt cx="2125492" cy="2124000"/>
            </a:xfrm>
          </p:grpSpPr>
          <p:sp>
            <p:nvSpPr>
              <p:cNvPr id="50" name="椭圆 49"/>
              <p:cNvSpPr/>
              <p:nvPr/>
            </p:nvSpPr>
            <p:spPr>
              <a:xfrm>
                <a:off x="3663431" y="2780096"/>
                <a:ext cx="2127968"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51" name="图片 34"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49" name="TextBox 51"/>
            <p:cNvSpPr txBox="1">
              <a:spLocks noChangeArrowheads="1"/>
            </p:cNvSpPr>
            <p:nvPr/>
          </p:nvSpPr>
          <p:spPr bwMode="auto">
            <a:xfrm>
              <a:off x="2648381" y="3591367"/>
              <a:ext cx="725413" cy="338554"/>
            </a:xfrm>
            <a:prstGeom prst="rect">
              <a:avLst/>
            </a:prstGeom>
            <a:noFill/>
            <a:ln w="9525">
              <a:noFill/>
              <a:miter lim="800000"/>
            </a:ln>
          </p:spPr>
          <p:txBody>
            <a:bodyPr>
              <a:spAutoFit/>
            </a:bodyPr>
            <a:lstStyle/>
            <a:p>
              <a:r>
                <a:rPr lang="zh-CN" altLang="en-US" sz="1100" dirty="0">
                  <a:solidFill>
                    <a:schemeClr val="tx1"/>
                  </a:solidFill>
                  <a:latin typeface="微软雅黑" panose="020B0503020204020204" pitchFamily="34" charset="-122"/>
                  <a:ea typeface="微软雅黑" panose="020B0503020204020204" pitchFamily="34" charset="-122"/>
                </a:rPr>
                <a:t>质量控制执行结果评审</a:t>
              </a:r>
              <a:endParaRPr lang="en-US" sz="1100" dirty="0">
                <a:solidFill>
                  <a:schemeClr val="tx1"/>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bwMode="auto">
          <a:xfrm>
            <a:off x="1682387" y="5716845"/>
            <a:ext cx="5761580" cy="568642"/>
            <a:chOff x="1720256" y="5487315"/>
            <a:chExt cx="5506515" cy="554164"/>
          </a:xfrm>
        </p:grpSpPr>
        <p:sp>
          <p:nvSpPr>
            <p:cNvPr id="53" name="椭圆 52"/>
            <p:cNvSpPr/>
            <p:nvPr/>
          </p:nvSpPr>
          <p:spPr>
            <a:xfrm>
              <a:off x="3664471" y="5684289"/>
              <a:ext cx="1561133" cy="357190"/>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4" name="椭圆 53"/>
            <p:cNvSpPr/>
            <p:nvPr/>
          </p:nvSpPr>
          <p:spPr>
            <a:xfrm>
              <a:off x="1720256" y="5487315"/>
              <a:ext cx="936103" cy="324000"/>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5" name="椭圆 54"/>
            <p:cNvSpPr/>
            <p:nvPr/>
          </p:nvSpPr>
          <p:spPr>
            <a:xfrm>
              <a:off x="2771801" y="5496840"/>
              <a:ext cx="936103" cy="324000"/>
            </a:xfrm>
            <a:prstGeom prst="ellipse">
              <a:avLst/>
            </a:prstGeom>
            <a:solidFill>
              <a:schemeClr val="bg1">
                <a:lumMod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6" name="椭圆 55"/>
            <p:cNvSpPr/>
            <p:nvPr/>
          </p:nvSpPr>
          <p:spPr>
            <a:xfrm>
              <a:off x="4974333" y="5506365"/>
              <a:ext cx="936103" cy="324000"/>
            </a:xfrm>
            <a:prstGeom prst="ellipse">
              <a:avLst/>
            </a:prstGeom>
            <a:solidFill>
              <a:schemeClr val="bg1">
                <a:lumMod val="7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57" name="椭圆 56"/>
            <p:cNvSpPr/>
            <p:nvPr/>
          </p:nvSpPr>
          <p:spPr>
            <a:xfrm>
              <a:off x="6290668" y="5496840"/>
              <a:ext cx="936103" cy="324000"/>
            </a:xfrm>
            <a:prstGeom prst="ellipse">
              <a:avLst/>
            </a:prstGeom>
            <a:solidFill>
              <a:schemeClr val="tx1">
                <a:lumMod val="50000"/>
                <a:lumOff val="5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grpSp>
        <p:nvGrpSpPr>
          <p:cNvPr id="58" name="组合 57"/>
          <p:cNvGrpSpPr/>
          <p:nvPr/>
        </p:nvGrpSpPr>
        <p:grpSpPr bwMode="auto">
          <a:xfrm>
            <a:off x="3084902" y="1963296"/>
            <a:ext cx="774634" cy="627298"/>
            <a:chOff x="3129812" y="2118938"/>
            <a:chExt cx="740122" cy="612000"/>
          </a:xfrm>
        </p:grpSpPr>
        <p:grpSp>
          <p:nvGrpSpPr>
            <p:cNvPr id="59" name="组合 35"/>
            <p:cNvGrpSpPr/>
            <p:nvPr/>
          </p:nvGrpSpPr>
          <p:grpSpPr bwMode="auto">
            <a:xfrm>
              <a:off x="3129812" y="2118938"/>
              <a:ext cx="612000" cy="612000"/>
              <a:chOff x="3663452" y="2780096"/>
              <a:chExt cx="2125492" cy="2124000"/>
            </a:xfrm>
          </p:grpSpPr>
          <p:sp>
            <p:nvSpPr>
              <p:cNvPr id="61" name="椭圆 60"/>
              <p:cNvSpPr/>
              <p:nvPr/>
            </p:nvSpPr>
            <p:spPr>
              <a:xfrm>
                <a:off x="3662980" y="2780096"/>
                <a:ext cx="2127968"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62" name="图片 37"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60" name="TextBox 87"/>
            <p:cNvSpPr txBox="1">
              <a:spLocks noChangeArrowheads="1"/>
            </p:cNvSpPr>
            <p:nvPr/>
          </p:nvSpPr>
          <p:spPr bwMode="auto">
            <a:xfrm>
              <a:off x="3144521" y="2280679"/>
              <a:ext cx="725413" cy="420379"/>
            </a:xfrm>
            <a:prstGeom prst="rect">
              <a:avLst/>
            </a:prstGeom>
            <a:noFill/>
            <a:ln w="9525">
              <a:noFill/>
              <a:miter lim="800000"/>
            </a:ln>
          </p:spPr>
          <p:txBody>
            <a:bodyPr>
              <a:spAutoFit/>
            </a:bodyPr>
            <a:lstStyle/>
            <a:p>
              <a:r>
                <a:rPr lang="zh-CN" altLang="en-US" sz="1100" dirty="0">
                  <a:solidFill>
                    <a:schemeClr val="tx1"/>
                  </a:solidFill>
                  <a:latin typeface="微软雅黑" panose="020B0503020204020204" pitchFamily="34" charset="-122"/>
                  <a:ea typeface="微软雅黑" panose="020B0503020204020204" pitchFamily="34" charset="-122"/>
                </a:rPr>
                <a:t>技术报告</a:t>
              </a:r>
              <a:endParaRPr lang="en-US" altLang="zh-CN" sz="1100" dirty="0">
                <a:solidFill>
                  <a:schemeClr val="tx1"/>
                </a:solidFill>
                <a:latin typeface="微软雅黑" panose="020B0503020204020204" pitchFamily="34" charset="-122"/>
                <a:ea typeface="微软雅黑" panose="020B0503020204020204" pitchFamily="34" charset="-122"/>
              </a:endParaRPr>
            </a:p>
            <a:p>
              <a:r>
                <a:rPr lang="zh-CN" altLang="en-US" sz="1100" dirty="0">
                  <a:solidFill>
                    <a:schemeClr val="tx1"/>
                  </a:solidFill>
                  <a:latin typeface="微软雅黑" panose="020B0503020204020204" pitchFamily="34" charset="-122"/>
                  <a:ea typeface="微软雅黑" panose="020B0503020204020204" pitchFamily="34" charset="-122"/>
                </a:rPr>
                <a:t>评审</a:t>
              </a:r>
              <a:endParaRPr lang="en-US" sz="1100" dirty="0">
                <a:solidFill>
                  <a:schemeClr val="tx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bwMode="auto">
          <a:xfrm>
            <a:off x="5199564" y="2034103"/>
            <a:ext cx="905558" cy="729937"/>
            <a:chOff x="5065391" y="2525462"/>
            <a:chExt cx="677788" cy="612000"/>
          </a:xfrm>
        </p:grpSpPr>
        <p:grpSp>
          <p:nvGrpSpPr>
            <p:cNvPr id="64" name="组合 38"/>
            <p:cNvGrpSpPr/>
            <p:nvPr/>
          </p:nvGrpSpPr>
          <p:grpSpPr bwMode="auto">
            <a:xfrm>
              <a:off x="5083553" y="2525462"/>
              <a:ext cx="612000" cy="612000"/>
              <a:chOff x="3663452" y="2780096"/>
              <a:chExt cx="2125492" cy="2124000"/>
            </a:xfrm>
          </p:grpSpPr>
          <p:sp>
            <p:nvSpPr>
              <p:cNvPr id="66" name="椭圆 65"/>
              <p:cNvSpPr/>
              <p:nvPr/>
            </p:nvSpPr>
            <p:spPr>
              <a:xfrm>
                <a:off x="3661014" y="2780096"/>
                <a:ext cx="2127951" cy="2124000"/>
              </a:xfrm>
              <a:prstGeom prst="ellipse">
                <a:avLst/>
              </a:prstGeom>
              <a:solidFill>
                <a:schemeClr val="bg1">
                  <a:lumMod val="50000"/>
                </a:schemeClr>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67" name="图片 40"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65" name="TextBox 88"/>
            <p:cNvSpPr txBox="1">
              <a:spLocks noChangeArrowheads="1"/>
            </p:cNvSpPr>
            <p:nvPr/>
          </p:nvSpPr>
          <p:spPr bwMode="auto">
            <a:xfrm>
              <a:off x="5065391" y="2673256"/>
              <a:ext cx="677788" cy="361268"/>
            </a:xfrm>
            <a:prstGeom prst="rect">
              <a:avLst/>
            </a:prstGeom>
            <a:noFill/>
            <a:ln w="9525">
              <a:noFill/>
              <a:miter lim="800000"/>
            </a:ln>
          </p:spPr>
          <p:txBody>
            <a:bodyPr>
              <a:spAutoFit/>
            </a:bodyPr>
            <a:lstStyle/>
            <a:p>
              <a:r>
                <a:rPr lang="zh-CN" altLang="en-US" sz="1100" dirty="0">
                  <a:solidFill>
                    <a:schemeClr val="tx1"/>
                  </a:solidFill>
                  <a:latin typeface="微软雅黑" panose="020B0503020204020204" pitchFamily="34" charset="-122"/>
                  <a:ea typeface="微软雅黑" panose="020B0503020204020204" pitchFamily="34" charset="-122"/>
                </a:rPr>
                <a:t>工作表执行结果评审</a:t>
              </a:r>
              <a:endParaRPr lang="en-US" sz="1100" dirty="0">
                <a:solidFill>
                  <a:schemeClr val="tx1"/>
                </a:solidFill>
                <a:latin typeface="微软雅黑" panose="020B0503020204020204" pitchFamily="34" charset="-122"/>
                <a:ea typeface="微软雅黑" panose="020B0503020204020204" pitchFamily="34" charset="-122"/>
              </a:endParaRPr>
            </a:p>
          </p:txBody>
        </p:sp>
      </p:grpSp>
      <p:grpSp>
        <p:nvGrpSpPr>
          <p:cNvPr id="68" name="组合 67"/>
          <p:cNvGrpSpPr/>
          <p:nvPr/>
        </p:nvGrpSpPr>
        <p:grpSpPr bwMode="auto">
          <a:xfrm>
            <a:off x="2674938" y="2661306"/>
            <a:ext cx="4270860" cy="2199620"/>
            <a:chOff x="2675409" y="2718244"/>
            <a:chExt cx="4080943" cy="2143472"/>
          </a:xfrm>
        </p:grpSpPr>
        <p:cxnSp>
          <p:nvCxnSpPr>
            <p:cNvPr id="69" name="直接箭头连接符 68"/>
            <p:cNvCxnSpPr/>
            <p:nvPr/>
          </p:nvCxnSpPr>
          <p:spPr>
            <a:xfrm rot="-60000" flipH="1" flipV="1">
              <a:off x="2824632" y="2900837"/>
              <a:ext cx="1584303" cy="1008225"/>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flipV="1">
              <a:off x="3583446" y="2718244"/>
              <a:ext cx="647691" cy="863740"/>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4456559" y="2719832"/>
              <a:ext cx="7937" cy="703376"/>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V="1">
              <a:off x="4734367" y="2855333"/>
              <a:ext cx="534002" cy="698072"/>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4916928" y="3154878"/>
              <a:ext cx="1296969" cy="576355"/>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4961377" y="3831522"/>
              <a:ext cx="1794975" cy="61665"/>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a:off x="4989952" y="4118646"/>
              <a:ext cx="1766400" cy="588907"/>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4826441" y="4353634"/>
              <a:ext cx="605371" cy="376329"/>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flipH="1">
              <a:off x="4423222" y="4083715"/>
              <a:ext cx="14288" cy="778001"/>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H="1">
              <a:off x="3472323" y="4263132"/>
              <a:ext cx="576254" cy="503318"/>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flipH="1">
              <a:off x="2675409" y="4088479"/>
              <a:ext cx="1260458" cy="414404"/>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rot="-120000" flipH="1" flipV="1">
              <a:off x="3308812" y="3775690"/>
              <a:ext cx="1474768" cy="234988"/>
            </a:xfrm>
            <a:prstGeom prst="straightConnector1">
              <a:avLst/>
            </a:prstGeom>
            <a:ln>
              <a:solidFill>
                <a:schemeClr val="bg1">
                  <a:lumMod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81" name="组合 98"/>
          <p:cNvGrpSpPr/>
          <p:nvPr/>
        </p:nvGrpSpPr>
        <p:grpSpPr bwMode="auto">
          <a:xfrm>
            <a:off x="3891662" y="3297018"/>
            <a:ext cx="1369419" cy="1182907"/>
            <a:chOff x="3890148" y="3327203"/>
            <a:chExt cx="1308728" cy="1152000"/>
          </a:xfrm>
        </p:grpSpPr>
        <p:grpSp>
          <p:nvGrpSpPr>
            <p:cNvPr id="82" name="组合 2"/>
            <p:cNvGrpSpPr/>
            <p:nvPr/>
          </p:nvGrpSpPr>
          <p:grpSpPr bwMode="auto">
            <a:xfrm>
              <a:off x="3890148" y="3327203"/>
              <a:ext cx="1152000" cy="1152000"/>
              <a:chOff x="3663452" y="2780096"/>
              <a:chExt cx="2125492" cy="2124000"/>
            </a:xfrm>
          </p:grpSpPr>
          <p:sp>
            <p:nvSpPr>
              <p:cNvPr id="84" name="椭圆 83"/>
              <p:cNvSpPr/>
              <p:nvPr/>
            </p:nvSpPr>
            <p:spPr>
              <a:xfrm>
                <a:off x="3662026" y="2780096"/>
                <a:ext cx="2123835" cy="2124000"/>
              </a:xfrm>
              <a:prstGeom prst="ellipse">
                <a:avLst/>
              </a:prstGeom>
              <a:solidFill>
                <a:srgbClr val="C00000"/>
              </a:solidFill>
              <a:ln w="12700">
                <a:noFill/>
              </a:ln>
              <a:effectLst>
                <a:outerShdw blurRad="63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pic>
            <p:nvPicPr>
              <p:cNvPr id="85" name="图片 4" descr="高光点2.png"/>
              <p:cNvPicPr>
                <a:picLocks noChangeAspect="1"/>
              </p:cNvPicPr>
              <p:nvPr/>
            </p:nvPicPr>
            <p:blipFill>
              <a:blip r:embed="rId1"/>
              <a:srcRect/>
              <a:stretch>
                <a:fillRect/>
              </a:stretch>
            </p:blipFill>
            <p:spPr bwMode="auto">
              <a:xfrm>
                <a:off x="3681007" y="2788128"/>
                <a:ext cx="2107937" cy="2107937"/>
              </a:xfrm>
              <a:prstGeom prst="rect">
                <a:avLst/>
              </a:prstGeom>
              <a:noFill/>
              <a:ln w="9525">
                <a:noFill/>
                <a:miter lim="800000"/>
                <a:headEnd/>
                <a:tailEnd/>
              </a:ln>
            </p:spPr>
          </p:pic>
        </p:grpSp>
        <p:sp>
          <p:nvSpPr>
            <p:cNvPr id="83" name="TextBox 97"/>
            <p:cNvSpPr txBox="1"/>
            <p:nvPr/>
          </p:nvSpPr>
          <p:spPr>
            <a:xfrm>
              <a:off x="3984265" y="3601008"/>
              <a:ext cx="1214611" cy="809285"/>
            </a:xfrm>
            <a:prstGeom prst="rect">
              <a:avLst/>
            </a:prstGeom>
            <a:noFill/>
          </p:spPr>
          <p:txBody>
            <a:bodyPr>
              <a:spAutoFit/>
            </a:bodyPr>
            <a:lstStyle/>
            <a:p>
              <a:pPr fontAlgn="auto">
                <a:spcBef>
                  <a:spcPts val="0"/>
                </a:spcBef>
                <a:spcAft>
                  <a:spcPts val="0"/>
                </a:spcAft>
                <a:defRPr/>
              </a:pPr>
              <a:r>
                <a:rPr lang="zh-CN" alt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质量评审体系</a:t>
              </a:r>
              <a:endParaRPr lang="en-US" altLang="zh-CN"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System Quality review</a:t>
              </a:r>
              <a:endParaRPr lang="en-US" sz="1200" b="1"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3.33333E-6 0.24167 L -3.33333E-6 -1.11111E-6 " pathEditMode="relative" ptsTypes="AA">
                                      <p:cBhvr>
                                        <p:cTn id="6" dur="1000" fill="hold"/>
                                        <p:tgtEl>
                                          <p:spTgt spid="42"/>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09444 0.14699 L 2.77778E-7 -7.40741E-7 " pathEditMode="relative" ptsTypes="AA">
                                      <p:cBhvr>
                                        <p:cTn id="8" dur="1000" fill="hold"/>
                                        <p:tgtEl>
                                          <p:spTgt spid="63"/>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23611 0.13657 L 8.33333E-7 -3.7037E-7 " pathEditMode="relative" ptsTypes="AA">
                                      <p:cBhvr>
                                        <p:cTn id="10" dur="1000" fill="hold"/>
                                        <p:tgtEl>
                                          <p:spTgt spid="2"/>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22829 0.02106 L 6.38889E-6 2.59259E-6 " pathEditMode="relative" ptsTypes="AA">
                                      <p:cBhvr>
                                        <p:cTn id="12" dur="1000" fill="hold"/>
                                        <p:tgtEl>
                                          <p:spTgt spid="27"/>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2519 -0.11528 L 5.55556E-6 -3.7037E-7 " pathEditMode="relative" ptsTypes="AA">
                                      <p:cBhvr>
                                        <p:cTn id="14" dur="1000" fill="hold"/>
                                        <p:tgtEl>
                                          <p:spTgt spid="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10225 -0.14699 L -2.5E-6 2.96296E-6 " pathEditMode="relative" ptsTypes="AA">
                                      <p:cBhvr>
                                        <p:cTn id="16" dur="1000" fill="hold"/>
                                        <p:tgtEl>
                                          <p:spTgt spid="32"/>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1.11111E-6 -0.20995 L 1.11111E-6 -1.85185E-6 " pathEditMode="relative" ptsTypes="AA">
                                      <p:cBhvr>
                                        <p:cTn id="18" dur="1000" fill="hold"/>
                                        <p:tgtEl>
                                          <p:spTgt spid="12"/>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12587 -0.15741 L -2.5E-6 -1.85185E-6 " pathEditMode="relative" ptsTypes="AA">
                                      <p:cBhvr>
                                        <p:cTn id="20" dur="1000" fill="hold"/>
                                        <p:tgtEl>
                                          <p:spTgt spid="37"/>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2441 -0.11528 L -1.11111E-6 4.44444E-6 " pathEditMode="relative" ptsTypes="AA">
                                      <p:cBhvr>
                                        <p:cTn id="22" dur="1000" fill="hold"/>
                                        <p:tgtEl>
                                          <p:spTgt spid="17"/>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15746 0.03171 L 1.94444E-6 1.85185E-6 " pathEditMode="relative" ptsTypes="AA">
                                      <p:cBhvr>
                                        <p:cTn id="24" dur="1000" fill="hold"/>
                                        <p:tgtEl>
                                          <p:spTgt spid="47"/>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2125 0.18912 L 2.5E-6 3.7037E-6 " pathEditMode="relative" ptsTypes="AA">
                                      <p:cBhvr>
                                        <p:cTn id="26" dur="1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10226 0.21019 L -8.33333E-7 6.2963E-6 " pathEditMode="relative" ptsTypes="AA">
                                      <p:cBhvr>
                                        <p:cTn id="28" dur="1000" fill="hold"/>
                                        <p:tgtEl>
                                          <p:spTgt spid="58"/>
                                        </p:tgtEl>
                                        <p:attrNameLst>
                                          <p:attrName>ppt_x</p:attrName>
                                          <p:attrName>ppt_y</p:attrName>
                                        </p:attrNameLst>
                                      </p:cBhvr>
                                    </p:animMotion>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1000"/>
                                        <p:tgtEl>
                                          <p:spTgt spid="68"/>
                                        </p:tgtEl>
                                      </p:cBhvr>
                                    </p:animEffect>
                                  </p:childTnLst>
                                </p:cTn>
                              </p:par>
                              <p:par>
                                <p:cTn id="33" presetID="10"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7583648" y="85214"/>
            <a:ext cx="4127472" cy="2409966"/>
            <a:chOff x="3689573" y="989327"/>
            <a:chExt cx="4812854" cy="2952770"/>
          </a:xfrm>
        </p:grpSpPr>
        <p:sp>
          <p:nvSpPr>
            <p:cNvPr id="22" name="等腰三角形 21"/>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等腰三角形 22"/>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等腰三角形 23"/>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等腰三角形 30"/>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五边形 4"/>
          <p:cNvSpPr/>
          <p:nvPr/>
        </p:nvSpPr>
        <p:spPr bwMode="auto">
          <a:xfrm>
            <a:off x="1972705" y="2076352"/>
            <a:ext cx="1083716" cy="266773"/>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buFont typeface="Wingdings" panose="05000000000000000000" pitchFamily="2" charset="2"/>
              <a:buChar char="u"/>
              <a:defRPr/>
            </a:pPr>
            <a:r>
              <a:rPr lang="en-US" altLang="zh-CN" sz="1600" b="1" i="0" dirty="0" smtClean="0">
                <a:solidFill>
                  <a:schemeClr val="bg1"/>
                </a:solidFill>
                <a:latin typeface="微软雅黑" panose="020B0503020204020204" pitchFamily="34" charset="-122"/>
                <a:ea typeface="微软雅黑" panose="020B0503020204020204" pitchFamily="34" charset="-122"/>
              </a:rPr>
              <a:t>1</a:t>
            </a: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6" name="圆角矩形 5"/>
          <p:cNvSpPr/>
          <p:nvPr/>
        </p:nvSpPr>
        <p:spPr bwMode="auto">
          <a:xfrm>
            <a:off x="612661" y="1019556"/>
            <a:ext cx="4798238" cy="861594"/>
          </a:xfrm>
          <a:prstGeom prst="roundRect">
            <a:avLst>
              <a:gd name="adj" fmla="val 9992"/>
            </a:avLst>
          </a:prstGeom>
          <a:solidFill>
            <a:schemeClr val="bg1">
              <a:alpha val="60000"/>
            </a:schemeClr>
          </a:solidFill>
          <a:ln w="25400">
            <a:solidFill>
              <a:schemeClr val="tx2"/>
            </a:solid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marL="0" lvl="2" algn="ctr" fontAlgn="ctr">
              <a:spcBef>
                <a:spcPts val="0"/>
              </a:spcBef>
              <a:spcAft>
                <a:spcPts val="0"/>
              </a:spcAft>
              <a:buClr>
                <a:srgbClr val="FF0000"/>
              </a:buClr>
              <a:buSzPct val="70000"/>
              <a:buFont typeface="Wingdings" panose="05000000000000000000" pitchFamily="2" charset="2"/>
              <a:buChar char="u"/>
              <a:tabLst>
                <a:tab pos="136525" algn="l"/>
              </a:tabLst>
              <a:defRPr/>
            </a:pPr>
            <a:r>
              <a:rPr lang="zh-CN" altLang="zh-CN" sz="2000" b="1" kern="100" dirty="0">
                <a:solidFill>
                  <a:srgbClr val="C00000"/>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Times New Roman" panose="02020603050405020304" pitchFamily="18" charset="0"/>
              </a:rPr>
              <a:t>优秀数据中心运维人员须知的六大问题</a:t>
            </a:r>
            <a:endParaRPr lang="zh-CN" altLang="zh-CN" sz="2000" b="1" kern="100" dirty="0">
              <a:solidFill>
                <a:srgbClr val="C00000"/>
              </a:solidFill>
              <a:effectLst>
                <a:outerShdw blurRad="38100" dist="38100" dir="2700000" algn="tl">
                  <a:srgbClr val="000000">
                    <a:alpha val="43137"/>
                  </a:srgbClr>
                </a:outerShdw>
              </a:effectLst>
              <a:latin typeface="Calibri" panose="020F0502020204030204" pitchFamily="34" charset="0"/>
              <a:ea typeface="宋体" panose="02010600030101010101" pitchFamily="2" charset="-122"/>
              <a:cs typeface="Times New Roman" panose="02020603050405020304" pitchFamily="18" charset="0"/>
            </a:endParaRPr>
          </a:p>
          <a:p>
            <a:pPr marL="0" lvl="2" algn="ctr" fontAlgn="ctr">
              <a:spcBef>
                <a:spcPts val="0"/>
              </a:spcBef>
              <a:spcAft>
                <a:spcPts val="0"/>
              </a:spcAft>
              <a:buClr>
                <a:srgbClr val="FF0000"/>
              </a:buClr>
              <a:buSzPct val="70000"/>
              <a:buFont typeface="Wingdings" panose="05000000000000000000" pitchFamily="2" charset="2"/>
              <a:buChar char="u"/>
              <a:tabLst>
                <a:tab pos="136525" algn="l"/>
              </a:tabLst>
              <a:defRPr/>
            </a:pPr>
            <a:endParaRPr lang="zh-CN" altLang="en-US" sz="1400" i="0" dirty="0">
              <a:solidFill>
                <a:schemeClr val="tx1"/>
              </a:solidFill>
              <a:latin typeface="微软雅黑" panose="020B0503020204020204" pitchFamily="34" charset="-122"/>
              <a:ea typeface="微软雅黑" panose="020B0503020204020204" pitchFamily="34" charset="-122"/>
            </a:endParaRPr>
          </a:p>
        </p:txBody>
      </p:sp>
      <p:sp>
        <p:nvSpPr>
          <p:cNvPr id="7" name="圆角矩形 6"/>
          <p:cNvSpPr/>
          <p:nvPr/>
        </p:nvSpPr>
        <p:spPr bwMode="auto">
          <a:xfrm>
            <a:off x="3124163" y="1911858"/>
            <a:ext cx="5437470" cy="562894"/>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marL="0" lvl="2" fontAlgn="ctr">
              <a:spcBef>
                <a:spcPts val="0"/>
              </a:spcBef>
              <a:spcAft>
                <a:spcPts val="0"/>
              </a:spcAft>
              <a:buClr>
                <a:srgbClr val="FF0000"/>
              </a:buClr>
              <a:buSzPct val="70000"/>
              <a:buFont typeface="Wingdings" panose="05000000000000000000" pitchFamily="2" charset="2"/>
              <a:buChar char="u"/>
              <a:tabLst>
                <a:tab pos="136525" algn="l"/>
              </a:tabLst>
              <a:defRPr/>
            </a:pPr>
            <a:r>
              <a:rPr lang="zh-CN" altLang="zh-CN" sz="1400" b="1" kern="100" dirty="0">
                <a:solidFill>
                  <a:schemeClr val="tx1">
                    <a:lumMod val="95000"/>
                    <a:lumOff val="5000"/>
                  </a:schemeClr>
                </a:solidFill>
                <a:latin typeface="Calibri" panose="020F0502020204030204" pitchFamily="34" charset="0"/>
                <a:ea typeface="宋体" panose="02010600030101010101" pitchFamily="2" charset="-122"/>
                <a:cs typeface="Times New Roman" panose="02020603050405020304" pitchFamily="18" charset="0"/>
              </a:rPr>
              <a:t>从规划设计角度来看，有哪些固有缺陷影响你所管理的数据中心的运行</a:t>
            </a:r>
            <a:r>
              <a:rPr lang="zh-CN" altLang="zh-CN" sz="1400" b="1" kern="100" dirty="0" smtClean="0">
                <a:solidFill>
                  <a:schemeClr val="tx1">
                    <a:lumMod val="95000"/>
                    <a:lumOff val="5000"/>
                  </a:schemeClr>
                </a:solidFill>
                <a:latin typeface="Calibri" panose="020F0502020204030204" pitchFamily="34" charset="0"/>
                <a:ea typeface="宋体" panose="02010600030101010101" pitchFamily="2" charset="-122"/>
                <a:cs typeface="Times New Roman" panose="02020603050405020304" pitchFamily="18" charset="0"/>
              </a:rPr>
              <a:t>？</a:t>
            </a:r>
            <a:endParaRPr lang="zh-CN" altLang="en-US" sz="1400" b="1" i="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8" name="五边形 7"/>
          <p:cNvSpPr/>
          <p:nvPr/>
        </p:nvSpPr>
        <p:spPr bwMode="auto">
          <a:xfrm>
            <a:off x="1998528" y="2842289"/>
            <a:ext cx="1083716" cy="266773"/>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buFont typeface="Wingdings" panose="05000000000000000000" pitchFamily="2" charset="2"/>
              <a:buChar char="u"/>
              <a:defRPr/>
            </a:pPr>
            <a:r>
              <a:rPr lang="en-US" altLang="zh-CN" sz="1600" b="1" i="0" dirty="0" smtClean="0">
                <a:solidFill>
                  <a:schemeClr val="bg1"/>
                </a:solidFill>
                <a:latin typeface="微软雅黑" panose="020B0503020204020204" pitchFamily="34" charset="-122"/>
                <a:ea typeface="微软雅黑" panose="020B0503020204020204" pitchFamily="34" charset="-122"/>
              </a:rPr>
              <a:t>2</a:t>
            </a: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9" name="五边形 8"/>
          <p:cNvSpPr/>
          <p:nvPr/>
        </p:nvSpPr>
        <p:spPr bwMode="auto">
          <a:xfrm>
            <a:off x="1972705" y="3520747"/>
            <a:ext cx="1083716" cy="266773"/>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buFont typeface="Wingdings" panose="05000000000000000000" pitchFamily="2" charset="2"/>
              <a:buChar char="u"/>
              <a:defRPr/>
            </a:pPr>
            <a:r>
              <a:rPr lang="en-US" altLang="zh-CN" sz="1600" b="1" i="0" dirty="0" smtClean="0">
                <a:solidFill>
                  <a:schemeClr val="bg1"/>
                </a:solidFill>
                <a:latin typeface="微软雅黑" panose="020B0503020204020204" pitchFamily="34" charset="-122"/>
                <a:ea typeface="微软雅黑" panose="020B0503020204020204" pitchFamily="34" charset="-122"/>
              </a:rPr>
              <a:t>3</a:t>
            </a: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0" name="五边形 9"/>
          <p:cNvSpPr/>
          <p:nvPr/>
        </p:nvSpPr>
        <p:spPr bwMode="auto">
          <a:xfrm>
            <a:off x="1998528" y="4257142"/>
            <a:ext cx="1083716" cy="266773"/>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buFont typeface="Wingdings" panose="05000000000000000000" pitchFamily="2" charset="2"/>
              <a:buChar char="u"/>
              <a:defRPr/>
            </a:pPr>
            <a:r>
              <a:rPr lang="en-US" altLang="zh-CN" sz="1600" b="1" i="0" dirty="0" smtClean="0">
                <a:solidFill>
                  <a:schemeClr val="bg1"/>
                </a:solidFill>
                <a:latin typeface="微软雅黑" panose="020B0503020204020204" pitchFamily="34" charset="-122"/>
                <a:ea typeface="微软雅黑" panose="020B0503020204020204" pitchFamily="34" charset="-122"/>
              </a:rPr>
              <a:t>4</a:t>
            </a: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1" name="五边形 10"/>
          <p:cNvSpPr/>
          <p:nvPr/>
        </p:nvSpPr>
        <p:spPr bwMode="auto">
          <a:xfrm>
            <a:off x="1972705" y="4931092"/>
            <a:ext cx="1083716" cy="266773"/>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buFont typeface="Wingdings" panose="05000000000000000000" pitchFamily="2" charset="2"/>
              <a:buChar char="u"/>
              <a:defRPr/>
            </a:pPr>
            <a:r>
              <a:rPr lang="en-US" altLang="zh-CN" sz="1600" b="1" i="0" dirty="0" smtClean="0">
                <a:solidFill>
                  <a:schemeClr val="bg1"/>
                </a:solidFill>
                <a:latin typeface="微软雅黑" panose="020B0503020204020204" pitchFamily="34" charset="-122"/>
                <a:ea typeface="微软雅黑" panose="020B0503020204020204" pitchFamily="34" charset="-122"/>
              </a:rPr>
              <a:t>5</a:t>
            </a: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2" name="五边形 11"/>
          <p:cNvSpPr/>
          <p:nvPr/>
        </p:nvSpPr>
        <p:spPr bwMode="auto">
          <a:xfrm>
            <a:off x="1998528" y="5760330"/>
            <a:ext cx="1083716" cy="266773"/>
          </a:xfrm>
          <a:prstGeom prst="homePlate">
            <a:avLst/>
          </a:prstGeom>
          <a:gradFill flip="none" rotWithShape="1">
            <a:gsLst>
              <a:gs pos="0">
                <a:srgbClr val="FFCF01"/>
              </a:gs>
              <a:gs pos="90000">
                <a:srgbClr val="E22000"/>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extrusionH="304800" contourW="19050">
            <a:bevelT w="101600" prst="convex"/>
            <a:bevelB w="0" h="63500"/>
            <a:contourClr>
              <a:srgbClr val="FFE593"/>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algn="ctr" fontAlgn="ctr">
              <a:spcBef>
                <a:spcPts val="0"/>
              </a:spcBef>
              <a:spcAft>
                <a:spcPts val="0"/>
              </a:spcAft>
              <a:buClr>
                <a:srgbClr val="FF0000"/>
              </a:buClr>
              <a:buSzPct val="70000"/>
              <a:buFont typeface="Wingdings" panose="05000000000000000000" pitchFamily="2" charset="2"/>
              <a:buChar char="u"/>
              <a:defRPr/>
            </a:pPr>
            <a:r>
              <a:rPr lang="en-US" altLang="zh-CN" sz="1600" b="1" i="0" dirty="0" smtClean="0">
                <a:solidFill>
                  <a:schemeClr val="bg1"/>
                </a:solidFill>
                <a:latin typeface="微软雅黑" panose="020B0503020204020204" pitchFamily="34" charset="-122"/>
                <a:ea typeface="微软雅黑" panose="020B0503020204020204" pitchFamily="34" charset="-122"/>
              </a:rPr>
              <a:t>6</a:t>
            </a:r>
            <a:endParaRPr lang="zh-CN" altLang="en-US" sz="1600" b="1" i="0" dirty="0">
              <a:solidFill>
                <a:schemeClr val="bg1"/>
              </a:solidFill>
              <a:latin typeface="微软雅黑" panose="020B0503020204020204" pitchFamily="34" charset="-122"/>
              <a:ea typeface="微软雅黑" panose="020B0503020204020204" pitchFamily="34" charset="-122"/>
            </a:endParaRPr>
          </a:p>
        </p:txBody>
      </p:sp>
      <p:sp>
        <p:nvSpPr>
          <p:cNvPr id="13" name="圆角矩形 12"/>
          <p:cNvSpPr/>
          <p:nvPr/>
        </p:nvSpPr>
        <p:spPr bwMode="auto">
          <a:xfrm>
            <a:off x="3145482" y="2641913"/>
            <a:ext cx="5437470" cy="539763"/>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marL="0" lvl="2" fontAlgn="ctr">
              <a:spcBef>
                <a:spcPts val="0"/>
              </a:spcBef>
              <a:spcAft>
                <a:spcPts val="0"/>
              </a:spcAft>
              <a:buClr>
                <a:srgbClr val="FF0000"/>
              </a:buClr>
              <a:buSzPct val="70000"/>
              <a:buFont typeface="Wingdings" panose="05000000000000000000" pitchFamily="2" charset="2"/>
              <a:buChar char="u"/>
              <a:tabLst>
                <a:tab pos="136525" algn="l"/>
              </a:tabLst>
              <a:defRPr/>
            </a:pPr>
            <a:r>
              <a:rPr lang="zh-CN" altLang="zh-CN" sz="1400" b="1" kern="100" dirty="0">
                <a:solidFill>
                  <a:schemeClr val="tx1">
                    <a:lumMod val="95000"/>
                    <a:lumOff val="5000"/>
                  </a:schemeClr>
                </a:solidFill>
                <a:latin typeface="Calibri" panose="020F0502020204030204" pitchFamily="34" charset="0"/>
                <a:ea typeface="宋体" panose="02010600030101010101" pitchFamily="2" charset="-122"/>
                <a:cs typeface="Times New Roman" panose="02020603050405020304" pitchFamily="18" charset="0"/>
              </a:rPr>
              <a:t>你有没有注意到你的数据中心有些地方是不可维护的？</a:t>
            </a:r>
            <a:endParaRPr lang="zh-CN" altLang="en-US" sz="1400" b="1" i="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5" name="圆角矩形 14"/>
          <p:cNvSpPr/>
          <p:nvPr/>
        </p:nvSpPr>
        <p:spPr bwMode="auto">
          <a:xfrm>
            <a:off x="3145482" y="3348837"/>
            <a:ext cx="5437470" cy="590185"/>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indent="266700"/>
            <a:r>
              <a:rPr lang="zh-CN" altLang="zh-CN" sz="1400" b="1" kern="100" dirty="0">
                <a:solidFill>
                  <a:schemeClr val="tx1">
                    <a:lumMod val="95000"/>
                    <a:lumOff val="5000"/>
                  </a:schemeClr>
                </a:solidFill>
                <a:latin typeface="Calibri" panose="020F0502020204030204" pitchFamily="34" charset="0"/>
                <a:ea typeface="宋体" panose="02010600030101010101" pitchFamily="2" charset="-122"/>
                <a:cs typeface="Times New Roman" panose="02020603050405020304" pitchFamily="18" charset="0"/>
              </a:rPr>
              <a:t>如果市电掉电，你认为你的系统是否可持续运行？</a:t>
            </a:r>
            <a:endParaRPr lang="zh-CN" altLang="zh-CN" sz="1400" b="1" kern="100" dirty="0">
              <a:solidFill>
                <a:schemeClr val="tx1">
                  <a:lumMod val="95000"/>
                  <a:lumOff val="5000"/>
                </a:schemeClr>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7" name="圆角矩形 16"/>
          <p:cNvSpPr/>
          <p:nvPr/>
        </p:nvSpPr>
        <p:spPr bwMode="auto">
          <a:xfrm>
            <a:off x="3145482" y="4792679"/>
            <a:ext cx="5437470" cy="539401"/>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indent="266700"/>
            <a:r>
              <a:rPr lang="zh-CN" altLang="zh-CN" sz="1400" b="1" kern="100" dirty="0">
                <a:solidFill>
                  <a:schemeClr val="tx1">
                    <a:lumMod val="95000"/>
                    <a:lumOff val="5000"/>
                  </a:schemeClr>
                </a:solidFill>
                <a:latin typeface="Calibri" panose="020F0502020204030204" pitchFamily="34" charset="0"/>
                <a:ea typeface="宋体" panose="02010600030101010101" pitchFamily="2" charset="-122"/>
                <a:cs typeface="Times New Roman" panose="02020603050405020304" pitchFamily="18" charset="0"/>
              </a:rPr>
              <a:t>你的数据中心运行以后，有没有发生过事故？原因是什么？</a:t>
            </a:r>
            <a:endParaRPr lang="zh-CN" altLang="zh-CN" sz="1400" b="1" kern="100" dirty="0">
              <a:solidFill>
                <a:schemeClr val="tx1">
                  <a:lumMod val="95000"/>
                  <a:lumOff val="5000"/>
                </a:schemeClr>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8" name="圆角矩形 17"/>
          <p:cNvSpPr/>
          <p:nvPr/>
        </p:nvSpPr>
        <p:spPr bwMode="auto">
          <a:xfrm>
            <a:off x="3145482" y="5500180"/>
            <a:ext cx="5437470" cy="68646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indent="266700"/>
            <a:r>
              <a:rPr lang="zh-CN" altLang="zh-CN" sz="1400" b="1" kern="100" dirty="0">
                <a:solidFill>
                  <a:schemeClr val="tx1">
                    <a:lumMod val="95000"/>
                    <a:lumOff val="5000"/>
                  </a:schemeClr>
                </a:solidFill>
                <a:latin typeface="Calibri" panose="020F0502020204030204" pitchFamily="34" charset="0"/>
                <a:ea typeface="宋体" panose="02010600030101010101" pitchFamily="2" charset="-122"/>
                <a:cs typeface="Times New Roman" panose="02020603050405020304" pitchFamily="18" charset="0"/>
              </a:rPr>
              <a:t>你的数据中心是否面临可扩展性的问题？你判断你的数据中心有多少可扩展空间？</a:t>
            </a:r>
            <a:endParaRPr lang="zh-CN" altLang="zh-CN" sz="1400" b="1" kern="100" dirty="0">
              <a:solidFill>
                <a:schemeClr val="tx1">
                  <a:lumMod val="95000"/>
                  <a:lumOff val="5000"/>
                </a:schemeClr>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20" name="圆角矩形 19"/>
          <p:cNvSpPr/>
          <p:nvPr/>
        </p:nvSpPr>
        <p:spPr bwMode="auto">
          <a:xfrm>
            <a:off x="3124163" y="4106299"/>
            <a:ext cx="5437470" cy="518280"/>
          </a:xfrm>
          <a:prstGeom prst="roundRect">
            <a:avLst>
              <a:gd name="adj" fmla="val 9992"/>
            </a:avLst>
          </a:prstGeom>
          <a:solidFill>
            <a:schemeClr val="bg1">
              <a:alpha val="60000"/>
            </a:schemeClr>
          </a:solidFill>
          <a:ln w="25400">
            <a:noFill/>
          </a:ln>
          <a:effectLst>
            <a:outerShdw blurRad="225425" dist="38100" dir="5220000" algn="ctr">
              <a:srgbClr val="000000">
                <a:alpha val="33000"/>
              </a:srgbClr>
            </a:outerShdw>
          </a:effectLst>
          <a:scene3d>
            <a:camera prst="orthographicFront"/>
            <a:lightRig rig="flat" dir="t"/>
          </a:scene3d>
          <a:sp3d contourW="19050">
            <a:bevelT w="1016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lstStyle>
            <a:defPPr>
              <a:defRPr lang="zh-CN"/>
            </a:defPPr>
            <a:lvl1pPr algn="l" rtl="0" fontAlgn="base">
              <a:spcBef>
                <a:spcPct val="0"/>
              </a:spcBef>
              <a:spcAft>
                <a:spcPct val="0"/>
              </a:spcAft>
              <a:defRPr i="1" kern="1200">
                <a:solidFill>
                  <a:schemeClr val="lt1"/>
                </a:solidFill>
                <a:latin typeface="+mn-lt"/>
                <a:ea typeface="+mn-ea"/>
                <a:cs typeface="+mn-cs"/>
              </a:defRPr>
            </a:lvl1pPr>
            <a:lvl2pPr marL="457200" algn="l" rtl="0" fontAlgn="base">
              <a:spcBef>
                <a:spcPct val="0"/>
              </a:spcBef>
              <a:spcAft>
                <a:spcPct val="0"/>
              </a:spcAft>
              <a:defRPr i="1" kern="1200">
                <a:solidFill>
                  <a:schemeClr val="lt1"/>
                </a:solidFill>
                <a:latin typeface="+mn-lt"/>
                <a:ea typeface="+mn-ea"/>
                <a:cs typeface="+mn-cs"/>
              </a:defRPr>
            </a:lvl2pPr>
            <a:lvl3pPr marL="914400" algn="l" rtl="0" fontAlgn="base">
              <a:spcBef>
                <a:spcPct val="0"/>
              </a:spcBef>
              <a:spcAft>
                <a:spcPct val="0"/>
              </a:spcAft>
              <a:defRPr i="1" kern="1200">
                <a:solidFill>
                  <a:schemeClr val="lt1"/>
                </a:solidFill>
                <a:latin typeface="+mn-lt"/>
                <a:ea typeface="+mn-ea"/>
                <a:cs typeface="+mn-cs"/>
              </a:defRPr>
            </a:lvl3pPr>
            <a:lvl4pPr marL="1371600" algn="l" rtl="0" fontAlgn="base">
              <a:spcBef>
                <a:spcPct val="0"/>
              </a:spcBef>
              <a:spcAft>
                <a:spcPct val="0"/>
              </a:spcAft>
              <a:defRPr i="1" kern="1200">
                <a:solidFill>
                  <a:schemeClr val="lt1"/>
                </a:solidFill>
                <a:latin typeface="+mn-lt"/>
                <a:ea typeface="+mn-ea"/>
                <a:cs typeface="+mn-cs"/>
              </a:defRPr>
            </a:lvl4pPr>
            <a:lvl5pPr marL="1828800" algn="l" rtl="0" fontAlgn="base">
              <a:spcBef>
                <a:spcPct val="0"/>
              </a:spcBef>
              <a:spcAft>
                <a:spcPct val="0"/>
              </a:spcAft>
              <a:defRPr i="1" kern="1200">
                <a:solidFill>
                  <a:schemeClr val="lt1"/>
                </a:solidFill>
                <a:latin typeface="+mn-lt"/>
                <a:ea typeface="+mn-ea"/>
                <a:cs typeface="+mn-cs"/>
              </a:defRPr>
            </a:lvl5pPr>
            <a:lvl6pPr marL="2286000" algn="l" defTabSz="914400" rtl="0" eaLnBrk="1" latinLnBrk="0" hangingPunct="1">
              <a:defRPr i="1" kern="1200">
                <a:solidFill>
                  <a:schemeClr val="lt1"/>
                </a:solidFill>
                <a:latin typeface="+mn-lt"/>
                <a:ea typeface="+mn-ea"/>
                <a:cs typeface="+mn-cs"/>
              </a:defRPr>
            </a:lvl6pPr>
            <a:lvl7pPr marL="2743200" algn="l" defTabSz="914400" rtl="0" eaLnBrk="1" latinLnBrk="0" hangingPunct="1">
              <a:defRPr i="1" kern="1200">
                <a:solidFill>
                  <a:schemeClr val="lt1"/>
                </a:solidFill>
                <a:latin typeface="+mn-lt"/>
                <a:ea typeface="+mn-ea"/>
                <a:cs typeface="+mn-cs"/>
              </a:defRPr>
            </a:lvl7pPr>
            <a:lvl8pPr marL="3200400" algn="l" defTabSz="914400" rtl="0" eaLnBrk="1" latinLnBrk="0" hangingPunct="1">
              <a:defRPr i="1" kern="1200">
                <a:solidFill>
                  <a:schemeClr val="lt1"/>
                </a:solidFill>
                <a:latin typeface="+mn-lt"/>
                <a:ea typeface="+mn-ea"/>
                <a:cs typeface="+mn-cs"/>
              </a:defRPr>
            </a:lvl8pPr>
            <a:lvl9pPr marL="3657600" algn="l" defTabSz="914400" rtl="0" eaLnBrk="1" latinLnBrk="0" hangingPunct="1">
              <a:defRPr i="1" kern="1200">
                <a:solidFill>
                  <a:schemeClr val="lt1"/>
                </a:solidFill>
                <a:latin typeface="+mn-lt"/>
                <a:ea typeface="+mn-ea"/>
                <a:cs typeface="+mn-cs"/>
              </a:defRPr>
            </a:lvl9pPr>
          </a:lstStyle>
          <a:p>
            <a:pPr indent="266700"/>
            <a:r>
              <a:rPr lang="zh-CN" altLang="zh-CN" sz="1400" b="1" kern="100" dirty="0">
                <a:solidFill>
                  <a:schemeClr val="tx1">
                    <a:lumMod val="95000"/>
                    <a:lumOff val="5000"/>
                  </a:schemeClr>
                </a:solidFill>
                <a:latin typeface="Calibri" panose="020F0502020204030204" pitchFamily="34" charset="0"/>
                <a:ea typeface="宋体" panose="02010600030101010101" pitchFamily="2" charset="-122"/>
                <a:cs typeface="Times New Roman" panose="02020603050405020304" pitchFamily="18" charset="0"/>
              </a:rPr>
              <a:t>你能从大量运行参数中找出故障隐患吗？</a:t>
            </a:r>
            <a:endParaRPr lang="zh-CN" altLang="zh-CN" sz="1400" b="1" kern="100" dirty="0">
              <a:solidFill>
                <a:schemeClr val="tx1">
                  <a:lumMod val="95000"/>
                  <a:lumOff val="5000"/>
                </a:schemeClr>
              </a:solidFill>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ttp://tektea-img.b0.upaiyun.com/blog/2017/04/1139.jpg"/>
          <p:cNvPicPr/>
          <p:nvPr/>
        </p:nvPicPr>
        <p:blipFill>
          <a:blip r:embed="rId1">
            <a:extLst>
              <a:ext uri="{28A0092B-C50C-407E-A947-70E740481C1C}">
                <a14:useLocalDpi xmlns:a14="http://schemas.microsoft.com/office/drawing/2010/main" val="0"/>
              </a:ext>
            </a:extLst>
          </a:blip>
          <a:srcRect/>
          <a:stretch>
            <a:fillRect/>
          </a:stretch>
        </p:blipFill>
        <p:spPr bwMode="auto">
          <a:xfrm>
            <a:off x="1408663" y="991402"/>
            <a:ext cx="9631514" cy="5433807"/>
          </a:xfrm>
          <a:prstGeom prst="rect">
            <a:avLst/>
          </a:prstGeom>
          <a:solidFill>
            <a:schemeClr val="bg1"/>
          </a:solidFill>
          <a:ln>
            <a:solidFill>
              <a:srgbClr val="E62D30"/>
            </a:solidFill>
          </a:ln>
          <a:scene3d>
            <a:camera prst="orthographicFront"/>
            <a:lightRig rig="threePt" dir="t"/>
          </a:scene3d>
          <a:sp3d>
            <a:bevelT prst="angle"/>
          </a:sp3d>
        </p:spPr>
      </p:pic>
      <p:pic>
        <p:nvPicPr>
          <p:cNvPr id="3" name="图片 2"/>
          <p:cNvPicPr/>
          <p:nvPr/>
        </p:nvPicPr>
        <p:blipFill>
          <a:blip r:embed="rId2"/>
          <a:stretch>
            <a:fillRect/>
          </a:stretch>
        </p:blipFill>
        <p:spPr>
          <a:xfrm>
            <a:off x="898358" y="601595"/>
            <a:ext cx="3657600" cy="11309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a:stretch>
            <a:fillRect/>
          </a:stretch>
        </p:blipFill>
        <p:spPr>
          <a:xfrm>
            <a:off x="844825" y="228312"/>
            <a:ext cx="10730530" cy="6376736"/>
          </a:xfrm>
          <a:prstGeom prst="rect">
            <a:avLst/>
          </a:prstGeom>
          <a:ln>
            <a:solidFill>
              <a:schemeClr val="bg1"/>
            </a:solidFill>
          </a:ln>
          <a:scene3d>
            <a:camera prst="orthographicFront"/>
            <a:lightRig rig="threePt" dir="t"/>
          </a:scene3d>
          <a:sp3d>
            <a:bevelT prst="angle"/>
          </a:sp3d>
        </p:spPr>
      </p:pic>
      <p:sp>
        <p:nvSpPr>
          <p:cNvPr id="4" name="矩形 3"/>
          <p:cNvSpPr/>
          <p:nvPr/>
        </p:nvSpPr>
        <p:spPr>
          <a:xfrm>
            <a:off x="6015020" y="2266983"/>
            <a:ext cx="4844717" cy="1384995"/>
          </a:xfrm>
          <a:prstGeom prst="rect">
            <a:avLst/>
          </a:prstGeom>
          <a:solidFill>
            <a:schemeClr val="bg1">
              <a:lumMod val="65000"/>
            </a:schemeClr>
          </a:solidFill>
        </p:spPr>
        <p:txBody>
          <a:bodyPr wrap="square">
            <a:spAutoFit/>
          </a:bodyPr>
          <a:lstStyle/>
          <a:p>
            <a:pPr marL="285750" indent="-285750">
              <a:buFont typeface="Arial" panose="020B0604020202020204" pitchFamily="34" charset="0"/>
              <a:buChar char="•"/>
            </a:pPr>
            <a:r>
              <a:rPr lang="zh-CN" altLang="en-US" sz="1400" b="1" kern="100" dirty="0" smtClean="0">
                <a:solidFill>
                  <a:schemeClr val="accent3">
                    <a:lumMod val="75000"/>
                  </a:schemeClr>
                </a:solidFill>
                <a:effectLst/>
                <a:latin typeface="+mn-ea"/>
                <a:cs typeface="Times New Roman" panose="02020603050405020304" pitchFamily="18" charset="0"/>
              </a:rPr>
              <a:t>供配电系统运行维护专业技术：</a:t>
            </a:r>
            <a:r>
              <a:rPr lang="zh-CN" altLang="en-US" sz="1400" kern="100" dirty="0" smtClean="0">
                <a:solidFill>
                  <a:schemeClr val="tx1">
                    <a:lumMod val="95000"/>
                    <a:lumOff val="5000"/>
                  </a:schemeClr>
                </a:solidFill>
                <a:effectLst/>
                <a:latin typeface="+mn-ea"/>
                <a:cs typeface="Times New Roman" panose="02020603050405020304" pitchFamily="18" charset="0"/>
              </a:rPr>
              <a:t>掌握供变电系统的构架与应用，后备油机系统的运行与日常保养方法、</a:t>
            </a:r>
            <a:r>
              <a:rPr lang="en-US" altLang="zh-CN" sz="1400" kern="100" dirty="0" smtClean="0">
                <a:solidFill>
                  <a:schemeClr val="tx1">
                    <a:lumMod val="95000"/>
                    <a:lumOff val="5000"/>
                  </a:schemeClr>
                </a:solidFill>
                <a:effectLst/>
                <a:latin typeface="+mn-ea"/>
                <a:cs typeface="Times New Roman" panose="02020603050405020304" pitchFamily="18" charset="0"/>
              </a:rPr>
              <a:t>UPS/</a:t>
            </a:r>
            <a:r>
              <a:rPr lang="zh-CN" altLang="en-US" sz="1400" kern="100" dirty="0" smtClean="0">
                <a:solidFill>
                  <a:schemeClr val="tx1">
                    <a:lumMod val="95000"/>
                    <a:lumOff val="5000"/>
                  </a:schemeClr>
                </a:solidFill>
                <a:effectLst/>
                <a:latin typeface="+mn-ea"/>
                <a:cs typeface="Times New Roman" panose="02020603050405020304" pitchFamily="18" charset="0"/>
              </a:rPr>
              <a:t>电池组的应用及配置，各类电系统设备设施的应用。对用电系统数据的整理与分析能力、客户需求及设施二次改造的技术支撑与执行能力。</a:t>
            </a:r>
            <a:endParaRPr lang="en-US" altLang="zh-CN" sz="1400" kern="100" dirty="0" smtClean="0">
              <a:solidFill>
                <a:schemeClr val="tx1">
                  <a:lumMod val="95000"/>
                  <a:lumOff val="5000"/>
                </a:schemeClr>
              </a:solidFill>
              <a:effectLst/>
              <a:latin typeface="+mn-ea"/>
              <a:cs typeface="Times New Roman" panose="02020603050405020304" pitchFamily="18" charset="0"/>
            </a:endParaRPr>
          </a:p>
          <a:p>
            <a:endParaRPr lang="zh-CN" altLang="zh-CN" sz="1400" kern="100" dirty="0">
              <a:solidFill>
                <a:schemeClr val="tx1">
                  <a:lumMod val="95000"/>
                  <a:lumOff val="5000"/>
                </a:schemeClr>
              </a:solidFill>
              <a:effectLst/>
              <a:latin typeface="+mn-ea"/>
              <a:cs typeface="Times New Roman" panose="02020603050405020304" pitchFamily="18" charset="0"/>
            </a:endParaRPr>
          </a:p>
        </p:txBody>
      </p:sp>
      <p:sp>
        <p:nvSpPr>
          <p:cNvPr id="5" name="矩形 4"/>
          <p:cNvSpPr/>
          <p:nvPr/>
        </p:nvSpPr>
        <p:spPr>
          <a:xfrm>
            <a:off x="6015020" y="3805530"/>
            <a:ext cx="4844717" cy="1169551"/>
          </a:xfrm>
          <a:prstGeom prst="rect">
            <a:avLst/>
          </a:prstGeom>
          <a:solidFill>
            <a:schemeClr val="bg1">
              <a:lumMod val="65000"/>
            </a:schemeClr>
          </a:solidFill>
        </p:spPr>
        <p:txBody>
          <a:bodyPr wrap="square">
            <a:spAutoFit/>
          </a:bodyPr>
          <a:lstStyle/>
          <a:p>
            <a:pPr marL="285750" indent="-285750">
              <a:buFont typeface="Arial" panose="020B0604020202020204" pitchFamily="34" charset="0"/>
              <a:buChar char="•"/>
            </a:pPr>
            <a:r>
              <a:rPr lang="zh-CN" altLang="en-US" sz="1400" b="1" kern="100" dirty="0" smtClean="0">
                <a:solidFill>
                  <a:schemeClr val="accent3">
                    <a:lumMod val="75000"/>
                  </a:schemeClr>
                </a:solidFill>
                <a:effectLst/>
                <a:latin typeface="+mn-ea"/>
                <a:cs typeface="Times New Roman" panose="02020603050405020304" pitchFamily="18" charset="0"/>
              </a:rPr>
              <a:t>空调制冷系统运行维护专业技术：</a:t>
            </a:r>
            <a:r>
              <a:rPr lang="zh-CN" altLang="en-US" sz="1400" kern="100" dirty="0" smtClean="0">
                <a:solidFill>
                  <a:schemeClr val="tx1">
                    <a:lumMod val="95000"/>
                    <a:lumOff val="5000"/>
                  </a:schemeClr>
                </a:solidFill>
                <a:effectLst/>
                <a:latin typeface="+mn-ea"/>
                <a:cs typeface="Times New Roman" panose="02020603050405020304" pitchFamily="18" charset="0"/>
              </a:rPr>
              <a:t>掌握循环系统读图及整体管路构架调控能力，熟悉制冷机组的运行特性及工况。能判读状况的处理与系统的优化。气流组织管理、设备参数制定与调整、设施技改的策划。</a:t>
            </a:r>
            <a:endParaRPr lang="en-US" altLang="zh-CN" sz="1400" kern="100" dirty="0" smtClean="0">
              <a:solidFill>
                <a:schemeClr val="tx1">
                  <a:lumMod val="95000"/>
                  <a:lumOff val="5000"/>
                </a:schemeClr>
              </a:solidFill>
              <a:effectLst/>
              <a:latin typeface="+mn-ea"/>
              <a:cs typeface="Times New Roman" panose="02020603050405020304" pitchFamily="18" charset="0"/>
            </a:endParaRPr>
          </a:p>
          <a:p>
            <a:pPr marL="285750" indent="-285750">
              <a:buFont typeface="Arial" panose="020B0604020202020204" pitchFamily="34" charset="0"/>
              <a:buChar char="•"/>
            </a:pPr>
            <a:endParaRPr lang="zh-CN" altLang="zh-CN" sz="1400" kern="100" dirty="0">
              <a:solidFill>
                <a:schemeClr val="tx1">
                  <a:lumMod val="95000"/>
                  <a:lumOff val="5000"/>
                </a:schemeClr>
              </a:solidFill>
              <a:effectLst/>
              <a:latin typeface="+mn-ea"/>
              <a:cs typeface="Times New Roman" panose="02020603050405020304" pitchFamily="18" charset="0"/>
            </a:endParaRPr>
          </a:p>
        </p:txBody>
      </p:sp>
      <p:sp>
        <p:nvSpPr>
          <p:cNvPr id="6" name="矩形 5"/>
          <p:cNvSpPr/>
          <p:nvPr/>
        </p:nvSpPr>
        <p:spPr>
          <a:xfrm>
            <a:off x="6015020" y="5128633"/>
            <a:ext cx="4844717" cy="954107"/>
          </a:xfrm>
          <a:prstGeom prst="rect">
            <a:avLst/>
          </a:prstGeom>
          <a:solidFill>
            <a:schemeClr val="bg1">
              <a:lumMod val="65000"/>
            </a:schemeClr>
          </a:solidFill>
        </p:spPr>
        <p:txBody>
          <a:bodyPr wrap="square">
            <a:spAutoFit/>
          </a:bodyPr>
          <a:lstStyle/>
          <a:p>
            <a:pPr marL="285750" indent="-285750">
              <a:buFont typeface="Arial" panose="020B0604020202020204" pitchFamily="34" charset="0"/>
              <a:buChar char="•"/>
            </a:pPr>
            <a:r>
              <a:rPr lang="zh-CN" altLang="en-US" sz="1400" b="1" kern="100" dirty="0" smtClean="0">
                <a:solidFill>
                  <a:schemeClr val="accent3">
                    <a:lumMod val="75000"/>
                  </a:schemeClr>
                </a:solidFill>
                <a:latin typeface="+mn-ea"/>
                <a:cs typeface="Times New Roman" panose="02020603050405020304" pitchFamily="18" charset="0"/>
              </a:rPr>
              <a:t>弱电</a:t>
            </a:r>
            <a:r>
              <a:rPr lang="zh-CN" altLang="en-US" sz="1400" b="1" kern="100" dirty="0" smtClean="0">
                <a:solidFill>
                  <a:schemeClr val="accent3">
                    <a:lumMod val="75000"/>
                  </a:schemeClr>
                </a:solidFill>
                <a:effectLst/>
                <a:latin typeface="+mn-ea"/>
                <a:cs typeface="Times New Roman" panose="02020603050405020304" pitchFamily="18" charset="0"/>
              </a:rPr>
              <a:t>系统运行维护专业技术：</a:t>
            </a:r>
            <a:r>
              <a:rPr lang="zh-CN" altLang="en-US" sz="1400" kern="100" dirty="0" smtClean="0">
                <a:solidFill>
                  <a:schemeClr val="tx1">
                    <a:lumMod val="95000"/>
                    <a:lumOff val="5000"/>
                  </a:schemeClr>
                </a:solidFill>
                <a:effectLst/>
                <a:latin typeface="+mn-ea"/>
                <a:cs typeface="Times New Roman" panose="02020603050405020304" pitchFamily="18" charset="0"/>
              </a:rPr>
              <a:t>掌握安消防系统的构架与应用及相关法规与流程，对系统设备的布局及应用有全局观念，对设备设施及通信、数据存储、调用等有整体观念并可落实执行。</a:t>
            </a:r>
            <a:endParaRPr lang="zh-CN" altLang="zh-CN" sz="1400" kern="100" dirty="0">
              <a:solidFill>
                <a:schemeClr val="tx1">
                  <a:lumMod val="95000"/>
                  <a:lumOff val="5000"/>
                </a:schemeClr>
              </a:solidFill>
              <a:effectLst/>
              <a:latin typeface="+mn-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981200"/>
            <a:ext cx="12332505" cy="4011613"/>
            <a:chOff x="0" y="3968562"/>
            <a:chExt cx="24377650" cy="7929751"/>
          </a:xfrm>
          <a:solidFill>
            <a:srgbClr val="FB5F5F"/>
          </a:solidFill>
        </p:grpSpPr>
        <p:sp>
          <p:nvSpPr>
            <p:cNvPr id="3" name="Freeform 5"/>
            <p:cNvSpPr/>
            <p:nvPr userDrawn="1"/>
          </p:nvSpPr>
          <p:spPr bwMode="auto">
            <a:xfrm>
              <a:off x="1132096" y="4202089"/>
              <a:ext cx="5442185" cy="5812782"/>
            </a:xfrm>
            <a:custGeom>
              <a:avLst/>
              <a:gdLst>
                <a:gd name="T0" fmla="*/ 1758 w 2144"/>
                <a:gd name="T1" fmla="*/ 178 h 2290"/>
                <a:gd name="T2" fmla="*/ 1650 w 2144"/>
                <a:gd name="T3" fmla="*/ 114 h 2290"/>
                <a:gd name="T4" fmla="*/ 1532 w 2144"/>
                <a:gd name="T5" fmla="*/ 64 h 2290"/>
                <a:gd name="T6" fmla="*/ 1402 w 2144"/>
                <a:gd name="T7" fmla="*/ 28 h 2290"/>
                <a:gd name="T8" fmla="*/ 1262 w 2144"/>
                <a:gd name="T9" fmla="*/ 6 h 2290"/>
                <a:gd name="T10" fmla="*/ 1108 w 2144"/>
                <a:gd name="T11" fmla="*/ 0 h 2290"/>
                <a:gd name="T12" fmla="*/ 976 w 2144"/>
                <a:gd name="T13" fmla="*/ 4 h 2290"/>
                <a:gd name="T14" fmla="*/ 796 w 2144"/>
                <a:gd name="T15" fmla="*/ 28 h 2290"/>
                <a:gd name="T16" fmla="*/ 636 w 2144"/>
                <a:gd name="T17" fmla="*/ 72 h 2290"/>
                <a:gd name="T18" fmla="*/ 494 w 2144"/>
                <a:gd name="T19" fmla="*/ 138 h 2290"/>
                <a:gd name="T20" fmla="*/ 372 w 2144"/>
                <a:gd name="T21" fmla="*/ 222 h 2290"/>
                <a:gd name="T22" fmla="*/ 302 w 2144"/>
                <a:gd name="T23" fmla="*/ 292 h 2290"/>
                <a:gd name="T24" fmla="*/ 212 w 2144"/>
                <a:gd name="T25" fmla="*/ 406 h 2290"/>
                <a:gd name="T26" fmla="*/ 136 w 2144"/>
                <a:gd name="T27" fmla="*/ 536 h 2290"/>
                <a:gd name="T28" fmla="*/ 78 w 2144"/>
                <a:gd name="T29" fmla="*/ 678 h 2290"/>
                <a:gd name="T30" fmla="*/ 34 w 2144"/>
                <a:gd name="T31" fmla="*/ 832 h 2290"/>
                <a:gd name="T32" fmla="*/ 6 w 2144"/>
                <a:gd name="T33" fmla="*/ 1000 h 2290"/>
                <a:gd name="T34" fmla="*/ 754 w 2144"/>
                <a:gd name="T35" fmla="*/ 1168 h 2290"/>
                <a:gd name="T36" fmla="*/ 782 w 2144"/>
                <a:gd name="T37" fmla="*/ 994 h 2290"/>
                <a:gd name="T38" fmla="*/ 828 w 2144"/>
                <a:gd name="T39" fmla="*/ 864 h 2290"/>
                <a:gd name="T40" fmla="*/ 868 w 2144"/>
                <a:gd name="T41" fmla="*/ 802 h 2290"/>
                <a:gd name="T42" fmla="*/ 944 w 2144"/>
                <a:gd name="T43" fmla="*/ 738 h 2290"/>
                <a:gd name="T44" fmla="*/ 1030 w 2144"/>
                <a:gd name="T45" fmla="*/ 702 h 2290"/>
                <a:gd name="T46" fmla="*/ 1096 w 2144"/>
                <a:gd name="T47" fmla="*/ 696 h 2290"/>
                <a:gd name="T48" fmla="*/ 1184 w 2144"/>
                <a:gd name="T49" fmla="*/ 706 h 2290"/>
                <a:gd name="T50" fmla="*/ 1252 w 2144"/>
                <a:gd name="T51" fmla="*/ 734 h 2290"/>
                <a:gd name="T52" fmla="*/ 1288 w 2144"/>
                <a:gd name="T53" fmla="*/ 764 h 2290"/>
                <a:gd name="T54" fmla="*/ 1326 w 2144"/>
                <a:gd name="T55" fmla="*/ 822 h 2290"/>
                <a:gd name="T56" fmla="*/ 1346 w 2144"/>
                <a:gd name="T57" fmla="*/ 898 h 2290"/>
                <a:gd name="T58" fmla="*/ 1350 w 2144"/>
                <a:gd name="T59" fmla="*/ 956 h 2290"/>
                <a:gd name="T60" fmla="*/ 1340 w 2144"/>
                <a:gd name="T61" fmla="*/ 1018 h 2290"/>
                <a:gd name="T62" fmla="*/ 1290 w 2144"/>
                <a:gd name="T63" fmla="*/ 1118 h 2290"/>
                <a:gd name="T64" fmla="*/ 1194 w 2144"/>
                <a:gd name="T65" fmla="*/ 1226 h 2290"/>
                <a:gd name="T66" fmla="*/ 952 w 2144"/>
                <a:gd name="T67" fmla="*/ 1464 h 2290"/>
                <a:gd name="T68" fmla="*/ 814 w 2144"/>
                <a:gd name="T69" fmla="*/ 1618 h 2290"/>
                <a:gd name="T70" fmla="*/ 774 w 2144"/>
                <a:gd name="T71" fmla="*/ 1676 h 2290"/>
                <a:gd name="T72" fmla="*/ 726 w 2144"/>
                <a:gd name="T73" fmla="*/ 1766 h 2290"/>
                <a:gd name="T74" fmla="*/ 688 w 2144"/>
                <a:gd name="T75" fmla="*/ 1864 h 2290"/>
                <a:gd name="T76" fmla="*/ 668 w 2144"/>
                <a:gd name="T77" fmla="*/ 1938 h 2290"/>
                <a:gd name="T78" fmla="*/ 650 w 2144"/>
                <a:gd name="T79" fmla="*/ 2066 h 2290"/>
                <a:gd name="T80" fmla="*/ 644 w 2144"/>
                <a:gd name="T81" fmla="*/ 2216 h 2290"/>
                <a:gd name="T82" fmla="*/ 1382 w 2144"/>
                <a:gd name="T83" fmla="*/ 2290 h 2290"/>
                <a:gd name="T84" fmla="*/ 1390 w 2144"/>
                <a:gd name="T85" fmla="*/ 2174 h 2290"/>
                <a:gd name="T86" fmla="*/ 1412 w 2144"/>
                <a:gd name="T87" fmla="*/ 2074 h 2290"/>
                <a:gd name="T88" fmla="*/ 1434 w 2144"/>
                <a:gd name="T89" fmla="*/ 2018 h 2290"/>
                <a:gd name="T90" fmla="*/ 1492 w 2144"/>
                <a:gd name="T91" fmla="*/ 1928 h 2290"/>
                <a:gd name="T92" fmla="*/ 1592 w 2144"/>
                <a:gd name="T93" fmla="*/ 1816 h 2290"/>
                <a:gd name="T94" fmla="*/ 1680 w 2144"/>
                <a:gd name="T95" fmla="*/ 1732 h 2290"/>
                <a:gd name="T96" fmla="*/ 1864 w 2144"/>
                <a:gd name="T97" fmla="*/ 1552 h 2290"/>
                <a:gd name="T98" fmla="*/ 1996 w 2144"/>
                <a:gd name="T99" fmla="*/ 1394 h 2290"/>
                <a:gd name="T100" fmla="*/ 2052 w 2144"/>
                <a:gd name="T101" fmla="*/ 1300 h 2290"/>
                <a:gd name="T102" fmla="*/ 2108 w 2144"/>
                <a:gd name="T103" fmla="*/ 1166 h 2290"/>
                <a:gd name="T104" fmla="*/ 2138 w 2144"/>
                <a:gd name="T105" fmla="*/ 1028 h 2290"/>
                <a:gd name="T106" fmla="*/ 2144 w 2144"/>
                <a:gd name="T107" fmla="*/ 934 h 2290"/>
                <a:gd name="T108" fmla="*/ 2132 w 2144"/>
                <a:gd name="T109" fmla="*/ 770 h 2290"/>
                <a:gd name="T110" fmla="*/ 2094 w 2144"/>
                <a:gd name="T111" fmla="*/ 618 h 2290"/>
                <a:gd name="T112" fmla="*/ 2032 w 2144"/>
                <a:gd name="T113" fmla="*/ 478 h 2290"/>
                <a:gd name="T114" fmla="*/ 1946 w 2144"/>
                <a:gd name="T115" fmla="*/ 352 h 2290"/>
                <a:gd name="T116" fmla="*/ 1834 w 2144"/>
                <a:gd name="T117" fmla="*/ 238 h 2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4" h="2290">
                  <a:moveTo>
                    <a:pt x="1790" y="202"/>
                  </a:moveTo>
                  <a:lnTo>
                    <a:pt x="1790" y="202"/>
                  </a:lnTo>
                  <a:lnTo>
                    <a:pt x="1758" y="178"/>
                  </a:lnTo>
                  <a:lnTo>
                    <a:pt x="1724" y="156"/>
                  </a:lnTo>
                  <a:lnTo>
                    <a:pt x="1688" y="134"/>
                  </a:lnTo>
                  <a:lnTo>
                    <a:pt x="1650" y="114"/>
                  </a:lnTo>
                  <a:lnTo>
                    <a:pt x="1612" y="96"/>
                  </a:lnTo>
                  <a:lnTo>
                    <a:pt x="1574" y="80"/>
                  </a:lnTo>
                  <a:lnTo>
                    <a:pt x="1532" y="64"/>
                  </a:lnTo>
                  <a:lnTo>
                    <a:pt x="1490" y="50"/>
                  </a:lnTo>
                  <a:lnTo>
                    <a:pt x="1448" y="38"/>
                  </a:lnTo>
                  <a:lnTo>
                    <a:pt x="1402" y="28"/>
                  </a:lnTo>
                  <a:lnTo>
                    <a:pt x="1356" y="20"/>
                  </a:lnTo>
                  <a:lnTo>
                    <a:pt x="1310" y="12"/>
                  </a:lnTo>
                  <a:lnTo>
                    <a:pt x="1262" y="6"/>
                  </a:lnTo>
                  <a:lnTo>
                    <a:pt x="1212" y="4"/>
                  </a:lnTo>
                  <a:lnTo>
                    <a:pt x="1160" y="0"/>
                  </a:lnTo>
                  <a:lnTo>
                    <a:pt x="1108" y="0"/>
                  </a:lnTo>
                  <a:lnTo>
                    <a:pt x="1108" y="0"/>
                  </a:lnTo>
                  <a:lnTo>
                    <a:pt x="1042" y="0"/>
                  </a:lnTo>
                  <a:lnTo>
                    <a:pt x="976" y="4"/>
                  </a:lnTo>
                  <a:lnTo>
                    <a:pt x="914" y="10"/>
                  </a:lnTo>
                  <a:lnTo>
                    <a:pt x="854" y="18"/>
                  </a:lnTo>
                  <a:lnTo>
                    <a:pt x="796" y="28"/>
                  </a:lnTo>
                  <a:lnTo>
                    <a:pt x="740" y="40"/>
                  </a:lnTo>
                  <a:lnTo>
                    <a:pt x="686" y="56"/>
                  </a:lnTo>
                  <a:lnTo>
                    <a:pt x="636" y="72"/>
                  </a:lnTo>
                  <a:lnTo>
                    <a:pt x="586" y="92"/>
                  </a:lnTo>
                  <a:lnTo>
                    <a:pt x="538" y="114"/>
                  </a:lnTo>
                  <a:lnTo>
                    <a:pt x="494" y="138"/>
                  </a:lnTo>
                  <a:lnTo>
                    <a:pt x="452" y="164"/>
                  </a:lnTo>
                  <a:lnTo>
                    <a:pt x="410" y="192"/>
                  </a:lnTo>
                  <a:lnTo>
                    <a:pt x="372" y="222"/>
                  </a:lnTo>
                  <a:lnTo>
                    <a:pt x="336" y="256"/>
                  </a:lnTo>
                  <a:lnTo>
                    <a:pt x="302" y="292"/>
                  </a:lnTo>
                  <a:lnTo>
                    <a:pt x="302" y="292"/>
                  </a:lnTo>
                  <a:lnTo>
                    <a:pt x="270" y="328"/>
                  </a:lnTo>
                  <a:lnTo>
                    <a:pt x="240" y="366"/>
                  </a:lnTo>
                  <a:lnTo>
                    <a:pt x="212" y="406"/>
                  </a:lnTo>
                  <a:lnTo>
                    <a:pt x="186" y="448"/>
                  </a:lnTo>
                  <a:lnTo>
                    <a:pt x="160" y="492"/>
                  </a:lnTo>
                  <a:lnTo>
                    <a:pt x="136" y="536"/>
                  </a:lnTo>
                  <a:lnTo>
                    <a:pt x="116" y="582"/>
                  </a:lnTo>
                  <a:lnTo>
                    <a:pt x="96" y="628"/>
                  </a:lnTo>
                  <a:lnTo>
                    <a:pt x="78" y="678"/>
                  </a:lnTo>
                  <a:lnTo>
                    <a:pt x="62" y="728"/>
                  </a:lnTo>
                  <a:lnTo>
                    <a:pt x="46" y="780"/>
                  </a:lnTo>
                  <a:lnTo>
                    <a:pt x="34" y="832"/>
                  </a:lnTo>
                  <a:lnTo>
                    <a:pt x="24" y="888"/>
                  </a:lnTo>
                  <a:lnTo>
                    <a:pt x="14" y="944"/>
                  </a:lnTo>
                  <a:lnTo>
                    <a:pt x="6" y="1000"/>
                  </a:lnTo>
                  <a:lnTo>
                    <a:pt x="0" y="1060"/>
                  </a:lnTo>
                  <a:lnTo>
                    <a:pt x="754" y="1168"/>
                  </a:lnTo>
                  <a:lnTo>
                    <a:pt x="754" y="1168"/>
                  </a:lnTo>
                  <a:lnTo>
                    <a:pt x="760" y="1104"/>
                  </a:lnTo>
                  <a:lnTo>
                    <a:pt x="770" y="1046"/>
                  </a:lnTo>
                  <a:lnTo>
                    <a:pt x="782" y="994"/>
                  </a:lnTo>
                  <a:lnTo>
                    <a:pt x="794" y="946"/>
                  </a:lnTo>
                  <a:lnTo>
                    <a:pt x="810" y="902"/>
                  </a:lnTo>
                  <a:lnTo>
                    <a:pt x="828" y="864"/>
                  </a:lnTo>
                  <a:lnTo>
                    <a:pt x="848" y="830"/>
                  </a:lnTo>
                  <a:lnTo>
                    <a:pt x="868" y="802"/>
                  </a:lnTo>
                  <a:lnTo>
                    <a:pt x="868" y="802"/>
                  </a:lnTo>
                  <a:lnTo>
                    <a:pt x="892" y="776"/>
                  </a:lnTo>
                  <a:lnTo>
                    <a:pt x="916" y="756"/>
                  </a:lnTo>
                  <a:lnTo>
                    <a:pt x="944" y="738"/>
                  </a:lnTo>
                  <a:lnTo>
                    <a:pt x="970" y="722"/>
                  </a:lnTo>
                  <a:lnTo>
                    <a:pt x="1000" y="710"/>
                  </a:lnTo>
                  <a:lnTo>
                    <a:pt x="1030" y="702"/>
                  </a:lnTo>
                  <a:lnTo>
                    <a:pt x="1062" y="698"/>
                  </a:lnTo>
                  <a:lnTo>
                    <a:pt x="1096" y="696"/>
                  </a:lnTo>
                  <a:lnTo>
                    <a:pt x="1096" y="696"/>
                  </a:lnTo>
                  <a:lnTo>
                    <a:pt x="1128" y="698"/>
                  </a:lnTo>
                  <a:lnTo>
                    <a:pt x="1156" y="700"/>
                  </a:lnTo>
                  <a:lnTo>
                    <a:pt x="1184" y="706"/>
                  </a:lnTo>
                  <a:lnTo>
                    <a:pt x="1208" y="714"/>
                  </a:lnTo>
                  <a:lnTo>
                    <a:pt x="1232" y="722"/>
                  </a:lnTo>
                  <a:lnTo>
                    <a:pt x="1252" y="734"/>
                  </a:lnTo>
                  <a:lnTo>
                    <a:pt x="1270" y="748"/>
                  </a:lnTo>
                  <a:lnTo>
                    <a:pt x="1288" y="764"/>
                  </a:lnTo>
                  <a:lnTo>
                    <a:pt x="1288" y="764"/>
                  </a:lnTo>
                  <a:lnTo>
                    <a:pt x="1302" y="782"/>
                  </a:lnTo>
                  <a:lnTo>
                    <a:pt x="1316" y="802"/>
                  </a:lnTo>
                  <a:lnTo>
                    <a:pt x="1326" y="822"/>
                  </a:lnTo>
                  <a:lnTo>
                    <a:pt x="1334" y="846"/>
                  </a:lnTo>
                  <a:lnTo>
                    <a:pt x="1342" y="870"/>
                  </a:lnTo>
                  <a:lnTo>
                    <a:pt x="1346" y="898"/>
                  </a:lnTo>
                  <a:lnTo>
                    <a:pt x="1350" y="926"/>
                  </a:lnTo>
                  <a:lnTo>
                    <a:pt x="1350" y="956"/>
                  </a:lnTo>
                  <a:lnTo>
                    <a:pt x="1350" y="956"/>
                  </a:lnTo>
                  <a:lnTo>
                    <a:pt x="1350" y="970"/>
                  </a:lnTo>
                  <a:lnTo>
                    <a:pt x="1348" y="986"/>
                  </a:lnTo>
                  <a:lnTo>
                    <a:pt x="1340" y="1018"/>
                  </a:lnTo>
                  <a:lnTo>
                    <a:pt x="1328" y="1050"/>
                  </a:lnTo>
                  <a:lnTo>
                    <a:pt x="1312" y="1084"/>
                  </a:lnTo>
                  <a:lnTo>
                    <a:pt x="1290" y="1118"/>
                  </a:lnTo>
                  <a:lnTo>
                    <a:pt x="1262" y="1152"/>
                  </a:lnTo>
                  <a:lnTo>
                    <a:pt x="1230" y="1188"/>
                  </a:lnTo>
                  <a:lnTo>
                    <a:pt x="1194" y="1226"/>
                  </a:lnTo>
                  <a:lnTo>
                    <a:pt x="1194" y="1226"/>
                  </a:lnTo>
                  <a:lnTo>
                    <a:pt x="1060" y="1356"/>
                  </a:lnTo>
                  <a:lnTo>
                    <a:pt x="952" y="1464"/>
                  </a:lnTo>
                  <a:lnTo>
                    <a:pt x="870" y="1552"/>
                  </a:lnTo>
                  <a:lnTo>
                    <a:pt x="838" y="1588"/>
                  </a:lnTo>
                  <a:lnTo>
                    <a:pt x="814" y="1618"/>
                  </a:lnTo>
                  <a:lnTo>
                    <a:pt x="814" y="1618"/>
                  </a:lnTo>
                  <a:lnTo>
                    <a:pt x="794" y="1646"/>
                  </a:lnTo>
                  <a:lnTo>
                    <a:pt x="774" y="1676"/>
                  </a:lnTo>
                  <a:lnTo>
                    <a:pt x="758" y="1704"/>
                  </a:lnTo>
                  <a:lnTo>
                    <a:pt x="740" y="1736"/>
                  </a:lnTo>
                  <a:lnTo>
                    <a:pt x="726" y="1766"/>
                  </a:lnTo>
                  <a:lnTo>
                    <a:pt x="712" y="1798"/>
                  </a:lnTo>
                  <a:lnTo>
                    <a:pt x="698" y="1832"/>
                  </a:lnTo>
                  <a:lnTo>
                    <a:pt x="688" y="1864"/>
                  </a:lnTo>
                  <a:lnTo>
                    <a:pt x="688" y="1864"/>
                  </a:lnTo>
                  <a:lnTo>
                    <a:pt x="678" y="1900"/>
                  </a:lnTo>
                  <a:lnTo>
                    <a:pt x="668" y="1938"/>
                  </a:lnTo>
                  <a:lnTo>
                    <a:pt x="662" y="1978"/>
                  </a:lnTo>
                  <a:lnTo>
                    <a:pt x="656" y="2020"/>
                  </a:lnTo>
                  <a:lnTo>
                    <a:pt x="650" y="2066"/>
                  </a:lnTo>
                  <a:lnTo>
                    <a:pt x="648" y="2112"/>
                  </a:lnTo>
                  <a:lnTo>
                    <a:pt x="646" y="2164"/>
                  </a:lnTo>
                  <a:lnTo>
                    <a:pt x="644" y="2216"/>
                  </a:lnTo>
                  <a:lnTo>
                    <a:pt x="644" y="2290"/>
                  </a:lnTo>
                  <a:lnTo>
                    <a:pt x="1382" y="2290"/>
                  </a:lnTo>
                  <a:lnTo>
                    <a:pt x="1382" y="2290"/>
                  </a:lnTo>
                  <a:lnTo>
                    <a:pt x="1384" y="2250"/>
                  </a:lnTo>
                  <a:lnTo>
                    <a:pt x="1386" y="2210"/>
                  </a:lnTo>
                  <a:lnTo>
                    <a:pt x="1390" y="2174"/>
                  </a:lnTo>
                  <a:lnTo>
                    <a:pt x="1396" y="2138"/>
                  </a:lnTo>
                  <a:lnTo>
                    <a:pt x="1402" y="2106"/>
                  </a:lnTo>
                  <a:lnTo>
                    <a:pt x="1412" y="2074"/>
                  </a:lnTo>
                  <a:lnTo>
                    <a:pt x="1422" y="2046"/>
                  </a:lnTo>
                  <a:lnTo>
                    <a:pt x="1434" y="2018"/>
                  </a:lnTo>
                  <a:lnTo>
                    <a:pt x="1434" y="2018"/>
                  </a:lnTo>
                  <a:lnTo>
                    <a:pt x="1448" y="1990"/>
                  </a:lnTo>
                  <a:lnTo>
                    <a:pt x="1468" y="1960"/>
                  </a:lnTo>
                  <a:lnTo>
                    <a:pt x="1492" y="1928"/>
                  </a:lnTo>
                  <a:lnTo>
                    <a:pt x="1520" y="1892"/>
                  </a:lnTo>
                  <a:lnTo>
                    <a:pt x="1554" y="1856"/>
                  </a:lnTo>
                  <a:lnTo>
                    <a:pt x="1592" y="1816"/>
                  </a:lnTo>
                  <a:lnTo>
                    <a:pt x="1634" y="1776"/>
                  </a:lnTo>
                  <a:lnTo>
                    <a:pt x="1680" y="1732"/>
                  </a:lnTo>
                  <a:lnTo>
                    <a:pt x="1680" y="1732"/>
                  </a:lnTo>
                  <a:lnTo>
                    <a:pt x="1748" y="1670"/>
                  </a:lnTo>
                  <a:lnTo>
                    <a:pt x="1810" y="1610"/>
                  </a:lnTo>
                  <a:lnTo>
                    <a:pt x="1864" y="1552"/>
                  </a:lnTo>
                  <a:lnTo>
                    <a:pt x="1914" y="1496"/>
                  </a:lnTo>
                  <a:lnTo>
                    <a:pt x="1958" y="1444"/>
                  </a:lnTo>
                  <a:lnTo>
                    <a:pt x="1996" y="1394"/>
                  </a:lnTo>
                  <a:lnTo>
                    <a:pt x="2028" y="1346"/>
                  </a:lnTo>
                  <a:lnTo>
                    <a:pt x="2052" y="1300"/>
                  </a:lnTo>
                  <a:lnTo>
                    <a:pt x="2052" y="1300"/>
                  </a:lnTo>
                  <a:lnTo>
                    <a:pt x="2074" y="1256"/>
                  </a:lnTo>
                  <a:lnTo>
                    <a:pt x="2092" y="1212"/>
                  </a:lnTo>
                  <a:lnTo>
                    <a:pt x="2108" y="1166"/>
                  </a:lnTo>
                  <a:lnTo>
                    <a:pt x="2122" y="1122"/>
                  </a:lnTo>
                  <a:lnTo>
                    <a:pt x="2132" y="1076"/>
                  </a:lnTo>
                  <a:lnTo>
                    <a:pt x="2138" y="1028"/>
                  </a:lnTo>
                  <a:lnTo>
                    <a:pt x="2142" y="982"/>
                  </a:lnTo>
                  <a:lnTo>
                    <a:pt x="2144" y="934"/>
                  </a:lnTo>
                  <a:lnTo>
                    <a:pt x="2144" y="934"/>
                  </a:lnTo>
                  <a:lnTo>
                    <a:pt x="2142" y="878"/>
                  </a:lnTo>
                  <a:lnTo>
                    <a:pt x="2138" y="824"/>
                  </a:lnTo>
                  <a:lnTo>
                    <a:pt x="2132" y="770"/>
                  </a:lnTo>
                  <a:lnTo>
                    <a:pt x="2122" y="718"/>
                  </a:lnTo>
                  <a:lnTo>
                    <a:pt x="2110" y="666"/>
                  </a:lnTo>
                  <a:lnTo>
                    <a:pt x="2094" y="618"/>
                  </a:lnTo>
                  <a:lnTo>
                    <a:pt x="2076" y="570"/>
                  </a:lnTo>
                  <a:lnTo>
                    <a:pt x="2056" y="524"/>
                  </a:lnTo>
                  <a:lnTo>
                    <a:pt x="2032" y="478"/>
                  </a:lnTo>
                  <a:lnTo>
                    <a:pt x="2006" y="434"/>
                  </a:lnTo>
                  <a:lnTo>
                    <a:pt x="1978" y="392"/>
                  </a:lnTo>
                  <a:lnTo>
                    <a:pt x="1946" y="352"/>
                  </a:lnTo>
                  <a:lnTo>
                    <a:pt x="1910" y="312"/>
                  </a:lnTo>
                  <a:lnTo>
                    <a:pt x="1874" y="274"/>
                  </a:lnTo>
                  <a:lnTo>
                    <a:pt x="1834" y="238"/>
                  </a:lnTo>
                  <a:lnTo>
                    <a:pt x="1790" y="202"/>
                  </a:lnTo>
                  <a:close/>
                </a:path>
              </a:pathLst>
            </a:custGeom>
            <a:solidFill>
              <a:srgbClr val="E62D30"/>
            </a:solidFill>
            <a:ln>
              <a:noFill/>
            </a:ln>
          </p:spPr>
          <p:txBody>
            <a:bodyPr vert="horz" wrap="square" lIns="91440" tIns="45720" rIns="91440" bIns="45720" numCol="1" anchor="t" anchorCtr="0" compatLnSpc="1"/>
            <a:lstStyle/>
            <a:p>
              <a:endParaRPr lang="en-AU" dirty="0"/>
            </a:p>
          </p:txBody>
        </p:sp>
        <p:sp>
          <p:nvSpPr>
            <p:cNvPr id="4" name="Freeform 7"/>
            <p:cNvSpPr/>
            <p:nvPr userDrawn="1"/>
          </p:nvSpPr>
          <p:spPr bwMode="auto">
            <a:xfrm>
              <a:off x="0" y="3968562"/>
              <a:ext cx="6777348" cy="6223992"/>
            </a:xfrm>
            <a:custGeom>
              <a:avLst/>
              <a:gdLst>
                <a:gd name="T0" fmla="*/ 2132 w 2670"/>
                <a:gd name="T1" fmla="*/ 124 h 2452"/>
                <a:gd name="T2" fmla="*/ 1866 w 2670"/>
                <a:gd name="T3" fmla="*/ 30 h 2452"/>
                <a:gd name="T4" fmla="*/ 1554 w 2670"/>
                <a:gd name="T5" fmla="*/ 0 h 2452"/>
                <a:gd name="T6" fmla="*/ 1224 w 2670"/>
                <a:gd name="T7" fmla="*/ 30 h 2452"/>
                <a:gd name="T8" fmla="*/ 900 w 2670"/>
                <a:gd name="T9" fmla="*/ 150 h 2452"/>
                <a:gd name="T10" fmla="*/ 692 w 2670"/>
                <a:gd name="T11" fmla="*/ 316 h 2452"/>
                <a:gd name="T12" fmla="*/ 514 w 2670"/>
                <a:gd name="T13" fmla="*/ 580 h 2452"/>
                <a:gd name="T14" fmla="*/ 404 w 2670"/>
                <a:gd name="T15" fmla="*/ 900 h 2452"/>
                <a:gd name="T16" fmla="*/ 1270 w 2670"/>
                <a:gd name="T17" fmla="*/ 1362 h 2452"/>
                <a:gd name="T18" fmla="*/ 1314 w 2670"/>
                <a:gd name="T19" fmla="*/ 1078 h 2452"/>
                <a:gd name="T20" fmla="*/ 1390 w 2670"/>
                <a:gd name="T21" fmla="*/ 940 h 2452"/>
                <a:gd name="T22" fmla="*/ 1516 w 2670"/>
                <a:gd name="T23" fmla="*/ 882 h 2452"/>
                <a:gd name="T24" fmla="*/ 1624 w 2670"/>
                <a:gd name="T25" fmla="*/ 892 h 2452"/>
                <a:gd name="T26" fmla="*/ 1688 w 2670"/>
                <a:gd name="T27" fmla="*/ 934 h 2452"/>
                <a:gd name="T28" fmla="*/ 1716 w 2670"/>
                <a:gd name="T29" fmla="*/ 1026 h 2452"/>
                <a:gd name="T30" fmla="*/ 1684 w 2670"/>
                <a:gd name="T31" fmla="*/ 1136 h 2452"/>
                <a:gd name="T32" fmla="*/ 1452 w 2670"/>
                <a:gd name="T33" fmla="*/ 1380 h 2452"/>
                <a:gd name="T34" fmla="*/ 1200 w 2670"/>
                <a:gd name="T35" fmla="*/ 1650 h 2452"/>
                <a:gd name="T36" fmla="*/ 1084 w 2670"/>
                <a:gd name="T37" fmla="*/ 1852 h 2452"/>
                <a:gd name="T38" fmla="*/ 1030 w 2670"/>
                <a:gd name="T39" fmla="*/ 2050 h 2452"/>
                <a:gd name="T40" fmla="*/ 1010 w 2670"/>
                <a:gd name="T41" fmla="*/ 2382 h 2452"/>
                <a:gd name="T42" fmla="*/ 1050 w 2670"/>
                <a:gd name="T43" fmla="*/ 2382 h 2452"/>
                <a:gd name="T44" fmla="*/ 1058 w 2670"/>
                <a:gd name="T45" fmla="*/ 2152 h 2452"/>
                <a:gd name="T46" fmla="*/ 1096 w 2670"/>
                <a:gd name="T47" fmla="*/ 1940 h 2452"/>
                <a:gd name="T48" fmla="*/ 1188 w 2670"/>
                <a:gd name="T49" fmla="*/ 1740 h 2452"/>
                <a:gd name="T50" fmla="*/ 1324 w 2670"/>
                <a:gd name="T51" fmla="*/ 1570 h 2452"/>
                <a:gd name="T52" fmla="*/ 1676 w 2670"/>
                <a:gd name="T53" fmla="*/ 1216 h 2452"/>
                <a:gd name="T54" fmla="*/ 1756 w 2670"/>
                <a:gd name="T55" fmla="*/ 1048 h 2452"/>
                <a:gd name="T56" fmla="*/ 1738 w 2670"/>
                <a:gd name="T57" fmla="*/ 938 h 2452"/>
                <a:gd name="T58" fmla="*/ 1676 w 2670"/>
                <a:gd name="T59" fmla="*/ 866 h 2452"/>
                <a:gd name="T60" fmla="*/ 1542 w 2670"/>
                <a:gd name="T61" fmla="*/ 834 h 2452"/>
                <a:gd name="T62" fmla="*/ 1408 w 2670"/>
                <a:gd name="T63" fmla="*/ 870 h 2452"/>
                <a:gd name="T64" fmla="*/ 1306 w 2670"/>
                <a:gd name="T65" fmla="*/ 982 h 2452"/>
                <a:gd name="T66" fmla="*/ 1240 w 2670"/>
                <a:gd name="T67" fmla="*/ 1264 h 2452"/>
                <a:gd name="T68" fmla="*/ 420 w 2670"/>
                <a:gd name="T69" fmla="*/ 1028 h 2452"/>
                <a:gd name="T70" fmla="*/ 506 w 2670"/>
                <a:gd name="T71" fmla="*/ 702 h 2452"/>
                <a:gd name="T72" fmla="*/ 656 w 2670"/>
                <a:gd name="T73" fmla="*/ 428 h 2452"/>
                <a:gd name="T74" fmla="*/ 834 w 2670"/>
                <a:gd name="T75" fmla="*/ 246 h 2452"/>
                <a:gd name="T76" fmla="*/ 1120 w 2670"/>
                <a:gd name="T77" fmla="*/ 104 h 2452"/>
                <a:gd name="T78" fmla="*/ 1486 w 2670"/>
                <a:gd name="T79" fmla="*/ 48 h 2452"/>
                <a:gd name="T80" fmla="*/ 1762 w 2670"/>
                <a:gd name="T81" fmla="*/ 60 h 2452"/>
                <a:gd name="T82" fmla="*/ 2034 w 2670"/>
                <a:gd name="T83" fmla="*/ 128 h 2452"/>
                <a:gd name="T84" fmla="*/ 2260 w 2670"/>
                <a:gd name="T85" fmla="*/ 256 h 2452"/>
                <a:gd name="T86" fmla="*/ 2454 w 2670"/>
                <a:gd name="T87" fmla="*/ 456 h 2452"/>
                <a:gd name="T88" fmla="*/ 2594 w 2670"/>
                <a:gd name="T89" fmla="*/ 746 h 2452"/>
                <a:gd name="T90" fmla="*/ 2630 w 2670"/>
                <a:gd name="T91" fmla="*/ 1026 h 2452"/>
                <a:gd name="T92" fmla="*/ 2576 w 2670"/>
                <a:gd name="T93" fmla="*/ 1322 h 2452"/>
                <a:gd name="T94" fmla="*/ 2436 w 2670"/>
                <a:gd name="T95" fmla="*/ 1566 h 2452"/>
                <a:gd name="T96" fmla="*/ 2152 w 2670"/>
                <a:gd name="T97" fmla="*/ 1860 h 2452"/>
                <a:gd name="T98" fmla="*/ 1946 w 2670"/>
                <a:gd name="T99" fmla="*/ 2078 h 2452"/>
                <a:gd name="T100" fmla="*/ 1886 w 2670"/>
                <a:gd name="T101" fmla="*/ 2212 h 2452"/>
                <a:gd name="T102" fmla="*/ 1908 w 2670"/>
                <a:gd name="T103" fmla="*/ 2382 h 2452"/>
                <a:gd name="T104" fmla="*/ 1924 w 2670"/>
                <a:gd name="T105" fmla="*/ 2226 h 2452"/>
                <a:gd name="T106" fmla="*/ 1972 w 2670"/>
                <a:gd name="T107" fmla="*/ 2116 h 2452"/>
                <a:gd name="T108" fmla="*/ 2176 w 2670"/>
                <a:gd name="T109" fmla="*/ 1896 h 2452"/>
                <a:gd name="T110" fmla="*/ 2466 w 2670"/>
                <a:gd name="T111" fmla="*/ 1594 h 2452"/>
                <a:gd name="T112" fmla="*/ 2612 w 2670"/>
                <a:gd name="T113" fmla="*/ 1340 h 2452"/>
                <a:gd name="T114" fmla="*/ 2670 w 2670"/>
                <a:gd name="T115" fmla="*/ 1026 h 2452"/>
                <a:gd name="T116" fmla="*/ 2632 w 2670"/>
                <a:gd name="T117" fmla="*/ 730 h 2452"/>
                <a:gd name="T118" fmla="*/ 2486 w 2670"/>
                <a:gd name="T119" fmla="*/ 428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70" h="2452">
                  <a:moveTo>
                    <a:pt x="2282" y="218"/>
                  </a:moveTo>
                  <a:lnTo>
                    <a:pt x="2282" y="218"/>
                  </a:lnTo>
                  <a:lnTo>
                    <a:pt x="2246" y="192"/>
                  </a:lnTo>
                  <a:lnTo>
                    <a:pt x="2210" y="168"/>
                  </a:lnTo>
                  <a:lnTo>
                    <a:pt x="2172" y="144"/>
                  </a:lnTo>
                  <a:lnTo>
                    <a:pt x="2132" y="124"/>
                  </a:lnTo>
                  <a:lnTo>
                    <a:pt x="2090" y="104"/>
                  </a:lnTo>
                  <a:lnTo>
                    <a:pt x="2048" y="86"/>
                  </a:lnTo>
                  <a:lnTo>
                    <a:pt x="2004" y="70"/>
                  </a:lnTo>
                  <a:lnTo>
                    <a:pt x="1960" y="54"/>
                  </a:lnTo>
                  <a:lnTo>
                    <a:pt x="1914" y="42"/>
                  </a:lnTo>
                  <a:lnTo>
                    <a:pt x="1866" y="30"/>
                  </a:lnTo>
                  <a:lnTo>
                    <a:pt x="1818" y="22"/>
                  </a:lnTo>
                  <a:lnTo>
                    <a:pt x="1768" y="14"/>
                  </a:lnTo>
                  <a:lnTo>
                    <a:pt x="1716" y="8"/>
                  </a:lnTo>
                  <a:lnTo>
                    <a:pt x="1664" y="4"/>
                  </a:lnTo>
                  <a:lnTo>
                    <a:pt x="1610" y="0"/>
                  </a:lnTo>
                  <a:lnTo>
                    <a:pt x="1554" y="0"/>
                  </a:lnTo>
                  <a:lnTo>
                    <a:pt x="1554" y="0"/>
                  </a:lnTo>
                  <a:lnTo>
                    <a:pt x="1484" y="2"/>
                  </a:lnTo>
                  <a:lnTo>
                    <a:pt x="1416" y="4"/>
                  </a:lnTo>
                  <a:lnTo>
                    <a:pt x="1350" y="12"/>
                  </a:lnTo>
                  <a:lnTo>
                    <a:pt x="1286" y="20"/>
                  </a:lnTo>
                  <a:lnTo>
                    <a:pt x="1224" y="30"/>
                  </a:lnTo>
                  <a:lnTo>
                    <a:pt x="1164" y="44"/>
                  </a:lnTo>
                  <a:lnTo>
                    <a:pt x="1106" y="60"/>
                  </a:lnTo>
                  <a:lnTo>
                    <a:pt x="1052" y="80"/>
                  </a:lnTo>
                  <a:lnTo>
                    <a:pt x="998" y="100"/>
                  </a:lnTo>
                  <a:lnTo>
                    <a:pt x="948" y="124"/>
                  </a:lnTo>
                  <a:lnTo>
                    <a:pt x="900" y="150"/>
                  </a:lnTo>
                  <a:lnTo>
                    <a:pt x="854" y="178"/>
                  </a:lnTo>
                  <a:lnTo>
                    <a:pt x="810" y="210"/>
                  </a:lnTo>
                  <a:lnTo>
                    <a:pt x="768" y="242"/>
                  </a:lnTo>
                  <a:lnTo>
                    <a:pt x="730" y="278"/>
                  </a:lnTo>
                  <a:lnTo>
                    <a:pt x="692" y="316"/>
                  </a:lnTo>
                  <a:lnTo>
                    <a:pt x="692" y="316"/>
                  </a:lnTo>
                  <a:lnTo>
                    <a:pt x="658" y="356"/>
                  </a:lnTo>
                  <a:lnTo>
                    <a:pt x="626" y="398"/>
                  </a:lnTo>
                  <a:lnTo>
                    <a:pt x="596" y="442"/>
                  </a:lnTo>
                  <a:lnTo>
                    <a:pt x="566" y="486"/>
                  </a:lnTo>
                  <a:lnTo>
                    <a:pt x="540" y="532"/>
                  </a:lnTo>
                  <a:lnTo>
                    <a:pt x="514" y="580"/>
                  </a:lnTo>
                  <a:lnTo>
                    <a:pt x="492" y="630"/>
                  </a:lnTo>
                  <a:lnTo>
                    <a:pt x="470" y="682"/>
                  </a:lnTo>
                  <a:lnTo>
                    <a:pt x="450" y="734"/>
                  </a:lnTo>
                  <a:lnTo>
                    <a:pt x="432" y="788"/>
                  </a:lnTo>
                  <a:lnTo>
                    <a:pt x="416" y="844"/>
                  </a:lnTo>
                  <a:lnTo>
                    <a:pt x="404" y="900"/>
                  </a:lnTo>
                  <a:lnTo>
                    <a:pt x="392" y="958"/>
                  </a:lnTo>
                  <a:lnTo>
                    <a:pt x="382" y="1018"/>
                  </a:lnTo>
                  <a:lnTo>
                    <a:pt x="374" y="1080"/>
                  </a:lnTo>
                  <a:lnTo>
                    <a:pt x="368" y="1144"/>
                  </a:lnTo>
                  <a:lnTo>
                    <a:pt x="360" y="1232"/>
                  </a:lnTo>
                  <a:lnTo>
                    <a:pt x="1270" y="1362"/>
                  </a:lnTo>
                  <a:lnTo>
                    <a:pt x="1278" y="1270"/>
                  </a:lnTo>
                  <a:lnTo>
                    <a:pt x="1278" y="1270"/>
                  </a:lnTo>
                  <a:lnTo>
                    <a:pt x="1286" y="1214"/>
                  </a:lnTo>
                  <a:lnTo>
                    <a:pt x="1292" y="1164"/>
                  </a:lnTo>
                  <a:lnTo>
                    <a:pt x="1302" y="1118"/>
                  </a:lnTo>
                  <a:lnTo>
                    <a:pt x="1314" y="1078"/>
                  </a:lnTo>
                  <a:lnTo>
                    <a:pt x="1326" y="1040"/>
                  </a:lnTo>
                  <a:lnTo>
                    <a:pt x="1340" y="1008"/>
                  </a:lnTo>
                  <a:lnTo>
                    <a:pt x="1354" y="980"/>
                  </a:lnTo>
                  <a:lnTo>
                    <a:pt x="1372" y="958"/>
                  </a:lnTo>
                  <a:lnTo>
                    <a:pt x="1372" y="958"/>
                  </a:lnTo>
                  <a:lnTo>
                    <a:pt x="1390" y="940"/>
                  </a:lnTo>
                  <a:lnTo>
                    <a:pt x="1408" y="924"/>
                  </a:lnTo>
                  <a:lnTo>
                    <a:pt x="1426" y="910"/>
                  </a:lnTo>
                  <a:lnTo>
                    <a:pt x="1448" y="900"/>
                  </a:lnTo>
                  <a:lnTo>
                    <a:pt x="1470" y="890"/>
                  </a:lnTo>
                  <a:lnTo>
                    <a:pt x="1492" y="884"/>
                  </a:lnTo>
                  <a:lnTo>
                    <a:pt x="1516" y="882"/>
                  </a:lnTo>
                  <a:lnTo>
                    <a:pt x="1542" y="880"/>
                  </a:lnTo>
                  <a:lnTo>
                    <a:pt x="1542" y="880"/>
                  </a:lnTo>
                  <a:lnTo>
                    <a:pt x="1566" y="880"/>
                  </a:lnTo>
                  <a:lnTo>
                    <a:pt x="1586" y="882"/>
                  </a:lnTo>
                  <a:lnTo>
                    <a:pt x="1606" y="886"/>
                  </a:lnTo>
                  <a:lnTo>
                    <a:pt x="1624" y="892"/>
                  </a:lnTo>
                  <a:lnTo>
                    <a:pt x="1640" y="898"/>
                  </a:lnTo>
                  <a:lnTo>
                    <a:pt x="1656" y="904"/>
                  </a:lnTo>
                  <a:lnTo>
                    <a:pt x="1668" y="914"/>
                  </a:lnTo>
                  <a:lnTo>
                    <a:pt x="1678" y="924"/>
                  </a:lnTo>
                  <a:lnTo>
                    <a:pt x="1678" y="924"/>
                  </a:lnTo>
                  <a:lnTo>
                    <a:pt x="1688" y="934"/>
                  </a:lnTo>
                  <a:lnTo>
                    <a:pt x="1696" y="946"/>
                  </a:lnTo>
                  <a:lnTo>
                    <a:pt x="1702" y="960"/>
                  </a:lnTo>
                  <a:lnTo>
                    <a:pt x="1708" y="974"/>
                  </a:lnTo>
                  <a:lnTo>
                    <a:pt x="1712" y="990"/>
                  </a:lnTo>
                  <a:lnTo>
                    <a:pt x="1714" y="1008"/>
                  </a:lnTo>
                  <a:lnTo>
                    <a:pt x="1716" y="1026"/>
                  </a:lnTo>
                  <a:lnTo>
                    <a:pt x="1716" y="1048"/>
                  </a:lnTo>
                  <a:lnTo>
                    <a:pt x="1716" y="1048"/>
                  </a:lnTo>
                  <a:lnTo>
                    <a:pt x="1714" y="1068"/>
                  </a:lnTo>
                  <a:lnTo>
                    <a:pt x="1708" y="1088"/>
                  </a:lnTo>
                  <a:lnTo>
                    <a:pt x="1698" y="1112"/>
                  </a:lnTo>
                  <a:lnTo>
                    <a:pt x="1684" y="1136"/>
                  </a:lnTo>
                  <a:lnTo>
                    <a:pt x="1666" y="1162"/>
                  </a:lnTo>
                  <a:lnTo>
                    <a:pt x="1644" y="1190"/>
                  </a:lnTo>
                  <a:lnTo>
                    <a:pt x="1618" y="1218"/>
                  </a:lnTo>
                  <a:lnTo>
                    <a:pt x="1588" y="1246"/>
                  </a:lnTo>
                  <a:lnTo>
                    <a:pt x="1588" y="1246"/>
                  </a:lnTo>
                  <a:lnTo>
                    <a:pt x="1452" y="1380"/>
                  </a:lnTo>
                  <a:lnTo>
                    <a:pt x="1342" y="1490"/>
                  </a:lnTo>
                  <a:lnTo>
                    <a:pt x="1296" y="1538"/>
                  </a:lnTo>
                  <a:lnTo>
                    <a:pt x="1258" y="1580"/>
                  </a:lnTo>
                  <a:lnTo>
                    <a:pt x="1226" y="1618"/>
                  </a:lnTo>
                  <a:lnTo>
                    <a:pt x="1200" y="1650"/>
                  </a:lnTo>
                  <a:lnTo>
                    <a:pt x="1200" y="1650"/>
                  </a:lnTo>
                  <a:lnTo>
                    <a:pt x="1178" y="1680"/>
                  </a:lnTo>
                  <a:lnTo>
                    <a:pt x="1156" y="1714"/>
                  </a:lnTo>
                  <a:lnTo>
                    <a:pt x="1136" y="1746"/>
                  </a:lnTo>
                  <a:lnTo>
                    <a:pt x="1118" y="1780"/>
                  </a:lnTo>
                  <a:lnTo>
                    <a:pt x="1100" y="1816"/>
                  </a:lnTo>
                  <a:lnTo>
                    <a:pt x="1084" y="1852"/>
                  </a:lnTo>
                  <a:lnTo>
                    <a:pt x="1070" y="1888"/>
                  </a:lnTo>
                  <a:lnTo>
                    <a:pt x="1058" y="1926"/>
                  </a:lnTo>
                  <a:lnTo>
                    <a:pt x="1058" y="1926"/>
                  </a:lnTo>
                  <a:lnTo>
                    <a:pt x="1048" y="1964"/>
                  </a:lnTo>
                  <a:lnTo>
                    <a:pt x="1038" y="2006"/>
                  </a:lnTo>
                  <a:lnTo>
                    <a:pt x="1030" y="2050"/>
                  </a:lnTo>
                  <a:lnTo>
                    <a:pt x="1022" y="2096"/>
                  </a:lnTo>
                  <a:lnTo>
                    <a:pt x="1018" y="2146"/>
                  </a:lnTo>
                  <a:lnTo>
                    <a:pt x="1014" y="2198"/>
                  </a:lnTo>
                  <a:lnTo>
                    <a:pt x="1012" y="2252"/>
                  </a:lnTo>
                  <a:lnTo>
                    <a:pt x="1010" y="2308"/>
                  </a:lnTo>
                  <a:lnTo>
                    <a:pt x="1010" y="2382"/>
                  </a:lnTo>
                  <a:lnTo>
                    <a:pt x="1010" y="2382"/>
                  </a:lnTo>
                  <a:lnTo>
                    <a:pt x="1010" y="2412"/>
                  </a:lnTo>
                  <a:lnTo>
                    <a:pt x="0" y="2412"/>
                  </a:lnTo>
                  <a:lnTo>
                    <a:pt x="0" y="2452"/>
                  </a:lnTo>
                  <a:lnTo>
                    <a:pt x="1050" y="2452"/>
                  </a:lnTo>
                  <a:lnTo>
                    <a:pt x="1050" y="2382"/>
                  </a:lnTo>
                  <a:lnTo>
                    <a:pt x="1050" y="2382"/>
                  </a:lnTo>
                  <a:lnTo>
                    <a:pt x="1050" y="2308"/>
                  </a:lnTo>
                  <a:lnTo>
                    <a:pt x="1050" y="2308"/>
                  </a:lnTo>
                  <a:lnTo>
                    <a:pt x="1052" y="2254"/>
                  </a:lnTo>
                  <a:lnTo>
                    <a:pt x="1054" y="2202"/>
                  </a:lnTo>
                  <a:lnTo>
                    <a:pt x="1058" y="2152"/>
                  </a:lnTo>
                  <a:lnTo>
                    <a:pt x="1062" y="2104"/>
                  </a:lnTo>
                  <a:lnTo>
                    <a:pt x="1068" y="2060"/>
                  </a:lnTo>
                  <a:lnTo>
                    <a:pt x="1076" y="2018"/>
                  </a:lnTo>
                  <a:lnTo>
                    <a:pt x="1086" y="1978"/>
                  </a:lnTo>
                  <a:lnTo>
                    <a:pt x="1096" y="1940"/>
                  </a:lnTo>
                  <a:lnTo>
                    <a:pt x="1096" y="1940"/>
                  </a:lnTo>
                  <a:lnTo>
                    <a:pt x="1108" y="1906"/>
                  </a:lnTo>
                  <a:lnTo>
                    <a:pt x="1122" y="1872"/>
                  </a:lnTo>
                  <a:lnTo>
                    <a:pt x="1136" y="1838"/>
                  </a:lnTo>
                  <a:lnTo>
                    <a:pt x="1152" y="1804"/>
                  </a:lnTo>
                  <a:lnTo>
                    <a:pt x="1170" y="1772"/>
                  </a:lnTo>
                  <a:lnTo>
                    <a:pt x="1188" y="1740"/>
                  </a:lnTo>
                  <a:lnTo>
                    <a:pt x="1208" y="1710"/>
                  </a:lnTo>
                  <a:lnTo>
                    <a:pt x="1230" y="1680"/>
                  </a:lnTo>
                  <a:lnTo>
                    <a:pt x="1230" y="1680"/>
                  </a:lnTo>
                  <a:lnTo>
                    <a:pt x="1256" y="1648"/>
                  </a:lnTo>
                  <a:lnTo>
                    <a:pt x="1286" y="1612"/>
                  </a:lnTo>
                  <a:lnTo>
                    <a:pt x="1324" y="1570"/>
                  </a:lnTo>
                  <a:lnTo>
                    <a:pt x="1370" y="1524"/>
                  </a:lnTo>
                  <a:lnTo>
                    <a:pt x="1478" y="1414"/>
                  </a:lnTo>
                  <a:lnTo>
                    <a:pt x="1614" y="1282"/>
                  </a:lnTo>
                  <a:lnTo>
                    <a:pt x="1614" y="1282"/>
                  </a:lnTo>
                  <a:lnTo>
                    <a:pt x="1648" y="1248"/>
                  </a:lnTo>
                  <a:lnTo>
                    <a:pt x="1676" y="1216"/>
                  </a:lnTo>
                  <a:lnTo>
                    <a:pt x="1700" y="1186"/>
                  </a:lnTo>
                  <a:lnTo>
                    <a:pt x="1720" y="1156"/>
                  </a:lnTo>
                  <a:lnTo>
                    <a:pt x="1736" y="1128"/>
                  </a:lnTo>
                  <a:lnTo>
                    <a:pt x="1748" y="1100"/>
                  </a:lnTo>
                  <a:lnTo>
                    <a:pt x="1754" y="1072"/>
                  </a:lnTo>
                  <a:lnTo>
                    <a:pt x="1756" y="1048"/>
                  </a:lnTo>
                  <a:lnTo>
                    <a:pt x="1756" y="1048"/>
                  </a:lnTo>
                  <a:lnTo>
                    <a:pt x="1756" y="1022"/>
                  </a:lnTo>
                  <a:lnTo>
                    <a:pt x="1754" y="998"/>
                  </a:lnTo>
                  <a:lnTo>
                    <a:pt x="1750" y="976"/>
                  </a:lnTo>
                  <a:lnTo>
                    <a:pt x="1744" y="956"/>
                  </a:lnTo>
                  <a:lnTo>
                    <a:pt x="1738" y="938"/>
                  </a:lnTo>
                  <a:lnTo>
                    <a:pt x="1728" y="920"/>
                  </a:lnTo>
                  <a:lnTo>
                    <a:pt x="1718" y="904"/>
                  </a:lnTo>
                  <a:lnTo>
                    <a:pt x="1706" y="890"/>
                  </a:lnTo>
                  <a:lnTo>
                    <a:pt x="1706" y="890"/>
                  </a:lnTo>
                  <a:lnTo>
                    <a:pt x="1692" y="876"/>
                  </a:lnTo>
                  <a:lnTo>
                    <a:pt x="1676" y="866"/>
                  </a:lnTo>
                  <a:lnTo>
                    <a:pt x="1660" y="856"/>
                  </a:lnTo>
                  <a:lnTo>
                    <a:pt x="1640" y="848"/>
                  </a:lnTo>
                  <a:lnTo>
                    <a:pt x="1618" y="842"/>
                  </a:lnTo>
                  <a:lnTo>
                    <a:pt x="1594" y="838"/>
                  </a:lnTo>
                  <a:lnTo>
                    <a:pt x="1570" y="836"/>
                  </a:lnTo>
                  <a:lnTo>
                    <a:pt x="1542" y="834"/>
                  </a:lnTo>
                  <a:lnTo>
                    <a:pt x="1542" y="834"/>
                  </a:lnTo>
                  <a:lnTo>
                    <a:pt x="1512" y="836"/>
                  </a:lnTo>
                  <a:lnTo>
                    <a:pt x="1484" y="840"/>
                  </a:lnTo>
                  <a:lnTo>
                    <a:pt x="1458" y="846"/>
                  </a:lnTo>
                  <a:lnTo>
                    <a:pt x="1432" y="856"/>
                  </a:lnTo>
                  <a:lnTo>
                    <a:pt x="1408" y="870"/>
                  </a:lnTo>
                  <a:lnTo>
                    <a:pt x="1386" y="886"/>
                  </a:lnTo>
                  <a:lnTo>
                    <a:pt x="1364" y="904"/>
                  </a:lnTo>
                  <a:lnTo>
                    <a:pt x="1344" y="926"/>
                  </a:lnTo>
                  <a:lnTo>
                    <a:pt x="1344" y="926"/>
                  </a:lnTo>
                  <a:lnTo>
                    <a:pt x="1324" y="952"/>
                  </a:lnTo>
                  <a:lnTo>
                    <a:pt x="1306" y="982"/>
                  </a:lnTo>
                  <a:lnTo>
                    <a:pt x="1290" y="1018"/>
                  </a:lnTo>
                  <a:lnTo>
                    <a:pt x="1278" y="1058"/>
                  </a:lnTo>
                  <a:lnTo>
                    <a:pt x="1264" y="1102"/>
                  </a:lnTo>
                  <a:lnTo>
                    <a:pt x="1254" y="1152"/>
                  </a:lnTo>
                  <a:lnTo>
                    <a:pt x="1246" y="1206"/>
                  </a:lnTo>
                  <a:lnTo>
                    <a:pt x="1240" y="1264"/>
                  </a:lnTo>
                  <a:lnTo>
                    <a:pt x="1234" y="1310"/>
                  </a:lnTo>
                  <a:lnTo>
                    <a:pt x="404" y="1192"/>
                  </a:lnTo>
                  <a:lnTo>
                    <a:pt x="408" y="1148"/>
                  </a:lnTo>
                  <a:lnTo>
                    <a:pt x="408" y="1148"/>
                  </a:lnTo>
                  <a:lnTo>
                    <a:pt x="412" y="1086"/>
                  </a:lnTo>
                  <a:lnTo>
                    <a:pt x="420" y="1028"/>
                  </a:lnTo>
                  <a:lnTo>
                    <a:pt x="430" y="970"/>
                  </a:lnTo>
                  <a:lnTo>
                    <a:pt x="442" y="912"/>
                  </a:lnTo>
                  <a:lnTo>
                    <a:pt x="456" y="858"/>
                  </a:lnTo>
                  <a:lnTo>
                    <a:pt x="470" y="804"/>
                  </a:lnTo>
                  <a:lnTo>
                    <a:pt x="488" y="752"/>
                  </a:lnTo>
                  <a:lnTo>
                    <a:pt x="506" y="702"/>
                  </a:lnTo>
                  <a:lnTo>
                    <a:pt x="526" y="652"/>
                  </a:lnTo>
                  <a:lnTo>
                    <a:pt x="548" y="604"/>
                  </a:lnTo>
                  <a:lnTo>
                    <a:pt x="572" y="558"/>
                  </a:lnTo>
                  <a:lnTo>
                    <a:pt x="598" y="514"/>
                  </a:lnTo>
                  <a:lnTo>
                    <a:pt x="626" y="470"/>
                  </a:lnTo>
                  <a:lnTo>
                    <a:pt x="656" y="428"/>
                  </a:lnTo>
                  <a:lnTo>
                    <a:pt x="688" y="388"/>
                  </a:lnTo>
                  <a:lnTo>
                    <a:pt x="720" y="350"/>
                  </a:lnTo>
                  <a:lnTo>
                    <a:pt x="720" y="350"/>
                  </a:lnTo>
                  <a:lnTo>
                    <a:pt x="756" y="314"/>
                  </a:lnTo>
                  <a:lnTo>
                    <a:pt x="794" y="278"/>
                  </a:lnTo>
                  <a:lnTo>
                    <a:pt x="834" y="246"/>
                  </a:lnTo>
                  <a:lnTo>
                    <a:pt x="876" y="218"/>
                  </a:lnTo>
                  <a:lnTo>
                    <a:pt x="920" y="190"/>
                  </a:lnTo>
                  <a:lnTo>
                    <a:pt x="966" y="166"/>
                  </a:lnTo>
                  <a:lnTo>
                    <a:pt x="1016" y="142"/>
                  </a:lnTo>
                  <a:lnTo>
                    <a:pt x="1066" y="122"/>
                  </a:lnTo>
                  <a:lnTo>
                    <a:pt x="1120" y="104"/>
                  </a:lnTo>
                  <a:lnTo>
                    <a:pt x="1176" y="88"/>
                  </a:lnTo>
                  <a:lnTo>
                    <a:pt x="1234" y="76"/>
                  </a:lnTo>
                  <a:lnTo>
                    <a:pt x="1294" y="64"/>
                  </a:lnTo>
                  <a:lnTo>
                    <a:pt x="1356" y="56"/>
                  </a:lnTo>
                  <a:lnTo>
                    <a:pt x="1420" y="50"/>
                  </a:lnTo>
                  <a:lnTo>
                    <a:pt x="1486" y="48"/>
                  </a:lnTo>
                  <a:lnTo>
                    <a:pt x="1554" y="46"/>
                  </a:lnTo>
                  <a:lnTo>
                    <a:pt x="1554" y="46"/>
                  </a:lnTo>
                  <a:lnTo>
                    <a:pt x="1608" y="46"/>
                  </a:lnTo>
                  <a:lnTo>
                    <a:pt x="1660" y="50"/>
                  </a:lnTo>
                  <a:lnTo>
                    <a:pt x="1712" y="54"/>
                  </a:lnTo>
                  <a:lnTo>
                    <a:pt x="1762" y="60"/>
                  </a:lnTo>
                  <a:lnTo>
                    <a:pt x="1810" y="66"/>
                  </a:lnTo>
                  <a:lnTo>
                    <a:pt x="1856" y="76"/>
                  </a:lnTo>
                  <a:lnTo>
                    <a:pt x="1904" y="86"/>
                  </a:lnTo>
                  <a:lnTo>
                    <a:pt x="1948" y="98"/>
                  </a:lnTo>
                  <a:lnTo>
                    <a:pt x="1992" y="112"/>
                  </a:lnTo>
                  <a:lnTo>
                    <a:pt x="2034" y="128"/>
                  </a:lnTo>
                  <a:lnTo>
                    <a:pt x="2074" y="146"/>
                  </a:lnTo>
                  <a:lnTo>
                    <a:pt x="2114" y="164"/>
                  </a:lnTo>
                  <a:lnTo>
                    <a:pt x="2152" y="186"/>
                  </a:lnTo>
                  <a:lnTo>
                    <a:pt x="2190" y="208"/>
                  </a:lnTo>
                  <a:lnTo>
                    <a:pt x="2226" y="232"/>
                  </a:lnTo>
                  <a:lnTo>
                    <a:pt x="2260" y="256"/>
                  </a:lnTo>
                  <a:lnTo>
                    <a:pt x="2260" y="256"/>
                  </a:lnTo>
                  <a:lnTo>
                    <a:pt x="2304" y="294"/>
                  </a:lnTo>
                  <a:lnTo>
                    <a:pt x="2346" y="332"/>
                  </a:lnTo>
                  <a:lnTo>
                    <a:pt x="2384" y="372"/>
                  </a:lnTo>
                  <a:lnTo>
                    <a:pt x="2422" y="412"/>
                  </a:lnTo>
                  <a:lnTo>
                    <a:pt x="2454" y="456"/>
                  </a:lnTo>
                  <a:lnTo>
                    <a:pt x="2484" y="500"/>
                  </a:lnTo>
                  <a:lnTo>
                    <a:pt x="2512" y="546"/>
                  </a:lnTo>
                  <a:lnTo>
                    <a:pt x="2536" y="594"/>
                  </a:lnTo>
                  <a:lnTo>
                    <a:pt x="2558" y="642"/>
                  </a:lnTo>
                  <a:lnTo>
                    <a:pt x="2578" y="694"/>
                  </a:lnTo>
                  <a:lnTo>
                    <a:pt x="2594" y="746"/>
                  </a:lnTo>
                  <a:lnTo>
                    <a:pt x="2606" y="798"/>
                  </a:lnTo>
                  <a:lnTo>
                    <a:pt x="2616" y="854"/>
                  </a:lnTo>
                  <a:lnTo>
                    <a:pt x="2624" y="910"/>
                  </a:lnTo>
                  <a:lnTo>
                    <a:pt x="2628" y="968"/>
                  </a:lnTo>
                  <a:lnTo>
                    <a:pt x="2630" y="1026"/>
                  </a:lnTo>
                  <a:lnTo>
                    <a:pt x="2630" y="1026"/>
                  </a:lnTo>
                  <a:lnTo>
                    <a:pt x="2628" y="1078"/>
                  </a:lnTo>
                  <a:lnTo>
                    <a:pt x="2624" y="1128"/>
                  </a:lnTo>
                  <a:lnTo>
                    <a:pt x="2616" y="1176"/>
                  </a:lnTo>
                  <a:lnTo>
                    <a:pt x="2606" y="1226"/>
                  </a:lnTo>
                  <a:lnTo>
                    <a:pt x="2592" y="1274"/>
                  </a:lnTo>
                  <a:lnTo>
                    <a:pt x="2576" y="1322"/>
                  </a:lnTo>
                  <a:lnTo>
                    <a:pt x="2556" y="1370"/>
                  </a:lnTo>
                  <a:lnTo>
                    <a:pt x="2534" y="1416"/>
                  </a:lnTo>
                  <a:lnTo>
                    <a:pt x="2534" y="1416"/>
                  </a:lnTo>
                  <a:lnTo>
                    <a:pt x="2506" y="1464"/>
                  </a:lnTo>
                  <a:lnTo>
                    <a:pt x="2474" y="1514"/>
                  </a:lnTo>
                  <a:lnTo>
                    <a:pt x="2436" y="1566"/>
                  </a:lnTo>
                  <a:lnTo>
                    <a:pt x="2390" y="1620"/>
                  </a:lnTo>
                  <a:lnTo>
                    <a:pt x="2340" y="1676"/>
                  </a:lnTo>
                  <a:lnTo>
                    <a:pt x="2284" y="1734"/>
                  </a:lnTo>
                  <a:lnTo>
                    <a:pt x="2220" y="1796"/>
                  </a:lnTo>
                  <a:lnTo>
                    <a:pt x="2152" y="1860"/>
                  </a:lnTo>
                  <a:lnTo>
                    <a:pt x="2152" y="1860"/>
                  </a:lnTo>
                  <a:lnTo>
                    <a:pt x="2106" y="1902"/>
                  </a:lnTo>
                  <a:lnTo>
                    <a:pt x="2066" y="1942"/>
                  </a:lnTo>
                  <a:lnTo>
                    <a:pt x="2030" y="1980"/>
                  </a:lnTo>
                  <a:lnTo>
                    <a:pt x="1998" y="2014"/>
                  </a:lnTo>
                  <a:lnTo>
                    <a:pt x="1970" y="2048"/>
                  </a:lnTo>
                  <a:lnTo>
                    <a:pt x="1946" y="2078"/>
                  </a:lnTo>
                  <a:lnTo>
                    <a:pt x="1928" y="2106"/>
                  </a:lnTo>
                  <a:lnTo>
                    <a:pt x="1914" y="2132"/>
                  </a:lnTo>
                  <a:lnTo>
                    <a:pt x="1914" y="2132"/>
                  </a:lnTo>
                  <a:lnTo>
                    <a:pt x="1904" y="2158"/>
                  </a:lnTo>
                  <a:lnTo>
                    <a:pt x="1894" y="2184"/>
                  </a:lnTo>
                  <a:lnTo>
                    <a:pt x="1886" y="2212"/>
                  </a:lnTo>
                  <a:lnTo>
                    <a:pt x="1880" y="2242"/>
                  </a:lnTo>
                  <a:lnTo>
                    <a:pt x="1876" y="2274"/>
                  </a:lnTo>
                  <a:lnTo>
                    <a:pt x="1872" y="2308"/>
                  </a:lnTo>
                  <a:lnTo>
                    <a:pt x="1868" y="2344"/>
                  </a:lnTo>
                  <a:lnTo>
                    <a:pt x="1868" y="2382"/>
                  </a:lnTo>
                  <a:lnTo>
                    <a:pt x="1908" y="2382"/>
                  </a:lnTo>
                  <a:lnTo>
                    <a:pt x="1908" y="2382"/>
                  </a:lnTo>
                  <a:lnTo>
                    <a:pt x="1908" y="2348"/>
                  </a:lnTo>
                  <a:lnTo>
                    <a:pt x="1912" y="2314"/>
                  </a:lnTo>
                  <a:lnTo>
                    <a:pt x="1914" y="2284"/>
                  </a:lnTo>
                  <a:lnTo>
                    <a:pt x="1920" y="2254"/>
                  </a:lnTo>
                  <a:lnTo>
                    <a:pt x="1924" y="2226"/>
                  </a:lnTo>
                  <a:lnTo>
                    <a:pt x="1932" y="2200"/>
                  </a:lnTo>
                  <a:lnTo>
                    <a:pt x="1940" y="2176"/>
                  </a:lnTo>
                  <a:lnTo>
                    <a:pt x="1950" y="2154"/>
                  </a:lnTo>
                  <a:lnTo>
                    <a:pt x="1950" y="2154"/>
                  </a:lnTo>
                  <a:lnTo>
                    <a:pt x="1958" y="2138"/>
                  </a:lnTo>
                  <a:lnTo>
                    <a:pt x="1972" y="2116"/>
                  </a:lnTo>
                  <a:lnTo>
                    <a:pt x="1990" y="2090"/>
                  </a:lnTo>
                  <a:lnTo>
                    <a:pt x="2014" y="2062"/>
                  </a:lnTo>
                  <a:lnTo>
                    <a:pt x="2042" y="2028"/>
                  </a:lnTo>
                  <a:lnTo>
                    <a:pt x="2080" y="1988"/>
                  </a:lnTo>
                  <a:lnTo>
                    <a:pt x="2124" y="1946"/>
                  </a:lnTo>
                  <a:lnTo>
                    <a:pt x="2176" y="1896"/>
                  </a:lnTo>
                  <a:lnTo>
                    <a:pt x="2176" y="1896"/>
                  </a:lnTo>
                  <a:lnTo>
                    <a:pt x="2246" y="1830"/>
                  </a:lnTo>
                  <a:lnTo>
                    <a:pt x="2310" y="1768"/>
                  </a:lnTo>
                  <a:lnTo>
                    <a:pt x="2368" y="1708"/>
                  </a:lnTo>
                  <a:lnTo>
                    <a:pt x="2420" y="1650"/>
                  </a:lnTo>
                  <a:lnTo>
                    <a:pt x="2466" y="1594"/>
                  </a:lnTo>
                  <a:lnTo>
                    <a:pt x="2506" y="1540"/>
                  </a:lnTo>
                  <a:lnTo>
                    <a:pt x="2540" y="1490"/>
                  </a:lnTo>
                  <a:lnTo>
                    <a:pt x="2568" y="1440"/>
                  </a:lnTo>
                  <a:lnTo>
                    <a:pt x="2568" y="1440"/>
                  </a:lnTo>
                  <a:lnTo>
                    <a:pt x="2592" y="1390"/>
                  </a:lnTo>
                  <a:lnTo>
                    <a:pt x="2612" y="1340"/>
                  </a:lnTo>
                  <a:lnTo>
                    <a:pt x="2630" y="1290"/>
                  </a:lnTo>
                  <a:lnTo>
                    <a:pt x="2644" y="1238"/>
                  </a:lnTo>
                  <a:lnTo>
                    <a:pt x="2656" y="1186"/>
                  </a:lnTo>
                  <a:lnTo>
                    <a:pt x="2664" y="1134"/>
                  </a:lnTo>
                  <a:lnTo>
                    <a:pt x="2668" y="1080"/>
                  </a:lnTo>
                  <a:lnTo>
                    <a:pt x="2670" y="1026"/>
                  </a:lnTo>
                  <a:lnTo>
                    <a:pt x="2670" y="1026"/>
                  </a:lnTo>
                  <a:lnTo>
                    <a:pt x="2668" y="964"/>
                  </a:lnTo>
                  <a:lnTo>
                    <a:pt x="2664" y="904"/>
                  </a:lnTo>
                  <a:lnTo>
                    <a:pt x="2656" y="844"/>
                  </a:lnTo>
                  <a:lnTo>
                    <a:pt x="2646" y="788"/>
                  </a:lnTo>
                  <a:lnTo>
                    <a:pt x="2632" y="730"/>
                  </a:lnTo>
                  <a:lnTo>
                    <a:pt x="2616" y="676"/>
                  </a:lnTo>
                  <a:lnTo>
                    <a:pt x="2596" y="624"/>
                  </a:lnTo>
                  <a:lnTo>
                    <a:pt x="2572" y="572"/>
                  </a:lnTo>
                  <a:lnTo>
                    <a:pt x="2546" y="522"/>
                  </a:lnTo>
                  <a:lnTo>
                    <a:pt x="2518" y="474"/>
                  </a:lnTo>
                  <a:lnTo>
                    <a:pt x="2486" y="428"/>
                  </a:lnTo>
                  <a:lnTo>
                    <a:pt x="2452" y="382"/>
                  </a:lnTo>
                  <a:lnTo>
                    <a:pt x="2414" y="338"/>
                  </a:lnTo>
                  <a:lnTo>
                    <a:pt x="2372" y="298"/>
                  </a:lnTo>
                  <a:lnTo>
                    <a:pt x="2328" y="258"/>
                  </a:lnTo>
                  <a:lnTo>
                    <a:pt x="2282" y="218"/>
                  </a:lnTo>
                  <a:close/>
                </a:path>
              </a:pathLst>
            </a:custGeom>
            <a:solidFill>
              <a:schemeClr val="bg1"/>
            </a:solidFill>
            <a:ln>
              <a:noFill/>
            </a:ln>
          </p:spPr>
          <p:txBody>
            <a:bodyPr vert="horz" wrap="square" lIns="91440" tIns="45720" rIns="91440" bIns="45720" numCol="1" anchor="t" anchorCtr="0" compatLnSpc="1"/>
            <a:lstStyle/>
            <a:p>
              <a:endParaRPr lang="en-AU" dirty="0"/>
            </a:p>
          </p:txBody>
        </p:sp>
        <p:sp>
          <p:nvSpPr>
            <p:cNvPr id="5" name="Rectangle 10"/>
            <p:cNvSpPr>
              <a:spLocks noChangeArrowheads="1"/>
            </p:cNvSpPr>
            <p:nvPr userDrawn="1"/>
          </p:nvSpPr>
          <p:spPr bwMode="auto">
            <a:xfrm>
              <a:off x="2878469" y="10578380"/>
              <a:ext cx="1710836" cy="1319933"/>
            </a:xfrm>
            <a:prstGeom prst="rect">
              <a:avLst/>
            </a:prstGeom>
            <a:solidFill>
              <a:srgbClr val="E62D30"/>
            </a:solidFill>
            <a:ln>
              <a:noFill/>
            </a:ln>
          </p:spPr>
          <p:txBody>
            <a:bodyPr vert="horz" wrap="square" lIns="91440" tIns="45720" rIns="91440" bIns="45720" numCol="1" anchor="t" anchorCtr="0" compatLnSpc="1"/>
            <a:lstStyle/>
            <a:p>
              <a:endParaRPr lang="en-AU" dirty="0"/>
            </a:p>
          </p:txBody>
        </p:sp>
        <p:grpSp>
          <p:nvGrpSpPr>
            <p:cNvPr id="6" name="Group 10"/>
            <p:cNvGrpSpPr/>
            <p:nvPr userDrawn="1"/>
          </p:nvGrpSpPr>
          <p:grpSpPr>
            <a:xfrm>
              <a:off x="2858163" y="10344853"/>
              <a:ext cx="21519487" cy="1553460"/>
              <a:chOff x="2858163" y="10344853"/>
              <a:chExt cx="21519487" cy="1553460"/>
            </a:xfrm>
            <a:grpFill/>
          </p:grpSpPr>
          <p:sp>
            <p:nvSpPr>
              <p:cNvPr id="7" name="Freeform 9"/>
              <p:cNvSpPr/>
              <p:nvPr/>
            </p:nvSpPr>
            <p:spPr bwMode="auto">
              <a:xfrm>
                <a:off x="2858163" y="10344853"/>
                <a:ext cx="14016673" cy="1553460"/>
              </a:xfrm>
              <a:custGeom>
                <a:avLst/>
                <a:gdLst>
                  <a:gd name="T0" fmla="*/ 784 w 5522"/>
                  <a:gd name="T1" fmla="*/ 572 h 612"/>
                  <a:gd name="T2" fmla="*/ 784 w 5522"/>
                  <a:gd name="T3" fmla="*/ 0 h 612"/>
                  <a:gd name="T4" fmla="*/ 0 w 5522"/>
                  <a:gd name="T5" fmla="*/ 0 h 612"/>
                  <a:gd name="T6" fmla="*/ 0 w 5522"/>
                  <a:gd name="T7" fmla="*/ 40 h 612"/>
                  <a:gd name="T8" fmla="*/ 744 w 5522"/>
                  <a:gd name="T9" fmla="*/ 40 h 612"/>
                  <a:gd name="T10" fmla="*/ 744 w 5522"/>
                  <a:gd name="T11" fmla="*/ 612 h 612"/>
                  <a:gd name="T12" fmla="*/ 5522 w 5522"/>
                  <a:gd name="T13" fmla="*/ 612 h 612"/>
                  <a:gd name="T14" fmla="*/ 5522 w 5522"/>
                  <a:gd name="T15" fmla="*/ 572 h 612"/>
                  <a:gd name="T16" fmla="*/ 784 w 5522"/>
                  <a:gd name="T17" fmla="*/ 57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22" h="612">
                    <a:moveTo>
                      <a:pt x="784" y="572"/>
                    </a:moveTo>
                    <a:lnTo>
                      <a:pt x="784" y="0"/>
                    </a:lnTo>
                    <a:lnTo>
                      <a:pt x="0" y="0"/>
                    </a:lnTo>
                    <a:lnTo>
                      <a:pt x="0" y="40"/>
                    </a:lnTo>
                    <a:lnTo>
                      <a:pt x="744" y="40"/>
                    </a:lnTo>
                    <a:lnTo>
                      <a:pt x="744" y="612"/>
                    </a:lnTo>
                    <a:lnTo>
                      <a:pt x="5522" y="612"/>
                    </a:lnTo>
                    <a:lnTo>
                      <a:pt x="5522" y="572"/>
                    </a:lnTo>
                    <a:lnTo>
                      <a:pt x="784" y="572"/>
                    </a:lnTo>
                    <a:close/>
                  </a:path>
                </a:pathLst>
              </a:custGeom>
              <a:solidFill>
                <a:schemeClr val="bg1"/>
              </a:solidFill>
              <a:ln>
                <a:noFill/>
              </a:ln>
            </p:spPr>
            <p:txBody>
              <a:bodyPr vert="horz" wrap="square" lIns="91440" tIns="45720" rIns="91440" bIns="45720" numCol="1" anchor="t" anchorCtr="0" compatLnSpc="1"/>
              <a:lstStyle/>
              <a:p>
                <a:endParaRPr lang="en-AU" dirty="0"/>
              </a:p>
            </p:txBody>
          </p:sp>
          <p:sp>
            <p:nvSpPr>
              <p:cNvPr id="8" name="Freeform 12"/>
              <p:cNvSpPr/>
              <p:nvPr/>
            </p:nvSpPr>
            <p:spPr bwMode="auto">
              <a:xfrm>
                <a:off x="16874835" y="11791950"/>
                <a:ext cx="7502815" cy="106363"/>
              </a:xfrm>
              <a:custGeom>
                <a:avLst/>
                <a:gdLst>
                  <a:gd name="connsiteX0" fmla="*/ 0 w 3042086"/>
                  <a:gd name="connsiteY0" fmla="*/ 0 h 101533"/>
                  <a:gd name="connsiteX1" fmla="*/ 3042086 w 3042086"/>
                  <a:gd name="connsiteY1" fmla="*/ 0 h 101533"/>
                  <a:gd name="connsiteX2" fmla="*/ 3042086 w 3042086"/>
                  <a:gd name="connsiteY2" fmla="*/ 101533 h 101533"/>
                  <a:gd name="connsiteX3" fmla="*/ 0 w 3042086"/>
                  <a:gd name="connsiteY3" fmla="*/ 101533 h 101533"/>
                </a:gdLst>
                <a:ahLst/>
                <a:cxnLst>
                  <a:cxn ang="0">
                    <a:pos x="connsiteX0" y="connsiteY0"/>
                  </a:cxn>
                  <a:cxn ang="0">
                    <a:pos x="connsiteX1" y="connsiteY1"/>
                  </a:cxn>
                  <a:cxn ang="0">
                    <a:pos x="connsiteX2" y="connsiteY2"/>
                  </a:cxn>
                  <a:cxn ang="0">
                    <a:pos x="connsiteX3" y="connsiteY3"/>
                  </a:cxn>
                </a:cxnLst>
                <a:rect l="l" t="t" r="r" b="b"/>
                <a:pathLst>
                  <a:path w="3042086" h="101533">
                    <a:moveTo>
                      <a:pt x="0" y="0"/>
                    </a:moveTo>
                    <a:lnTo>
                      <a:pt x="3042086" y="0"/>
                    </a:lnTo>
                    <a:lnTo>
                      <a:pt x="3042086" y="101533"/>
                    </a:lnTo>
                    <a:lnTo>
                      <a:pt x="0" y="101533"/>
                    </a:lnTo>
                    <a:close/>
                  </a:path>
                </a:pathLst>
              </a:custGeom>
              <a:solidFill>
                <a:schemeClr val="bg1"/>
              </a:solidFill>
              <a:ln>
                <a:noFill/>
              </a:ln>
            </p:spPr>
            <p:txBody>
              <a:bodyPr vert="horz" wrap="square" lIns="91440" tIns="45720" rIns="91440" bIns="45720" numCol="1" anchor="t" anchorCtr="0" compatLnSpc="1"/>
              <a:lstStyle/>
              <a:p>
                <a:endParaRPr lang="en-AU" dirty="0"/>
              </a:p>
            </p:txBody>
          </p:sp>
        </p:grpSp>
      </p:grpSp>
      <p:grpSp>
        <p:nvGrpSpPr>
          <p:cNvPr id="45" name="Group 58"/>
          <p:cNvGrpSpPr/>
          <p:nvPr/>
        </p:nvGrpSpPr>
        <p:grpSpPr bwMode="auto">
          <a:xfrm>
            <a:off x="683568" y="908720"/>
            <a:ext cx="5184576" cy="578941"/>
            <a:chOff x="3552" y="1824"/>
            <a:chExt cx="864" cy="576"/>
          </a:xfrm>
        </p:grpSpPr>
        <p:sp>
          <p:nvSpPr>
            <p:cNvPr id="46" name="Rectangle 59"/>
            <p:cNvSpPr>
              <a:spLocks noChangeArrowheads="1"/>
            </p:cNvSpPr>
            <p:nvPr/>
          </p:nvSpPr>
          <p:spPr bwMode="auto">
            <a:xfrm>
              <a:off x="3596" y="1876"/>
              <a:ext cx="780" cy="398"/>
            </a:xfrm>
            <a:prstGeom prst="rect">
              <a:avLst/>
            </a:prstGeom>
            <a:gradFill rotWithShape="0">
              <a:gsLst>
                <a:gs pos="0">
                  <a:srgbClr val="025B9E"/>
                </a:gs>
                <a:gs pos="100000">
                  <a:srgbClr val="0A60A1"/>
                </a:gs>
              </a:gsLst>
              <a:lin ang="5400000" scaled="1"/>
            </a:gra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135003" dir="2471156" algn="ctr" rotWithShape="0">
                      <a:srgbClr val="DDDDDD"/>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chemeClr val="accent2">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摆</a:t>
              </a:r>
              <a:r>
                <a:rPr lang="zh-CN" altLang="en-US" sz="2000" dirty="0" smtClean="0">
                  <a:solidFill>
                    <a:schemeClr val="accent2">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在</a:t>
              </a:r>
              <a:r>
                <a:rPr lang="zh-CN" altLang="en-US" sz="2000" dirty="0">
                  <a:solidFill>
                    <a:schemeClr val="accent2">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运维人</a:t>
              </a:r>
              <a:r>
                <a:rPr lang="zh-CN" altLang="en-US" sz="2000" dirty="0" smtClean="0">
                  <a:solidFill>
                    <a:schemeClr val="accent2">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面前的挑战！</a:t>
              </a:r>
              <a:endParaRPr lang="zh-CN" altLang="en-US" sz="2000" dirty="0">
                <a:solidFill>
                  <a:schemeClr val="accent2">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7" name="Rectangle 60"/>
            <p:cNvSpPr>
              <a:spLocks noChangeArrowheads="1"/>
            </p:cNvSpPr>
            <p:nvPr/>
          </p:nvSpPr>
          <p:spPr bwMode="auto">
            <a:xfrm>
              <a:off x="3552" y="1824"/>
              <a:ext cx="48" cy="573"/>
            </a:xfrm>
            <a:prstGeom prst="rect">
              <a:avLst/>
            </a:prstGeom>
            <a:gradFill rotWithShape="0">
              <a:gsLst>
                <a:gs pos="0">
                  <a:srgbClr val="C9DCEA"/>
                </a:gs>
                <a:gs pos="100000">
                  <a:srgbClr val="025B9E"/>
                </a:gs>
              </a:gsLst>
              <a:lin ang="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Rectangle 61"/>
            <p:cNvSpPr>
              <a:spLocks noChangeArrowheads="1"/>
            </p:cNvSpPr>
            <p:nvPr/>
          </p:nvSpPr>
          <p:spPr bwMode="auto">
            <a:xfrm>
              <a:off x="4368" y="1824"/>
              <a:ext cx="48" cy="573"/>
            </a:xfrm>
            <a:prstGeom prst="rect">
              <a:avLst/>
            </a:prstGeom>
            <a:gradFill rotWithShape="0">
              <a:gsLst>
                <a:gs pos="0">
                  <a:srgbClr val="025B9E"/>
                </a:gs>
                <a:gs pos="100000">
                  <a:srgbClr val="012A49"/>
                </a:gs>
              </a:gsLst>
              <a:lin ang="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 name="AutoShape 62"/>
            <p:cNvSpPr>
              <a:spLocks noChangeArrowheads="1"/>
            </p:cNvSpPr>
            <p:nvPr/>
          </p:nvSpPr>
          <p:spPr bwMode="auto">
            <a:xfrm>
              <a:off x="3552" y="1824"/>
              <a:ext cx="864" cy="48"/>
            </a:xfrm>
            <a:custGeom>
              <a:avLst/>
              <a:gdLst>
                <a:gd name="T0" fmla="*/ 847 w 21600"/>
                <a:gd name="T1" fmla="*/ 24 h 21600"/>
                <a:gd name="T2" fmla="*/ 432 w 21600"/>
                <a:gd name="T3" fmla="*/ 48 h 21600"/>
                <a:gd name="T4" fmla="*/ 17 w 21600"/>
                <a:gd name="T5" fmla="*/ 24 h 21600"/>
                <a:gd name="T6" fmla="*/ 432 w 21600"/>
                <a:gd name="T7" fmla="*/ 0 h 21600"/>
                <a:gd name="T8" fmla="*/ 0 60000 65536"/>
                <a:gd name="T9" fmla="*/ 0 60000 65536"/>
                <a:gd name="T10" fmla="*/ 0 60000 65536"/>
                <a:gd name="T11" fmla="*/ 0 60000 65536"/>
                <a:gd name="T12" fmla="*/ 2225 w 21600"/>
                <a:gd name="T13" fmla="*/ 2250 h 21600"/>
                <a:gd name="T14" fmla="*/ 19375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850" y="21600"/>
                  </a:lnTo>
                  <a:lnTo>
                    <a:pt x="20750" y="21600"/>
                  </a:lnTo>
                  <a:lnTo>
                    <a:pt x="21600" y="0"/>
                  </a:lnTo>
                  <a:lnTo>
                    <a:pt x="0" y="0"/>
                  </a:lnTo>
                  <a:close/>
                </a:path>
              </a:pathLst>
            </a:custGeom>
            <a:gradFill rotWithShape="0">
              <a:gsLst>
                <a:gs pos="0">
                  <a:srgbClr val="E2ECF4"/>
                </a:gs>
                <a:gs pos="100000">
                  <a:srgbClr val="025B9E"/>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AutoShape 63"/>
            <p:cNvSpPr>
              <a:spLocks noChangeArrowheads="1"/>
            </p:cNvSpPr>
            <p:nvPr/>
          </p:nvSpPr>
          <p:spPr bwMode="auto">
            <a:xfrm flipV="1">
              <a:off x="3552" y="2352"/>
              <a:ext cx="859" cy="48"/>
            </a:xfrm>
            <a:custGeom>
              <a:avLst/>
              <a:gdLst>
                <a:gd name="T0" fmla="*/ 839 w 21600"/>
                <a:gd name="T1" fmla="*/ 24 h 21600"/>
                <a:gd name="T2" fmla="*/ 429 w 21600"/>
                <a:gd name="T3" fmla="*/ 48 h 21600"/>
                <a:gd name="T4" fmla="*/ 20 w 21600"/>
                <a:gd name="T5" fmla="*/ 24 h 21600"/>
                <a:gd name="T6" fmla="*/ 429 w 21600"/>
                <a:gd name="T7" fmla="*/ 0 h 21600"/>
                <a:gd name="T8" fmla="*/ 0 60000 65536"/>
                <a:gd name="T9" fmla="*/ 0 60000 65536"/>
                <a:gd name="T10" fmla="*/ 0 60000 65536"/>
                <a:gd name="T11" fmla="*/ 0 60000 65536"/>
                <a:gd name="T12" fmla="*/ 2313 w 21600"/>
                <a:gd name="T13" fmla="*/ 2250 h 21600"/>
                <a:gd name="T14" fmla="*/ 19287 w 21600"/>
                <a:gd name="T15" fmla="*/ 19350 h 21600"/>
              </a:gdLst>
              <a:ahLst/>
              <a:cxnLst>
                <a:cxn ang="T8">
                  <a:pos x="T0" y="T1"/>
                </a:cxn>
                <a:cxn ang="T9">
                  <a:pos x="T2" y="T3"/>
                </a:cxn>
                <a:cxn ang="T10">
                  <a:pos x="T4" y="T5"/>
                </a:cxn>
                <a:cxn ang="T11">
                  <a:pos x="T6" y="T7"/>
                </a:cxn>
              </a:cxnLst>
              <a:rect l="T12" t="T13" r="T14" b="T15"/>
              <a:pathLst>
                <a:path w="21600" h="21600">
                  <a:moveTo>
                    <a:pt x="0" y="0"/>
                  </a:moveTo>
                  <a:lnTo>
                    <a:pt x="1030" y="21600"/>
                  </a:lnTo>
                  <a:lnTo>
                    <a:pt x="20570" y="21600"/>
                  </a:lnTo>
                  <a:lnTo>
                    <a:pt x="21600" y="0"/>
                  </a:lnTo>
                  <a:lnTo>
                    <a:pt x="0" y="0"/>
                  </a:lnTo>
                  <a:close/>
                </a:path>
              </a:pathLst>
            </a:custGeom>
            <a:gradFill rotWithShape="0">
              <a:gsLst>
                <a:gs pos="0">
                  <a:srgbClr val="025B9E"/>
                </a:gs>
                <a:gs pos="100000">
                  <a:srgbClr val="012744"/>
                </a:gs>
              </a:gsLst>
              <a:lin ang="5400000" scaled="1"/>
            </a:gradFill>
            <a:ln>
              <a:noFill/>
            </a:ln>
            <a:effectLst/>
            <a:extLst>
              <a:ext uri="{91240B29-F687-4F45-9708-019B960494DF}">
                <a14:hiddenLine xmlns:a14="http://schemas.microsoft.com/office/drawing/2010/main" w="9525">
                  <a:solidFill>
                    <a:srgbClr val="0066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 name="Rectangle 47"/>
          <p:cNvSpPr>
            <a:spLocks noChangeArrowheads="1"/>
          </p:cNvSpPr>
          <p:nvPr/>
        </p:nvSpPr>
        <p:spPr bwMode="auto">
          <a:xfrm>
            <a:off x="3898608" y="1300188"/>
            <a:ext cx="7516953" cy="4538954"/>
          </a:xfrm>
          <a:prstGeom prst="rect">
            <a:avLst/>
          </a:prstGeom>
          <a:solidFill>
            <a:schemeClr val="accent2">
              <a:lumMod val="75000"/>
            </a:schemeClr>
          </a:solidFill>
          <a:ln>
            <a:solidFill>
              <a:srgbClr val="0066FF"/>
            </a:solidFill>
          </a:ln>
          <a:effectLst>
            <a:outerShdw blurRad="50800" dist="38100" algn="l" rotWithShape="0">
              <a:prstClr val="black">
                <a:alpha val="40000"/>
              </a:prstClr>
            </a:outerShdw>
            <a:softEdge rad="63500"/>
          </a:effectLst>
          <a:scene3d>
            <a:camera prst="perspectiveLeft"/>
            <a:lightRig rig="threePt" dir="t"/>
          </a:scene3d>
          <a:sp3d>
            <a:bevelT w="165100" prst="coolSlant"/>
          </a:sp3d>
        </p:spPr>
        <p:style>
          <a:lnRef idx="1">
            <a:schemeClr val="accent1"/>
          </a:lnRef>
          <a:fillRef idx="2">
            <a:schemeClr val="accent1"/>
          </a:fillRef>
          <a:effectRef idx="1">
            <a:schemeClr val="accent1"/>
          </a:effectRef>
          <a:fontRef idx="minor">
            <a:schemeClr val="dk1"/>
          </a:fontRef>
        </p:style>
        <p:txBody>
          <a:bodyPr wrap="none" anchor="ctr"/>
          <a:lstStyle/>
          <a:p>
            <a:pPr algn="l">
              <a:buFont typeface="Wingdings" panose="05000000000000000000" pitchFamily="2" charset="2"/>
              <a:buChar char="Ø"/>
            </a:pPr>
            <a:r>
              <a:rPr lang="zh-CN" altLang="en-US" sz="2400" dirty="0">
                <a:solidFill>
                  <a:schemeClr val="tx1"/>
                </a:solidFill>
                <a:latin typeface="Arial" panose="020B0604020202020204" pitchFamily="34" charset="0"/>
              </a:rPr>
              <a:t> </a:t>
            </a:r>
            <a:r>
              <a:rPr lang="zh-CN" altLang="en-US" sz="2000" dirty="0">
                <a:solidFill>
                  <a:schemeClr val="tx1"/>
                </a:solidFill>
                <a:latin typeface="Arial" panose="020B0604020202020204" pitchFamily="34" charset="0"/>
              </a:rPr>
              <a:t>如何为基础设备设施运行提供安全、</a:t>
            </a:r>
            <a:r>
              <a:rPr lang="zh-CN" altLang="en-US" sz="2000" dirty="0" smtClean="0">
                <a:solidFill>
                  <a:schemeClr val="tx1"/>
                </a:solidFill>
                <a:latin typeface="Arial" panose="020B0604020202020204" pitchFamily="34" charset="0"/>
              </a:rPr>
              <a:t>连续、稳定性</a:t>
            </a:r>
            <a:r>
              <a:rPr lang="zh-CN" altLang="en-US" sz="2000" dirty="0">
                <a:solidFill>
                  <a:schemeClr val="tx1"/>
                </a:solidFill>
                <a:latin typeface="Arial" panose="020B0604020202020204" pitchFamily="34" charset="0"/>
              </a:rPr>
              <a:t>服务保障；</a:t>
            </a:r>
            <a:endParaRPr lang="zh-CN" altLang="en-US" sz="2000" dirty="0">
              <a:solidFill>
                <a:schemeClr val="tx1"/>
              </a:solidFill>
              <a:latin typeface="Arial" panose="020B0604020202020204" pitchFamily="34" charset="0"/>
            </a:endParaRPr>
          </a:p>
          <a:p>
            <a:pPr algn="l">
              <a:buFont typeface="Wingdings" panose="05000000000000000000" pitchFamily="2" charset="2"/>
              <a:buChar char="Ø"/>
            </a:pPr>
            <a:r>
              <a:rPr lang="zh-CN" altLang="en-US" sz="2000" dirty="0">
                <a:solidFill>
                  <a:schemeClr val="tx1"/>
                </a:solidFill>
                <a:latin typeface="Arial" panose="020B0604020202020204" pitchFamily="34" charset="0"/>
              </a:rPr>
              <a:t>  如何组织与管理相关的运维团队人员；</a:t>
            </a:r>
            <a:endParaRPr lang="zh-CN" altLang="en-US" sz="2000" dirty="0">
              <a:solidFill>
                <a:schemeClr val="tx1"/>
              </a:solidFill>
              <a:latin typeface="Arial" panose="020B0604020202020204" pitchFamily="34" charset="0"/>
            </a:endParaRPr>
          </a:p>
          <a:p>
            <a:pPr algn="l">
              <a:buFont typeface="Wingdings" panose="05000000000000000000" pitchFamily="2" charset="2"/>
              <a:buChar char="Ø"/>
            </a:pPr>
            <a:r>
              <a:rPr lang="zh-CN" altLang="en-US" sz="2000" dirty="0">
                <a:solidFill>
                  <a:schemeClr val="tx1"/>
                </a:solidFill>
                <a:latin typeface="Arial" panose="020B0604020202020204" pitchFamily="34" charset="0"/>
              </a:rPr>
              <a:t>  如何针对项目服务内容建立体系文件与规程；</a:t>
            </a:r>
            <a:endParaRPr lang="zh-CN" altLang="en-US" sz="2000" dirty="0">
              <a:solidFill>
                <a:schemeClr val="tx1"/>
              </a:solidFill>
              <a:latin typeface="Arial" panose="020B0604020202020204" pitchFamily="34" charset="0"/>
            </a:endParaRPr>
          </a:p>
          <a:p>
            <a:pPr algn="l">
              <a:buFont typeface="Wingdings" panose="05000000000000000000" pitchFamily="2" charset="2"/>
              <a:buChar char="Ø"/>
            </a:pPr>
            <a:r>
              <a:rPr lang="zh-CN" altLang="en-US" sz="2000" dirty="0">
                <a:solidFill>
                  <a:schemeClr val="tx1"/>
                </a:solidFill>
                <a:latin typeface="Arial" panose="020B0604020202020204" pitchFamily="34" charset="0"/>
              </a:rPr>
              <a:t>  如何制定、审核、实施、更新技术方案；</a:t>
            </a:r>
            <a:endParaRPr lang="zh-CN" altLang="en-US" sz="2000" dirty="0">
              <a:solidFill>
                <a:schemeClr val="tx1"/>
              </a:solidFill>
              <a:latin typeface="Arial" panose="020B0604020202020204" pitchFamily="34" charset="0"/>
            </a:endParaRPr>
          </a:p>
          <a:p>
            <a:pPr algn="l">
              <a:buFont typeface="Wingdings" panose="05000000000000000000" pitchFamily="2" charset="2"/>
              <a:buChar char="Ø"/>
            </a:pPr>
            <a:r>
              <a:rPr lang="zh-CN" altLang="en-US" sz="2000" dirty="0">
                <a:solidFill>
                  <a:schemeClr val="tx1"/>
                </a:solidFill>
                <a:latin typeface="Arial" panose="020B0604020202020204" pitchFamily="34" charset="0"/>
              </a:rPr>
              <a:t>  如何进行演练，在问题发生时进行有序的处置；</a:t>
            </a:r>
            <a:endParaRPr lang="zh-CN" altLang="en-US" sz="2000" dirty="0">
              <a:solidFill>
                <a:schemeClr val="tx1"/>
              </a:solidFill>
              <a:latin typeface="Arial" panose="020B0604020202020204" pitchFamily="34" charset="0"/>
            </a:endParaRPr>
          </a:p>
          <a:p>
            <a:pPr algn="l">
              <a:buFont typeface="Wingdings" panose="05000000000000000000" pitchFamily="2" charset="2"/>
              <a:buChar char="Ø"/>
            </a:pPr>
            <a:r>
              <a:rPr lang="zh-CN" altLang="en-US" sz="2000" dirty="0">
                <a:solidFill>
                  <a:schemeClr val="tx1"/>
                </a:solidFill>
                <a:latin typeface="Arial" panose="020B0604020202020204" pitchFamily="34" charset="0"/>
              </a:rPr>
              <a:t>  如何适应公司的发展需要，形成可复制、滚动发展的模式</a:t>
            </a:r>
            <a:endParaRPr lang="zh-CN" altLang="en-US" sz="2000" dirty="0">
              <a:solidFill>
                <a:schemeClr val="tx1"/>
              </a:solidFill>
              <a:latin typeface="Arial" panose="020B0604020202020204" pitchFamily="34" charset="0"/>
            </a:endParaRPr>
          </a:p>
          <a:p>
            <a:pPr algn="l">
              <a:buFont typeface="Wingdings" panose="05000000000000000000" pitchFamily="2" charset="2"/>
              <a:buChar char="Ø"/>
            </a:pPr>
            <a:r>
              <a:rPr lang="zh-CN" altLang="en-US" sz="2000" dirty="0">
                <a:solidFill>
                  <a:schemeClr val="tx1"/>
                </a:solidFill>
                <a:latin typeface="Arial" panose="020B0604020202020204" pitchFamily="34" charset="0"/>
              </a:rPr>
              <a:t>  如何系统化的培训、构建具有实战经验的运维团队；</a:t>
            </a:r>
            <a:endParaRPr lang="zh-CN" altLang="en-US" sz="2000" dirty="0">
              <a:solidFill>
                <a:schemeClr val="tx1"/>
              </a:solidFill>
              <a:latin typeface="Arial" panose="020B0604020202020204" pitchFamily="34" charset="0"/>
            </a:endParaRPr>
          </a:p>
          <a:p>
            <a:pPr algn="l">
              <a:buFont typeface="Wingdings" panose="05000000000000000000" pitchFamily="2" charset="2"/>
              <a:buChar char="Ø"/>
            </a:pPr>
            <a:r>
              <a:rPr lang="zh-CN" altLang="en-US" sz="2000" dirty="0">
                <a:solidFill>
                  <a:schemeClr val="tx1"/>
                </a:solidFill>
                <a:latin typeface="Arial" panose="020B0604020202020204" pitchFamily="34" charset="0"/>
              </a:rPr>
              <a:t>  如何落实考核、奖励，形成良性发展的局面。</a:t>
            </a:r>
            <a:endParaRPr lang="zh-CN" altLang="en-US" sz="2000" dirty="0">
              <a:solidFill>
                <a:schemeClr val="tx1"/>
              </a:solidFill>
              <a:latin typeface="Arial" panose="020B0604020202020204" pitchFamily="34" charset="0"/>
            </a:endParaRPr>
          </a:p>
          <a:p>
            <a:pPr algn="l">
              <a:buFont typeface="Wingdings" panose="05000000000000000000" pitchFamily="2" charset="2"/>
              <a:buNone/>
            </a:pPr>
            <a:endParaRPr lang="zh-CN" altLang="en-US" dirty="0">
              <a:solidFill>
                <a:schemeClr val="tx1"/>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875899" y="638826"/>
            <a:ext cx="10570527" cy="5754934"/>
          </a:xfrm>
          <a:prstGeom prst="rect">
            <a:avLst/>
          </a:prstGeom>
          <a:ln>
            <a:solidFill>
              <a:schemeClr val="bg1"/>
            </a:solidFill>
          </a:ln>
          <a:scene3d>
            <a:camera prst="orthographicFront"/>
            <a:lightRig rig="threePt" dir="t"/>
          </a:scene3d>
          <a:sp3d>
            <a:bevelT prst="angle"/>
          </a:sp3d>
        </p:spPr>
      </p:pic>
      <p:sp>
        <p:nvSpPr>
          <p:cNvPr id="7" name="矩形 6"/>
          <p:cNvSpPr/>
          <p:nvPr/>
        </p:nvSpPr>
        <p:spPr>
          <a:xfrm>
            <a:off x="6100391" y="2318962"/>
            <a:ext cx="4844717" cy="1169551"/>
          </a:xfrm>
          <a:prstGeom prst="rect">
            <a:avLst/>
          </a:prstGeom>
          <a:solidFill>
            <a:schemeClr val="bg1">
              <a:lumMod val="65000"/>
            </a:schemeClr>
          </a:solidFill>
        </p:spPr>
        <p:txBody>
          <a:bodyPr wrap="square">
            <a:spAutoFit/>
          </a:bodyPr>
          <a:lstStyle/>
          <a:p>
            <a:pPr marL="285750" indent="-285750">
              <a:buFont typeface="Arial" panose="020B0604020202020204" pitchFamily="34" charset="0"/>
              <a:buChar char="•"/>
            </a:pPr>
            <a:r>
              <a:rPr lang="zh-CN" altLang="en-US" sz="1400" b="1" kern="100" dirty="0" smtClean="0">
                <a:solidFill>
                  <a:schemeClr val="accent3">
                    <a:lumMod val="75000"/>
                  </a:schemeClr>
                </a:solidFill>
                <a:latin typeface="+mn-ea"/>
                <a:cs typeface="Times New Roman" panose="02020603050405020304" pitchFamily="18" charset="0"/>
              </a:rPr>
              <a:t>网络通信</a:t>
            </a:r>
            <a:r>
              <a:rPr lang="zh-CN" altLang="en-US" sz="1400" b="1" kern="100" dirty="0" smtClean="0">
                <a:solidFill>
                  <a:schemeClr val="accent3">
                    <a:lumMod val="75000"/>
                  </a:schemeClr>
                </a:solidFill>
                <a:effectLst/>
                <a:latin typeface="+mn-ea"/>
                <a:cs typeface="Times New Roman" panose="02020603050405020304" pitchFamily="18" charset="0"/>
              </a:rPr>
              <a:t>系统运行维护专业技术：</a:t>
            </a:r>
            <a:r>
              <a:rPr lang="zh-CN" altLang="en-US" sz="1400" b="1" kern="100" dirty="0" smtClean="0">
                <a:solidFill>
                  <a:schemeClr val="tx1">
                    <a:lumMod val="95000"/>
                    <a:lumOff val="5000"/>
                  </a:schemeClr>
                </a:solidFill>
                <a:effectLst/>
                <a:latin typeface="+mn-ea"/>
                <a:cs typeface="Times New Roman" panose="02020603050405020304" pitchFamily="18" charset="0"/>
              </a:rPr>
              <a:t>熟悉通信系统的基本概念和网络技术的应用技能，对网络及通信系统设备及应用有实际部署、应用的技巧。对客户相关的服务支撑项目，能够解决实际的问题，并按需求进行执行完成。</a:t>
            </a:r>
            <a:endParaRPr lang="en-US" altLang="zh-CN" sz="1400" b="1" kern="100" dirty="0" smtClean="0">
              <a:solidFill>
                <a:schemeClr val="tx1">
                  <a:lumMod val="95000"/>
                  <a:lumOff val="5000"/>
                </a:schemeClr>
              </a:solidFill>
              <a:effectLst/>
              <a:latin typeface="+mn-ea"/>
              <a:cs typeface="Times New Roman" panose="02020603050405020304" pitchFamily="18" charset="0"/>
            </a:endParaRPr>
          </a:p>
          <a:p>
            <a:endParaRPr lang="zh-CN" altLang="zh-CN" sz="1400" kern="100" dirty="0">
              <a:solidFill>
                <a:schemeClr val="tx1">
                  <a:lumMod val="95000"/>
                  <a:lumOff val="5000"/>
                </a:schemeClr>
              </a:solidFill>
              <a:effectLst/>
              <a:latin typeface="+mn-ea"/>
              <a:cs typeface="Times New Roman" panose="02020603050405020304" pitchFamily="18" charset="0"/>
            </a:endParaRPr>
          </a:p>
        </p:txBody>
      </p:sp>
      <p:sp>
        <p:nvSpPr>
          <p:cNvPr id="8" name="矩形 7"/>
          <p:cNvSpPr/>
          <p:nvPr/>
        </p:nvSpPr>
        <p:spPr>
          <a:xfrm>
            <a:off x="6100390" y="3632603"/>
            <a:ext cx="4844717" cy="954107"/>
          </a:xfrm>
          <a:prstGeom prst="rect">
            <a:avLst/>
          </a:prstGeom>
          <a:solidFill>
            <a:schemeClr val="bg1">
              <a:lumMod val="65000"/>
            </a:schemeClr>
          </a:solidFill>
        </p:spPr>
        <p:txBody>
          <a:bodyPr wrap="square">
            <a:spAutoFit/>
          </a:bodyPr>
          <a:lstStyle/>
          <a:p>
            <a:pPr marL="285750" indent="-285750">
              <a:buFont typeface="Arial" panose="020B0604020202020204" pitchFamily="34" charset="0"/>
              <a:buChar char="•"/>
            </a:pPr>
            <a:r>
              <a:rPr lang="zh-CN" altLang="en-US" sz="1400" b="1" kern="100" dirty="0" smtClean="0">
                <a:solidFill>
                  <a:schemeClr val="accent3">
                    <a:lumMod val="75000"/>
                  </a:schemeClr>
                </a:solidFill>
                <a:latin typeface="+mn-ea"/>
                <a:cs typeface="Times New Roman" panose="02020603050405020304" pitchFamily="18" charset="0"/>
              </a:rPr>
              <a:t>信息安全</a:t>
            </a:r>
            <a:r>
              <a:rPr lang="zh-CN" altLang="en-US" sz="1400" b="1" kern="100" dirty="0" smtClean="0">
                <a:solidFill>
                  <a:schemeClr val="accent3">
                    <a:lumMod val="75000"/>
                  </a:schemeClr>
                </a:solidFill>
                <a:effectLst/>
                <a:latin typeface="+mn-ea"/>
                <a:cs typeface="Times New Roman" panose="02020603050405020304" pitchFamily="18" charset="0"/>
              </a:rPr>
              <a:t>专业技能：</a:t>
            </a:r>
            <a:r>
              <a:rPr lang="zh-CN" altLang="en-US" sz="1400" b="1" kern="100" dirty="0" smtClean="0">
                <a:solidFill>
                  <a:schemeClr val="tx1">
                    <a:lumMod val="95000"/>
                    <a:lumOff val="5000"/>
                  </a:schemeClr>
                </a:solidFill>
                <a:effectLst/>
                <a:latin typeface="+mn-ea"/>
                <a:cs typeface="Times New Roman" panose="02020603050405020304" pitchFamily="18" charset="0"/>
              </a:rPr>
              <a:t>熟悉</a:t>
            </a:r>
            <a:r>
              <a:rPr lang="en-US" altLang="zh-CN" sz="1400" b="1" kern="100" dirty="0" smtClean="0">
                <a:solidFill>
                  <a:schemeClr val="tx1">
                    <a:lumMod val="95000"/>
                    <a:lumOff val="5000"/>
                  </a:schemeClr>
                </a:solidFill>
                <a:effectLst/>
                <a:latin typeface="+mn-ea"/>
                <a:cs typeface="Times New Roman" panose="02020603050405020304" pitchFamily="18" charset="0"/>
              </a:rPr>
              <a:t>《</a:t>
            </a:r>
            <a:r>
              <a:rPr lang="zh-CN" altLang="en-US" sz="1400" b="1" kern="100" dirty="0" smtClean="0">
                <a:solidFill>
                  <a:schemeClr val="tx1">
                    <a:lumMod val="95000"/>
                    <a:lumOff val="5000"/>
                  </a:schemeClr>
                </a:solidFill>
                <a:effectLst/>
                <a:latin typeface="+mn-ea"/>
                <a:cs typeface="Times New Roman" panose="02020603050405020304" pitchFamily="18" charset="0"/>
              </a:rPr>
              <a:t>网络安全法</a:t>
            </a:r>
            <a:r>
              <a:rPr lang="en-US" altLang="zh-CN" sz="1400" b="1" kern="100" dirty="0" smtClean="0">
                <a:solidFill>
                  <a:schemeClr val="tx1">
                    <a:lumMod val="95000"/>
                    <a:lumOff val="5000"/>
                  </a:schemeClr>
                </a:solidFill>
                <a:effectLst/>
                <a:latin typeface="+mn-ea"/>
                <a:cs typeface="Times New Roman" panose="02020603050405020304" pitchFamily="18" charset="0"/>
              </a:rPr>
              <a:t>》</a:t>
            </a:r>
            <a:r>
              <a:rPr lang="zh-CN" altLang="en-US" sz="1400" b="1" kern="100" dirty="0" smtClean="0">
                <a:solidFill>
                  <a:schemeClr val="tx1">
                    <a:lumMod val="95000"/>
                    <a:lumOff val="5000"/>
                  </a:schemeClr>
                </a:solidFill>
                <a:effectLst/>
                <a:latin typeface="+mn-ea"/>
                <a:cs typeface="Times New Roman" panose="02020603050405020304" pitchFamily="18" charset="0"/>
              </a:rPr>
              <a:t>，了解安全协议和安全机制，懂得预防信息泄露、熟悉加密手段及网络攻击等，并能够进行杀毒、补丁等手段的实施。</a:t>
            </a:r>
            <a:endParaRPr lang="en-US" altLang="zh-CN" sz="1400" b="1" kern="100" dirty="0" smtClean="0">
              <a:solidFill>
                <a:schemeClr val="tx1">
                  <a:lumMod val="95000"/>
                  <a:lumOff val="5000"/>
                </a:schemeClr>
              </a:solidFill>
              <a:effectLst/>
              <a:latin typeface="+mn-ea"/>
              <a:cs typeface="Times New Roman" panose="02020603050405020304" pitchFamily="18" charset="0"/>
            </a:endParaRPr>
          </a:p>
          <a:p>
            <a:endParaRPr lang="zh-CN" altLang="zh-CN" sz="1400" kern="100" dirty="0">
              <a:solidFill>
                <a:schemeClr val="tx1">
                  <a:lumMod val="95000"/>
                  <a:lumOff val="5000"/>
                </a:schemeClr>
              </a:solidFill>
              <a:effectLst/>
              <a:latin typeface="+mn-ea"/>
              <a:cs typeface="Times New Roman" panose="02020603050405020304" pitchFamily="18" charset="0"/>
            </a:endParaRPr>
          </a:p>
        </p:txBody>
      </p:sp>
      <p:sp>
        <p:nvSpPr>
          <p:cNvPr id="9" name="矩形 8"/>
          <p:cNvSpPr/>
          <p:nvPr/>
        </p:nvSpPr>
        <p:spPr>
          <a:xfrm>
            <a:off x="6100390" y="4730800"/>
            <a:ext cx="4844717" cy="954107"/>
          </a:xfrm>
          <a:prstGeom prst="rect">
            <a:avLst/>
          </a:prstGeom>
          <a:solidFill>
            <a:schemeClr val="bg1">
              <a:lumMod val="65000"/>
            </a:schemeClr>
          </a:solidFill>
        </p:spPr>
        <p:txBody>
          <a:bodyPr wrap="square">
            <a:spAutoFit/>
          </a:bodyPr>
          <a:lstStyle/>
          <a:p>
            <a:pPr marL="285750" indent="-285750">
              <a:buFont typeface="Arial" panose="020B0604020202020204" pitchFamily="34" charset="0"/>
              <a:buChar char="•"/>
            </a:pPr>
            <a:r>
              <a:rPr lang="zh-CN" altLang="en-US" sz="1400" b="1" kern="100" dirty="0" smtClean="0">
                <a:solidFill>
                  <a:schemeClr val="accent3">
                    <a:lumMod val="75000"/>
                  </a:schemeClr>
                </a:solidFill>
                <a:latin typeface="+mn-ea"/>
                <a:cs typeface="Times New Roman" panose="02020603050405020304" pitchFamily="18" charset="0"/>
              </a:rPr>
              <a:t>客户服务于沟通</a:t>
            </a:r>
            <a:r>
              <a:rPr lang="zh-CN" altLang="en-US" sz="1400" b="1" kern="100" dirty="0" smtClean="0">
                <a:solidFill>
                  <a:schemeClr val="accent3">
                    <a:lumMod val="75000"/>
                  </a:schemeClr>
                </a:solidFill>
                <a:effectLst/>
                <a:latin typeface="+mn-ea"/>
                <a:cs typeface="Times New Roman" panose="02020603050405020304" pitchFamily="18" charset="0"/>
              </a:rPr>
              <a:t>技能：</a:t>
            </a:r>
            <a:r>
              <a:rPr lang="zh-CN" altLang="en-US" sz="1400" b="1" kern="100" dirty="0" smtClean="0">
                <a:solidFill>
                  <a:schemeClr val="tx1">
                    <a:lumMod val="95000"/>
                    <a:lumOff val="5000"/>
                  </a:schemeClr>
                </a:solidFill>
                <a:effectLst/>
                <a:latin typeface="+mn-ea"/>
                <a:cs typeface="Times New Roman" panose="02020603050405020304" pitchFamily="18" charset="0"/>
              </a:rPr>
              <a:t>了解体系文件的执行与落实，做好对外</a:t>
            </a:r>
            <a:r>
              <a:rPr lang="en-US" altLang="zh-CN" sz="1400" b="1" kern="100" dirty="0" smtClean="0">
                <a:solidFill>
                  <a:schemeClr val="tx1">
                    <a:lumMod val="95000"/>
                    <a:lumOff val="5000"/>
                  </a:schemeClr>
                </a:solidFill>
                <a:effectLst/>
                <a:latin typeface="+mn-ea"/>
                <a:cs typeface="Times New Roman" panose="02020603050405020304" pitchFamily="18" charset="0"/>
              </a:rPr>
              <a:t>/</a:t>
            </a:r>
            <a:r>
              <a:rPr lang="zh-CN" altLang="en-US" sz="1400" b="1" kern="100" dirty="0" smtClean="0">
                <a:solidFill>
                  <a:schemeClr val="tx1">
                    <a:lumMod val="95000"/>
                    <a:lumOff val="5000"/>
                  </a:schemeClr>
                </a:solidFill>
                <a:effectLst/>
                <a:latin typeface="+mn-ea"/>
                <a:cs typeface="Times New Roman" panose="02020603050405020304" pitchFamily="18" charset="0"/>
              </a:rPr>
              <a:t>对内的服务与沟通，坚决执行</a:t>
            </a:r>
            <a:r>
              <a:rPr lang="en-US" altLang="zh-CN" sz="1400" b="1" kern="100" dirty="0" smtClean="0">
                <a:solidFill>
                  <a:schemeClr val="tx1">
                    <a:lumMod val="95000"/>
                    <a:lumOff val="5000"/>
                  </a:schemeClr>
                </a:solidFill>
                <a:effectLst/>
                <a:latin typeface="+mn-ea"/>
                <a:cs typeface="Times New Roman" panose="02020603050405020304" pitchFamily="18" charset="0"/>
              </a:rPr>
              <a:t>SLA</a:t>
            </a:r>
            <a:r>
              <a:rPr lang="zh-CN" altLang="en-US" sz="1400" b="1" kern="100" dirty="0" smtClean="0">
                <a:solidFill>
                  <a:schemeClr val="tx1">
                    <a:lumMod val="95000"/>
                    <a:lumOff val="5000"/>
                  </a:schemeClr>
                </a:solidFill>
                <a:effectLst/>
                <a:latin typeface="+mn-ea"/>
                <a:cs typeface="Times New Roman" panose="02020603050405020304" pitchFamily="18" charset="0"/>
              </a:rPr>
              <a:t>及相关服务准则。及时反映和处置客户的需求，保证服务的有效性，维护公司和客户的相关利益</a:t>
            </a:r>
            <a:endParaRPr lang="zh-CN" altLang="zh-CN" sz="1400" kern="100" dirty="0">
              <a:solidFill>
                <a:schemeClr val="tx1">
                  <a:lumMod val="95000"/>
                  <a:lumOff val="5000"/>
                </a:schemeClr>
              </a:solidFill>
              <a:effectLst/>
              <a:latin typeface="+mn-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ttp://tektea-img.b0.upaiyun.com/blog/2017/04/542.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0653" y="548640"/>
            <a:ext cx="10087276" cy="5958038"/>
          </a:xfrm>
          <a:prstGeom prst="rect">
            <a:avLst/>
          </a:prstGeom>
          <a:noFill/>
          <a:ln>
            <a:solidFill>
              <a:srgbClr val="C00000"/>
            </a:solidFill>
          </a:ln>
          <a:scene3d>
            <a:camera prst="orthographicFront"/>
            <a:lightRig rig="threePt" dir="t"/>
          </a:scene3d>
          <a:sp3d>
            <a:bevelT prst="angle"/>
          </a:sp3d>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ttp://tektea-img.b0.upaiyun.com/blog/2017/04/636.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74281" y="596766"/>
            <a:ext cx="9962147" cy="5832909"/>
          </a:xfrm>
          <a:prstGeom prst="rect">
            <a:avLst/>
          </a:prstGeom>
          <a:noFill/>
          <a:ln>
            <a:solidFill>
              <a:schemeClr val="accent1"/>
            </a:solidFill>
          </a:ln>
          <a:scene3d>
            <a:camera prst="orthographicFront"/>
            <a:lightRig rig="threePt" dir="t"/>
          </a:scene3d>
          <a:sp3d>
            <a:bevelT prst="angle"/>
          </a:sp3d>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http://tektea-img.b0.upaiyun.com/blog/2017/04/738.jpg"/>
          <p:cNvPicPr/>
          <p:nvPr/>
        </p:nvPicPr>
        <p:blipFill>
          <a:blip r:embed="rId1">
            <a:extLst>
              <a:ext uri="{28A0092B-C50C-407E-A947-70E740481C1C}">
                <a14:useLocalDpi xmlns:a14="http://schemas.microsoft.com/office/drawing/2010/main" val="0"/>
              </a:ext>
            </a:extLst>
          </a:blip>
          <a:srcRect/>
          <a:stretch>
            <a:fillRect/>
          </a:stretch>
        </p:blipFill>
        <p:spPr bwMode="auto">
          <a:xfrm>
            <a:off x="1039528" y="731519"/>
            <a:ext cx="9846645" cy="581365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82669" y="472507"/>
            <a:ext cx="10238258" cy="6005295"/>
          </a:xfrm>
          <a:prstGeom prst="rect">
            <a:avLst/>
          </a:prstGeom>
          <a:ln>
            <a:solidFill>
              <a:schemeClr val="accent1">
                <a:lumMod val="75000"/>
              </a:schemeClr>
            </a:solidFill>
          </a:ln>
          <a:scene3d>
            <a:camera prst="orthographicFront"/>
            <a:lightRig rig="threePt" dir="t"/>
          </a:scene3d>
          <a:sp3d>
            <a:bevelT prst="angle"/>
          </a:sp3d>
        </p:spPr>
      </p:pic>
      <p:grpSp>
        <p:nvGrpSpPr>
          <p:cNvPr id="3" name="组合 110"/>
          <p:cNvGrpSpPr/>
          <p:nvPr/>
        </p:nvGrpSpPr>
        <p:grpSpPr bwMode="auto">
          <a:xfrm>
            <a:off x="2280223" y="4460603"/>
            <a:ext cx="2619034" cy="1385654"/>
            <a:chOff x="633635" y="4607776"/>
            <a:chExt cx="2441136" cy="2931534"/>
          </a:xfrm>
        </p:grpSpPr>
        <p:grpSp>
          <p:nvGrpSpPr>
            <p:cNvPr id="4" name="组合 68"/>
            <p:cNvGrpSpPr/>
            <p:nvPr/>
          </p:nvGrpSpPr>
          <p:grpSpPr bwMode="auto">
            <a:xfrm>
              <a:off x="633635" y="6173995"/>
              <a:ext cx="2441136" cy="1365315"/>
              <a:chOff x="8902818" y="5786330"/>
              <a:chExt cx="3696927" cy="2582507"/>
            </a:xfrm>
          </p:grpSpPr>
          <p:sp>
            <p:nvSpPr>
              <p:cNvPr id="6" name="矩形 5"/>
              <p:cNvSpPr/>
              <p:nvPr/>
            </p:nvSpPr>
            <p:spPr>
              <a:xfrm>
                <a:off x="8902820" y="6120720"/>
                <a:ext cx="3696925" cy="2248117"/>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2000" b="1" dirty="0" smtClean="0">
                    <a:solidFill>
                      <a:srgbClr val="0066FF"/>
                    </a:solidFill>
                  </a:rPr>
                  <a:t>       </a:t>
                </a:r>
                <a:r>
                  <a:rPr lang="zh-CN" altLang="en-US" sz="2000" b="1" dirty="0" smtClean="0">
                    <a:solidFill>
                      <a:srgbClr val="0066FF"/>
                    </a:solidFill>
                  </a:rPr>
                  <a:t>值班监控员</a:t>
                </a:r>
                <a:endParaRPr lang="zh-CN" altLang="en-US" sz="2000" b="1" dirty="0">
                  <a:solidFill>
                    <a:srgbClr val="0066FF"/>
                  </a:solidFill>
                </a:endParaRPr>
              </a:p>
            </p:txBody>
          </p:sp>
          <p:sp>
            <p:nvSpPr>
              <p:cNvPr id="7" name="矩形 6"/>
              <p:cNvSpPr/>
              <p:nvPr/>
            </p:nvSpPr>
            <p:spPr>
              <a:xfrm>
                <a:off x="8902818" y="5786330"/>
                <a:ext cx="3696926" cy="718761"/>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grpSp>
        <p:sp>
          <p:nvSpPr>
            <p:cNvPr id="5" name="TextBox 81"/>
            <p:cNvSpPr txBox="1">
              <a:spLocks noChangeArrowheads="1"/>
            </p:cNvSpPr>
            <p:nvPr/>
          </p:nvSpPr>
          <p:spPr bwMode="auto">
            <a:xfrm>
              <a:off x="1030706" y="4607776"/>
              <a:ext cx="1673960" cy="1057021"/>
            </a:xfrm>
            <a:prstGeom prst="rect">
              <a:avLst/>
            </a:prstGeom>
            <a:noFill/>
            <a:ln w="9525">
              <a:noFill/>
              <a:miter lim="800000"/>
            </a:ln>
          </p:spPr>
          <p:txBody>
            <a:bodyPr wrap="square">
              <a:spAutoFit/>
            </a:bodyPr>
            <a:lstStyle/>
            <a:p>
              <a:pPr>
                <a:lnSpc>
                  <a:spcPct val="150000"/>
                </a:lnSpc>
              </a:pPr>
              <a:r>
                <a:rPr lang="zh-CN" altLang="en-US" sz="2000" b="1" dirty="0" smtClean="0">
                  <a:solidFill>
                    <a:srgbClr val="00B0F0"/>
                  </a:solidFill>
                  <a:latin typeface="微软雅黑" panose="020B0503020204020204" pitchFamily="34" charset="-122"/>
                  <a:ea typeface="微软雅黑" panose="020B0503020204020204" pitchFamily="34" charset="-122"/>
                </a:rPr>
                <a:t>一线运维</a:t>
              </a:r>
              <a:endParaRPr lang="en-US" altLang="zh-CN" sz="2000" b="1" dirty="0">
                <a:solidFill>
                  <a:srgbClr val="00B0F0"/>
                </a:solidFill>
                <a:latin typeface="微软雅黑" panose="020B0503020204020204" pitchFamily="34" charset="-122"/>
                <a:ea typeface="微软雅黑" panose="020B0503020204020204" pitchFamily="34" charset="-122"/>
              </a:endParaRPr>
            </a:p>
          </p:txBody>
        </p:sp>
      </p:grpSp>
      <p:sp>
        <p:nvSpPr>
          <p:cNvPr id="8" name="矩形 7"/>
          <p:cNvSpPr/>
          <p:nvPr/>
        </p:nvSpPr>
        <p:spPr bwMode="auto">
          <a:xfrm>
            <a:off x="2350737" y="4367411"/>
            <a:ext cx="2279013" cy="148001"/>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sp>
        <p:nvSpPr>
          <p:cNvPr id="9" name="矩形 8"/>
          <p:cNvSpPr/>
          <p:nvPr/>
        </p:nvSpPr>
        <p:spPr bwMode="auto">
          <a:xfrm>
            <a:off x="2632312" y="3842712"/>
            <a:ext cx="1869869" cy="441138"/>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altLang="zh-CN" sz="2000" b="1" dirty="0" smtClean="0">
                <a:solidFill>
                  <a:srgbClr val="0066FF"/>
                </a:solidFill>
              </a:rPr>
              <a:t> </a:t>
            </a:r>
            <a:r>
              <a:rPr lang="zh-CN" altLang="en-US" b="1" dirty="0" smtClean="0">
                <a:solidFill>
                  <a:srgbClr val="0066FF"/>
                </a:solidFill>
              </a:rPr>
              <a:t>工程师</a:t>
            </a:r>
            <a:r>
              <a:rPr lang="en-US" altLang="zh-CN" b="1" dirty="0" smtClean="0">
                <a:solidFill>
                  <a:srgbClr val="0066FF"/>
                </a:solidFill>
              </a:rPr>
              <a:t>/</a:t>
            </a:r>
            <a:r>
              <a:rPr lang="zh-CN" altLang="en-US" b="1" dirty="0" smtClean="0">
                <a:solidFill>
                  <a:srgbClr val="0066FF"/>
                </a:solidFill>
              </a:rPr>
              <a:t>值班长</a:t>
            </a:r>
            <a:endParaRPr lang="zh-CN" altLang="en-US" b="1" dirty="0">
              <a:solidFill>
                <a:srgbClr val="0066FF"/>
              </a:solidFill>
            </a:endParaRPr>
          </a:p>
        </p:txBody>
      </p:sp>
      <p:sp>
        <p:nvSpPr>
          <p:cNvPr id="10" name="矩形 9"/>
          <p:cNvSpPr/>
          <p:nvPr/>
        </p:nvSpPr>
        <p:spPr bwMode="auto">
          <a:xfrm>
            <a:off x="2632312" y="3675492"/>
            <a:ext cx="1869870" cy="132883"/>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sp>
        <p:nvSpPr>
          <p:cNvPr id="11" name="矩形 10"/>
          <p:cNvSpPr/>
          <p:nvPr/>
        </p:nvSpPr>
        <p:spPr bwMode="auto">
          <a:xfrm>
            <a:off x="3026178" y="3044310"/>
            <a:ext cx="1138853" cy="64108"/>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sp>
        <p:nvSpPr>
          <p:cNvPr id="12" name="矩形 11"/>
          <p:cNvSpPr/>
          <p:nvPr/>
        </p:nvSpPr>
        <p:spPr bwMode="auto">
          <a:xfrm>
            <a:off x="2991953" y="3082919"/>
            <a:ext cx="1150586" cy="392235"/>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b="1" dirty="0" smtClean="0">
                <a:solidFill>
                  <a:srgbClr val="0066FF"/>
                </a:solidFill>
              </a:rPr>
              <a:t>专业部长</a:t>
            </a:r>
            <a:endParaRPr lang="zh-CN" altLang="en-US" b="1" dirty="0">
              <a:solidFill>
                <a:srgbClr val="0066FF"/>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p:cNvSpPr/>
          <p:nvPr/>
        </p:nvSpPr>
        <p:spPr>
          <a:xfrm>
            <a:off x="1470920" y="1968076"/>
            <a:ext cx="8211350" cy="4334692"/>
          </a:xfrm>
          <a:prstGeom prst="rect">
            <a:avLst/>
          </a:prstGeom>
          <a:solidFill>
            <a:schemeClr val="tx2">
              <a:lumMod val="60000"/>
              <a:lumOff val="40000"/>
              <a:alpha val="22000"/>
            </a:schemeClr>
          </a:solid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grpSp>
        <p:nvGrpSpPr>
          <p:cNvPr id="84" name="组合 122"/>
          <p:cNvGrpSpPr/>
          <p:nvPr/>
        </p:nvGrpSpPr>
        <p:grpSpPr bwMode="auto">
          <a:xfrm>
            <a:off x="4644049" y="4600706"/>
            <a:ext cx="1198269" cy="1487778"/>
            <a:chOff x="2874289" y="4641878"/>
            <a:chExt cx="1085550" cy="1334519"/>
          </a:xfrm>
        </p:grpSpPr>
        <p:grpSp>
          <p:nvGrpSpPr>
            <p:cNvPr id="85" name="组合 111"/>
            <p:cNvGrpSpPr/>
            <p:nvPr/>
          </p:nvGrpSpPr>
          <p:grpSpPr bwMode="auto">
            <a:xfrm>
              <a:off x="2891356" y="4641878"/>
              <a:ext cx="1068483" cy="1334519"/>
              <a:chOff x="2891356" y="4640309"/>
              <a:chExt cx="1068483" cy="1334519"/>
            </a:xfrm>
          </p:grpSpPr>
          <p:grpSp>
            <p:nvGrpSpPr>
              <p:cNvPr id="87" name="组合 90"/>
              <p:cNvGrpSpPr/>
              <p:nvPr/>
            </p:nvGrpSpPr>
            <p:grpSpPr bwMode="auto">
              <a:xfrm>
                <a:off x="2901439" y="4640309"/>
                <a:ext cx="1058400" cy="1334519"/>
                <a:chOff x="8859854" y="2885563"/>
                <a:chExt cx="1571636" cy="2524257"/>
              </a:xfrm>
            </p:grpSpPr>
            <p:sp>
              <p:nvSpPr>
                <p:cNvPr id="89" name="矩形 88"/>
                <p:cNvSpPr/>
                <p:nvPr/>
              </p:nvSpPr>
              <p:spPr>
                <a:xfrm>
                  <a:off x="8859023" y="3161700"/>
                  <a:ext cx="1571958" cy="2248120"/>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sp>
              <p:nvSpPr>
                <p:cNvPr id="90" name="矩形 89"/>
                <p:cNvSpPr/>
                <p:nvPr/>
              </p:nvSpPr>
              <p:spPr>
                <a:xfrm>
                  <a:off x="8859023" y="2885563"/>
                  <a:ext cx="1571958" cy="294146"/>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grpSp>
          <p:sp>
            <p:nvSpPr>
              <p:cNvPr id="88" name="TextBox 93"/>
              <p:cNvSpPr txBox="1">
                <a:spLocks noChangeArrowheads="1"/>
              </p:cNvSpPr>
              <p:nvPr/>
            </p:nvSpPr>
            <p:spPr bwMode="auto">
              <a:xfrm>
                <a:off x="2891356" y="5043760"/>
                <a:ext cx="1058400" cy="531058"/>
              </a:xfrm>
              <a:prstGeom prst="rect">
                <a:avLst/>
              </a:prstGeom>
              <a:noFill/>
              <a:ln w="9525">
                <a:noFill/>
                <a:miter lim="800000"/>
              </a:ln>
            </p:spPr>
            <p:txBody>
              <a:bodyPr>
                <a:spAutoFit/>
              </a:bodyPr>
              <a:lstStyle/>
              <a:p>
                <a:pPr>
                  <a:lnSpc>
                    <a:spcPct val="150000"/>
                  </a:lnSpc>
                </a:pPr>
                <a:r>
                  <a:rPr lang="zh-CN" altLang="en-US" sz="1200" b="1" dirty="0" smtClean="0">
                    <a:solidFill>
                      <a:srgbClr val="C00000"/>
                    </a:solidFill>
                    <a:latin typeface="微软雅黑" panose="020B0503020204020204" pitchFamily="34" charset="-122"/>
                    <a:ea typeface="微软雅黑" panose="020B0503020204020204" pitchFamily="34" charset="-122"/>
                  </a:rPr>
                  <a:t>安</a:t>
                </a:r>
                <a:r>
                  <a:rPr lang="en-US" altLang="zh-CN" sz="1200" b="1" dirty="0" smtClean="0">
                    <a:solidFill>
                      <a:srgbClr val="C00000"/>
                    </a:solidFill>
                    <a:latin typeface="微软雅黑" panose="020B0503020204020204" pitchFamily="34" charset="-122"/>
                    <a:ea typeface="微软雅黑" panose="020B0503020204020204" pitchFamily="34" charset="-122"/>
                  </a:rPr>
                  <a:t>/</a:t>
                </a:r>
                <a:r>
                  <a:rPr lang="zh-CN" altLang="en-US" sz="1200" b="1" dirty="0" smtClean="0">
                    <a:solidFill>
                      <a:srgbClr val="C00000"/>
                    </a:solidFill>
                    <a:latin typeface="微软雅黑" panose="020B0503020204020204" pitchFamily="34" charset="-122"/>
                    <a:ea typeface="微软雅黑" panose="020B0503020204020204" pitchFamily="34" charset="-122"/>
                  </a:rPr>
                  <a:t>消防技术一线运维</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grpSp>
        <p:sp>
          <p:nvSpPr>
            <p:cNvPr id="86" name="TextBox 105"/>
            <p:cNvSpPr txBox="1">
              <a:spLocks noChangeArrowheads="1"/>
            </p:cNvSpPr>
            <p:nvPr/>
          </p:nvSpPr>
          <p:spPr bwMode="auto">
            <a:xfrm>
              <a:off x="2874289" y="5551055"/>
              <a:ext cx="1058400" cy="331286"/>
            </a:xfrm>
            <a:prstGeom prst="rect">
              <a:avLst/>
            </a:prstGeom>
            <a:noFill/>
            <a:ln w="9525">
              <a:noFill/>
              <a:miter lim="800000"/>
            </a:ln>
          </p:spPr>
          <p:txBody>
            <a:bodyPr>
              <a:spAutoFit/>
            </a:bodyPr>
            <a:lstStyle/>
            <a:p>
              <a:pP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rPr>
                <a:t>安保人员</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grpSp>
      <p:grpSp>
        <p:nvGrpSpPr>
          <p:cNvPr id="92" name="组合 110"/>
          <p:cNvGrpSpPr/>
          <p:nvPr/>
        </p:nvGrpSpPr>
        <p:grpSpPr bwMode="auto">
          <a:xfrm>
            <a:off x="2153535" y="4600707"/>
            <a:ext cx="1113403" cy="1467488"/>
            <a:chOff x="605267" y="4640423"/>
            <a:chExt cx="1037775" cy="1334519"/>
          </a:xfrm>
        </p:grpSpPr>
        <p:grpSp>
          <p:nvGrpSpPr>
            <p:cNvPr id="93" name="组合 68"/>
            <p:cNvGrpSpPr/>
            <p:nvPr/>
          </p:nvGrpSpPr>
          <p:grpSpPr bwMode="auto">
            <a:xfrm>
              <a:off x="605267" y="4640423"/>
              <a:ext cx="1037775" cy="1334519"/>
              <a:chOff x="8859854" y="2885563"/>
              <a:chExt cx="1571636" cy="2524257"/>
            </a:xfrm>
          </p:grpSpPr>
          <p:sp>
            <p:nvSpPr>
              <p:cNvPr id="95" name="矩形 94"/>
              <p:cNvSpPr/>
              <p:nvPr/>
            </p:nvSpPr>
            <p:spPr>
              <a:xfrm>
                <a:off x="8859854" y="3161701"/>
                <a:ext cx="1571636" cy="2248119"/>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sp>
            <p:nvSpPr>
              <p:cNvPr id="96" name="矩形 95"/>
              <p:cNvSpPr/>
              <p:nvPr/>
            </p:nvSpPr>
            <p:spPr>
              <a:xfrm>
                <a:off x="8859854" y="2885563"/>
                <a:ext cx="1571636" cy="294147"/>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grpSp>
        <p:sp>
          <p:nvSpPr>
            <p:cNvPr id="94" name="TextBox 81"/>
            <p:cNvSpPr txBox="1">
              <a:spLocks noChangeArrowheads="1"/>
            </p:cNvSpPr>
            <p:nvPr/>
          </p:nvSpPr>
          <p:spPr bwMode="auto">
            <a:xfrm>
              <a:off x="676705" y="5072074"/>
              <a:ext cx="894899" cy="646056"/>
            </a:xfrm>
            <a:prstGeom prst="rect">
              <a:avLst/>
            </a:prstGeom>
            <a:noFill/>
            <a:ln w="9525">
              <a:noFill/>
              <a:miter lim="800000"/>
            </a:ln>
          </p:spPr>
          <p:txBody>
            <a:bodyPr>
              <a:spAutoFit/>
            </a:bodyPr>
            <a:lstStyle/>
            <a:p>
              <a:pP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rPr>
                <a:t>强电</a:t>
              </a:r>
              <a:r>
                <a:rPr lang="zh-CN" altLang="en-US" sz="1200" b="1" dirty="0" smtClean="0">
                  <a:solidFill>
                    <a:srgbClr val="C00000"/>
                  </a:solidFill>
                  <a:latin typeface="微软雅黑" panose="020B0503020204020204" pitchFamily="34" charset="-122"/>
                  <a:ea typeface="微软雅黑" panose="020B0503020204020204" pitchFamily="34" charset="-122"/>
                </a:rPr>
                <a:t>技术</a:t>
              </a:r>
              <a:r>
                <a:rPr lang="zh-CN" altLang="en-US" sz="1200" b="1" dirty="0">
                  <a:solidFill>
                    <a:srgbClr val="C00000"/>
                  </a:solidFill>
                  <a:latin typeface="微软雅黑" panose="020B0503020204020204" pitchFamily="34" charset="-122"/>
                  <a:ea typeface="微软雅黑" panose="020B0503020204020204" pitchFamily="34" charset="-122"/>
                </a:rPr>
                <a:t>一线</a:t>
              </a:r>
              <a:r>
                <a:rPr lang="zh-CN" altLang="en-US" sz="1200" b="1" dirty="0" smtClean="0">
                  <a:solidFill>
                    <a:srgbClr val="C00000"/>
                  </a:solidFill>
                  <a:latin typeface="微软雅黑" panose="020B0503020204020204" pitchFamily="34" charset="-122"/>
                  <a:ea typeface="微软雅黑" panose="020B0503020204020204" pitchFamily="34" charset="-122"/>
                </a:rPr>
                <a:t>运维</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grpSp>
      <p:grpSp>
        <p:nvGrpSpPr>
          <p:cNvPr id="98" name="组合 107"/>
          <p:cNvGrpSpPr/>
          <p:nvPr/>
        </p:nvGrpSpPr>
        <p:grpSpPr bwMode="auto">
          <a:xfrm>
            <a:off x="7353029" y="3455513"/>
            <a:ext cx="1210331" cy="754847"/>
            <a:chOff x="1743165" y="3609863"/>
            <a:chExt cx="1068583" cy="559044"/>
          </a:xfrm>
        </p:grpSpPr>
        <p:grpSp>
          <p:nvGrpSpPr>
            <p:cNvPr id="99" name="组合 62"/>
            <p:cNvGrpSpPr/>
            <p:nvPr/>
          </p:nvGrpSpPr>
          <p:grpSpPr bwMode="auto">
            <a:xfrm>
              <a:off x="1743165" y="3609863"/>
              <a:ext cx="1058400" cy="559044"/>
              <a:chOff x="8859854" y="2937852"/>
              <a:chExt cx="1571636" cy="769543"/>
            </a:xfrm>
          </p:grpSpPr>
          <p:sp>
            <p:nvSpPr>
              <p:cNvPr id="101" name="矩形 100"/>
              <p:cNvSpPr/>
              <p:nvPr/>
            </p:nvSpPr>
            <p:spPr>
              <a:xfrm>
                <a:off x="8859854" y="2937852"/>
                <a:ext cx="1571636" cy="175814"/>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sp>
            <p:nvSpPr>
              <p:cNvPr id="102" name="矩形 101"/>
              <p:cNvSpPr/>
              <p:nvPr/>
            </p:nvSpPr>
            <p:spPr>
              <a:xfrm>
                <a:off x="8859854" y="3163146"/>
                <a:ext cx="1571636" cy="544249"/>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grpSp>
        <p:sp>
          <p:nvSpPr>
            <p:cNvPr id="100" name="TextBox 79"/>
            <p:cNvSpPr txBox="1"/>
            <p:nvPr/>
          </p:nvSpPr>
          <p:spPr>
            <a:xfrm>
              <a:off x="1770021" y="3771496"/>
              <a:ext cx="1041727" cy="341912"/>
            </a:xfrm>
            <a:prstGeom prst="rect">
              <a:avLst/>
            </a:prstGeom>
            <a:noFill/>
            <a:effectLst/>
          </p:spPr>
          <p:txBody>
            <a:bodyPr wrap="square">
              <a:spAutoFit/>
            </a:bodyPr>
            <a:lstStyle/>
            <a:p>
              <a:pPr fontAlgn="auto">
                <a:spcBef>
                  <a:spcPts val="0"/>
                </a:spcBef>
                <a:spcAft>
                  <a:spcPts val="0"/>
                </a:spcAft>
                <a:defRPr/>
              </a:pPr>
              <a:r>
                <a:rPr lang="en-US" altLang="zh-CN" sz="1200" b="1" dirty="0" smtClean="0">
                  <a:solidFill>
                    <a:schemeClr val="tx1">
                      <a:lumMod val="95000"/>
                      <a:lumOff val="5000"/>
                    </a:schemeClr>
                  </a:solidFill>
                  <a:latin typeface="微软雅黑" panose="020B0503020204020204" pitchFamily="34" charset="-122"/>
                  <a:ea typeface="微软雅黑" panose="020B0503020204020204" pitchFamily="34" charset="-122"/>
                </a:rPr>
                <a:t>IT</a:t>
              </a:r>
              <a:r>
                <a:rPr lang="zh-CN" altLang="en-US" sz="1200" b="1" dirty="0" smtClean="0">
                  <a:solidFill>
                    <a:schemeClr val="tx1">
                      <a:lumMod val="95000"/>
                      <a:lumOff val="5000"/>
                    </a:schemeClr>
                  </a:solidFill>
                  <a:latin typeface="微软雅黑" panose="020B0503020204020204" pitchFamily="34" charset="-122"/>
                  <a:ea typeface="微软雅黑" panose="020B0503020204020204" pitchFamily="34" charset="-122"/>
                </a:rPr>
                <a:t>专业</a:t>
              </a:r>
              <a:endParaRPr lang="en-US" altLang="zh-CN" sz="12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200" b="1" dirty="0" smtClean="0">
                  <a:solidFill>
                    <a:schemeClr val="tx1">
                      <a:lumMod val="95000"/>
                      <a:lumOff val="5000"/>
                    </a:schemeClr>
                  </a:solidFill>
                  <a:latin typeface="微软雅黑" panose="020B0503020204020204" pitchFamily="34" charset="-122"/>
                  <a:ea typeface="微软雅黑" panose="020B0503020204020204" pitchFamily="34" charset="-122"/>
                </a:rPr>
                <a:t>主管工程师</a:t>
              </a:r>
              <a:endPar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103" name="组合 109"/>
          <p:cNvGrpSpPr/>
          <p:nvPr/>
        </p:nvGrpSpPr>
        <p:grpSpPr bwMode="auto">
          <a:xfrm>
            <a:off x="3394623" y="4600706"/>
            <a:ext cx="1083264" cy="1487777"/>
            <a:chOff x="1743165" y="4640423"/>
            <a:chExt cx="1058400" cy="1334519"/>
          </a:xfrm>
        </p:grpSpPr>
        <p:grpSp>
          <p:nvGrpSpPr>
            <p:cNvPr id="104" name="组合 44"/>
            <p:cNvGrpSpPr/>
            <p:nvPr/>
          </p:nvGrpSpPr>
          <p:grpSpPr bwMode="auto">
            <a:xfrm>
              <a:off x="1743165" y="4640423"/>
              <a:ext cx="1058400" cy="1334519"/>
              <a:chOff x="8859854" y="2885563"/>
              <a:chExt cx="1571636" cy="2524257"/>
            </a:xfrm>
          </p:grpSpPr>
          <p:sp>
            <p:nvSpPr>
              <p:cNvPr id="106" name="矩形 105"/>
              <p:cNvSpPr/>
              <p:nvPr/>
            </p:nvSpPr>
            <p:spPr>
              <a:xfrm>
                <a:off x="8859854" y="3162029"/>
                <a:ext cx="1571636" cy="2247791"/>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sp>
            <p:nvSpPr>
              <p:cNvPr id="107" name="矩形 106"/>
              <p:cNvSpPr/>
              <p:nvPr/>
            </p:nvSpPr>
            <p:spPr>
              <a:xfrm>
                <a:off x="8859854" y="2885563"/>
                <a:ext cx="1571636" cy="294497"/>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grpSp>
        <p:sp>
          <p:nvSpPr>
            <p:cNvPr id="105" name="TextBox 82"/>
            <p:cNvSpPr txBox="1">
              <a:spLocks noChangeArrowheads="1"/>
            </p:cNvSpPr>
            <p:nvPr/>
          </p:nvSpPr>
          <p:spPr bwMode="auto">
            <a:xfrm>
              <a:off x="1812798" y="5066454"/>
              <a:ext cx="913983" cy="891374"/>
            </a:xfrm>
            <a:prstGeom prst="rect">
              <a:avLst/>
            </a:prstGeom>
            <a:noFill/>
            <a:ln w="9525">
              <a:noFill/>
              <a:miter lim="800000"/>
            </a:ln>
          </p:spPr>
          <p:txBody>
            <a:bodyPr>
              <a:spAutoFit/>
            </a:bodyPr>
            <a:lstStyle/>
            <a:p>
              <a:pPr>
                <a:lnSpc>
                  <a:spcPct val="150000"/>
                </a:lnSpc>
              </a:pPr>
              <a:r>
                <a:rPr lang="zh-CN" altLang="en-US" sz="1200" b="1" dirty="0">
                  <a:solidFill>
                    <a:srgbClr val="C00000"/>
                  </a:solidFill>
                  <a:latin typeface="微软雅黑" panose="020B0503020204020204" pitchFamily="34" charset="-122"/>
                  <a:ea typeface="微软雅黑" panose="020B0503020204020204" pitchFamily="34" charset="-122"/>
                </a:rPr>
                <a:t>暖通</a:t>
              </a:r>
              <a:r>
                <a:rPr lang="zh-CN" altLang="en-US" sz="1200" b="1" dirty="0" smtClean="0">
                  <a:solidFill>
                    <a:srgbClr val="C00000"/>
                  </a:solidFill>
                  <a:latin typeface="微软雅黑" panose="020B0503020204020204" pitchFamily="34" charset="-122"/>
                  <a:ea typeface="微软雅黑" panose="020B0503020204020204" pitchFamily="34" charset="-122"/>
                </a:rPr>
                <a:t>技术一线运维</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grpSp>
      <p:grpSp>
        <p:nvGrpSpPr>
          <p:cNvPr id="108" name="组合 108"/>
          <p:cNvGrpSpPr/>
          <p:nvPr/>
        </p:nvGrpSpPr>
        <p:grpSpPr bwMode="auto">
          <a:xfrm>
            <a:off x="5992314" y="3495671"/>
            <a:ext cx="1211708" cy="733060"/>
            <a:chOff x="3479732" y="3588810"/>
            <a:chExt cx="1058400" cy="580096"/>
          </a:xfrm>
        </p:grpSpPr>
        <p:grpSp>
          <p:nvGrpSpPr>
            <p:cNvPr id="109" name="组合 41"/>
            <p:cNvGrpSpPr/>
            <p:nvPr/>
          </p:nvGrpSpPr>
          <p:grpSpPr bwMode="auto">
            <a:xfrm>
              <a:off x="3479732" y="3588810"/>
              <a:ext cx="1058400" cy="580096"/>
              <a:chOff x="8859854" y="2908873"/>
              <a:chExt cx="1571636" cy="798522"/>
            </a:xfrm>
          </p:grpSpPr>
          <p:sp>
            <p:nvSpPr>
              <p:cNvPr id="111" name="矩形 110"/>
              <p:cNvSpPr/>
              <p:nvPr/>
            </p:nvSpPr>
            <p:spPr>
              <a:xfrm>
                <a:off x="8859854" y="3162650"/>
                <a:ext cx="1571636" cy="544745"/>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sp>
            <p:nvSpPr>
              <p:cNvPr id="112" name="矩形 111"/>
              <p:cNvSpPr/>
              <p:nvPr/>
            </p:nvSpPr>
            <p:spPr>
              <a:xfrm>
                <a:off x="8859854" y="2908873"/>
                <a:ext cx="1571636" cy="247213"/>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grpSp>
        <p:sp>
          <p:nvSpPr>
            <p:cNvPr id="110" name="TextBox 80"/>
            <p:cNvSpPr txBox="1"/>
            <p:nvPr/>
          </p:nvSpPr>
          <p:spPr>
            <a:xfrm>
              <a:off x="3493375" y="3758866"/>
              <a:ext cx="999689" cy="400565"/>
            </a:xfrm>
            <a:prstGeom prst="rect">
              <a:avLst/>
            </a:prstGeom>
            <a:noFill/>
            <a:effectLst/>
          </p:spPr>
          <p:txBody>
            <a:bodyPr>
              <a:spAutoFit/>
            </a:bodyPr>
            <a:lstStyle/>
            <a:p>
              <a:pPr fontAlgn="auto">
                <a:spcBef>
                  <a:spcPts val="0"/>
                </a:spcBef>
                <a:spcAft>
                  <a:spcPts val="0"/>
                </a:spcAft>
                <a:defRPr/>
              </a:pPr>
              <a:r>
                <a:rPr lang="zh-CN" altLang="en-US" sz="1200" b="1" dirty="0" smtClean="0">
                  <a:solidFill>
                    <a:schemeClr val="tx1">
                      <a:lumMod val="95000"/>
                      <a:lumOff val="5000"/>
                    </a:schemeClr>
                  </a:solidFill>
                  <a:latin typeface="微软雅黑" panose="020B0503020204020204" pitchFamily="34" charset="-122"/>
                  <a:ea typeface="微软雅黑" panose="020B0503020204020204" pitchFamily="34" charset="-122"/>
                </a:rPr>
                <a:t>质量管理</a:t>
              </a:r>
              <a:endParaRPr lang="en-US" altLang="zh-CN" sz="12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主管</a:t>
              </a:r>
              <a:r>
                <a:rPr lang="zh-CN" altLang="en-US" sz="1200" b="1" dirty="0" smtClean="0">
                  <a:solidFill>
                    <a:schemeClr val="tx1">
                      <a:lumMod val="95000"/>
                      <a:lumOff val="5000"/>
                    </a:schemeClr>
                  </a:solidFill>
                  <a:latin typeface="微软雅黑" panose="020B0503020204020204" pitchFamily="34" charset="-122"/>
                  <a:ea typeface="微软雅黑" panose="020B0503020204020204" pitchFamily="34" charset="-122"/>
                </a:rPr>
                <a:t>工程师</a:t>
              </a:r>
              <a:endPar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113" name="组合 95"/>
          <p:cNvGrpSpPr/>
          <p:nvPr/>
        </p:nvGrpSpPr>
        <p:grpSpPr bwMode="auto">
          <a:xfrm>
            <a:off x="3900195" y="959450"/>
            <a:ext cx="1676400" cy="610547"/>
            <a:chOff x="3233613" y="1357298"/>
            <a:chExt cx="1676723" cy="610414"/>
          </a:xfrm>
        </p:grpSpPr>
        <p:grpSp>
          <p:nvGrpSpPr>
            <p:cNvPr id="114" name="组合 8"/>
            <p:cNvGrpSpPr/>
            <p:nvPr/>
          </p:nvGrpSpPr>
          <p:grpSpPr bwMode="auto">
            <a:xfrm>
              <a:off x="3233613" y="1357298"/>
              <a:ext cx="1676723" cy="595182"/>
              <a:chOff x="8859854" y="2885563"/>
              <a:chExt cx="1571636" cy="1125793"/>
            </a:xfrm>
          </p:grpSpPr>
          <p:sp>
            <p:nvSpPr>
              <p:cNvPr id="116" name="矩形 9"/>
              <p:cNvSpPr/>
              <p:nvPr/>
            </p:nvSpPr>
            <p:spPr>
              <a:xfrm>
                <a:off x="8859854" y="3161758"/>
                <a:ext cx="1571636" cy="849598"/>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000" dirty="0" smtClean="0">
                    <a:solidFill>
                      <a:schemeClr val="tx1"/>
                    </a:solidFill>
                    <a:ea typeface="微软雅黑" panose="020B0503020204020204" pitchFamily="34" charset="-122"/>
                  </a:rPr>
                  <a:t>   运维经理</a:t>
                </a:r>
                <a:endParaRPr lang="zh-CN" altLang="en-US" sz="2000" dirty="0">
                  <a:solidFill>
                    <a:schemeClr val="tx1"/>
                  </a:solidFill>
                  <a:ea typeface="微软雅黑" panose="020B0503020204020204" pitchFamily="34" charset="-122"/>
                </a:endParaRPr>
              </a:p>
            </p:txBody>
          </p:sp>
          <p:sp>
            <p:nvSpPr>
              <p:cNvPr id="117" name="矩形 10"/>
              <p:cNvSpPr/>
              <p:nvPr/>
            </p:nvSpPr>
            <p:spPr>
              <a:xfrm>
                <a:off x="8859854" y="2885563"/>
                <a:ext cx="1571636" cy="294207"/>
              </a:xfrm>
              <a:prstGeom prst="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6200000" scaled="1"/>
                <a:tileRect/>
              </a:gradFill>
              <a:ln w="190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grpSp>
        <p:sp>
          <p:nvSpPr>
            <p:cNvPr id="115" name="TextBox 71"/>
            <p:cNvSpPr txBox="1"/>
            <p:nvPr/>
          </p:nvSpPr>
          <p:spPr>
            <a:xfrm>
              <a:off x="3838567" y="1721704"/>
              <a:ext cx="828835" cy="246008"/>
            </a:xfrm>
            <a:prstGeom prst="rect">
              <a:avLst/>
            </a:prstGeom>
            <a:noFill/>
            <a:effectLst>
              <a:outerShdw blurRad="50800" dist="38100" dir="5400000" algn="t" rotWithShape="0">
                <a:prstClr val="black">
                  <a:alpha val="40000"/>
                </a:prstClr>
              </a:outerShdw>
            </a:effectLst>
          </p:spPr>
          <p:txBody>
            <a:bodyPr>
              <a:spAutoFit/>
            </a:bodyPr>
            <a:lstStyle/>
            <a:p>
              <a:endParaRPr lang="zh-CN" altLang="en-US" sz="1000">
                <a:solidFill>
                  <a:srgbClr val="0D0D0D"/>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118" name="组合 126"/>
          <p:cNvGrpSpPr/>
          <p:nvPr/>
        </p:nvGrpSpPr>
        <p:grpSpPr bwMode="auto">
          <a:xfrm>
            <a:off x="2127912" y="3479970"/>
            <a:ext cx="1154149" cy="740866"/>
            <a:chOff x="602779" y="3626616"/>
            <a:chExt cx="1051552" cy="576497"/>
          </a:xfrm>
        </p:grpSpPr>
        <p:grpSp>
          <p:nvGrpSpPr>
            <p:cNvPr id="119" name="组合 65"/>
            <p:cNvGrpSpPr/>
            <p:nvPr/>
          </p:nvGrpSpPr>
          <p:grpSpPr bwMode="auto">
            <a:xfrm>
              <a:off x="602779" y="3626616"/>
              <a:ext cx="1040260" cy="542292"/>
              <a:chOff x="8856090" y="2960912"/>
              <a:chExt cx="1575400" cy="746483"/>
            </a:xfrm>
          </p:grpSpPr>
          <p:sp>
            <p:nvSpPr>
              <p:cNvPr id="121" name="矩形 120"/>
              <p:cNvSpPr/>
              <p:nvPr/>
            </p:nvSpPr>
            <p:spPr>
              <a:xfrm>
                <a:off x="8859854" y="3163145"/>
                <a:ext cx="1571636" cy="544250"/>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sp>
            <p:nvSpPr>
              <p:cNvPr id="122" name="矩形 121"/>
              <p:cNvSpPr/>
              <p:nvPr/>
            </p:nvSpPr>
            <p:spPr>
              <a:xfrm>
                <a:off x="8856090" y="2960912"/>
                <a:ext cx="1571636" cy="246988"/>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grpSp>
        <p:sp>
          <p:nvSpPr>
            <p:cNvPr id="120" name="TextBox 130"/>
            <p:cNvSpPr txBox="1"/>
            <p:nvPr/>
          </p:nvSpPr>
          <p:spPr>
            <a:xfrm>
              <a:off x="616911" y="3802912"/>
              <a:ext cx="1037420" cy="400201"/>
            </a:xfrm>
            <a:prstGeom prst="rect">
              <a:avLst/>
            </a:prstGeom>
            <a:noFill/>
            <a:effectLst/>
          </p:spPr>
          <p:txBody>
            <a:bodyPr wrap="square">
              <a:spAutoFit/>
            </a:bodyPr>
            <a:lstStyle/>
            <a:p>
              <a:pPr fontAlgn="auto">
                <a:spcBef>
                  <a:spcPts val="0"/>
                </a:spcBef>
                <a:spcAft>
                  <a:spcPts val="0"/>
                </a:spcAft>
                <a:defRPr/>
              </a:pPr>
              <a:r>
                <a:rPr lang="zh-CN" altLang="en-US" sz="1000" b="1" dirty="0">
                  <a:solidFill>
                    <a:schemeClr val="tx1">
                      <a:lumMod val="95000"/>
                      <a:lumOff val="5000"/>
                    </a:schemeClr>
                  </a:solidFill>
                  <a:latin typeface="微软雅黑" panose="020B0503020204020204" pitchFamily="34" charset="-122"/>
                  <a:ea typeface="微软雅黑" panose="020B0503020204020204" pitchFamily="34" charset="-122"/>
                </a:rPr>
                <a:t>供变</a:t>
              </a:r>
              <a:r>
                <a:rPr lang="zh-CN" altLang="en-US" sz="1000" b="1" dirty="0" smtClean="0">
                  <a:solidFill>
                    <a:schemeClr val="tx1">
                      <a:lumMod val="95000"/>
                      <a:lumOff val="5000"/>
                    </a:schemeClr>
                  </a:solidFill>
                  <a:latin typeface="微软雅黑" panose="020B0503020204020204" pitchFamily="34" charset="-122"/>
                  <a:ea typeface="微软雅黑" panose="020B0503020204020204" pitchFamily="34" charset="-122"/>
                </a:rPr>
                <a:t>电专业</a:t>
              </a:r>
              <a:endParaRPr lang="en-US" altLang="zh-CN" sz="10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000" b="1" dirty="0" smtClean="0">
                  <a:solidFill>
                    <a:schemeClr val="tx1">
                      <a:lumMod val="95000"/>
                      <a:lumOff val="5000"/>
                    </a:schemeClr>
                  </a:solidFill>
                  <a:latin typeface="微软雅黑" panose="020B0503020204020204" pitchFamily="34" charset="-122"/>
                  <a:ea typeface="微软雅黑" panose="020B0503020204020204" pitchFamily="34" charset="-122"/>
                </a:rPr>
                <a:t>主管工程师</a:t>
              </a:r>
              <a:endParaRPr lang="zh-CN" altLang="en-US" sz="1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123" name="组合 142"/>
          <p:cNvGrpSpPr/>
          <p:nvPr/>
        </p:nvGrpSpPr>
        <p:grpSpPr bwMode="auto">
          <a:xfrm>
            <a:off x="3343733" y="3455513"/>
            <a:ext cx="1134154" cy="755297"/>
            <a:chOff x="1664961" y="3597277"/>
            <a:chExt cx="1136604" cy="571629"/>
          </a:xfrm>
        </p:grpSpPr>
        <p:grpSp>
          <p:nvGrpSpPr>
            <p:cNvPr id="124" name="组合 62"/>
            <p:cNvGrpSpPr/>
            <p:nvPr/>
          </p:nvGrpSpPr>
          <p:grpSpPr bwMode="auto">
            <a:xfrm>
              <a:off x="1743165" y="3597277"/>
              <a:ext cx="1058400" cy="571629"/>
              <a:chOff x="8859854" y="2920528"/>
              <a:chExt cx="1571636" cy="786867"/>
            </a:xfrm>
          </p:grpSpPr>
          <p:sp>
            <p:nvSpPr>
              <p:cNvPr id="126" name="矩形 125"/>
              <p:cNvSpPr/>
              <p:nvPr/>
            </p:nvSpPr>
            <p:spPr>
              <a:xfrm>
                <a:off x="8859854" y="2920528"/>
                <a:ext cx="1571636" cy="246988"/>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sp>
            <p:nvSpPr>
              <p:cNvPr id="127" name="矩形 126"/>
              <p:cNvSpPr/>
              <p:nvPr/>
            </p:nvSpPr>
            <p:spPr>
              <a:xfrm>
                <a:off x="8859854" y="3163145"/>
                <a:ext cx="1571636" cy="544250"/>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grpSp>
        <p:sp>
          <p:nvSpPr>
            <p:cNvPr id="125" name="TextBox 144"/>
            <p:cNvSpPr txBox="1"/>
            <p:nvPr/>
          </p:nvSpPr>
          <p:spPr>
            <a:xfrm>
              <a:off x="1664961" y="3773578"/>
              <a:ext cx="1052729" cy="349400"/>
            </a:xfrm>
            <a:prstGeom prst="rect">
              <a:avLst/>
            </a:prstGeom>
            <a:noFill/>
            <a:effectLst/>
          </p:spPr>
          <p:txBody>
            <a:bodyPr wrap="square">
              <a:spAutoFit/>
            </a:bodyPr>
            <a:lstStyle/>
            <a:p>
              <a:pPr fontAlgn="auto">
                <a:spcBef>
                  <a:spcPts val="0"/>
                </a:spcBef>
                <a:spcAft>
                  <a:spcPts val="0"/>
                </a:spcAft>
                <a:defRPr/>
              </a:pPr>
              <a:r>
                <a:rPr lang="zh-CN" altLang="en-US" sz="1200" b="1" dirty="0" smtClean="0">
                  <a:solidFill>
                    <a:schemeClr val="tx1">
                      <a:lumMod val="95000"/>
                      <a:lumOff val="5000"/>
                    </a:schemeClr>
                  </a:solidFill>
                  <a:latin typeface="微软雅黑" panose="020B0503020204020204" pitchFamily="34" charset="-122"/>
                  <a:ea typeface="微软雅黑" panose="020B0503020204020204" pitchFamily="34" charset="-122"/>
                </a:rPr>
                <a:t> 制冷专业</a:t>
              </a:r>
              <a:endParaRPr lang="en-US" altLang="zh-CN" sz="12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zh-CN" altLang="en-US" sz="1200" b="1" dirty="0" smtClean="0">
                  <a:solidFill>
                    <a:schemeClr val="tx1">
                      <a:lumMod val="95000"/>
                      <a:lumOff val="5000"/>
                    </a:schemeClr>
                  </a:solidFill>
                  <a:latin typeface="微软雅黑" panose="020B0503020204020204" pitchFamily="34" charset="-122"/>
                  <a:ea typeface="微软雅黑" panose="020B0503020204020204" pitchFamily="34" charset="-122"/>
                </a:rPr>
                <a:t> 主管工程师</a:t>
              </a:r>
              <a:endPar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128" name="组合 147"/>
          <p:cNvGrpSpPr/>
          <p:nvPr/>
        </p:nvGrpSpPr>
        <p:grpSpPr bwMode="auto">
          <a:xfrm>
            <a:off x="4644049" y="3471108"/>
            <a:ext cx="1207351" cy="739252"/>
            <a:chOff x="3479732" y="3588810"/>
            <a:chExt cx="1058400" cy="580096"/>
          </a:xfrm>
        </p:grpSpPr>
        <p:grpSp>
          <p:nvGrpSpPr>
            <p:cNvPr id="129" name="组合 41"/>
            <p:cNvGrpSpPr/>
            <p:nvPr/>
          </p:nvGrpSpPr>
          <p:grpSpPr bwMode="auto">
            <a:xfrm>
              <a:off x="3479732" y="3588810"/>
              <a:ext cx="1058400" cy="580096"/>
              <a:chOff x="8859854" y="2908873"/>
              <a:chExt cx="1571636" cy="798522"/>
            </a:xfrm>
          </p:grpSpPr>
          <p:sp>
            <p:nvSpPr>
              <p:cNvPr id="131" name="矩形 130"/>
              <p:cNvSpPr/>
              <p:nvPr/>
            </p:nvSpPr>
            <p:spPr>
              <a:xfrm>
                <a:off x="8859854" y="3162650"/>
                <a:ext cx="1571636" cy="544745"/>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sp>
            <p:nvSpPr>
              <p:cNvPr id="132" name="矩形 131"/>
              <p:cNvSpPr/>
              <p:nvPr/>
            </p:nvSpPr>
            <p:spPr>
              <a:xfrm>
                <a:off x="8859854" y="2908873"/>
                <a:ext cx="1571636" cy="247214"/>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16200000" scaled="1"/>
                <a:tileRect/>
              </a:gradFill>
              <a:ln w="190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grpSp>
        <p:sp>
          <p:nvSpPr>
            <p:cNvPr id="130" name="TextBox 149"/>
            <p:cNvSpPr txBox="1"/>
            <p:nvPr/>
          </p:nvSpPr>
          <p:spPr>
            <a:xfrm>
              <a:off x="3531559" y="3757250"/>
              <a:ext cx="998611" cy="362272"/>
            </a:xfrm>
            <a:prstGeom prst="rect">
              <a:avLst/>
            </a:prstGeom>
            <a:noFill/>
            <a:effectLst/>
          </p:spPr>
          <p:txBody>
            <a:bodyPr wrap="square">
              <a:spAutoFit/>
            </a:bodyPr>
            <a:lstStyle/>
            <a:p>
              <a:pPr fontAlgn="auto">
                <a:spcBef>
                  <a:spcPts val="0"/>
                </a:spcBef>
                <a:spcAft>
                  <a:spcPts val="0"/>
                </a:spcAft>
                <a:defRPr/>
              </a:pPr>
              <a:r>
                <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rPr>
                <a:t>安、</a:t>
              </a:r>
              <a:r>
                <a:rPr lang="zh-CN" altLang="en-US" sz="1200" b="1" dirty="0" smtClean="0">
                  <a:solidFill>
                    <a:schemeClr val="tx1">
                      <a:lumMod val="95000"/>
                      <a:lumOff val="5000"/>
                    </a:schemeClr>
                  </a:solidFill>
                  <a:latin typeface="微软雅黑" panose="020B0503020204020204" pitchFamily="34" charset="-122"/>
                  <a:ea typeface="微软雅黑" panose="020B0503020204020204" pitchFamily="34" charset="-122"/>
                </a:rPr>
                <a:t>消防业主管工程师</a:t>
              </a:r>
              <a:endParaRPr lang="zh-CN" altLang="en-US" sz="12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33" name="矩形 132"/>
          <p:cNvSpPr/>
          <p:nvPr/>
        </p:nvSpPr>
        <p:spPr bwMode="auto">
          <a:xfrm>
            <a:off x="6564034" y="1142432"/>
            <a:ext cx="1279976" cy="421042"/>
          </a:xfrm>
          <a:prstGeom prst="rect">
            <a:avLst/>
          </a:prstGeom>
          <a:solidFill>
            <a:schemeClr val="bg1"/>
          </a:solidFill>
          <a:ln w="19050">
            <a:solidFill>
              <a:schemeClr val="bg1">
                <a:lumMod val="85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1200" dirty="0" smtClean="0">
                <a:solidFill>
                  <a:srgbClr val="0070C0"/>
                </a:solidFill>
                <a:ea typeface="微软雅黑" panose="020B0503020204020204" pitchFamily="34" charset="-122"/>
              </a:rPr>
              <a:t>专家团队</a:t>
            </a:r>
            <a:endParaRPr lang="en-US" altLang="zh-CN" sz="1200" dirty="0" smtClean="0">
              <a:solidFill>
                <a:srgbClr val="0070C0"/>
              </a:solidFill>
              <a:ea typeface="微软雅黑" panose="020B0503020204020204" pitchFamily="34" charset="-122"/>
            </a:endParaRPr>
          </a:p>
          <a:p>
            <a:r>
              <a:rPr lang="zh-CN" altLang="en-US" sz="1200" dirty="0" smtClean="0">
                <a:solidFill>
                  <a:srgbClr val="0070C0"/>
                </a:solidFill>
                <a:ea typeface="微软雅黑" panose="020B0503020204020204" pitchFamily="34" charset="-122"/>
              </a:rPr>
              <a:t>各部门支援</a:t>
            </a:r>
            <a:endParaRPr lang="zh-CN" altLang="en-US" sz="1200" dirty="0">
              <a:solidFill>
                <a:srgbClr val="0070C0"/>
              </a:solidFill>
              <a:ea typeface="微软雅黑" panose="020B0503020204020204" pitchFamily="34" charset="-122"/>
            </a:endParaRPr>
          </a:p>
        </p:txBody>
      </p:sp>
      <p:cxnSp>
        <p:nvCxnSpPr>
          <p:cNvPr id="134" name="直接连接符 133"/>
          <p:cNvCxnSpPr/>
          <p:nvPr/>
        </p:nvCxnSpPr>
        <p:spPr>
          <a:xfrm flipH="1">
            <a:off x="2773317" y="2774789"/>
            <a:ext cx="5035623" cy="3833"/>
          </a:xfrm>
          <a:prstGeom prst="line">
            <a:avLst/>
          </a:prstGeom>
          <a:ln w="28575">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6" name="矩形 135"/>
          <p:cNvSpPr/>
          <p:nvPr/>
        </p:nvSpPr>
        <p:spPr bwMode="auto">
          <a:xfrm>
            <a:off x="6540913" y="922482"/>
            <a:ext cx="1303097" cy="213044"/>
          </a:xfrm>
          <a:prstGeom prst="rect">
            <a:avLst/>
          </a:prstGeom>
          <a:solidFill>
            <a:schemeClr val="tx2">
              <a:lumMod val="60000"/>
              <a:lumOff val="40000"/>
            </a:schemeClr>
          </a:solidFill>
          <a:ln w="19050">
            <a:solidFill>
              <a:schemeClr val="tx2">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000"/>
          </a:p>
        </p:txBody>
      </p:sp>
      <p:cxnSp>
        <p:nvCxnSpPr>
          <p:cNvPr id="140" name="直接箭头连接符 139"/>
          <p:cNvCxnSpPr/>
          <p:nvPr/>
        </p:nvCxnSpPr>
        <p:spPr>
          <a:xfrm>
            <a:off x="7797923" y="2756139"/>
            <a:ext cx="11017" cy="6889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p:cNvCxnSpPr/>
          <p:nvPr/>
        </p:nvCxnSpPr>
        <p:spPr>
          <a:xfrm>
            <a:off x="2773317" y="2754573"/>
            <a:ext cx="11017" cy="6889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4" name="直接箭头连接符 143"/>
          <p:cNvCxnSpPr>
            <a:endCxn id="94" idx="0"/>
          </p:cNvCxnSpPr>
          <p:nvPr/>
        </p:nvCxnSpPr>
        <p:spPr>
          <a:xfrm>
            <a:off x="2710236" y="4216758"/>
            <a:ext cx="1" cy="858609"/>
          </a:xfrm>
          <a:prstGeom prst="straightConnector1">
            <a:avLst/>
          </a:prstGeom>
          <a:ln w="381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a:off x="3961735" y="4256904"/>
            <a:ext cx="1" cy="858609"/>
          </a:xfrm>
          <a:prstGeom prst="straightConnector1">
            <a:avLst/>
          </a:prstGeom>
          <a:ln w="381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5172684" y="4245005"/>
            <a:ext cx="1" cy="858609"/>
          </a:xfrm>
          <a:prstGeom prst="straightConnector1">
            <a:avLst/>
          </a:prstGeom>
          <a:ln w="38100">
            <a:solidFill>
              <a:srgbClr val="0066FF"/>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a:off x="3908776" y="2801505"/>
            <a:ext cx="11017" cy="6889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a:off x="5328198" y="2832208"/>
            <a:ext cx="11017" cy="6889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p:nvPr/>
        </p:nvCxnSpPr>
        <p:spPr>
          <a:xfrm>
            <a:off x="6662464" y="2783762"/>
            <a:ext cx="11017" cy="6889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4738395" y="1565997"/>
            <a:ext cx="0" cy="12764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a:endCxn id="133" idx="1"/>
          </p:cNvCxnSpPr>
          <p:nvPr/>
        </p:nvCxnSpPr>
        <p:spPr>
          <a:xfrm flipV="1">
            <a:off x="5576595" y="1352953"/>
            <a:ext cx="987439" cy="162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6" name="矩形 155"/>
          <p:cNvSpPr/>
          <p:nvPr/>
        </p:nvSpPr>
        <p:spPr>
          <a:xfrm>
            <a:off x="751316" y="429523"/>
            <a:ext cx="3262432" cy="400110"/>
          </a:xfrm>
          <a:prstGeom prst="rect">
            <a:avLst/>
          </a:prstGeom>
        </p:spPr>
        <p:txBody>
          <a:bodyPr wrap="none">
            <a:spAutoFit/>
          </a:bodyPr>
          <a:lstStyle/>
          <a:p>
            <a:pPr algn="l"/>
            <a:r>
              <a:rPr lang="zh-CN" altLang="en-US" sz="2000" b="1" dirty="0" smtClean="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数据</a:t>
            </a:r>
            <a:r>
              <a:rPr lang="zh-CN" altLang="en-US" sz="2000" b="1"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中心运维管理</a:t>
            </a:r>
            <a:r>
              <a:rPr lang="zh-CN" altLang="en-US" sz="2000" b="1" dirty="0" smtClean="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团队构架</a:t>
            </a:r>
            <a:endParaRPr lang="zh-CN" altLang="en-US" sz="2000" b="1"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12"/>
          <p:cNvGrpSpPr/>
          <p:nvPr/>
        </p:nvGrpSpPr>
        <p:grpSpPr bwMode="auto">
          <a:xfrm>
            <a:off x="1617261" y="1167788"/>
            <a:ext cx="9597910" cy="5244029"/>
            <a:chOff x="0" y="1571046"/>
            <a:chExt cx="9144000" cy="4429132"/>
          </a:xfrm>
        </p:grpSpPr>
        <p:pic>
          <p:nvPicPr>
            <p:cNvPr id="10" name="图片 8" descr="团队1.jpg"/>
            <p:cNvPicPr>
              <a:picLocks noChangeAspect="1"/>
            </p:cNvPicPr>
            <p:nvPr/>
          </p:nvPicPr>
          <p:blipFill>
            <a:blip r:embed="rId1"/>
            <a:srcRect/>
            <a:stretch>
              <a:fillRect/>
            </a:stretch>
          </p:blipFill>
          <p:spPr bwMode="auto">
            <a:xfrm>
              <a:off x="2353364" y="1571046"/>
              <a:ext cx="6790636" cy="4429132"/>
            </a:xfrm>
            <a:prstGeom prst="rect">
              <a:avLst/>
            </a:prstGeom>
            <a:noFill/>
            <a:ln w="9525">
              <a:noFill/>
              <a:miter lim="800000"/>
              <a:headEnd/>
              <a:tailEnd/>
            </a:ln>
            <a:scene3d>
              <a:camera prst="orthographicFront"/>
              <a:lightRig rig="threePt" dir="t"/>
            </a:scene3d>
            <a:sp3d>
              <a:bevelT prst="angle"/>
            </a:sp3d>
          </p:spPr>
        </p:pic>
        <p:pic>
          <p:nvPicPr>
            <p:cNvPr id="11" name="图片 9" descr="团队2.jpg"/>
            <p:cNvPicPr>
              <a:picLocks noChangeAspect="1"/>
            </p:cNvPicPr>
            <p:nvPr/>
          </p:nvPicPr>
          <p:blipFill>
            <a:blip r:embed="rId2"/>
            <a:srcRect/>
            <a:stretch>
              <a:fillRect/>
            </a:stretch>
          </p:blipFill>
          <p:spPr bwMode="auto">
            <a:xfrm>
              <a:off x="1500166" y="1571612"/>
              <a:ext cx="902390" cy="4428000"/>
            </a:xfrm>
            <a:prstGeom prst="rect">
              <a:avLst/>
            </a:prstGeom>
            <a:noFill/>
            <a:ln w="9525">
              <a:noFill/>
              <a:miter lim="800000"/>
              <a:headEnd/>
              <a:tailEnd/>
            </a:ln>
            <a:scene3d>
              <a:camera prst="orthographicFront"/>
              <a:lightRig rig="threePt" dir="t"/>
            </a:scene3d>
            <a:sp3d>
              <a:bevelT prst="angle"/>
            </a:sp3d>
          </p:spPr>
        </p:pic>
        <p:pic>
          <p:nvPicPr>
            <p:cNvPr id="12" name="图片 10" descr="团队2.jpg"/>
            <p:cNvPicPr>
              <a:picLocks noChangeAspect="1"/>
            </p:cNvPicPr>
            <p:nvPr/>
          </p:nvPicPr>
          <p:blipFill>
            <a:blip r:embed="rId2"/>
            <a:srcRect/>
            <a:stretch>
              <a:fillRect/>
            </a:stretch>
          </p:blipFill>
          <p:spPr bwMode="auto">
            <a:xfrm>
              <a:off x="785786" y="1571612"/>
              <a:ext cx="902390" cy="4428000"/>
            </a:xfrm>
            <a:prstGeom prst="rect">
              <a:avLst/>
            </a:prstGeom>
            <a:noFill/>
            <a:ln w="9525">
              <a:noFill/>
              <a:miter lim="800000"/>
              <a:headEnd/>
              <a:tailEnd/>
            </a:ln>
            <a:scene3d>
              <a:camera prst="orthographicFront"/>
              <a:lightRig rig="threePt" dir="t"/>
            </a:scene3d>
            <a:sp3d>
              <a:bevelT prst="angle"/>
            </a:sp3d>
          </p:spPr>
        </p:pic>
        <p:pic>
          <p:nvPicPr>
            <p:cNvPr id="13" name="图片 11" descr="团队2.jpg"/>
            <p:cNvPicPr>
              <a:picLocks noChangeAspect="1"/>
            </p:cNvPicPr>
            <p:nvPr/>
          </p:nvPicPr>
          <p:blipFill>
            <a:blip r:embed="rId2"/>
            <a:srcRect/>
            <a:stretch>
              <a:fillRect/>
            </a:stretch>
          </p:blipFill>
          <p:spPr bwMode="auto">
            <a:xfrm>
              <a:off x="0" y="1571612"/>
              <a:ext cx="902390" cy="4428000"/>
            </a:xfrm>
            <a:prstGeom prst="rect">
              <a:avLst/>
            </a:prstGeom>
            <a:noFill/>
            <a:ln w="9525">
              <a:noFill/>
              <a:miter lim="800000"/>
              <a:headEnd/>
              <a:tailEnd/>
            </a:ln>
            <a:scene3d>
              <a:camera prst="orthographicFront"/>
              <a:lightRig rig="threePt" dir="t"/>
            </a:scene3d>
            <a:sp3d>
              <a:bevelT prst="angle"/>
            </a:sp3d>
          </p:spPr>
        </p:pic>
      </p:grpSp>
      <p:grpSp>
        <p:nvGrpSpPr>
          <p:cNvPr id="2" name="组合 15"/>
          <p:cNvGrpSpPr/>
          <p:nvPr/>
        </p:nvGrpSpPr>
        <p:grpSpPr bwMode="auto">
          <a:xfrm>
            <a:off x="1908379" y="1509311"/>
            <a:ext cx="3313615" cy="4362679"/>
            <a:chOff x="6269652" y="3327418"/>
            <a:chExt cx="2160000" cy="2750261"/>
          </a:xfrm>
        </p:grpSpPr>
        <p:grpSp>
          <p:nvGrpSpPr>
            <p:cNvPr id="3" name="组合 13"/>
            <p:cNvGrpSpPr/>
            <p:nvPr/>
          </p:nvGrpSpPr>
          <p:grpSpPr bwMode="auto">
            <a:xfrm>
              <a:off x="6269652" y="3327418"/>
              <a:ext cx="2160000" cy="2750261"/>
              <a:chOff x="2648490" y="2276597"/>
              <a:chExt cx="2160000" cy="2750261"/>
            </a:xfrm>
          </p:grpSpPr>
          <p:sp>
            <p:nvSpPr>
              <p:cNvPr id="6" name="圆角矩形 5"/>
              <p:cNvSpPr/>
              <p:nvPr/>
            </p:nvSpPr>
            <p:spPr>
              <a:xfrm>
                <a:off x="2648490" y="2276597"/>
                <a:ext cx="2160000" cy="285752"/>
              </a:xfrm>
              <a:prstGeom prst="roundRect">
                <a:avLst/>
              </a:prstGeom>
              <a:gradFill flip="none" rotWithShape="1">
                <a:gsLst>
                  <a:gs pos="0">
                    <a:srgbClr val="0F5EBD">
                      <a:shade val="30000"/>
                      <a:satMod val="115000"/>
                    </a:srgbClr>
                  </a:gs>
                  <a:gs pos="50000">
                    <a:srgbClr val="0F5EBD">
                      <a:shade val="67500"/>
                      <a:satMod val="115000"/>
                    </a:srgbClr>
                  </a:gs>
                  <a:gs pos="100000">
                    <a:srgbClr val="0F5EBD">
                      <a:shade val="100000"/>
                      <a:satMod val="115000"/>
                    </a:srgbClr>
                  </a:gs>
                </a:gsLst>
                <a:lin ang="16200000" scaled="1"/>
                <a:tileRect/>
              </a:gradFill>
              <a:ln w="6350">
                <a:solidFill>
                  <a:schemeClr val="bg1">
                    <a:lumMod val="75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sp>
            <p:nvSpPr>
              <p:cNvPr id="7" name="圆角矩形 6"/>
              <p:cNvSpPr/>
              <p:nvPr/>
            </p:nvSpPr>
            <p:spPr>
              <a:xfrm>
                <a:off x="2648490" y="2598522"/>
                <a:ext cx="2160000" cy="2428336"/>
              </a:xfrm>
              <a:prstGeom prst="roundRect">
                <a:avLst>
                  <a:gd name="adj" fmla="val 2133"/>
                </a:avLst>
              </a:prstGeom>
              <a:solidFill>
                <a:schemeClr val="bg1"/>
              </a:solidFill>
              <a:ln w="9525">
                <a:solidFill>
                  <a:schemeClr val="bg1">
                    <a:lumMod val="7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p>
            </p:txBody>
          </p:sp>
        </p:grpSp>
        <p:sp>
          <p:nvSpPr>
            <p:cNvPr id="4" name="矩形 17"/>
            <p:cNvSpPr>
              <a:spLocks noChangeArrowheads="1"/>
            </p:cNvSpPr>
            <p:nvPr/>
          </p:nvSpPr>
          <p:spPr bwMode="auto">
            <a:xfrm>
              <a:off x="6286513" y="3746909"/>
              <a:ext cx="2090455" cy="2222231"/>
            </a:xfrm>
            <a:prstGeom prst="rect">
              <a:avLst/>
            </a:prstGeom>
            <a:solidFill>
              <a:schemeClr val="tx2">
                <a:lumMod val="60000"/>
                <a:lumOff val="40000"/>
              </a:schemeClr>
            </a:solidFill>
            <a:ln w="9525">
              <a:noFill/>
              <a:miter lim="800000"/>
            </a:ln>
          </p:spPr>
          <p:txBody>
            <a:bodyPr>
              <a:spAutoFit/>
            </a:bodyPr>
            <a:lstStyle/>
            <a:p>
              <a:pPr marL="287655" indent="-107950" algn="l">
                <a:lnSpc>
                  <a:spcPct val="200000"/>
                </a:lnSpc>
                <a:buClr>
                  <a:srgbClr val="C00000"/>
                </a:buClr>
                <a:buFont typeface="Arial" panose="020B0604020202020204" pitchFamily="34" charset="0"/>
                <a:buChar char="•"/>
              </a:pPr>
              <a:r>
                <a:rPr lang="zh-CN" altLang="en-US" sz="1400" b="1" dirty="0">
                  <a:solidFill>
                    <a:schemeClr val="tx1"/>
                  </a:solidFill>
                  <a:latin typeface="微软雅黑" panose="020B0503020204020204" pitchFamily="34" charset="-122"/>
                  <a:ea typeface="微软雅黑" panose="020B0503020204020204" pitchFamily="34" charset="-122"/>
                </a:rPr>
                <a:t>一线团队：</a:t>
              </a:r>
              <a:r>
                <a:rPr lang="zh-CN" altLang="en-US" sz="1400" dirty="0">
                  <a:solidFill>
                    <a:schemeClr val="tx1"/>
                  </a:solidFill>
                  <a:latin typeface="微软雅黑" panose="020B0503020204020204" pitchFamily="34" charset="-122"/>
                  <a:ea typeface="微软雅黑" panose="020B0503020204020204" pitchFamily="34" charset="-122"/>
                </a:rPr>
                <a:t>基础设备设施运维技工（进行具体的设备设施运维工作）</a:t>
              </a:r>
              <a:endParaRPr lang="zh-CN" altLang="en-US" sz="1400" dirty="0">
                <a:solidFill>
                  <a:schemeClr val="tx1"/>
                </a:solidFill>
                <a:latin typeface="微软雅黑" panose="020B0503020204020204" pitchFamily="34" charset="-122"/>
                <a:ea typeface="微软雅黑" panose="020B0503020204020204" pitchFamily="34" charset="-122"/>
              </a:endParaRPr>
            </a:p>
            <a:p>
              <a:pPr marL="287655" indent="-107950" algn="l">
                <a:lnSpc>
                  <a:spcPct val="200000"/>
                </a:lnSpc>
                <a:buClr>
                  <a:srgbClr val="C00000"/>
                </a:buClr>
                <a:buFont typeface="Arial" panose="020B0604020202020204" pitchFamily="34" charset="0"/>
                <a:buChar char="•"/>
              </a:pPr>
              <a:r>
                <a:rPr lang="zh-CN" altLang="en-US" sz="1400" b="1" dirty="0">
                  <a:solidFill>
                    <a:schemeClr val="tx1"/>
                  </a:solidFill>
                  <a:latin typeface="微软雅黑" panose="020B0503020204020204" pitchFamily="34" charset="-122"/>
                  <a:ea typeface="微软雅黑" panose="020B0503020204020204" pitchFamily="34" charset="-122"/>
                </a:rPr>
                <a:t>二线团队：</a:t>
              </a:r>
              <a:r>
                <a:rPr lang="zh-CN" altLang="en-US" sz="1400" dirty="0">
                  <a:solidFill>
                    <a:schemeClr val="tx1"/>
                  </a:solidFill>
                  <a:latin typeface="微软雅黑" panose="020B0503020204020204" pitchFamily="34" charset="-122"/>
                  <a:ea typeface="微软雅黑" panose="020B0503020204020204" pitchFamily="34" charset="-122"/>
                </a:rPr>
                <a:t>基础设备设施运维工程师（对一线团队进行指导、监督、审核）</a:t>
              </a:r>
              <a:endParaRPr lang="zh-CN" altLang="en-US" sz="1400" dirty="0">
                <a:solidFill>
                  <a:schemeClr val="tx1"/>
                </a:solidFill>
                <a:latin typeface="微软雅黑" panose="020B0503020204020204" pitchFamily="34" charset="-122"/>
                <a:ea typeface="微软雅黑" panose="020B0503020204020204" pitchFamily="34" charset="-122"/>
              </a:endParaRPr>
            </a:p>
            <a:p>
              <a:pPr marL="287655" indent="-107950" algn="l">
                <a:lnSpc>
                  <a:spcPct val="200000"/>
                </a:lnSpc>
                <a:buClr>
                  <a:srgbClr val="C00000"/>
                </a:buClr>
                <a:buFont typeface="Arial" panose="020B0604020202020204" pitchFamily="34" charset="0"/>
                <a:buChar char="•"/>
              </a:pPr>
              <a:r>
                <a:rPr lang="zh-CN" altLang="en-US" sz="1400" b="1" dirty="0">
                  <a:solidFill>
                    <a:schemeClr val="tx1"/>
                  </a:solidFill>
                  <a:latin typeface="微软雅黑" panose="020B0503020204020204" pitchFamily="34" charset="-122"/>
                  <a:ea typeface="微软雅黑" panose="020B0503020204020204" pitchFamily="34" charset="-122"/>
                </a:rPr>
                <a:t>三线团队：</a:t>
              </a:r>
              <a:r>
                <a:rPr lang="zh-CN" altLang="en-US" sz="1400" dirty="0">
                  <a:solidFill>
                    <a:schemeClr val="tx1"/>
                  </a:solidFill>
                  <a:latin typeface="微软雅黑" panose="020B0503020204020204" pitchFamily="34" charset="-122"/>
                  <a:ea typeface="微软雅黑" panose="020B0503020204020204" pitchFamily="34" charset="-122"/>
                </a:rPr>
                <a:t>专家团队（进行运维管理的相关研究工作，提出指导性意见）</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 name="TextBox 18"/>
            <p:cNvSpPr txBox="1"/>
            <p:nvPr/>
          </p:nvSpPr>
          <p:spPr>
            <a:xfrm>
              <a:off x="6734433" y="3347104"/>
              <a:ext cx="1238634" cy="213427"/>
            </a:xfrm>
            <a:prstGeom prst="rect">
              <a:avLst/>
            </a:prstGeom>
            <a:noFill/>
          </p:spPr>
          <p:txBody>
            <a:bodyPr>
              <a:spAutoFit/>
            </a:bodyPr>
            <a:lstStyle/>
            <a:p>
              <a:pPr fontAlgn="auto">
                <a:spcBef>
                  <a:spcPts val="0"/>
                </a:spcBef>
                <a:spcAft>
                  <a:spcPts val="0"/>
                </a:spcAft>
                <a:defRPr/>
              </a:pPr>
              <a:r>
                <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团队职能</a:t>
              </a:r>
              <a:endPar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8" name="矩形 7"/>
          <p:cNvSpPr/>
          <p:nvPr/>
        </p:nvSpPr>
        <p:spPr>
          <a:xfrm>
            <a:off x="751316" y="429523"/>
            <a:ext cx="3740150" cy="396875"/>
          </a:xfrm>
          <a:prstGeom prst="rect">
            <a:avLst/>
          </a:prstGeom>
        </p:spPr>
        <p:txBody>
          <a:bodyPr wrap="none">
            <a:spAutoFit/>
          </a:bodyPr>
          <a:lstStyle/>
          <a:p>
            <a:pPr algn="l"/>
            <a:r>
              <a:rPr lang="zh-CN" altLang="en-US" sz="2000" b="1"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打造高效数据中心运维管理团队</a:t>
            </a:r>
            <a:endParaRPr lang="zh-CN" altLang="en-US" sz="2000" b="1"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nvGraphicFramePr>
        <p:xfrm>
          <a:off x="5023650" y="479301"/>
          <a:ext cx="6016185" cy="6163194"/>
        </p:xfrm>
        <a:graphic>
          <a:graphicData uri="http://schemas.openxmlformats.org/presentationml/2006/ole">
            <mc:AlternateContent xmlns:mc="http://schemas.openxmlformats.org/markup-compatibility/2006">
              <mc:Choice xmlns:v="urn:schemas-microsoft-com:vml" Requires="v">
                <p:oleObj spid="_x0000_s2112" name="Visio" r:id="rId1" imgW="3701415" imgH="3789680" progId="Visio.Drawing.11">
                  <p:embed/>
                </p:oleObj>
              </mc:Choice>
              <mc:Fallback>
                <p:oleObj name="Visio" r:id="rId1" imgW="3701415" imgH="3789680" progId="Visio.Drawing.11">
                  <p:embed/>
                  <p:pic>
                    <p:nvPicPr>
                      <p:cNvPr id="0" name="图片 2111"/>
                      <p:cNvPicPr>
                        <a:picLocks noChangeAspect="1" noChangeArrowheads="1"/>
                      </p:cNvPicPr>
                      <p:nvPr/>
                    </p:nvPicPr>
                    <p:blipFill>
                      <a:blip r:embed="rId2"/>
                      <a:srcRect/>
                      <a:stretch>
                        <a:fillRect/>
                      </a:stretch>
                    </p:blipFill>
                    <p:spPr bwMode="white">
                      <a:xfrm>
                        <a:off x="5023650" y="479301"/>
                        <a:ext cx="6016185" cy="6163194"/>
                      </a:xfrm>
                      <a:prstGeom prst="rect">
                        <a:avLst/>
                      </a:prstGeom>
                      <a:noFill/>
                      <a:ln>
                        <a:noFill/>
                      </a:ln>
                    </p:spPr>
                  </p:pic>
                </p:oleObj>
              </mc:Fallback>
            </mc:AlternateContent>
          </a:graphicData>
        </a:graphic>
      </p:graphicFrame>
      <p:sp>
        <p:nvSpPr>
          <p:cNvPr id="3" name="矩形 2"/>
          <p:cNvSpPr/>
          <p:nvPr/>
        </p:nvSpPr>
        <p:spPr>
          <a:xfrm>
            <a:off x="707248" y="1167653"/>
            <a:ext cx="3518912" cy="400110"/>
          </a:xfrm>
          <a:prstGeom prst="rect">
            <a:avLst/>
          </a:prstGeom>
        </p:spPr>
        <p:txBody>
          <a:bodyPr wrap="none">
            <a:spAutoFit/>
          </a:bodyPr>
          <a:lstStyle/>
          <a:p>
            <a:pPr algn="l"/>
            <a:r>
              <a:rPr lang="zh-CN" altLang="en-US" sz="2000" b="1" dirty="0" smtClean="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数据</a:t>
            </a:r>
            <a:r>
              <a:rPr lang="zh-CN" altLang="en-US" sz="2000" b="1"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中心运</a:t>
            </a:r>
            <a:r>
              <a:rPr lang="zh-CN" altLang="en-US" sz="2000" b="1" dirty="0" smtClean="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维项目的组织方式</a:t>
            </a:r>
            <a:endParaRPr lang="zh-CN" altLang="en-US" sz="2000" b="1" dirty="0">
              <a:solidFill>
                <a:srgbClr val="FFFF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4" name="组合 3"/>
          <p:cNvGrpSpPr/>
          <p:nvPr/>
        </p:nvGrpSpPr>
        <p:grpSpPr>
          <a:xfrm>
            <a:off x="707248" y="1751684"/>
            <a:ext cx="2914681" cy="3051672"/>
            <a:chOff x="3689573" y="989327"/>
            <a:chExt cx="4812854" cy="2952770"/>
          </a:xfrm>
        </p:grpSpPr>
        <p:sp>
          <p:nvSpPr>
            <p:cNvPr id="5" name="等腰三角形 4"/>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等腰三角形 5"/>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6"/>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845431" y="3751806"/>
            <a:ext cx="2076492" cy="468000"/>
            <a:chOff x="357158" y="3929066"/>
            <a:chExt cx="2076492" cy="468000"/>
          </a:xfrm>
          <a:effectLst>
            <a:outerShdw blurRad="76200" dir="18900000" sy="23000" kx="-1200000" algn="bl" rotWithShape="0">
              <a:prstClr val="black">
                <a:alpha val="20000"/>
              </a:prstClr>
            </a:outerShdw>
            <a:reflection blurRad="6350" stA="50000" endA="300" endPos="55000" dir="5400000" sy="-100000" algn="bl" rotWithShape="0"/>
          </a:effectLst>
        </p:grpSpPr>
        <p:sp>
          <p:nvSpPr>
            <p:cNvPr id="3" name="燕尾形 2"/>
            <p:cNvSpPr/>
            <p:nvPr/>
          </p:nvSpPr>
          <p:spPr>
            <a:xfrm>
              <a:off x="357158" y="3929066"/>
              <a:ext cx="360000" cy="468000"/>
            </a:xfrm>
            <a:prstGeom prst="chevron">
              <a:avLst>
                <a:gd name="adj" fmla="val 40033"/>
              </a:avLst>
            </a:prstGeom>
            <a:gradFill flip="none" rotWithShape="1">
              <a:gsLst>
                <a:gs pos="0">
                  <a:srgbClr val="0F2E73"/>
                </a:gs>
                <a:gs pos="50000">
                  <a:srgbClr val="376FED">
                    <a:shade val="67500"/>
                    <a:satMod val="115000"/>
                  </a:srgbClr>
                </a:gs>
                <a:gs pos="100000">
                  <a:srgbClr val="376FED">
                    <a:shade val="100000"/>
                    <a:satMod val="115000"/>
                  </a:srgb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4" name="燕尾形 3"/>
            <p:cNvSpPr/>
            <p:nvPr/>
          </p:nvSpPr>
          <p:spPr>
            <a:xfrm>
              <a:off x="601381" y="3929066"/>
              <a:ext cx="360000" cy="468000"/>
            </a:xfrm>
            <a:prstGeom prst="chevron">
              <a:avLst>
                <a:gd name="adj" fmla="val 40033"/>
              </a:avLst>
            </a:prstGeom>
            <a:gradFill flip="none" rotWithShape="1">
              <a:gsLst>
                <a:gs pos="0">
                  <a:srgbClr val="0F2E73"/>
                </a:gs>
                <a:gs pos="50000">
                  <a:srgbClr val="376FED">
                    <a:shade val="67500"/>
                    <a:satMod val="115000"/>
                  </a:srgbClr>
                </a:gs>
                <a:gs pos="100000">
                  <a:srgbClr val="376FED">
                    <a:shade val="100000"/>
                    <a:satMod val="115000"/>
                  </a:srgb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5" name="燕尾形 4"/>
            <p:cNvSpPr/>
            <p:nvPr/>
          </p:nvSpPr>
          <p:spPr>
            <a:xfrm>
              <a:off x="845143" y="3929066"/>
              <a:ext cx="360000" cy="468000"/>
            </a:xfrm>
            <a:prstGeom prst="chevron">
              <a:avLst>
                <a:gd name="adj" fmla="val 40033"/>
              </a:avLst>
            </a:prstGeom>
            <a:gradFill flip="none" rotWithShape="1">
              <a:gsLst>
                <a:gs pos="0">
                  <a:srgbClr val="0F2E73"/>
                </a:gs>
                <a:gs pos="50000">
                  <a:srgbClr val="376FED">
                    <a:shade val="67500"/>
                    <a:satMod val="115000"/>
                  </a:srgbClr>
                </a:gs>
                <a:gs pos="100000">
                  <a:srgbClr val="376FED">
                    <a:shade val="100000"/>
                    <a:satMod val="115000"/>
                  </a:srgb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6" name="燕尾形 5"/>
            <p:cNvSpPr/>
            <p:nvPr/>
          </p:nvSpPr>
          <p:spPr>
            <a:xfrm>
              <a:off x="1088905" y="3929066"/>
              <a:ext cx="360000" cy="468000"/>
            </a:xfrm>
            <a:prstGeom prst="chevron">
              <a:avLst>
                <a:gd name="adj" fmla="val 40033"/>
              </a:avLst>
            </a:prstGeom>
            <a:gradFill flip="none" rotWithShape="1">
              <a:gsLst>
                <a:gs pos="0">
                  <a:srgbClr val="0F2E73"/>
                </a:gs>
                <a:gs pos="50000">
                  <a:srgbClr val="376FED">
                    <a:shade val="67500"/>
                    <a:satMod val="115000"/>
                  </a:srgbClr>
                </a:gs>
                <a:gs pos="100000">
                  <a:srgbClr val="376FED">
                    <a:shade val="100000"/>
                    <a:satMod val="115000"/>
                  </a:srgb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7" name="燕尾形 6"/>
            <p:cNvSpPr/>
            <p:nvPr/>
          </p:nvSpPr>
          <p:spPr>
            <a:xfrm>
              <a:off x="1336066" y="3929066"/>
              <a:ext cx="360000" cy="468000"/>
            </a:xfrm>
            <a:prstGeom prst="chevron">
              <a:avLst>
                <a:gd name="adj" fmla="val 40033"/>
              </a:avLst>
            </a:prstGeom>
            <a:gradFill flip="none" rotWithShape="1">
              <a:gsLst>
                <a:gs pos="0">
                  <a:srgbClr val="0F2E73"/>
                </a:gs>
                <a:gs pos="50000">
                  <a:srgbClr val="376FED">
                    <a:shade val="67500"/>
                    <a:satMod val="115000"/>
                  </a:srgbClr>
                </a:gs>
                <a:gs pos="100000">
                  <a:srgbClr val="376FED">
                    <a:shade val="100000"/>
                    <a:satMod val="115000"/>
                  </a:srgb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8" name="燕尾形 7"/>
            <p:cNvSpPr/>
            <p:nvPr/>
          </p:nvSpPr>
          <p:spPr>
            <a:xfrm>
              <a:off x="1580382" y="3929066"/>
              <a:ext cx="360000" cy="468000"/>
            </a:xfrm>
            <a:prstGeom prst="chevron">
              <a:avLst>
                <a:gd name="adj" fmla="val 40033"/>
              </a:avLst>
            </a:prstGeom>
            <a:gradFill flip="none" rotWithShape="1">
              <a:gsLst>
                <a:gs pos="0">
                  <a:srgbClr val="0F2E73"/>
                </a:gs>
                <a:gs pos="50000">
                  <a:srgbClr val="376FED">
                    <a:shade val="67500"/>
                    <a:satMod val="115000"/>
                  </a:srgbClr>
                </a:gs>
                <a:gs pos="100000">
                  <a:srgbClr val="376FED">
                    <a:shade val="100000"/>
                    <a:satMod val="115000"/>
                  </a:srgb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9" name="燕尾形 8"/>
            <p:cNvSpPr/>
            <p:nvPr/>
          </p:nvSpPr>
          <p:spPr>
            <a:xfrm>
              <a:off x="1825346" y="3929066"/>
              <a:ext cx="360000" cy="468000"/>
            </a:xfrm>
            <a:prstGeom prst="chevron">
              <a:avLst>
                <a:gd name="adj" fmla="val 40033"/>
              </a:avLst>
            </a:prstGeom>
            <a:gradFill flip="none" rotWithShape="1">
              <a:gsLst>
                <a:gs pos="0">
                  <a:srgbClr val="0F2E73"/>
                </a:gs>
                <a:gs pos="50000">
                  <a:srgbClr val="376FED">
                    <a:shade val="67500"/>
                    <a:satMod val="115000"/>
                  </a:srgbClr>
                </a:gs>
                <a:gs pos="100000">
                  <a:srgbClr val="376FED">
                    <a:shade val="100000"/>
                    <a:satMod val="115000"/>
                  </a:srgb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10" name="燕尾形 9"/>
            <p:cNvSpPr/>
            <p:nvPr/>
          </p:nvSpPr>
          <p:spPr>
            <a:xfrm>
              <a:off x="2073650" y="3929066"/>
              <a:ext cx="360000" cy="468000"/>
            </a:xfrm>
            <a:prstGeom prst="chevron">
              <a:avLst>
                <a:gd name="adj" fmla="val 40033"/>
              </a:avLst>
            </a:prstGeom>
            <a:gradFill flip="none" rotWithShape="1">
              <a:gsLst>
                <a:gs pos="0">
                  <a:srgbClr val="0F2E73"/>
                </a:gs>
                <a:gs pos="50000">
                  <a:srgbClr val="376FED">
                    <a:shade val="67500"/>
                    <a:satMod val="115000"/>
                  </a:srgbClr>
                </a:gs>
                <a:gs pos="100000">
                  <a:srgbClr val="376FED">
                    <a:shade val="100000"/>
                    <a:satMod val="115000"/>
                  </a:srgb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grpSp>
      <p:grpSp>
        <p:nvGrpSpPr>
          <p:cNvPr id="11" name="组合 10"/>
          <p:cNvGrpSpPr/>
          <p:nvPr/>
        </p:nvGrpSpPr>
        <p:grpSpPr>
          <a:xfrm>
            <a:off x="5849957" y="3751806"/>
            <a:ext cx="2076492" cy="468000"/>
            <a:chOff x="357158" y="3929066"/>
            <a:chExt cx="2076492" cy="468000"/>
          </a:xfrm>
          <a:effectLst>
            <a:outerShdw blurRad="76200" dir="18900000" sy="23000" kx="-1200000" algn="bl" rotWithShape="0">
              <a:prstClr val="black">
                <a:alpha val="20000"/>
              </a:prstClr>
            </a:outerShdw>
            <a:reflection blurRad="6350" stA="50000" endA="300" endPos="55000" dir="5400000" sy="-100000" algn="bl" rotWithShape="0"/>
          </a:effectLst>
        </p:grpSpPr>
        <p:sp>
          <p:nvSpPr>
            <p:cNvPr id="12" name="燕尾形 11"/>
            <p:cNvSpPr/>
            <p:nvPr/>
          </p:nvSpPr>
          <p:spPr>
            <a:xfrm>
              <a:off x="357158" y="3929066"/>
              <a:ext cx="360000" cy="468000"/>
            </a:xfrm>
            <a:prstGeom prst="chevron">
              <a:avLst>
                <a:gd name="adj" fmla="val 40033"/>
              </a:avLst>
            </a:prstGeom>
            <a:gradFill>
              <a:gsLst>
                <a:gs pos="0">
                  <a:srgbClr val="1B43ED"/>
                </a:gs>
                <a:gs pos="50000">
                  <a:srgbClr val="6590F1">
                    <a:shade val="67500"/>
                    <a:satMod val="115000"/>
                  </a:srgbClr>
                </a:gs>
                <a:gs pos="100000">
                  <a:srgbClr val="6590F1">
                    <a:shade val="100000"/>
                    <a:satMod val="115000"/>
                  </a:srgbClr>
                </a:gs>
              </a:gsLst>
              <a:lin ang="16200000" scaled="1"/>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13" name="燕尾形 12"/>
            <p:cNvSpPr/>
            <p:nvPr/>
          </p:nvSpPr>
          <p:spPr>
            <a:xfrm>
              <a:off x="601381" y="3929066"/>
              <a:ext cx="360000" cy="468000"/>
            </a:xfrm>
            <a:prstGeom prst="chevron">
              <a:avLst>
                <a:gd name="adj" fmla="val 40033"/>
              </a:avLst>
            </a:prstGeom>
            <a:gradFill>
              <a:gsLst>
                <a:gs pos="0">
                  <a:srgbClr val="1B43ED"/>
                </a:gs>
                <a:gs pos="50000">
                  <a:srgbClr val="6590F1">
                    <a:shade val="67500"/>
                    <a:satMod val="115000"/>
                  </a:srgbClr>
                </a:gs>
                <a:gs pos="100000">
                  <a:srgbClr val="6590F1">
                    <a:shade val="100000"/>
                    <a:satMod val="115000"/>
                  </a:srgbClr>
                </a:gs>
              </a:gsLst>
              <a:lin ang="16200000" scaled="1"/>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14" name="燕尾形 13"/>
            <p:cNvSpPr/>
            <p:nvPr/>
          </p:nvSpPr>
          <p:spPr>
            <a:xfrm>
              <a:off x="845143" y="3929066"/>
              <a:ext cx="360000" cy="468000"/>
            </a:xfrm>
            <a:prstGeom prst="chevron">
              <a:avLst>
                <a:gd name="adj" fmla="val 40033"/>
              </a:avLst>
            </a:prstGeom>
            <a:gradFill>
              <a:gsLst>
                <a:gs pos="0">
                  <a:srgbClr val="1B43ED"/>
                </a:gs>
                <a:gs pos="50000">
                  <a:srgbClr val="6590F1">
                    <a:shade val="67500"/>
                    <a:satMod val="115000"/>
                  </a:srgbClr>
                </a:gs>
                <a:gs pos="100000">
                  <a:srgbClr val="6590F1">
                    <a:shade val="100000"/>
                    <a:satMod val="115000"/>
                  </a:srgbClr>
                </a:gs>
              </a:gsLst>
              <a:lin ang="16200000" scaled="1"/>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15" name="燕尾形 14"/>
            <p:cNvSpPr/>
            <p:nvPr/>
          </p:nvSpPr>
          <p:spPr>
            <a:xfrm>
              <a:off x="1088905" y="3929066"/>
              <a:ext cx="360000" cy="468000"/>
            </a:xfrm>
            <a:prstGeom prst="chevron">
              <a:avLst>
                <a:gd name="adj" fmla="val 40033"/>
              </a:avLst>
            </a:prstGeom>
            <a:gradFill>
              <a:gsLst>
                <a:gs pos="0">
                  <a:srgbClr val="1B43ED"/>
                </a:gs>
                <a:gs pos="50000">
                  <a:srgbClr val="6590F1">
                    <a:shade val="67500"/>
                    <a:satMod val="115000"/>
                  </a:srgbClr>
                </a:gs>
                <a:gs pos="100000">
                  <a:srgbClr val="6590F1">
                    <a:shade val="100000"/>
                    <a:satMod val="115000"/>
                  </a:srgbClr>
                </a:gs>
              </a:gsLst>
              <a:lin ang="16200000" scaled="1"/>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16" name="燕尾形 15"/>
            <p:cNvSpPr/>
            <p:nvPr/>
          </p:nvSpPr>
          <p:spPr>
            <a:xfrm>
              <a:off x="1336066" y="3929066"/>
              <a:ext cx="360000" cy="468000"/>
            </a:xfrm>
            <a:prstGeom prst="chevron">
              <a:avLst>
                <a:gd name="adj" fmla="val 40033"/>
              </a:avLst>
            </a:prstGeom>
            <a:gradFill>
              <a:gsLst>
                <a:gs pos="0">
                  <a:srgbClr val="1B43ED"/>
                </a:gs>
                <a:gs pos="50000">
                  <a:srgbClr val="6590F1">
                    <a:shade val="67500"/>
                    <a:satMod val="115000"/>
                  </a:srgbClr>
                </a:gs>
                <a:gs pos="100000">
                  <a:srgbClr val="6590F1">
                    <a:shade val="100000"/>
                    <a:satMod val="115000"/>
                  </a:srgbClr>
                </a:gs>
              </a:gsLst>
              <a:lin ang="16200000" scaled="1"/>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17" name="燕尾形 16"/>
            <p:cNvSpPr/>
            <p:nvPr/>
          </p:nvSpPr>
          <p:spPr>
            <a:xfrm>
              <a:off x="1580382" y="3929066"/>
              <a:ext cx="360000" cy="468000"/>
            </a:xfrm>
            <a:prstGeom prst="chevron">
              <a:avLst>
                <a:gd name="adj" fmla="val 40033"/>
              </a:avLst>
            </a:prstGeom>
            <a:gradFill>
              <a:gsLst>
                <a:gs pos="0">
                  <a:srgbClr val="1B43ED"/>
                </a:gs>
                <a:gs pos="50000">
                  <a:srgbClr val="6590F1">
                    <a:shade val="67500"/>
                    <a:satMod val="115000"/>
                  </a:srgbClr>
                </a:gs>
                <a:gs pos="100000">
                  <a:srgbClr val="6590F1">
                    <a:shade val="100000"/>
                    <a:satMod val="115000"/>
                  </a:srgbClr>
                </a:gs>
              </a:gsLst>
              <a:lin ang="16200000" scaled="1"/>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18" name="燕尾形 17"/>
            <p:cNvSpPr/>
            <p:nvPr/>
          </p:nvSpPr>
          <p:spPr>
            <a:xfrm>
              <a:off x="1825346" y="3929066"/>
              <a:ext cx="360000" cy="468000"/>
            </a:xfrm>
            <a:prstGeom prst="chevron">
              <a:avLst>
                <a:gd name="adj" fmla="val 40033"/>
              </a:avLst>
            </a:prstGeom>
            <a:gradFill>
              <a:gsLst>
                <a:gs pos="0">
                  <a:srgbClr val="1B43ED"/>
                </a:gs>
                <a:gs pos="50000">
                  <a:srgbClr val="6590F1">
                    <a:shade val="67500"/>
                    <a:satMod val="115000"/>
                  </a:srgbClr>
                </a:gs>
                <a:gs pos="100000">
                  <a:srgbClr val="6590F1">
                    <a:shade val="100000"/>
                    <a:satMod val="115000"/>
                  </a:srgbClr>
                </a:gs>
              </a:gsLst>
              <a:lin ang="16200000" scaled="1"/>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19" name="燕尾形 18"/>
            <p:cNvSpPr/>
            <p:nvPr/>
          </p:nvSpPr>
          <p:spPr>
            <a:xfrm>
              <a:off x="2073650" y="3929066"/>
              <a:ext cx="360000" cy="468000"/>
            </a:xfrm>
            <a:prstGeom prst="chevron">
              <a:avLst>
                <a:gd name="adj" fmla="val 40033"/>
              </a:avLst>
            </a:prstGeom>
            <a:gradFill>
              <a:gsLst>
                <a:gs pos="0">
                  <a:srgbClr val="1B43ED"/>
                </a:gs>
                <a:gs pos="50000">
                  <a:srgbClr val="6590F1">
                    <a:shade val="67500"/>
                    <a:satMod val="115000"/>
                  </a:srgbClr>
                </a:gs>
                <a:gs pos="100000">
                  <a:srgbClr val="6590F1">
                    <a:shade val="100000"/>
                    <a:satMod val="115000"/>
                  </a:srgbClr>
                </a:gs>
              </a:gsLst>
              <a:lin ang="16200000" scaled="1"/>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grpSp>
      <p:grpSp>
        <p:nvGrpSpPr>
          <p:cNvPr id="20" name="组合 19"/>
          <p:cNvGrpSpPr/>
          <p:nvPr/>
        </p:nvGrpSpPr>
        <p:grpSpPr>
          <a:xfrm>
            <a:off x="3849693" y="3751806"/>
            <a:ext cx="2076492" cy="468000"/>
            <a:chOff x="4352889" y="3927791"/>
            <a:chExt cx="2076492" cy="468000"/>
          </a:xfrm>
          <a:effectLst>
            <a:outerShdw blurRad="76200" dir="18900000" sy="23000" kx="-1200000" algn="bl" rotWithShape="0">
              <a:prstClr val="black">
                <a:alpha val="20000"/>
              </a:prstClr>
            </a:outerShdw>
            <a:reflection blurRad="6350" stA="50000" endA="300" endPos="55000" dir="5400000" sy="-100000" algn="bl" rotWithShape="0"/>
          </a:effectLst>
        </p:grpSpPr>
        <p:sp>
          <p:nvSpPr>
            <p:cNvPr id="21" name="燕尾形 20"/>
            <p:cNvSpPr/>
            <p:nvPr/>
          </p:nvSpPr>
          <p:spPr>
            <a:xfrm>
              <a:off x="4352889" y="3927791"/>
              <a:ext cx="360000" cy="468000"/>
            </a:xfrm>
            <a:prstGeom prst="chevron">
              <a:avLst>
                <a:gd name="adj" fmla="val 40033"/>
              </a:avLst>
            </a:prstGeom>
            <a:gradFill flip="none" rotWithShape="1">
              <a:gsLst>
                <a:gs pos="0">
                  <a:schemeClr val="tx1">
                    <a:lumMod val="85000"/>
                    <a:lumOff val="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22" name="燕尾形 21"/>
            <p:cNvSpPr/>
            <p:nvPr/>
          </p:nvSpPr>
          <p:spPr>
            <a:xfrm>
              <a:off x="4597112" y="3927791"/>
              <a:ext cx="360000" cy="468000"/>
            </a:xfrm>
            <a:prstGeom prst="chevron">
              <a:avLst>
                <a:gd name="adj" fmla="val 40033"/>
              </a:avLst>
            </a:prstGeom>
            <a:gradFill flip="none" rotWithShape="1">
              <a:gsLst>
                <a:gs pos="0">
                  <a:schemeClr val="tx1">
                    <a:lumMod val="85000"/>
                    <a:lumOff val="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23" name="燕尾形 22"/>
            <p:cNvSpPr/>
            <p:nvPr/>
          </p:nvSpPr>
          <p:spPr>
            <a:xfrm>
              <a:off x="4840874" y="3927791"/>
              <a:ext cx="360000" cy="468000"/>
            </a:xfrm>
            <a:prstGeom prst="chevron">
              <a:avLst>
                <a:gd name="adj" fmla="val 40033"/>
              </a:avLst>
            </a:prstGeom>
            <a:gradFill flip="none" rotWithShape="1">
              <a:gsLst>
                <a:gs pos="0">
                  <a:schemeClr val="tx1">
                    <a:lumMod val="85000"/>
                    <a:lumOff val="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24" name="燕尾形 23"/>
            <p:cNvSpPr/>
            <p:nvPr/>
          </p:nvSpPr>
          <p:spPr>
            <a:xfrm>
              <a:off x="5084636" y="3927791"/>
              <a:ext cx="360000" cy="468000"/>
            </a:xfrm>
            <a:prstGeom prst="chevron">
              <a:avLst>
                <a:gd name="adj" fmla="val 40033"/>
              </a:avLst>
            </a:prstGeom>
            <a:gradFill flip="none" rotWithShape="1">
              <a:gsLst>
                <a:gs pos="0">
                  <a:schemeClr val="tx1">
                    <a:lumMod val="85000"/>
                    <a:lumOff val="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25" name="燕尾形 24"/>
            <p:cNvSpPr/>
            <p:nvPr/>
          </p:nvSpPr>
          <p:spPr>
            <a:xfrm>
              <a:off x="5331797" y="3927791"/>
              <a:ext cx="360000" cy="468000"/>
            </a:xfrm>
            <a:prstGeom prst="chevron">
              <a:avLst>
                <a:gd name="adj" fmla="val 40033"/>
              </a:avLst>
            </a:prstGeom>
            <a:gradFill flip="none" rotWithShape="1">
              <a:gsLst>
                <a:gs pos="0">
                  <a:schemeClr val="tx1">
                    <a:lumMod val="85000"/>
                    <a:lumOff val="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26" name="燕尾形 25"/>
            <p:cNvSpPr/>
            <p:nvPr/>
          </p:nvSpPr>
          <p:spPr>
            <a:xfrm>
              <a:off x="5576113" y="3927791"/>
              <a:ext cx="360000" cy="468000"/>
            </a:xfrm>
            <a:prstGeom prst="chevron">
              <a:avLst>
                <a:gd name="adj" fmla="val 40033"/>
              </a:avLst>
            </a:prstGeom>
            <a:gradFill flip="none" rotWithShape="1">
              <a:gsLst>
                <a:gs pos="0">
                  <a:schemeClr val="tx1">
                    <a:lumMod val="85000"/>
                    <a:lumOff val="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27" name="燕尾形 26"/>
            <p:cNvSpPr/>
            <p:nvPr/>
          </p:nvSpPr>
          <p:spPr>
            <a:xfrm>
              <a:off x="5821077" y="3927791"/>
              <a:ext cx="360000" cy="468000"/>
            </a:xfrm>
            <a:prstGeom prst="chevron">
              <a:avLst>
                <a:gd name="adj" fmla="val 40033"/>
              </a:avLst>
            </a:prstGeom>
            <a:gradFill flip="none" rotWithShape="1">
              <a:gsLst>
                <a:gs pos="0">
                  <a:schemeClr val="tx1">
                    <a:lumMod val="85000"/>
                    <a:lumOff val="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28" name="燕尾形 27"/>
            <p:cNvSpPr/>
            <p:nvPr/>
          </p:nvSpPr>
          <p:spPr>
            <a:xfrm>
              <a:off x="6069381" y="3927791"/>
              <a:ext cx="360000" cy="468000"/>
            </a:xfrm>
            <a:prstGeom prst="chevron">
              <a:avLst>
                <a:gd name="adj" fmla="val 40033"/>
              </a:avLst>
            </a:prstGeom>
            <a:gradFill flip="none" rotWithShape="1">
              <a:gsLst>
                <a:gs pos="0">
                  <a:schemeClr val="tx1">
                    <a:lumMod val="85000"/>
                    <a:lumOff val="15000"/>
                  </a:schemeClr>
                </a:gs>
                <a:gs pos="50000">
                  <a:schemeClr val="tx1">
                    <a:lumMod val="50000"/>
                    <a:lumOff val="50000"/>
                    <a:shade val="67500"/>
                    <a:satMod val="115000"/>
                  </a:schemeClr>
                </a:gs>
                <a:gs pos="100000">
                  <a:schemeClr val="tx1">
                    <a:lumMod val="50000"/>
                    <a:lumOff val="50000"/>
                    <a:shade val="100000"/>
                    <a:satMod val="115000"/>
                  </a:schemeClr>
                </a:gs>
              </a:gsLst>
              <a:lin ang="16200000" scaled="1"/>
              <a:tileRect/>
            </a:gra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grpSp>
      <p:grpSp>
        <p:nvGrpSpPr>
          <p:cNvPr id="29" name="组合 28"/>
          <p:cNvGrpSpPr/>
          <p:nvPr/>
        </p:nvGrpSpPr>
        <p:grpSpPr>
          <a:xfrm>
            <a:off x="1844639" y="3751806"/>
            <a:ext cx="2076492" cy="468000"/>
            <a:chOff x="6357950" y="3929066"/>
            <a:chExt cx="2076492" cy="468000"/>
          </a:xfrm>
          <a:effectLst>
            <a:outerShdw blurRad="76200" dir="18900000" sy="23000" kx="-1200000" algn="bl" rotWithShape="0">
              <a:prstClr val="black">
                <a:alpha val="20000"/>
              </a:prstClr>
            </a:outerShdw>
            <a:reflection blurRad="6350" stA="50000" endA="300" endPos="55000" dir="5400000" sy="-100000" algn="bl" rotWithShape="0"/>
          </a:effectLst>
        </p:grpSpPr>
        <p:sp>
          <p:nvSpPr>
            <p:cNvPr id="30" name="燕尾形 29"/>
            <p:cNvSpPr/>
            <p:nvPr/>
          </p:nvSpPr>
          <p:spPr>
            <a:xfrm>
              <a:off x="6357950" y="3929066"/>
              <a:ext cx="360000" cy="468000"/>
            </a:xfrm>
            <a:prstGeom prst="chevron">
              <a:avLst>
                <a:gd name="adj" fmla="val 40033"/>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31" name="燕尾形 30"/>
            <p:cNvSpPr/>
            <p:nvPr/>
          </p:nvSpPr>
          <p:spPr>
            <a:xfrm>
              <a:off x="6602173" y="3929066"/>
              <a:ext cx="360000" cy="468000"/>
            </a:xfrm>
            <a:prstGeom prst="chevron">
              <a:avLst>
                <a:gd name="adj" fmla="val 40033"/>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32" name="燕尾形 31"/>
            <p:cNvSpPr/>
            <p:nvPr/>
          </p:nvSpPr>
          <p:spPr>
            <a:xfrm>
              <a:off x="6845935" y="3929066"/>
              <a:ext cx="360000" cy="468000"/>
            </a:xfrm>
            <a:prstGeom prst="chevron">
              <a:avLst>
                <a:gd name="adj" fmla="val 40033"/>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33" name="燕尾形 32"/>
            <p:cNvSpPr/>
            <p:nvPr/>
          </p:nvSpPr>
          <p:spPr>
            <a:xfrm>
              <a:off x="7089697" y="3929066"/>
              <a:ext cx="360000" cy="468000"/>
            </a:xfrm>
            <a:prstGeom prst="chevron">
              <a:avLst>
                <a:gd name="adj" fmla="val 40033"/>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34" name="燕尾形 33"/>
            <p:cNvSpPr/>
            <p:nvPr/>
          </p:nvSpPr>
          <p:spPr>
            <a:xfrm>
              <a:off x="7336858" y="3929066"/>
              <a:ext cx="360000" cy="468000"/>
            </a:xfrm>
            <a:prstGeom prst="chevron">
              <a:avLst>
                <a:gd name="adj" fmla="val 40033"/>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35" name="燕尾形 34"/>
            <p:cNvSpPr/>
            <p:nvPr/>
          </p:nvSpPr>
          <p:spPr>
            <a:xfrm>
              <a:off x="7581174" y="3929066"/>
              <a:ext cx="360000" cy="468000"/>
            </a:xfrm>
            <a:prstGeom prst="chevron">
              <a:avLst>
                <a:gd name="adj" fmla="val 40033"/>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36" name="燕尾形 35"/>
            <p:cNvSpPr/>
            <p:nvPr/>
          </p:nvSpPr>
          <p:spPr>
            <a:xfrm>
              <a:off x="7826138" y="3929066"/>
              <a:ext cx="360000" cy="468000"/>
            </a:xfrm>
            <a:prstGeom prst="chevron">
              <a:avLst>
                <a:gd name="adj" fmla="val 40033"/>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sp>
          <p:nvSpPr>
            <p:cNvPr id="37" name="燕尾形 36"/>
            <p:cNvSpPr/>
            <p:nvPr/>
          </p:nvSpPr>
          <p:spPr>
            <a:xfrm>
              <a:off x="8074442" y="3929066"/>
              <a:ext cx="360000" cy="468000"/>
            </a:xfrm>
            <a:prstGeom prst="chevron">
              <a:avLst>
                <a:gd name="adj" fmla="val 40033"/>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a:solidFill>
                  <a:schemeClr val="tx1"/>
                </a:solidFill>
              </a:endParaRPr>
            </a:p>
          </p:txBody>
        </p:sp>
      </p:grpSp>
      <p:cxnSp>
        <p:nvCxnSpPr>
          <p:cNvPr id="38" name="直接连接符 37"/>
          <p:cNvCxnSpPr/>
          <p:nvPr/>
        </p:nvCxnSpPr>
        <p:spPr>
          <a:xfrm rot="5400000">
            <a:off x="1126351" y="2951039"/>
            <a:ext cx="1476375" cy="1587"/>
          </a:xfrm>
          <a:prstGeom prst="line">
            <a:avLst/>
          </a:prstGeom>
          <a:ln>
            <a:solidFill>
              <a:schemeClr val="bg1">
                <a:lumMod val="50000"/>
              </a:schemeClr>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a:off x="3235344" y="4964783"/>
            <a:ext cx="1260475" cy="0"/>
          </a:xfrm>
          <a:prstGeom prst="line">
            <a:avLst/>
          </a:prstGeom>
          <a:ln>
            <a:solidFill>
              <a:schemeClr val="bg1">
                <a:lumMod val="50000"/>
              </a:schemeClr>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5400000">
            <a:off x="5039539" y="2863726"/>
            <a:ext cx="1619250" cy="1587"/>
          </a:xfrm>
          <a:prstGeom prst="line">
            <a:avLst/>
          </a:prstGeom>
          <a:ln>
            <a:solidFill>
              <a:schemeClr val="bg1">
                <a:lumMod val="50000"/>
              </a:schemeClr>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rot="5400000">
            <a:off x="7235844" y="4942558"/>
            <a:ext cx="1260475" cy="0"/>
          </a:xfrm>
          <a:prstGeom prst="line">
            <a:avLst/>
          </a:prstGeom>
          <a:ln>
            <a:solidFill>
              <a:schemeClr val="bg1">
                <a:lumMod val="50000"/>
              </a:schemeClr>
            </a:solidFill>
            <a:prstDash val="sys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TextBox 75"/>
          <p:cNvSpPr txBox="1">
            <a:spLocks noChangeArrowheads="1"/>
          </p:cNvSpPr>
          <p:nvPr/>
        </p:nvSpPr>
        <p:spPr bwMode="auto">
          <a:xfrm>
            <a:off x="1844639" y="1735079"/>
            <a:ext cx="1928813" cy="307975"/>
          </a:xfrm>
          <a:prstGeom prst="rect">
            <a:avLst/>
          </a:prstGeom>
          <a:noFill/>
          <a:ln w="9525">
            <a:noFill/>
            <a:miter lim="800000"/>
          </a:ln>
        </p:spPr>
        <p:txBody>
          <a:bodyPr>
            <a:spAutoFit/>
          </a:bodyPr>
          <a:lstStyle/>
          <a:p>
            <a:pPr algn="l"/>
            <a:r>
              <a:rPr lang="zh-CN" altLang="en-US" sz="1400" b="1" dirty="0">
                <a:solidFill>
                  <a:srgbClr val="C00000"/>
                </a:solidFill>
                <a:latin typeface="微软雅黑" panose="020B0503020204020204" pitchFamily="34" charset="-122"/>
                <a:ea typeface="微软雅黑" panose="020B0503020204020204" pitchFamily="34" charset="-122"/>
              </a:rPr>
              <a:t>项目</a:t>
            </a:r>
            <a:r>
              <a:rPr lang="zh-CN" altLang="en-US" sz="1400" b="1" dirty="0" smtClean="0">
                <a:solidFill>
                  <a:srgbClr val="C00000"/>
                </a:solidFill>
                <a:latin typeface="微软雅黑" panose="020B0503020204020204" pitchFamily="34" charset="-122"/>
                <a:ea typeface="微软雅黑" panose="020B0503020204020204" pitchFamily="34" charset="-122"/>
              </a:rPr>
              <a:t>服务</a:t>
            </a:r>
            <a:r>
              <a:rPr lang="zh-CN" altLang="en-US" sz="1400" b="1" dirty="0">
                <a:solidFill>
                  <a:srgbClr val="C00000"/>
                </a:solidFill>
                <a:latin typeface="微软雅黑" panose="020B0503020204020204" pitchFamily="34" charset="-122"/>
                <a:ea typeface="微软雅黑" panose="020B0503020204020204" pitchFamily="34" charset="-122"/>
              </a:rPr>
              <a:t>介入</a:t>
            </a:r>
            <a:r>
              <a:rPr lang="zh-CN" altLang="en-US" sz="1400" b="1" dirty="0" smtClean="0">
                <a:solidFill>
                  <a:srgbClr val="C00000"/>
                </a:solidFill>
                <a:latin typeface="微软雅黑" panose="020B0503020204020204" pitchFamily="34" charset="-122"/>
                <a:ea typeface="微软雅黑" panose="020B0503020204020204" pitchFamily="34" charset="-122"/>
              </a:rPr>
              <a:t>阶段</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3" name="TextBox 76"/>
          <p:cNvSpPr txBox="1">
            <a:spLocks noChangeArrowheads="1"/>
          </p:cNvSpPr>
          <p:nvPr/>
        </p:nvSpPr>
        <p:spPr bwMode="auto">
          <a:xfrm>
            <a:off x="1900256" y="2010439"/>
            <a:ext cx="2553659" cy="1384995"/>
          </a:xfrm>
          <a:prstGeom prst="rect">
            <a:avLst/>
          </a:prstGeom>
          <a:noFill/>
          <a:ln w="9525">
            <a:noFill/>
            <a:miter lim="800000"/>
          </a:ln>
        </p:spPr>
        <p:txBody>
          <a:bodyPr wrap="square">
            <a:spAutoFit/>
          </a:bodyPr>
          <a:lstStyle/>
          <a:p>
            <a:pPr algn="l">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参与项目方案设计</a:t>
            </a:r>
            <a:endParaRPr lang="en-US" altLang="zh-CN" sz="1400"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参与项目建造施工过程</a:t>
            </a:r>
            <a:endParaRPr lang="en-US" altLang="zh-CN" sz="1400"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参与项目设备选型与定型</a:t>
            </a:r>
            <a:endParaRPr lang="en-US" altLang="zh-CN" sz="1400"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参与项目设备设施的检验验收</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4" name="TextBox 77"/>
          <p:cNvSpPr txBox="1">
            <a:spLocks noChangeArrowheads="1"/>
          </p:cNvSpPr>
          <p:nvPr/>
        </p:nvSpPr>
        <p:spPr bwMode="auto">
          <a:xfrm>
            <a:off x="3879870" y="4447257"/>
            <a:ext cx="2286000" cy="1384995"/>
          </a:xfrm>
          <a:prstGeom prst="rect">
            <a:avLst/>
          </a:prstGeom>
          <a:noFill/>
          <a:ln w="9525">
            <a:noFill/>
            <a:miter lim="800000"/>
          </a:ln>
        </p:spPr>
        <p:txBody>
          <a:bodyPr>
            <a:spAutoFit/>
          </a:bodyPr>
          <a:lstStyle/>
          <a:p>
            <a:pPr algn="l">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项目技术资料接管</a:t>
            </a:r>
            <a:endParaRPr lang="en-US" altLang="zh-CN" sz="1400"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项目主体及</a:t>
            </a:r>
            <a:r>
              <a:rPr lang="zh-CN" altLang="en-US" sz="1400" dirty="0" smtClean="0">
                <a:solidFill>
                  <a:schemeClr val="tx1"/>
                </a:solidFill>
                <a:latin typeface="微软雅黑" panose="020B0503020204020204" pitchFamily="34" charset="-122"/>
                <a:ea typeface="微软雅黑" panose="020B0503020204020204" pitchFamily="34" charset="-122"/>
              </a:rPr>
              <a:t>设备进行消缺</a:t>
            </a:r>
            <a:endParaRPr lang="en-US" altLang="zh-CN" sz="1400"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项目具体工作内容接管</a:t>
            </a:r>
            <a:endParaRPr lang="en-US" altLang="zh-CN" sz="1400"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1400" dirty="0" smtClean="0">
                <a:solidFill>
                  <a:schemeClr val="tx1"/>
                </a:solidFill>
                <a:latin typeface="微软雅黑" panose="020B0503020204020204" pitchFamily="34" charset="-122"/>
                <a:ea typeface="微软雅黑" panose="020B0503020204020204" pitchFamily="34" charset="-122"/>
              </a:rPr>
              <a:t>项目</a:t>
            </a:r>
            <a:r>
              <a:rPr lang="zh-CN" altLang="en-US" sz="1400" dirty="0">
                <a:latin typeface="微软雅黑" panose="020B0503020204020204" pitchFamily="34" charset="-122"/>
                <a:ea typeface="微软雅黑" panose="020B0503020204020204" pitchFamily="34" charset="-122"/>
              </a:rPr>
              <a:t>全部</a:t>
            </a:r>
            <a:r>
              <a:rPr lang="zh-CN" altLang="en-US" sz="1400" dirty="0" smtClean="0">
                <a:solidFill>
                  <a:schemeClr val="tx1"/>
                </a:solidFill>
                <a:latin typeface="微软雅黑" panose="020B0503020204020204" pitchFamily="34" charset="-122"/>
                <a:ea typeface="微软雅黑" panose="020B0503020204020204" pitchFamily="34" charset="-122"/>
              </a:rPr>
              <a:t>资料</a:t>
            </a:r>
            <a:r>
              <a:rPr lang="zh-CN" altLang="en-US" sz="1400" dirty="0">
                <a:solidFill>
                  <a:schemeClr val="tx1"/>
                </a:solidFill>
                <a:latin typeface="微软雅黑" panose="020B0503020204020204" pitchFamily="34" charset="-122"/>
                <a:ea typeface="微软雅黑" panose="020B0503020204020204" pitchFamily="34" charset="-122"/>
              </a:rPr>
              <a:t>接管</a:t>
            </a: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45" name="TextBox 78"/>
          <p:cNvSpPr txBox="1">
            <a:spLocks noChangeArrowheads="1"/>
          </p:cNvSpPr>
          <p:nvPr/>
        </p:nvSpPr>
        <p:spPr bwMode="auto">
          <a:xfrm>
            <a:off x="3847005" y="5832252"/>
            <a:ext cx="1585912" cy="306387"/>
          </a:xfrm>
          <a:prstGeom prst="rect">
            <a:avLst/>
          </a:prstGeom>
          <a:noFill/>
          <a:ln w="9525">
            <a:noFill/>
            <a:miter lim="800000"/>
          </a:ln>
        </p:spPr>
        <p:txBody>
          <a:bodyPr>
            <a:spAutoFit/>
          </a:bodyPr>
          <a:lstStyle/>
          <a:p>
            <a:pPr algn="l"/>
            <a:r>
              <a:rPr lang="zh-CN" altLang="en-US" sz="1400" b="1" dirty="0">
                <a:solidFill>
                  <a:srgbClr val="C00000"/>
                </a:solidFill>
                <a:latin typeface="微软雅黑" panose="020B0503020204020204" pitchFamily="34" charset="-122"/>
                <a:ea typeface="微软雅黑" panose="020B0503020204020204" pitchFamily="34" charset="-122"/>
              </a:rPr>
              <a:t>项目接管阶段</a:t>
            </a:r>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46" name="TextBox 79"/>
          <p:cNvSpPr txBox="1">
            <a:spLocks noChangeArrowheads="1"/>
          </p:cNvSpPr>
          <p:nvPr/>
        </p:nvSpPr>
        <p:spPr bwMode="auto">
          <a:xfrm>
            <a:off x="5796681" y="1404008"/>
            <a:ext cx="1928812" cy="307975"/>
          </a:xfrm>
          <a:prstGeom prst="rect">
            <a:avLst/>
          </a:prstGeom>
          <a:noFill/>
          <a:ln w="9525">
            <a:noFill/>
            <a:miter lim="800000"/>
          </a:ln>
        </p:spPr>
        <p:txBody>
          <a:bodyPr>
            <a:spAutoFit/>
          </a:bodyPr>
          <a:lstStyle/>
          <a:p>
            <a:pPr algn="l"/>
            <a:r>
              <a:rPr lang="zh-CN" altLang="en-US" sz="1400" b="1" dirty="0">
                <a:solidFill>
                  <a:srgbClr val="C00000"/>
                </a:solidFill>
                <a:latin typeface="微软雅黑" panose="020B0503020204020204" pitchFamily="34" charset="-122"/>
                <a:ea typeface="微软雅黑" panose="020B0503020204020204" pitchFamily="34" charset="-122"/>
              </a:rPr>
              <a:t>项目初期运维阶段</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7" name="TextBox 80"/>
          <p:cNvSpPr txBox="1"/>
          <p:nvPr/>
        </p:nvSpPr>
        <p:spPr>
          <a:xfrm>
            <a:off x="5927056" y="1711983"/>
            <a:ext cx="2480504" cy="2031325"/>
          </a:xfrm>
          <a:prstGeom prst="rect">
            <a:avLst/>
          </a:prstGeom>
          <a:noFill/>
        </p:spPr>
        <p:txBody>
          <a:bodyPr wrap="square">
            <a:spAutoFit/>
          </a:bodyPr>
          <a:lstStyle/>
          <a:p>
            <a:pPr algn="l" fontAlgn="auto">
              <a:lnSpc>
                <a:spcPct val="150000"/>
              </a:lnSpc>
              <a:spcBef>
                <a:spcPts val="0"/>
              </a:spcBef>
              <a:spcAft>
                <a:spcPts val="0"/>
              </a:spcAft>
              <a:defRP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组建运维团队</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gn="l" fontAlgn="auto">
              <a:lnSpc>
                <a:spcPct val="150000"/>
              </a:lnSpc>
              <a:spcBef>
                <a:spcPts val="0"/>
              </a:spcBef>
              <a:spcAft>
                <a:spcPts val="0"/>
              </a:spcAft>
              <a:defRP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制定相关运维计划</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gn="l" fontAlgn="auto">
              <a:lnSpc>
                <a:spcPct val="150000"/>
              </a:lnSpc>
              <a:spcBef>
                <a:spcPts val="0"/>
              </a:spcBef>
              <a:spcAft>
                <a:spcPts val="0"/>
              </a:spcAft>
              <a:defRP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运维人员到场</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gn="l" fontAlgn="auto">
              <a:lnSpc>
                <a:spcPct val="150000"/>
              </a:lnSpc>
              <a:spcBef>
                <a:spcPts val="0"/>
              </a:spcBef>
              <a:spcAft>
                <a:spcPts val="0"/>
              </a:spcAft>
              <a:defRP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执行既定的运维养护计划</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gn="l" fontAlgn="auto">
              <a:lnSpc>
                <a:spcPct val="150000"/>
              </a:lnSpc>
              <a:spcBef>
                <a:spcPts val="0"/>
              </a:spcBef>
              <a:spcAft>
                <a:spcPts val="0"/>
              </a:spcAft>
              <a:defRP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对运运维进行培训、考核</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a:p>
            <a:pPr algn="l" fontAlgn="auto">
              <a:lnSpc>
                <a:spcPct val="150000"/>
              </a:lnSpc>
              <a:spcBef>
                <a:spcPts val="0"/>
              </a:spcBef>
              <a:spcAft>
                <a:spcPts val="0"/>
              </a:spcAft>
              <a:defRPr/>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rPr>
              <a:t>组建项目专业流程管理体系</a:t>
            </a:r>
            <a:endPar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8" name="TextBox 82"/>
          <p:cNvSpPr txBox="1">
            <a:spLocks noChangeArrowheads="1"/>
          </p:cNvSpPr>
          <p:nvPr/>
        </p:nvSpPr>
        <p:spPr bwMode="auto">
          <a:xfrm>
            <a:off x="7875607" y="4547270"/>
            <a:ext cx="2286000" cy="1061829"/>
          </a:xfrm>
          <a:prstGeom prst="rect">
            <a:avLst/>
          </a:prstGeom>
          <a:noFill/>
          <a:ln w="9525">
            <a:noFill/>
            <a:miter lim="800000"/>
          </a:ln>
        </p:spPr>
        <p:txBody>
          <a:bodyPr>
            <a:spAutoFit/>
          </a:bodyPr>
          <a:lstStyle/>
          <a:p>
            <a:pPr algn="l">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项目运维相关报告</a:t>
            </a:r>
            <a:endParaRPr lang="en-US" altLang="zh-CN" sz="1400"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运维资料整理归纳</a:t>
            </a:r>
            <a:endParaRPr lang="en-US" altLang="zh-CN" sz="1400" dirty="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1400" dirty="0">
                <a:solidFill>
                  <a:schemeClr val="tx1"/>
                </a:solidFill>
                <a:latin typeface="微软雅黑" panose="020B0503020204020204" pitchFamily="34" charset="-122"/>
                <a:ea typeface="微软雅黑" panose="020B0503020204020204" pitchFamily="34" charset="-122"/>
              </a:rPr>
              <a:t>运维工作的改进与输出</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9" name="TextBox 83"/>
          <p:cNvSpPr txBox="1">
            <a:spLocks noChangeArrowheads="1"/>
          </p:cNvSpPr>
          <p:nvPr/>
        </p:nvSpPr>
        <p:spPr bwMode="auto">
          <a:xfrm>
            <a:off x="7866081" y="5782575"/>
            <a:ext cx="1857375" cy="307975"/>
          </a:xfrm>
          <a:prstGeom prst="rect">
            <a:avLst/>
          </a:prstGeom>
          <a:noFill/>
          <a:ln w="9525">
            <a:noFill/>
            <a:miter lim="800000"/>
          </a:ln>
        </p:spPr>
        <p:txBody>
          <a:bodyPr>
            <a:spAutoFit/>
          </a:bodyPr>
          <a:lstStyle/>
          <a:p>
            <a:pPr algn="l"/>
            <a:r>
              <a:rPr lang="zh-CN" altLang="en-US" sz="1400" b="1" dirty="0">
                <a:solidFill>
                  <a:srgbClr val="C00000"/>
                </a:solidFill>
                <a:latin typeface="微软雅黑" panose="020B0503020204020204" pitchFamily="34" charset="-122"/>
                <a:ea typeface="微软雅黑" panose="020B0503020204020204" pitchFamily="34" charset="-122"/>
              </a:rPr>
              <a:t>项目正式运维阶段</a:t>
            </a:r>
            <a:endParaRPr lang="en-US" altLang="zh-CN" sz="1400" b="1" dirty="0">
              <a:solidFill>
                <a:srgbClr val="C00000"/>
              </a:solidFill>
              <a:latin typeface="微软雅黑" panose="020B0503020204020204" pitchFamily="34" charset="-122"/>
              <a:ea typeface="微软雅黑" panose="020B0503020204020204" pitchFamily="34" charset="-122"/>
            </a:endParaRPr>
          </a:p>
        </p:txBody>
      </p:sp>
      <p:sp>
        <p:nvSpPr>
          <p:cNvPr id="50" name="矩形 49"/>
          <p:cNvSpPr/>
          <p:nvPr/>
        </p:nvSpPr>
        <p:spPr>
          <a:xfrm>
            <a:off x="211568" y="590111"/>
            <a:ext cx="3876675" cy="460375"/>
          </a:xfrm>
          <a:prstGeom prst="rect">
            <a:avLst/>
          </a:prstGeom>
        </p:spPr>
        <p:txBody>
          <a:bodyPr wrap="none">
            <a:spAutoFit/>
          </a:bodyPr>
          <a:lstStyle/>
          <a:p>
            <a:pPr algn="l" fontAlgn="auto">
              <a:spcBef>
                <a:spcPts val="0"/>
              </a:spcBef>
              <a:spcAft>
                <a:spcPts val="0"/>
              </a:spcAft>
              <a:defRPr/>
            </a:pPr>
            <a:r>
              <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数据中心专业服务项目流程</a:t>
            </a:r>
            <a:endParaRPr lang="zh-CN" altLang="en-US" sz="2400" b="1" dirty="0">
              <a:solidFill>
                <a:srgbClr val="FFC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p:nvPr/>
        </p:nvSpPr>
        <p:spPr bwMode="auto">
          <a:xfrm>
            <a:off x="728509" y="610939"/>
            <a:ext cx="3468918" cy="7239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smtClean="0">
                <a:solidFill>
                  <a:srgbClr val="FFC000"/>
                </a:solidFill>
                <a:latin typeface="微软雅黑" panose="020B0503020204020204" pitchFamily="34" charset="-122"/>
                <a:ea typeface="微软雅黑" panose="020B0503020204020204" pitchFamily="34" charset="-122"/>
              </a:rPr>
              <a:t>全生命周期运维管理</a:t>
            </a:r>
            <a:endParaRPr lang="zh-CN" altLang="en-US" sz="2800" smtClean="0">
              <a:solidFill>
                <a:srgbClr val="FFC000"/>
              </a:solidFill>
              <a:latin typeface="微软雅黑" panose="020B0503020204020204" pitchFamily="34" charset="-122"/>
              <a:ea typeface="微软雅黑" panose="020B0503020204020204" pitchFamily="34" charset="-122"/>
            </a:endParaRPr>
          </a:p>
        </p:txBody>
      </p:sp>
      <p:grpSp>
        <p:nvGrpSpPr>
          <p:cNvPr id="3" name="组合 33"/>
          <p:cNvGrpSpPr/>
          <p:nvPr/>
        </p:nvGrpSpPr>
        <p:grpSpPr bwMode="auto">
          <a:xfrm>
            <a:off x="1478023" y="1334839"/>
            <a:ext cx="9087981" cy="4753073"/>
            <a:chOff x="712788" y="962367"/>
            <a:chExt cx="7661274" cy="3348372"/>
          </a:xfrm>
        </p:grpSpPr>
        <p:pic>
          <p:nvPicPr>
            <p:cNvPr id="4" name="Pentagon 11"/>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2186329"/>
              <a:ext cx="4084637"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entagon 11"/>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89425" y="2199029"/>
              <a:ext cx="4084637"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Pentagon 12"/>
            <p:cNvSpPr>
              <a:spLocks noChangeArrowheads="1"/>
            </p:cNvSpPr>
            <p:nvPr/>
          </p:nvSpPr>
          <p:spPr bwMode="auto">
            <a:xfrm>
              <a:off x="811213" y="2159070"/>
              <a:ext cx="7516812" cy="466725"/>
            </a:xfrm>
            <a:prstGeom prst="homePlate">
              <a:avLst>
                <a:gd name="adj" fmla="val 51672"/>
              </a:avLst>
            </a:prstGeom>
            <a:gradFill rotWithShape="1">
              <a:gsLst>
                <a:gs pos="0">
                  <a:srgbClr val="FF9900"/>
                </a:gs>
                <a:gs pos="100000">
                  <a:srgbClr val="FF6600"/>
                </a:gs>
              </a:gsLst>
              <a:lin ang="270000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Calibri" panose="020F0502020204030204" pitchFamily="34" charset="0"/>
                <a:buAutoNum type="arabicPeriod"/>
              </a:pPr>
              <a:endParaRPr lang="zh-CN" altLang="zh-CN" sz="1400" b="1" noProof="1">
                <a:solidFill>
                  <a:srgbClr val="FFFFFF"/>
                </a:solidFill>
                <a:latin typeface="微软雅黑" panose="020B0503020204020204" pitchFamily="34" charset="-122"/>
                <a:ea typeface="微软雅黑" panose="020B0503020204020204" pitchFamily="34" charset="-122"/>
              </a:endParaRPr>
            </a:p>
          </p:txBody>
        </p:sp>
        <p:sp>
          <p:nvSpPr>
            <p:cNvPr id="7" name="Text Box 6"/>
            <p:cNvSpPr txBox="1">
              <a:spLocks noChangeArrowheads="1"/>
            </p:cNvSpPr>
            <p:nvPr/>
          </p:nvSpPr>
          <p:spPr bwMode="auto">
            <a:xfrm>
              <a:off x="1576387" y="2216646"/>
              <a:ext cx="5472608" cy="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FFFFFF"/>
                  </a:solidFill>
                  <a:latin typeface="微软雅黑" panose="020B0503020204020204" pitchFamily="34" charset="-122"/>
                  <a:ea typeface="微软雅黑" panose="020B0503020204020204" pitchFamily="34" charset="-122"/>
                </a:rPr>
                <a:t>数据中心的</a:t>
              </a:r>
              <a:r>
                <a:rPr lang="zh-CN" altLang="en-US" b="1" dirty="0" smtClean="0">
                  <a:solidFill>
                    <a:srgbClr val="FFFFFF"/>
                  </a:solidFill>
                  <a:latin typeface="微软雅黑" panose="020B0503020204020204" pitchFamily="34" charset="-122"/>
                  <a:ea typeface="微软雅黑" panose="020B0503020204020204" pitchFamily="34" charset="-122"/>
                </a:rPr>
                <a:t>生命周期中的管理职能</a:t>
              </a:r>
              <a:endParaRPr lang="en-US" altLang="zh-CN" b="1" dirty="0">
                <a:solidFill>
                  <a:srgbClr val="FFFFFF"/>
                </a:solidFill>
                <a:latin typeface="微软雅黑" panose="020B0503020204020204" pitchFamily="34" charset="-122"/>
                <a:ea typeface="微软雅黑" panose="020B0503020204020204" pitchFamily="34" charset="-122"/>
              </a:endParaRPr>
            </a:p>
          </p:txBody>
        </p:sp>
        <p:grpSp>
          <p:nvGrpSpPr>
            <p:cNvPr id="8" name="组合 89"/>
            <p:cNvGrpSpPr/>
            <p:nvPr/>
          </p:nvGrpSpPr>
          <p:grpSpPr bwMode="auto">
            <a:xfrm>
              <a:off x="712788" y="2562567"/>
              <a:ext cx="1339391" cy="1748172"/>
              <a:chOff x="862514" y="2724150"/>
              <a:chExt cx="1023310" cy="1748172"/>
            </a:xfrm>
          </p:grpSpPr>
          <p:sp>
            <p:nvSpPr>
              <p:cNvPr id="28" name="Rectangle 38"/>
              <p:cNvSpPr>
                <a:spLocks noChangeArrowheads="1"/>
              </p:cNvSpPr>
              <p:nvPr/>
            </p:nvSpPr>
            <p:spPr bwMode="auto">
              <a:xfrm>
                <a:off x="900113" y="3266733"/>
                <a:ext cx="984365" cy="1205589"/>
              </a:xfrm>
              <a:prstGeom prst="rect">
                <a:avLst/>
              </a:prstGeom>
              <a:gradFill rotWithShape="1">
                <a:gsLst>
                  <a:gs pos="0">
                    <a:srgbClr val="000000"/>
                  </a:gs>
                  <a:gs pos="100000">
                    <a:srgbClr val="24242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200" b="1">
                  <a:solidFill>
                    <a:srgbClr val="000000"/>
                  </a:solidFill>
                  <a:latin typeface="微软雅黑" panose="020B0503020204020204" pitchFamily="34" charset="-122"/>
                  <a:ea typeface="微软雅黑" panose="020B0503020204020204" pitchFamily="34" charset="-122"/>
                </a:endParaRPr>
              </a:p>
            </p:txBody>
          </p:sp>
          <p:sp>
            <p:nvSpPr>
              <p:cNvPr id="29" name="Rectangle 39"/>
              <p:cNvSpPr>
                <a:spLocks noChangeArrowheads="1"/>
              </p:cNvSpPr>
              <p:nvPr/>
            </p:nvSpPr>
            <p:spPr bwMode="auto">
              <a:xfrm>
                <a:off x="900113" y="3038133"/>
                <a:ext cx="985711" cy="228599"/>
              </a:xfrm>
              <a:prstGeom prst="rect">
                <a:avLst/>
              </a:prstGeom>
              <a:gradFill rotWithShape="1">
                <a:gsLst>
                  <a:gs pos="0">
                    <a:srgbClr val="FF6600"/>
                  </a:gs>
                  <a:gs pos="100000">
                    <a:srgbClr val="FF99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规划设计</a:t>
                </a:r>
                <a:endParaRPr lang="zh-CN" altLang="en-US" sz="1200" b="1">
                  <a:solidFill>
                    <a:srgbClr val="000000"/>
                  </a:solidFill>
                  <a:latin typeface="微软雅黑" panose="020B0503020204020204" pitchFamily="34" charset="-122"/>
                  <a:ea typeface="微软雅黑" panose="020B0503020204020204" pitchFamily="34" charset="-122"/>
                </a:endParaRPr>
              </a:p>
            </p:txBody>
          </p:sp>
          <p:sp>
            <p:nvSpPr>
              <p:cNvPr id="30" name="Line 40"/>
              <p:cNvSpPr>
                <a:spLocks noChangeShapeType="1"/>
              </p:cNvSpPr>
              <p:nvPr/>
            </p:nvSpPr>
            <p:spPr bwMode="auto">
              <a:xfrm>
                <a:off x="1524000" y="2724150"/>
                <a:ext cx="0" cy="430213"/>
              </a:xfrm>
              <a:prstGeom prst="line">
                <a:avLst/>
              </a:prstGeom>
              <a:noFill/>
              <a:ln w="19050" cap="rnd">
                <a:solidFill>
                  <a:srgbClr val="80808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31" name="Text Box 53"/>
              <p:cNvSpPr txBox="1">
                <a:spLocks noChangeArrowheads="1"/>
              </p:cNvSpPr>
              <p:nvPr/>
            </p:nvSpPr>
            <p:spPr bwMode="auto">
              <a:xfrm>
                <a:off x="862514" y="3392702"/>
                <a:ext cx="921759" cy="715499"/>
              </a:xfrm>
              <a:prstGeom prst="rect">
                <a:avLst/>
              </a:prstGeom>
              <a:noFill/>
              <a:ln w="9525">
                <a:noFill/>
                <a:miter lim="800000"/>
              </a:ln>
            </p:spPr>
            <p:txBody>
              <a:bodyPr wrap="square" lIns="180000">
                <a:spAutoFit/>
              </a:bodyPr>
              <a:lstStyle/>
              <a:p>
                <a:pPr marL="171450" indent="-171450" algn="just" fontAlgn="auto">
                  <a:spcBef>
                    <a:spcPts val="0"/>
                  </a:spcBef>
                  <a:spcAft>
                    <a:spcPts val="0"/>
                  </a:spcAft>
                  <a:buFont typeface="Arial" panose="020B0604020202020204" pitchFamily="34" charset="0"/>
                  <a:buChar char="•"/>
                  <a:defRPr/>
                </a:pPr>
                <a:r>
                  <a:rPr lang="zh-CN" altLang="en-US" sz="1200" b="1" dirty="0" smtClean="0">
                    <a:solidFill>
                      <a:srgbClr val="FFFFFF"/>
                    </a:solidFill>
                    <a:latin typeface="微软雅黑" panose="020B0503020204020204" pitchFamily="34" charset="-122"/>
                    <a:ea typeface="微软雅黑" panose="020B0503020204020204" pitchFamily="34" charset="-122"/>
                  </a:rPr>
                  <a:t>参与</a:t>
                </a:r>
                <a:r>
                  <a:rPr lang="zh-CN" altLang="en-US" sz="1200" b="1" dirty="0">
                    <a:solidFill>
                      <a:srgbClr val="FFFFFF"/>
                    </a:solidFill>
                    <a:latin typeface="微软雅黑" panose="020B0503020204020204" pitchFamily="34" charset="-122"/>
                    <a:ea typeface="微软雅黑" panose="020B0503020204020204" pitchFamily="34" charset="-122"/>
                  </a:rPr>
                  <a:t>规划设计</a:t>
                </a:r>
                <a:endParaRPr lang="en-US" altLang="zh-CN" sz="1200" b="1" dirty="0">
                  <a:solidFill>
                    <a:srgbClr val="FFFFFF"/>
                  </a:solidFill>
                  <a:latin typeface="微软雅黑" panose="020B0503020204020204" pitchFamily="34" charset="-122"/>
                  <a:ea typeface="微软雅黑" panose="020B0503020204020204" pitchFamily="34" charset="-122"/>
                </a:endParaRPr>
              </a:p>
              <a:p>
                <a:pPr marL="171450" indent="-171450" algn="just" fontAlgn="auto">
                  <a:spcBef>
                    <a:spcPts val="0"/>
                  </a:spcBef>
                  <a:spcAft>
                    <a:spcPts val="0"/>
                  </a:spcAft>
                  <a:buFont typeface="Arial" panose="020B0604020202020204" pitchFamily="34" charset="0"/>
                  <a:buChar char="•"/>
                  <a:defRPr/>
                </a:pPr>
                <a:r>
                  <a:rPr lang="zh-CN" altLang="en-US" sz="1200" b="1" dirty="0">
                    <a:solidFill>
                      <a:srgbClr val="FFFFFF"/>
                    </a:solidFill>
                    <a:latin typeface="微软雅黑" panose="020B0503020204020204" pitchFamily="34" charset="-122"/>
                    <a:ea typeface="微软雅黑" panose="020B0503020204020204" pitchFamily="34" charset="-122"/>
                  </a:rPr>
                  <a:t> 设计会审</a:t>
                </a:r>
                <a:endParaRPr lang="en-US" altLang="zh-CN" sz="1200" b="1" dirty="0">
                  <a:solidFill>
                    <a:srgbClr val="FFFFFF"/>
                  </a:solidFill>
                  <a:latin typeface="微软雅黑" panose="020B0503020204020204" pitchFamily="34" charset="-122"/>
                  <a:ea typeface="微软雅黑" panose="020B0503020204020204" pitchFamily="34" charset="-122"/>
                </a:endParaRPr>
              </a:p>
              <a:p>
                <a:pPr marL="171450" indent="-171450" algn="just" fontAlgn="auto">
                  <a:spcBef>
                    <a:spcPts val="0"/>
                  </a:spcBef>
                  <a:spcAft>
                    <a:spcPts val="0"/>
                  </a:spcAft>
                  <a:buFont typeface="Arial" panose="020B0604020202020204" pitchFamily="34" charset="0"/>
                  <a:buChar char="•"/>
                  <a:defRPr/>
                </a:pPr>
                <a:r>
                  <a:rPr lang="zh-CN" altLang="en-US" sz="1200" b="1" dirty="0">
                    <a:solidFill>
                      <a:srgbClr val="FFFFFF"/>
                    </a:solidFill>
                    <a:latin typeface="微软雅黑" panose="020B0503020204020204" pitchFamily="34" charset="-122"/>
                    <a:ea typeface="微软雅黑" panose="020B0503020204020204" pitchFamily="34" charset="-122"/>
                  </a:rPr>
                  <a:t> 可维护性评审</a:t>
                </a:r>
                <a:endParaRPr lang="en-US" altLang="zh-CN" sz="1200" b="1" dirty="0">
                  <a:solidFill>
                    <a:srgbClr val="FFFFFF"/>
                  </a:solidFill>
                  <a:latin typeface="微软雅黑" panose="020B0503020204020204" pitchFamily="34" charset="-122"/>
                  <a:ea typeface="微软雅黑" panose="020B0503020204020204" pitchFamily="34" charset="-122"/>
                </a:endParaRPr>
              </a:p>
              <a:p>
                <a:pPr marL="171450" indent="-171450" algn="just" fontAlgn="auto">
                  <a:spcBef>
                    <a:spcPts val="0"/>
                  </a:spcBef>
                  <a:spcAft>
                    <a:spcPts val="0"/>
                  </a:spcAft>
                  <a:buFont typeface="Arial" panose="020B0604020202020204" pitchFamily="34" charset="0"/>
                  <a:buChar char="•"/>
                  <a:defRPr/>
                </a:pPr>
                <a:r>
                  <a:rPr lang="zh-CN" altLang="en-US" sz="1200" b="1" dirty="0">
                    <a:solidFill>
                      <a:srgbClr val="FFFFFF"/>
                    </a:solidFill>
                    <a:latin typeface="微软雅黑" panose="020B0503020204020204" pitchFamily="34" charset="-122"/>
                    <a:ea typeface="微软雅黑" panose="020B0503020204020204" pitchFamily="34" charset="-122"/>
                  </a:rPr>
                  <a:t> 可靠性评估</a:t>
                </a:r>
                <a:endParaRPr lang="en-US" altLang="zh-CN" sz="1200" b="1" dirty="0">
                  <a:solidFill>
                    <a:srgbClr val="FFFFFF"/>
                  </a:solidFill>
                  <a:latin typeface="微软雅黑" panose="020B0503020204020204" pitchFamily="34" charset="-122"/>
                  <a:ea typeface="微软雅黑" panose="020B0503020204020204" pitchFamily="34" charset="-122"/>
                </a:endParaRPr>
              </a:p>
              <a:p>
                <a:pPr marL="171450" indent="-171450" algn="just" fontAlgn="auto">
                  <a:spcBef>
                    <a:spcPts val="0"/>
                  </a:spcBef>
                  <a:spcAft>
                    <a:spcPts val="0"/>
                  </a:spcAft>
                  <a:buFont typeface="Arial" panose="020B0604020202020204" pitchFamily="34" charset="0"/>
                  <a:buChar char="•"/>
                  <a:defRPr/>
                </a:pPr>
                <a:r>
                  <a:rPr lang="zh-CN" altLang="en-US" sz="1200" b="1" dirty="0">
                    <a:solidFill>
                      <a:srgbClr val="FFFFFF"/>
                    </a:solidFill>
                    <a:latin typeface="微软雅黑" panose="020B0503020204020204" pitchFamily="34" charset="-122"/>
                    <a:ea typeface="微软雅黑" panose="020B0503020204020204" pitchFamily="34" charset="-122"/>
                  </a:rPr>
                  <a:t> 可用性评估</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grpSp>
        <p:grpSp>
          <p:nvGrpSpPr>
            <p:cNvPr id="9" name="组合 90"/>
            <p:cNvGrpSpPr/>
            <p:nvPr/>
          </p:nvGrpSpPr>
          <p:grpSpPr bwMode="auto">
            <a:xfrm>
              <a:off x="2099629" y="2562567"/>
              <a:ext cx="1436988" cy="1690017"/>
              <a:chOff x="466636" y="2724150"/>
              <a:chExt cx="1097876" cy="1690017"/>
            </a:xfrm>
          </p:grpSpPr>
          <p:sp>
            <p:nvSpPr>
              <p:cNvPr id="24" name="Rectangle 38"/>
              <p:cNvSpPr>
                <a:spLocks noChangeArrowheads="1"/>
              </p:cNvSpPr>
              <p:nvPr/>
            </p:nvSpPr>
            <p:spPr bwMode="auto">
              <a:xfrm>
                <a:off x="537318" y="3208578"/>
                <a:ext cx="1027194" cy="1205589"/>
              </a:xfrm>
              <a:prstGeom prst="rect">
                <a:avLst/>
              </a:prstGeom>
              <a:gradFill rotWithShape="1">
                <a:gsLst>
                  <a:gs pos="0">
                    <a:srgbClr val="000000"/>
                  </a:gs>
                  <a:gs pos="100000">
                    <a:srgbClr val="24242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200" b="1">
                  <a:solidFill>
                    <a:srgbClr val="000000"/>
                  </a:solidFill>
                  <a:latin typeface="微软雅黑" panose="020B0503020204020204" pitchFamily="34" charset="-122"/>
                  <a:ea typeface="微软雅黑" panose="020B0503020204020204" pitchFamily="34" charset="-122"/>
                </a:endParaRPr>
              </a:p>
            </p:txBody>
          </p:sp>
          <p:sp>
            <p:nvSpPr>
              <p:cNvPr id="25" name="Rectangle 39"/>
              <p:cNvSpPr>
                <a:spLocks noChangeArrowheads="1"/>
              </p:cNvSpPr>
              <p:nvPr/>
            </p:nvSpPr>
            <p:spPr bwMode="auto">
              <a:xfrm>
                <a:off x="538664" y="3062948"/>
                <a:ext cx="1008031" cy="177083"/>
              </a:xfrm>
              <a:prstGeom prst="rect">
                <a:avLst/>
              </a:prstGeom>
              <a:gradFill rotWithShape="1">
                <a:gsLst>
                  <a:gs pos="0">
                    <a:srgbClr val="FF6600"/>
                  </a:gs>
                  <a:gs pos="100000">
                    <a:srgbClr val="FF99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建造实施</a:t>
                </a:r>
                <a:endParaRPr lang="zh-CN" altLang="en-US" sz="1200" b="1">
                  <a:solidFill>
                    <a:srgbClr val="000000"/>
                  </a:solidFill>
                  <a:latin typeface="微软雅黑" panose="020B0503020204020204" pitchFamily="34" charset="-122"/>
                  <a:ea typeface="微软雅黑" panose="020B0503020204020204" pitchFamily="34" charset="-122"/>
                </a:endParaRPr>
              </a:p>
            </p:txBody>
          </p:sp>
          <p:sp>
            <p:nvSpPr>
              <p:cNvPr id="26" name="Line 40"/>
              <p:cNvSpPr>
                <a:spLocks noChangeShapeType="1"/>
              </p:cNvSpPr>
              <p:nvPr/>
            </p:nvSpPr>
            <p:spPr bwMode="auto">
              <a:xfrm>
                <a:off x="1524000" y="2724150"/>
                <a:ext cx="0" cy="430213"/>
              </a:xfrm>
              <a:prstGeom prst="line">
                <a:avLst/>
              </a:prstGeom>
              <a:noFill/>
              <a:ln w="19050" cap="rnd">
                <a:solidFill>
                  <a:srgbClr val="80808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27" name="Text Box 53"/>
              <p:cNvSpPr txBox="1">
                <a:spLocks noChangeArrowheads="1"/>
              </p:cNvSpPr>
              <p:nvPr/>
            </p:nvSpPr>
            <p:spPr bwMode="auto">
              <a:xfrm>
                <a:off x="466636" y="3392702"/>
                <a:ext cx="1074277" cy="975680"/>
              </a:xfrm>
              <a:prstGeom prst="rect">
                <a:avLst/>
              </a:prstGeom>
              <a:noFill/>
              <a:ln w="9525">
                <a:noFill/>
                <a:miter lim="800000"/>
              </a:ln>
            </p:spPr>
            <p:txBody>
              <a:bodyPr wrap="square" lIns="180000">
                <a:spAutoFit/>
              </a:bodyPr>
              <a:lstStyle/>
              <a:p>
                <a:pPr marL="171450" indent="-171450" fontAlgn="auto">
                  <a:spcBef>
                    <a:spcPts val="0"/>
                  </a:spcBef>
                  <a:spcAft>
                    <a:spcPts val="0"/>
                  </a:spcAft>
                  <a:buFont typeface="Arial" panose="020B0604020202020204" pitchFamily="34" charset="0"/>
                  <a:buChar char="•"/>
                  <a:defRPr/>
                </a:pPr>
                <a:r>
                  <a:rPr lang="zh-CN" altLang="en-US" sz="1200" b="1" dirty="0" smtClean="0">
                    <a:solidFill>
                      <a:srgbClr val="FFFFFF"/>
                    </a:solidFill>
                    <a:latin typeface="微软雅黑" panose="020B0503020204020204" pitchFamily="34" charset="-122"/>
                    <a:ea typeface="微软雅黑" panose="020B0503020204020204" pitchFamily="34" charset="-122"/>
                  </a:rPr>
                  <a:t>参与工程建造过程</a:t>
                </a:r>
                <a:endParaRPr lang="zh-CN" altLang="en-US" sz="1200" b="1" dirty="0">
                  <a:solidFill>
                    <a:srgbClr val="FFFFFF"/>
                  </a:solidFill>
                  <a:latin typeface="微软雅黑" panose="020B0503020204020204" pitchFamily="34" charset="-122"/>
                  <a:ea typeface="微软雅黑" panose="020B0503020204020204" pitchFamily="34" charset="-122"/>
                </a:endParaRPr>
              </a:p>
              <a:p>
                <a:pPr fontAlgn="auto">
                  <a:spcBef>
                    <a:spcPts val="0"/>
                  </a:spcBef>
                  <a:spcAft>
                    <a:spcPts val="0"/>
                  </a:spcAft>
                  <a:defRPr/>
                </a:pPr>
                <a:r>
                  <a:rPr lang="en-US" altLang="zh-CN" sz="1200" b="1" dirty="0">
                    <a:solidFill>
                      <a:srgbClr val="FFFFFF"/>
                    </a:solidFill>
                    <a:latin typeface="微软雅黑" panose="020B0503020204020204" pitchFamily="34" charset="-122"/>
                    <a:ea typeface="微软雅黑" panose="020B0503020204020204" pitchFamily="34" charset="-122"/>
                  </a:rPr>
                  <a:t>  </a:t>
                </a:r>
                <a:r>
                  <a:rPr lang="zh-CN" altLang="en-US" sz="1200" b="1" dirty="0">
                    <a:solidFill>
                      <a:srgbClr val="FFFFFF"/>
                    </a:solidFill>
                    <a:latin typeface="微软雅黑" panose="020B0503020204020204" pitchFamily="34" charset="-122"/>
                    <a:ea typeface="微软雅黑" panose="020B0503020204020204" pitchFamily="34" charset="-122"/>
                  </a:rPr>
                  <a:t> </a:t>
                </a:r>
                <a:r>
                  <a:rPr lang="zh-CN" altLang="en-US" sz="1200" b="1" dirty="0" smtClean="0">
                    <a:solidFill>
                      <a:srgbClr val="FFFFFF"/>
                    </a:solidFill>
                    <a:latin typeface="微软雅黑" panose="020B0503020204020204" pitchFamily="34" charset="-122"/>
                    <a:ea typeface="微软雅黑" panose="020B0503020204020204" pitchFamily="34" charset="-122"/>
                  </a:rPr>
                  <a:t> 熟悉整体环境</a:t>
                </a:r>
                <a:endParaRPr lang="zh-CN" altLang="en-US" sz="1200" b="1" dirty="0">
                  <a:solidFill>
                    <a:srgbClr val="FFFFFF"/>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en-US" altLang="zh-CN" sz="1200" b="1" dirty="0">
                    <a:solidFill>
                      <a:srgbClr val="FFFFFF"/>
                    </a:solidFill>
                    <a:latin typeface="微软雅黑" panose="020B0503020204020204" pitchFamily="34" charset="-122"/>
                    <a:ea typeface="微软雅黑" panose="020B0503020204020204" pitchFamily="34" charset="-122"/>
                  </a:rPr>
                  <a:t> </a:t>
                </a:r>
                <a:r>
                  <a:rPr lang="zh-CN" altLang="en-US" sz="1200" b="1" dirty="0" smtClean="0">
                    <a:solidFill>
                      <a:srgbClr val="FFFFFF"/>
                    </a:solidFill>
                    <a:latin typeface="微软雅黑" panose="020B0503020204020204" pitchFamily="34" charset="-122"/>
                    <a:ea typeface="微软雅黑" panose="020B0503020204020204" pitchFamily="34" charset="-122"/>
                  </a:rPr>
                  <a:t>系</a:t>
                </a:r>
                <a:r>
                  <a:rPr lang="zh-CN" altLang="en-US" sz="1200" b="1" dirty="0">
                    <a:solidFill>
                      <a:srgbClr val="FFFFFF"/>
                    </a:solidFill>
                    <a:latin typeface="微软雅黑" panose="020B0503020204020204" pitchFamily="34" charset="-122"/>
                    <a:ea typeface="微软雅黑" panose="020B0503020204020204" pitchFamily="34" charset="-122"/>
                  </a:rPr>
                  <a:t>统联</a:t>
                </a:r>
                <a:r>
                  <a:rPr lang="zh-CN" altLang="en-US" sz="1200" b="1" dirty="0" smtClean="0">
                    <a:solidFill>
                      <a:srgbClr val="FFFFFF"/>
                    </a:solidFill>
                    <a:latin typeface="微软雅黑" panose="020B0503020204020204" pitchFamily="34" charset="-122"/>
                    <a:ea typeface="微软雅黑" panose="020B0503020204020204" pitchFamily="34" charset="-122"/>
                  </a:rPr>
                  <a:t>调并学习设备性能</a:t>
                </a:r>
                <a:endParaRPr lang="zh-CN" altLang="en-US" sz="1200" b="1" dirty="0">
                  <a:solidFill>
                    <a:srgbClr val="FFFFFF"/>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en-US" altLang="zh-CN" sz="1200" b="1" dirty="0">
                    <a:solidFill>
                      <a:srgbClr val="FFFFFF"/>
                    </a:solidFill>
                    <a:latin typeface="微软雅黑" panose="020B0503020204020204" pitchFamily="34" charset="-122"/>
                    <a:ea typeface="微软雅黑" panose="020B0503020204020204" pitchFamily="34" charset="-122"/>
                  </a:rPr>
                  <a:t> </a:t>
                </a:r>
                <a:r>
                  <a:rPr lang="zh-CN" altLang="en-US" sz="1200" b="1" dirty="0" smtClean="0">
                    <a:solidFill>
                      <a:srgbClr val="FFFFFF"/>
                    </a:solidFill>
                    <a:latin typeface="微软雅黑" panose="020B0503020204020204" pitchFamily="34" charset="-122"/>
                    <a:ea typeface="微软雅黑" panose="020B0503020204020204" pitchFamily="34" charset="-122"/>
                  </a:rPr>
                  <a:t>对工程</a:t>
                </a:r>
                <a:r>
                  <a:rPr lang="zh-CN" altLang="en-US" sz="1200" b="1" dirty="0">
                    <a:solidFill>
                      <a:srgbClr val="FFFFFF"/>
                    </a:solidFill>
                    <a:latin typeface="微软雅黑" panose="020B0503020204020204" pitchFamily="34" charset="-122"/>
                    <a:ea typeface="微软雅黑" panose="020B0503020204020204" pitchFamily="34" charset="-122"/>
                  </a:rPr>
                  <a:t>缺陷</a:t>
                </a:r>
                <a:r>
                  <a:rPr lang="zh-CN" altLang="en-US" sz="1200" b="1" dirty="0" smtClean="0">
                    <a:solidFill>
                      <a:srgbClr val="FFFFFF"/>
                    </a:solidFill>
                    <a:latin typeface="微软雅黑" panose="020B0503020204020204" pitchFamily="34" charset="-122"/>
                    <a:ea typeface="微软雅黑" panose="020B0503020204020204" pitchFamily="34" charset="-122"/>
                  </a:rPr>
                  <a:t>隐患提出建议</a:t>
                </a:r>
                <a:r>
                  <a:rPr lang="en-US" altLang="zh-CN" sz="1200" b="1" dirty="0" smtClean="0">
                    <a:solidFill>
                      <a:srgbClr val="FFFFFF"/>
                    </a:solidFill>
                    <a:latin typeface="微软雅黑" panose="020B0503020204020204" pitchFamily="34" charset="-122"/>
                    <a:ea typeface="微软雅黑" panose="020B0503020204020204" pitchFamily="34" charset="-122"/>
                  </a:rPr>
                  <a:t> </a:t>
                </a:r>
                <a:r>
                  <a:rPr lang="zh-CN" altLang="en-US" sz="1200" b="1" dirty="0">
                    <a:solidFill>
                      <a:srgbClr val="FFFFFF"/>
                    </a:solidFill>
                    <a:latin typeface="微软雅黑" panose="020B0503020204020204" pitchFamily="34" charset="-122"/>
                    <a:ea typeface="微软雅黑" panose="020B0503020204020204" pitchFamily="34" charset="-122"/>
                  </a:rPr>
                  <a:t>整改监督 </a:t>
                </a:r>
                <a:endParaRPr lang="zh-CN" altLang="en-US" sz="1200" b="1" dirty="0">
                  <a:solidFill>
                    <a:srgbClr val="FFFFFF"/>
                  </a:solidFill>
                  <a:latin typeface="微软雅黑" panose="020B0503020204020204" pitchFamily="34" charset="-122"/>
                  <a:ea typeface="微软雅黑" panose="020B0503020204020204" pitchFamily="34" charset="-122"/>
                </a:endParaRPr>
              </a:p>
            </p:txBody>
          </p:sp>
        </p:grpSp>
        <p:grpSp>
          <p:nvGrpSpPr>
            <p:cNvPr id="10" name="组合 95"/>
            <p:cNvGrpSpPr/>
            <p:nvPr/>
          </p:nvGrpSpPr>
          <p:grpSpPr bwMode="auto">
            <a:xfrm>
              <a:off x="5010257" y="2562567"/>
              <a:ext cx="1323226" cy="1748171"/>
              <a:chOff x="1293166" y="2724150"/>
              <a:chExt cx="1010960" cy="1748171"/>
            </a:xfrm>
          </p:grpSpPr>
          <p:sp>
            <p:nvSpPr>
              <p:cNvPr id="20" name="Rectangle 38"/>
              <p:cNvSpPr>
                <a:spLocks noChangeArrowheads="1"/>
              </p:cNvSpPr>
              <p:nvPr/>
            </p:nvSpPr>
            <p:spPr bwMode="auto">
              <a:xfrm>
                <a:off x="1293166" y="3266732"/>
                <a:ext cx="1004174" cy="1205589"/>
              </a:xfrm>
              <a:prstGeom prst="rect">
                <a:avLst/>
              </a:prstGeom>
              <a:gradFill rotWithShape="1">
                <a:gsLst>
                  <a:gs pos="0">
                    <a:srgbClr val="000000"/>
                  </a:gs>
                  <a:gs pos="100000">
                    <a:srgbClr val="24242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200" b="1">
                  <a:solidFill>
                    <a:srgbClr val="000000"/>
                  </a:solidFill>
                  <a:latin typeface="微软雅黑" panose="020B0503020204020204" pitchFamily="34" charset="-122"/>
                  <a:ea typeface="微软雅黑" panose="020B0503020204020204" pitchFamily="34" charset="-122"/>
                </a:endParaRPr>
              </a:p>
            </p:txBody>
          </p:sp>
          <p:sp>
            <p:nvSpPr>
              <p:cNvPr id="21" name="Rectangle 39"/>
              <p:cNvSpPr>
                <a:spLocks noChangeArrowheads="1"/>
              </p:cNvSpPr>
              <p:nvPr/>
            </p:nvSpPr>
            <p:spPr bwMode="auto">
              <a:xfrm>
                <a:off x="1317444" y="3070747"/>
                <a:ext cx="979896" cy="195985"/>
              </a:xfrm>
              <a:prstGeom prst="rect">
                <a:avLst/>
              </a:prstGeom>
              <a:gradFill rotWithShape="1">
                <a:gsLst>
                  <a:gs pos="0">
                    <a:srgbClr val="FF6600"/>
                  </a:gs>
                  <a:gs pos="100000">
                    <a:srgbClr val="FF99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a:solidFill>
                      <a:srgbClr val="000000"/>
                    </a:solidFill>
                    <a:latin typeface="微软雅黑" panose="020B0503020204020204" pitchFamily="34" charset="-122"/>
                    <a:ea typeface="微软雅黑" panose="020B0503020204020204" pitchFamily="34" charset="-122"/>
                  </a:rPr>
                  <a:t>运营投产</a:t>
                </a:r>
                <a:endParaRPr lang="zh-CN" altLang="en-US" sz="1200" b="1">
                  <a:solidFill>
                    <a:srgbClr val="000000"/>
                  </a:solidFill>
                  <a:latin typeface="微软雅黑" panose="020B0503020204020204" pitchFamily="34" charset="-122"/>
                  <a:ea typeface="微软雅黑" panose="020B0503020204020204" pitchFamily="34" charset="-122"/>
                </a:endParaRPr>
              </a:p>
            </p:txBody>
          </p:sp>
          <p:sp>
            <p:nvSpPr>
              <p:cNvPr id="22" name="Line 40"/>
              <p:cNvSpPr>
                <a:spLocks noChangeShapeType="1"/>
              </p:cNvSpPr>
              <p:nvPr/>
            </p:nvSpPr>
            <p:spPr bwMode="auto">
              <a:xfrm>
                <a:off x="1524000" y="2724150"/>
                <a:ext cx="0" cy="430213"/>
              </a:xfrm>
              <a:prstGeom prst="line">
                <a:avLst/>
              </a:prstGeom>
              <a:noFill/>
              <a:ln w="19050" cap="rnd">
                <a:solidFill>
                  <a:srgbClr val="80808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23" name="Text Box 53"/>
              <p:cNvSpPr txBox="1">
                <a:spLocks noChangeArrowheads="1"/>
              </p:cNvSpPr>
              <p:nvPr/>
            </p:nvSpPr>
            <p:spPr bwMode="auto">
              <a:xfrm>
                <a:off x="1323326" y="3372490"/>
                <a:ext cx="980800" cy="975680"/>
              </a:xfrm>
              <a:prstGeom prst="rect">
                <a:avLst/>
              </a:prstGeom>
              <a:noFill/>
              <a:ln w="9525">
                <a:noFill/>
                <a:miter lim="800000"/>
              </a:ln>
            </p:spPr>
            <p:txBody>
              <a:bodyPr wrap="square" lIns="180000">
                <a:spAutoFit/>
              </a:bodyPr>
              <a:lstStyle/>
              <a:p>
                <a:pPr marL="171450" indent="-171450" fontAlgn="auto">
                  <a:spcBef>
                    <a:spcPts val="0"/>
                  </a:spcBef>
                  <a:spcAft>
                    <a:spcPts val="0"/>
                  </a:spcAft>
                  <a:buFont typeface="Arial" panose="020B0604020202020204" pitchFamily="34" charset="0"/>
                  <a:buChar char="•"/>
                  <a:defRPr/>
                </a:pPr>
                <a:r>
                  <a:rPr lang="zh-CN" altLang="en-US" sz="1200" b="1" dirty="0" smtClean="0">
                    <a:solidFill>
                      <a:schemeClr val="bg1"/>
                    </a:solidFill>
                    <a:latin typeface="微软雅黑" panose="020B0503020204020204" pitchFamily="34" charset="-122"/>
                    <a:ea typeface="微软雅黑" panose="020B0503020204020204" pitchFamily="34" charset="-122"/>
                  </a:rPr>
                  <a:t>日常</a:t>
                </a:r>
                <a:r>
                  <a:rPr lang="zh-CN" altLang="en-US" sz="1200" b="1" dirty="0">
                    <a:solidFill>
                      <a:schemeClr val="bg1"/>
                    </a:solidFill>
                    <a:latin typeface="微软雅黑" panose="020B0503020204020204" pitchFamily="34" charset="-122"/>
                    <a:ea typeface="微软雅黑" panose="020B0503020204020204" pitchFamily="34" charset="-122"/>
                  </a:rPr>
                  <a:t>值守巡检</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b="1" dirty="0" smtClean="0">
                    <a:solidFill>
                      <a:schemeClr val="bg1"/>
                    </a:solidFill>
                    <a:latin typeface="微软雅黑" panose="020B0503020204020204" pitchFamily="34" charset="-122"/>
                    <a:ea typeface="微软雅黑" panose="020B0503020204020204" pitchFamily="34" charset="-122"/>
                  </a:rPr>
                  <a:t>维护</a:t>
                </a:r>
                <a:r>
                  <a:rPr lang="zh-CN" altLang="en-US" sz="1200" b="1" dirty="0">
                    <a:solidFill>
                      <a:schemeClr val="bg1"/>
                    </a:solidFill>
                    <a:latin typeface="微软雅黑" panose="020B0503020204020204" pitchFamily="34" charset="-122"/>
                    <a:ea typeface="微软雅黑" panose="020B0503020204020204" pitchFamily="34" charset="-122"/>
                  </a:rPr>
                  <a:t>应急响应</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b="1" dirty="0">
                    <a:solidFill>
                      <a:schemeClr val="bg1"/>
                    </a:solidFill>
                    <a:latin typeface="微软雅黑" panose="020B0503020204020204" pitchFamily="34" charset="-122"/>
                    <a:ea typeface="微软雅黑" panose="020B0503020204020204" pitchFamily="34" charset="-122"/>
                  </a:rPr>
                  <a:t>作业计划管理</a:t>
                </a:r>
                <a:endParaRPr lang="zh-CN" altLang="en-US" sz="1200" b="1" dirty="0">
                  <a:solidFill>
                    <a:schemeClr val="bg1"/>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b="1" dirty="0" smtClean="0">
                    <a:solidFill>
                      <a:schemeClr val="bg1"/>
                    </a:solidFill>
                    <a:latin typeface="微软雅黑" panose="020B0503020204020204" pitchFamily="34" charset="-122"/>
                    <a:ea typeface="微软雅黑" panose="020B0503020204020204" pitchFamily="34" charset="-122"/>
                  </a:rPr>
                  <a:t>预防性维护</a:t>
                </a:r>
                <a:r>
                  <a:rPr lang="zh-CN" altLang="en-US" sz="1200" b="1" dirty="0">
                    <a:solidFill>
                      <a:schemeClr val="bg1"/>
                    </a:solidFill>
                    <a:latin typeface="微软雅黑" panose="020B0503020204020204" pitchFamily="34" charset="-122"/>
                    <a:ea typeface="微软雅黑" panose="020B0503020204020204" pitchFamily="34" charset="-122"/>
                  </a:rPr>
                  <a:t>保养 </a:t>
                </a:r>
                <a:endParaRPr lang="zh-CN" altLang="en-US" sz="1200" b="1" dirty="0">
                  <a:solidFill>
                    <a:schemeClr val="bg1"/>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b="1" dirty="0" smtClean="0">
                    <a:solidFill>
                      <a:schemeClr val="bg1"/>
                    </a:solidFill>
                    <a:latin typeface="微软雅黑" panose="020B0503020204020204" pitchFamily="34" charset="-122"/>
                    <a:ea typeface="微软雅黑" panose="020B0503020204020204" pitchFamily="34" charset="-122"/>
                  </a:rPr>
                  <a:t>周期性</a:t>
                </a:r>
                <a:r>
                  <a:rPr lang="zh-CN" altLang="en-US" sz="1200" b="1" dirty="0">
                    <a:solidFill>
                      <a:schemeClr val="bg1"/>
                    </a:solidFill>
                    <a:latin typeface="微软雅黑" panose="020B0503020204020204" pitchFamily="34" charset="-122"/>
                    <a:ea typeface="微软雅黑" panose="020B0503020204020204" pitchFamily="34" charset="-122"/>
                  </a:rPr>
                  <a:t>测试评估</a:t>
                </a:r>
                <a:endParaRPr lang="zh-CN" altLang="zh-CN" sz="1200" b="1" dirty="0">
                  <a:solidFill>
                    <a:schemeClr val="bg1"/>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b="1" dirty="0" smtClean="0">
                    <a:solidFill>
                      <a:schemeClr val="bg1"/>
                    </a:solidFill>
                    <a:latin typeface="微软雅黑" panose="020B0503020204020204" pitchFamily="34" charset="-122"/>
                    <a:ea typeface="微软雅黑" panose="020B0503020204020204" pitchFamily="34" charset="-122"/>
                  </a:rPr>
                  <a:t>运</a:t>
                </a:r>
                <a:r>
                  <a:rPr lang="zh-CN" altLang="en-US" sz="1200" b="1" dirty="0">
                    <a:solidFill>
                      <a:schemeClr val="bg1"/>
                    </a:solidFill>
                    <a:latin typeface="微软雅黑" panose="020B0503020204020204" pitchFamily="34" charset="-122"/>
                    <a:ea typeface="微软雅黑" panose="020B0503020204020204" pitchFamily="34" charset="-122"/>
                  </a:rPr>
                  <a:t>维管理优化</a:t>
                </a:r>
                <a:endParaRPr lang="zh-CN" altLang="en-US" sz="1200" b="1" dirty="0">
                  <a:solidFill>
                    <a:schemeClr val="bg1"/>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b="1" dirty="0" smtClean="0">
                    <a:solidFill>
                      <a:schemeClr val="bg1"/>
                    </a:solidFill>
                    <a:latin typeface="微软雅黑" panose="020B0503020204020204" pitchFamily="34" charset="-122"/>
                    <a:ea typeface="微软雅黑" panose="020B0503020204020204" pitchFamily="34" charset="-122"/>
                  </a:rPr>
                  <a:t>人员</a:t>
                </a:r>
                <a:r>
                  <a:rPr lang="zh-CN" altLang="en-US" sz="1200" b="1" dirty="0">
                    <a:solidFill>
                      <a:schemeClr val="bg1"/>
                    </a:solidFill>
                    <a:latin typeface="微软雅黑" panose="020B0503020204020204" pitchFamily="34" charset="-122"/>
                    <a:ea typeface="微软雅黑" panose="020B0503020204020204" pitchFamily="34" charset="-122"/>
                  </a:rPr>
                  <a:t>技能提升</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11" name="组合 100"/>
            <p:cNvGrpSpPr/>
            <p:nvPr/>
          </p:nvGrpSpPr>
          <p:grpSpPr bwMode="auto">
            <a:xfrm>
              <a:off x="6473924" y="2562567"/>
              <a:ext cx="1252465" cy="1734722"/>
              <a:chOff x="1003283" y="2724150"/>
              <a:chExt cx="956898" cy="1734722"/>
            </a:xfrm>
          </p:grpSpPr>
          <p:sp>
            <p:nvSpPr>
              <p:cNvPr id="16" name="Rectangle 38"/>
              <p:cNvSpPr>
                <a:spLocks noChangeArrowheads="1"/>
              </p:cNvSpPr>
              <p:nvPr/>
            </p:nvSpPr>
            <p:spPr bwMode="auto">
              <a:xfrm>
                <a:off x="1003283" y="3253283"/>
                <a:ext cx="956898" cy="1205589"/>
              </a:xfrm>
              <a:prstGeom prst="rect">
                <a:avLst/>
              </a:prstGeom>
              <a:gradFill rotWithShape="1">
                <a:gsLst>
                  <a:gs pos="0">
                    <a:srgbClr val="000000"/>
                  </a:gs>
                  <a:gs pos="100000">
                    <a:srgbClr val="24242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200" b="1">
                  <a:solidFill>
                    <a:srgbClr val="000000"/>
                  </a:solidFill>
                  <a:latin typeface="微软雅黑" panose="020B0503020204020204" pitchFamily="34" charset="-122"/>
                  <a:ea typeface="微软雅黑" panose="020B0503020204020204" pitchFamily="34" charset="-122"/>
                </a:endParaRPr>
              </a:p>
            </p:txBody>
          </p:sp>
          <p:sp>
            <p:nvSpPr>
              <p:cNvPr id="17" name="Rectangle 39"/>
              <p:cNvSpPr>
                <a:spLocks noChangeArrowheads="1"/>
              </p:cNvSpPr>
              <p:nvPr/>
            </p:nvSpPr>
            <p:spPr bwMode="auto">
              <a:xfrm>
                <a:off x="1003283" y="3051322"/>
                <a:ext cx="956898" cy="201961"/>
              </a:xfrm>
              <a:prstGeom prst="rect">
                <a:avLst/>
              </a:prstGeom>
              <a:gradFill rotWithShape="1">
                <a:gsLst>
                  <a:gs pos="0">
                    <a:srgbClr val="FF6600"/>
                  </a:gs>
                  <a:gs pos="100000">
                    <a:srgbClr val="FF99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dirty="0">
                    <a:solidFill>
                      <a:srgbClr val="000000"/>
                    </a:solidFill>
                    <a:latin typeface="微软雅黑" panose="020B0503020204020204" pitchFamily="34" charset="-122"/>
                    <a:ea typeface="微软雅黑" panose="020B0503020204020204" pitchFamily="34" charset="-122"/>
                  </a:rPr>
                  <a:t>优化升级</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18" name="Line 40"/>
              <p:cNvSpPr>
                <a:spLocks noChangeShapeType="1"/>
              </p:cNvSpPr>
              <p:nvPr/>
            </p:nvSpPr>
            <p:spPr bwMode="auto">
              <a:xfrm>
                <a:off x="1524000" y="2724150"/>
                <a:ext cx="0" cy="430213"/>
              </a:xfrm>
              <a:prstGeom prst="line">
                <a:avLst/>
              </a:prstGeom>
              <a:noFill/>
              <a:ln w="19050" cap="rnd">
                <a:solidFill>
                  <a:srgbClr val="808080"/>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19" name="Text Box 53"/>
              <p:cNvSpPr txBox="1">
                <a:spLocks noChangeArrowheads="1"/>
              </p:cNvSpPr>
              <p:nvPr/>
            </p:nvSpPr>
            <p:spPr bwMode="auto">
              <a:xfrm>
                <a:off x="1003283" y="3394825"/>
                <a:ext cx="812237" cy="585408"/>
              </a:xfrm>
              <a:prstGeom prst="rect">
                <a:avLst/>
              </a:prstGeom>
              <a:noFill/>
              <a:ln w="9525">
                <a:noFill/>
                <a:miter lim="800000"/>
              </a:ln>
            </p:spPr>
            <p:txBody>
              <a:bodyPr wrap="square" lIns="180000">
                <a:spAutoFit/>
              </a:bodyPr>
              <a:lstStyle/>
              <a:p>
                <a:pPr marL="171450" indent="-171450" fontAlgn="auto">
                  <a:spcBef>
                    <a:spcPts val="0"/>
                  </a:spcBef>
                  <a:spcAft>
                    <a:spcPts val="0"/>
                  </a:spcAft>
                  <a:buFont typeface="Arial" panose="020B0604020202020204" pitchFamily="34" charset="0"/>
                  <a:buChar char="•"/>
                  <a:defRPr/>
                </a:pPr>
                <a:r>
                  <a:rPr lang="zh-CN" altLang="en-US" sz="1200" b="1" dirty="0" smtClean="0">
                    <a:solidFill>
                      <a:schemeClr val="bg1"/>
                    </a:solidFill>
                    <a:latin typeface="微软雅黑" panose="020B0503020204020204" pitchFamily="34" charset="-122"/>
                    <a:ea typeface="微软雅黑" panose="020B0503020204020204" pitchFamily="34" charset="-122"/>
                  </a:rPr>
                  <a:t>能效</a:t>
                </a:r>
                <a:r>
                  <a:rPr lang="zh-CN" altLang="en-US" sz="1200" b="1" dirty="0">
                    <a:solidFill>
                      <a:schemeClr val="bg1"/>
                    </a:solidFill>
                    <a:latin typeface="微软雅黑" panose="020B0503020204020204" pitchFamily="34" charset="-122"/>
                    <a:ea typeface="微软雅黑" panose="020B0503020204020204" pitchFamily="34" charset="-122"/>
                  </a:rPr>
                  <a:t>优化</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b="1" dirty="0">
                    <a:solidFill>
                      <a:schemeClr val="bg1"/>
                    </a:solidFill>
                    <a:latin typeface="微软雅黑" panose="020B0503020204020204" pitchFamily="34" charset="-122"/>
                    <a:ea typeface="微软雅黑" panose="020B0503020204020204" pitchFamily="34" charset="-122"/>
                  </a:rPr>
                  <a:t>性能优化</a:t>
                </a:r>
                <a:endParaRPr lang="zh-CN" altLang="en-US" sz="1200" b="1" dirty="0">
                  <a:solidFill>
                    <a:schemeClr val="bg1"/>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b="1" dirty="0" smtClean="0">
                    <a:solidFill>
                      <a:schemeClr val="bg1"/>
                    </a:solidFill>
                    <a:latin typeface="微软雅黑" panose="020B0503020204020204" pitchFamily="34" charset="-122"/>
                    <a:ea typeface="微软雅黑" panose="020B0503020204020204" pitchFamily="34" charset="-122"/>
                  </a:rPr>
                  <a:t>可用性</a:t>
                </a:r>
                <a:r>
                  <a:rPr lang="zh-CN" altLang="en-US" sz="1200" b="1" dirty="0">
                    <a:solidFill>
                      <a:schemeClr val="bg1"/>
                    </a:solidFill>
                    <a:latin typeface="微软雅黑" panose="020B0503020204020204" pitchFamily="34" charset="-122"/>
                    <a:ea typeface="微软雅黑" panose="020B0503020204020204" pitchFamily="34" charset="-122"/>
                  </a:rPr>
                  <a:t>提升</a:t>
                </a:r>
                <a:endParaRPr lang="zh-CN" altLang="zh-CN" sz="1200" b="1" dirty="0">
                  <a:solidFill>
                    <a:schemeClr val="bg1"/>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b="1" dirty="0" smtClean="0">
                    <a:solidFill>
                      <a:schemeClr val="bg1"/>
                    </a:solidFill>
                    <a:latin typeface="微软雅黑" panose="020B0503020204020204" pitchFamily="34" charset="-122"/>
                    <a:ea typeface="微软雅黑" panose="020B0503020204020204" pitchFamily="34" charset="-122"/>
                  </a:rPr>
                  <a:t>增强型</a:t>
                </a:r>
                <a:r>
                  <a:rPr lang="zh-CN" altLang="en-US" sz="1200" b="1" dirty="0">
                    <a:solidFill>
                      <a:schemeClr val="bg1"/>
                    </a:solidFill>
                    <a:latin typeface="微软雅黑" panose="020B0503020204020204" pitchFamily="34" charset="-122"/>
                    <a:ea typeface="微软雅黑" panose="020B0503020204020204" pitchFamily="34" charset="-122"/>
                  </a:rPr>
                  <a:t>改进</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776287" y="962367"/>
              <a:ext cx="1600200" cy="1066527"/>
            </a:xfrm>
            <a:prstGeom prst="rect">
              <a:avLst/>
            </a:prstGeom>
            <a:blipFill dpi="0" rotWithShape="1">
              <a:blip r:embed="rId2" cstate="print"/>
              <a:srcRect/>
              <a:stretch>
                <a:fillRect/>
              </a:stretch>
            </a:blipFill>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zh-CN" altLang="en-US" sz="1400"/>
            </a:p>
          </p:txBody>
        </p:sp>
        <p:sp>
          <p:nvSpPr>
            <p:cNvPr id="13" name="矩形 12"/>
            <p:cNvSpPr/>
            <p:nvPr/>
          </p:nvSpPr>
          <p:spPr>
            <a:xfrm>
              <a:off x="2667000" y="971890"/>
              <a:ext cx="1600200" cy="1066527"/>
            </a:xfrm>
            <a:prstGeom prst="rect">
              <a:avLst/>
            </a:prstGeom>
            <a:blipFill dpi="0" rotWithShape="1">
              <a:blip r:embed="rId3" cstate="print"/>
              <a:srcRect/>
              <a:stretch>
                <a:fillRect/>
              </a:stretch>
            </a:blipFill>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zh-CN" altLang="en-US" sz="1400"/>
            </a:p>
          </p:txBody>
        </p:sp>
        <p:sp>
          <p:nvSpPr>
            <p:cNvPr id="14" name="矩形 13"/>
            <p:cNvSpPr/>
            <p:nvPr/>
          </p:nvSpPr>
          <p:spPr>
            <a:xfrm>
              <a:off x="4495800" y="971890"/>
              <a:ext cx="1600200" cy="1066527"/>
            </a:xfrm>
            <a:prstGeom prst="rect">
              <a:avLst/>
            </a:prstGeom>
            <a:blipFill dpi="0" rotWithShape="1">
              <a:blip r:embed="rId4" cstate="print"/>
              <a:srcRect/>
              <a:stretch>
                <a:fillRect/>
              </a:stretch>
            </a:blipFill>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zh-CN" altLang="en-US" sz="1400"/>
            </a:p>
          </p:txBody>
        </p:sp>
        <p:sp>
          <p:nvSpPr>
            <p:cNvPr id="15" name="矩形 14"/>
            <p:cNvSpPr/>
            <p:nvPr/>
          </p:nvSpPr>
          <p:spPr>
            <a:xfrm>
              <a:off x="6324600" y="971890"/>
              <a:ext cx="1600200" cy="1066527"/>
            </a:xfrm>
            <a:prstGeom prst="rect">
              <a:avLst/>
            </a:prstGeom>
            <a:blipFill dpi="0" rotWithShape="1">
              <a:blip r:embed="rId5" cstate="print"/>
              <a:srcRect/>
              <a:stretch>
                <a:fillRect/>
              </a:stretch>
            </a:blipFill>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zh-CN" altLang="en-US" sz="1400"/>
            </a:p>
          </p:txBody>
        </p:sp>
      </p:grpSp>
      <p:sp>
        <p:nvSpPr>
          <p:cNvPr id="32" name="Rectangle 39"/>
          <p:cNvSpPr>
            <a:spLocks noChangeArrowheads="1"/>
          </p:cNvSpPr>
          <p:nvPr/>
        </p:nvSpPr>
        <p:spPr bwMode="auto">
          <a:xfrm>
            <a:off x="4943677" y="4088776"/>
            <a:ext cx="1534242" cy="305780"/>
          </a:xfrm>
          <a:prstGeom prst="rect">
            <a:avLst/>
          </a:prstGeom>
          <a:gradFill rotWithShape="1">
            <a:gsLst>
              <a:gs pos="0">
                <a:srgbClr val="FF6600"/>
              </a:gs>
              <a:gs pos="100000">
                <a:srgbClr val="FF9900"/>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dirty="0" smtClean="0">
                <a:solidFill>
                  <a:srgbClr val="000000"/>
                </a:solidFill>
                <a:latin typeface="微软雅黑" panose="020B0503020204020204" pitchFamily="34" charset="-122"/>
                <a:ea typeface="微软雅黑" panose="020B0503020204020204" pitchFamily="34" charset="-122"/>
              </a:rPr>
              <a:t>全面检测</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sp>
        <p:nvSpPr>
          <p:cNvPr id="33" name="Rectangle 38"/>
          <p:cNvSpPr>
            <a:spLocks noChangeArrowheads="1"/>
          </p:cNvSpPr>
          <p:nvPr/>
        </p:nvSpPr>
        <p:spPr bwMode="auto">
          <a:xfrm>
            <a:off x="4929731" y="4394556"/>
            <a:ext cx="1548187" cy="1711355"/>
          </a:xfrm>
          <a:prstGeom prst="rect">
            <a:avLst/>
          </a:prstGeom>
          <a:gradFill rotWithShape="1">
            <a:gsLst>
              <a:gs pos="0">
                <a:srgbClr val="000000"/>
              </a:gs>
              <a:gs pos="100000">
                <a:srgbClr val="24242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200" b="1">
              <a:solidFill>
                <a:srgbClr val="000000"/>
              </a:solidFill>
              <a:latin typeface="微软雅黑" panose="020B0503020204020204" pitchFamily="34" charset="-122"/>
              <a:ea typeface="微软雅黑" panose="020B0503020204020204" pitchFamily="34" charset="-122"/>
            </a:endParaRPr>
          </a:p>
        </p:txBody>
      </p:sp>
      <p:sp>
        <p:nvSpPr>
          <p:cNvPr id="34" name="Text Box 53"/>
          <p:cNvSpPr txBox="1">
            <a:spLocks noChangeArrowheads="1"/>
          </p:cNvSpPr>
          <p:nvPr/>
        </p:nvSpPr>
        <p:spPr bwMode="auto">
          <a:xfrm>
            <a:off x="4764815" y="4536251"/>
            <a:ext cx="1848660" cy="1384995"/>
          </a:xfrm>
          <a:prstGeom prst="rect">
            <a:avLst/>
          </a:prstGeom>
          <a:noFill/>
          <a:ln w="9525">
            <a:noFill/>
            <a:miter lim="800000"/>
          </a:ln>
        </p:spPr>
        <p:txBody>
          <a:bodyPr wrap="square" lIns="180000">
            <a:spAutoFit/>
          </a:bodyPr>
          <a:lstStyle/>
          <a:p>
            <a:pPr marL="171450" indent="-171450">
              <a:buFont typeface="Arial" panose="020B0604020202020204" pitchFamily="34" charset="0"/>
              <a:buChar char="•"/>
              <a:defRPr/>
            </a:pPr>
            <a:r>
              <a:rPr lang="zh-CN" altLang="en-US" sz="1200" b="1" dirty="0" smtClean="0">
                <a:solidFill>
                  <a:srgbClr val="FFFFFF"/>
                </a:solidFill>
                <a:latin typeface="微软雅黑" panose="020B0503020204020204" pitchFamily="34" charset="-122"/>
                <a:ea typeface="微软雅黑" panose="020B0503020204020204" pitchFamily="34" charset="-122"/>
              </a:rPr>
              <a:t>实行第三方检测并提交</a:t>
            </a:r>
            <a:r>
              <a:rPr lang="en-US" altLang="zh-CN" sz="1200" b="1" dirty="0" smtClean="0">
                <a:solidFill>
                  <a:srgbClr val="FFFFFF"/>
                </a:solidFill>
                <a:latin typeface="微软雅黑" panose="020B0503020204020204" pitchFamily="34" charset="-122"/>
                <a:ea typeface="微软雅黑" panose="020B0503020204020204" pitchFamily="34" charset="-122"/>
              </a:rPr>
              <a:t>《</a:t>
            </a:r>
            <a:r>
              <a:rPr lang="zh-CN" altLang="en-US" sz="1200" b="1" dirty="0">
                <a:solidFill>
                  <a:srgbClr val="FFFFFF"/>
                </a:solidFill>
                <a:latin typeface="微软雅黑" panose="020B0503020204020204" pitchFamily="34" charset="-122"/>
                <a:ea typeface="微软雅黑" panose="020B0503020204020204" pitchFamily="34" charset="-122"/>
              </a:rPr>
              <a:t>检测</a:t>
            </a:r>
            <a:r>
              <a:rPr lang="zh-CN" altLang="en-US" sz="1200" b="1" dirty="0" smtClean="0">
                <a:solidFill>
                  <a:srgbClr val="FFFFFF"/>
                </a:solidFill>
                <a:latin typeface="微软雅黑" panose="020B0503020204020204" pitchFamily="34" charset="-122"/>
                <a:ea typeface="微软雅黑" panose="020B0503020204020204" pitchFamily="34" charset="-122"/>
              </a:rPr>
              <a:t>报告</a:t>
            </a:r>
            <a:r>
              <a:rPr lang="en-US" altLang="zh-CN" sz="1200" b="1" dirty="0" smtClean="0">
                <a:solidFill>
                  <a:srgbClr val="FFFFFF"/>
                </a:solidFill>
                <a:latin typeface="微软雅黑" panose="020B0503020204020204" pitchFamily="34" charset="-122"/>
                <a:ea typeface="微软雅黑" panose="020B0503020204020204" pitchFamily="34" charset="-122"/>
              </a:rPr>
              <a:t>》</a:t>
            </a:r>
            <a:r>
              <a:rPr lang="zh-CN" altLang="en-US" sz="1200" b="1" dirty="0" smtClean="0">
                <a:solidFill>
                  <a:srgbClr val="FFFFFF"/>
                </a:solidFill>
                <a:latin typeface="微软雅黑" panose="020B0503020204020204" pitchFamily="34" charset="-122"/>
                <a:ea typeface="微软雅黑" panose="020B0503020204020204" pitchFamily="34" charset="-122"/>
              </a:rPr>
              <a:t>   </a:t>
            </a:r>
            <a:endParaRPr lang="en-US" altLang="zh-CN" sz="1200" b="1" dirty="0" smtClean="0">
              <a:solidFill>
                <a:srgbClr val="FFFFFF"/>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defRPr/>
            </a:pPr>
            <a:r>
              <a:rPr lang="zh-CN" altLang="en-US" sz="1050" b="1" dirty="0" smtClean="0">
                <a:solidFill>
                  <a:srgbClr val="FFFFFF"/>
                </a:solidFill>
                <a:latin typeface="微软雅黑" panose="020B0503020204020204" pitchFamily="34" charset="-122"/>
                <a:ea typeface="微软雅黑" panose="020B0503020204020204" pitchFamily="34" charset="-122"/>
              </a:rPr>
              <a:t> </a:t>
            </a:r>
            <a:r>
              <a:rPr lang="zh-CN" altLang="en-US" sz="1200" b="1" dirty="0" smtClean="0">
                <a:solidFill>
                  <a:srgbClr val="FFFFFF"/>
                </a:solidFill>
                <a:latin typeface="微软雅黑" panose="020B0503020204020204" pitchFamily="34" charset="-122"/>
                <a:ea typeface="微软雅黑" panose="020B0503020204020204" pitchFamily="34" charset="-122"/>
              </a:rPr>
              <a:t>按照检测结果进行    逐项核查、落实</a:t>
            </a:r>
            <a:endParaRPr lang="zh-CN" altLang="en-US" sz="1200" b="1" dirty="0">
              <a:solidFill>
                <a:srgbClr val="FFFFFF"/>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b="1" dirty="0" smtClean="0">
                <a:solidFill>
                  <a:srgbClr val="FFFFFF"/>
                </a:solidFill>
                <a:latin typeface="微软雅黑" panose="020B0503020204020204" pitchFamily="34" charset="-122"/>
                <a:ea typeface="微软雅黑" panose="020B0503020204020204" pitchFamily="34" charset="-122"/>
              </a:rPr>
              <a:t> 进行系统消缺并进行检验</a:t>
            </a:r>
            <a:endParaRPr lang="en-US" altLang="zh-CN" sz="1200" b="1" dirty="0" smtClean="0">
              <a:solidFill>
                <a:srgbClr val="FFFFFF"/>
              </a:solidFill>
              <a:latin typeface="微软雅黑" panose="020B0503020204020204" pitchFamily="34" charset="-122"/>
              <a:ea typeface="微软雅黑" panose="020B0503020204020204" pitchFamily="34" charset="-122"/>
            </a:endParaRPr>
          </a:p>
          <a:p>
            <a:pPr marL="171450" indent="-171450" fontAlgn="auto">
              <a:spcBef>
                <a:spcPts val="0"/>
              </a:spcBef>
              <a:spcAft>
                <a:spcPts val="0"/>
              </a:spcAft>
              <a:buFont typeface="Arial" panose="020B0604020202020204" pitchFamily="34" charset="0"/>
              <a:buChar char="•"/>
              <a:defRPr/>
            </a:pPr>
            <a:r>
              <a:rPr lang="zh-CN" altLang="en-US" sz="1200" b="1" dirty="0" smtClean="0">
                <a:solidFill>
                  <a:srgbClr val="FFFFFF"/>
                </a:solidFill>
                <a:latin typeface="微软雅黑" panose="020B0503020204020204" pitchFamily="34" charset="-122"/>
                <a:ea typeface="微软雅黑" panose="020B0503020204020204" pitchFamily="34" charset="-122"/>
              </a:rPr>
              <a:t>进行验收并整体移交</a:t>
            </a:r>
            <a:endParaRPr lang="en-US" altLang="zh-CN" sz="12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5"/>
          <p:cNvGrpSpPr/>
          <p:nvPr/>
        </p:nvGrpSpPr>
        <p:grpSpPr bwMode="auto">
          <a:xfrm>
            <a:off x="698440" y="840579"/>
            <a:ext cx="8557172" cy="4464050"/>
            <a:chOff x="720" y="2112"/>
            <a:chExt cx="1440" cy="1680"/>
          </a:xfrm>
        </p:grpSpPr>
        <p:sp>
          <p:nvSpPr>
            <p:cNvPr id="31" name="AutoShape 5"/>
            <p:cNvSpPr>
              <a:spLocks noChangeArrowheads="1"/>
            </p:cNvSpPr>
            <p:nvPr/>
          </p:nvSpPr>
          <p:spPr bwMode="auto">
            <a:xfrm>
              <a:off x="720" y="2112"/>
              <a:ext cx="1440" cy="1680"/>
            </a:xfrm>
            <a:prstGeom prst="roundRect">
              <a:avLst>
                <a:gd name="adj" fmla="val 16667"/>
              </a:avLst>
            </a:prstGeom>
            <a:solidFill>
              <a:srgbClr val="EAEAEA">
                <a:alpha val="67999"/>
              </a:srgbClr>
            </a:solidFill>
            <a:ln w="38100">
              <a:solidFill>
                <a:srgbClr val="333399"/>
              </a:solidFill>
              <a:round/>
            </a:ln>
          </p:spPr>
          <p:txBody>
            <a:bodyPr wrap="none" anchor="ctr"/>
            <a:lstStyle/>
            <a:p>
              <a:pPr eaLnBrk="0" hangingPunct="0"/>
              <a:endParaRPr lang="zh-CN" altLang="en-US">
                <a:solidFill>
                  <a:schemeClr val="tx1"/>
                </a:solidFill>
                <a:latin typeface="Verdana" panose="020B0604030504040204" pitchFamily="34" charset="0"/>
              </a:endParaRPr>
            </a:p>
          </p:txBody>
        </p:sp>
        <p:sp>
          <p:nvSpPr>
            <p:cNvPr id="32" name="Text Box 6"/>
            <p:cNvSpPr txBox="1">
              <a:spLocks noChangeArrowheads="1"/>
            </p:cNvSpPr>
            <p:nvPr/>
          </p:nvSpPr>
          <p:spPr bwMode="auto">
            <a:xfrm>
              <a:off x="773" y="2332"/>
              <a:ext cx="822" cy="127"/>
            </a:xfrm>
            <a:prstGeom prst="rect">
              <a:avLst/>
            </a:prstGeom>
            <a:solidFill>
              <a:srgbClr val="EAEAEA"/>
            </a:solidFill>
            <a:ln w="9525">
              <a:solidFill>
                <a:srgbClr val="0B478F"/>
              </a:solidFill>
              <a:miter lim="800000"/>
            </a:ln>
          </p:spPr>
          <p:txBody>
            <a:bodyPr wrap="square">
              <a:spAutoFit/>
            </a:bodyPr>
            <a:lstStyle/>
            <a:p>
              <a:pPr algn="l" eaLnBrk="0" hangingPunct="0"/>
              <a:endParaRPr lang="en-US" altLang="zh-CN" sz="1400">
                <a:solidFill>
                  <a:srgbClr val="000000"/>
                </a:solidFill>
                <a:latin typeface="Arial" panose="020B0604020202020204" pitchFamily="34" charset="0"/>
              </a:endParaRPr>
            </a:p>
          </p:txBody>
        </p:sp>
      </p:grpSp>
      <p:sp>
        <p:nvSpPr>
          <p:cNvPr id="33" name="Rectangle 3"/>
          <p:cNvSpPr>
            <a:spLocks noChangeArrowheads="1"/>
          </p:cNvSpPr>
          <p:nvPr/>
        </p:nvSpPr>
        <p:spPr bwMode="auto">
          <a:xfrm>
            <a:off x="581376" y="-954985"/>
            <a:ext cx="7453312" cy="6340197"/>
          </a:xfrm>
          <a:prstGeom prst="rect">
            <a:avLst/>
          </a:prstGeom>
          <a:noFill/>
          <a:ln w="9525">
            <a:noFill/>
            <a:miter lim="800000"/>
          </a:ln>
          <a:effectLst/>
        </p:spPr>
        <p:txBody>
          <a:bodyPr anchor="ctr">
            <a:spAutoFit/>
          </a:bodyPr>
          <a:lstStyle/>
          <a:p>
            <a:pPr marL="457200" indent="-457200" algn="l"/>
            <a:r>
              <a:rPr lang="zh-CN" altLang="en-US" sz="20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a:t>
            </a:r>
            <a:endParaRPr lang="en-US" altLang="zh-CN" sz="20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gn="l"/>
            <a:r>
              <a:rPr lang="en-US" altLang="zh-CN" sz="2000" b="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a:t>
            </a:r>
            <a:r>
              <a:rPr lang="en-US" altLang="zh-CN" sz="20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a:t>
            </a:r>
            <a:endParaRPr lang="en-US" altLang="zh-CN" sz="20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gn="l"/>
            <a:r>
              <a:rPr lang="en-US" altLang="zh-CN" sz="2800" b="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a:t>
            </a:r>
            <a:r>
              <a:rPr lang="en-US" altLang="zh-CN" sz="28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a:t>
            </a:r>
            <a:endParaRPr lang="en-US" altLang="zh-CN" sz="28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gn="l"/>
            <a:endParaRPr lang="en-US" altLang="zh-CN" sz="2800" b="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gn="l"/>
            <a:r>
              <a:rPr lang="en-US" altLang="zh-CN" sz="28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a:t>
            </a:r>
            <a:endParaRPr lang="en-US" altLang="zh-CN" sz="28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gn="l"/>
            <a:endParaRPr lang="en-US" altLang="zh-CN" sz="2800" b="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r>
              <a:rPr lang="en-US" altLang="zh-CN" sz="2800" b="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a:t>
            </a:r>
            <a:r>
              <a:rPr lang="en-US" altLang="zh-CN" sz="28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      </a:t>
            </a:r>
            <a:r>
              <a:rPr lang="zh-CN" altLang="en-US" sz="28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设施</a:t>
            </a:r>
            <a:r>
              <a:rPr lang="zh-CN" altLang="en-US" sz="2800" b="1" dirty="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运维体系建设</a:t>
            </a:r>
            <a:r>
              <a:rPr lang="zh-CN" altLang="en-US" sz="28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rPr>
              <a:t>需求</a:t>
            </a:r>
            <a:endParaRPr lang="en-US" altLang="zh-CN" sz="28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endParaRPr lang="en-US" altLang="zh-CN" sz="2800" b="1" dirty="0" smtClean="0">
              <a:solidFill>
                <a:schemeClr val="accent1">
                  <a:lumMod val="75000"/>
                </a:schemeClr>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endParaRPr>
          </a:p>
          <a:p>
            <a:pPr marL="457200" indent="-457200" algn="l"/>
            <a:r>
              <a:rPr lang="zh-CN" altLang="en-US" dirty="0" smtClean="0">
                <a:solidFill>
                  <a:schemeClr val="tx1"/>
                </a:solidFill>
                <a:latin typeface="Arial" panose="020B0604020202020204" pitchFamily="34" charset="0"/>
              </a:rPr>
              <a:t>       由于</a:t>
            </a:r>
            <a:r>
              <a:rPr lang="zh-CN" altLang="en-US" dirty="0">
                <a:solidFill>
                  <a:schemeClr val="tx1"/>
                </a:solidFill>
                <a:latin typeface="Arial" panose="020B0604020202020204" pitchFamily="34" charset="0"/>
              </a:rPr>
              <a:t>数据中心运维对象涉及种类比较多，从基础设备设施到应用</a:t>
            </a:r>
            <a:r>
              <a:rPr lang="zh-CN" altLang="en-US" dirty="0" smtClean="0">
                <a:solidFill>
                  <a:schemeClr val="tx1"/>
                </a:solidFill>
                <a:latin typeface="Arial" panose="020B0604020202020204" pitchFamily="34" charset="0"/>
              </a:rPr>
              <a:t>平台、到</a:t>
            </a:r>
            <a:r>
              <a:rPr lang="zh-CN" altLang="en-US" dirty="0">
                <a:solidFill>
                  <a:schemeClr val="tx1"/>
                </a:solidFill>
                <a:latin typeface="Arial" panose="020B0604020202020204" pitchFamily="34" charset="0"/>
              </a:rPr>
              <a:t>技术与管理人员，这无疑要求数据中心的运维管理应能适应所有的管理对象；以下例举部分运维管理方面的要求</a:t>
            </a:r>
            <a:r>
              <a:rPr lang="zh-CN" altLang="en-US" dirty="0" smtClean="0">
                <a:solidFill>
                  <a:schemeClr val="tx1"/>
                </a:solidFill>
                <a:latin typeface="Arial" panose="020B0604020202020204" pitchFamily="34" charset="0"/>
              </a:rPr>
              <a:t>：</a:t>
            </a:r>
            <a:endParaRPr lang="en-US" altLang="zh-CN" dirty="0">
              <a:latin typeface="Arial" panose="020B0604020202020204" pitchFamily="34" charset="0"/>
            </a:endParaRPr>
          </a:p>
          <a:p>
            <a:pPr marL="457200" indent="-457200" algn="l"/>
            <a:r>
              <a:rPr lang="zh-CN" altLang="en-US" dirty="0" smtClean="0">
                <a:solidFill>
                  <a:schemeClr val="tx1"/>
                </a:solidFill>
                <a:latin typeface="Arial" panose="020B0604020202020204" pitchFamily="34" charset="0"/>
              </a:rPr>
              <a:t> </a:t>
            </a:r>
            <a:endParaRPr lang="zh-CN" altLang="en-US" dirty="0">
              <a:solidFill>
                <a:schemeClr val="tx1"/>
              </a:solidFill>
              <a:latin typeface="Arial" panose="020B0604020202020204" pitchFamily="34" charset="0"/>
            </a:endParaRPr>
          </a:p>
          <a:p>
            <a:pPr marL="457200" indent="-457200" algn="l"/>
            <a:endParaRPr lang="zh-CN" altLang="en-US" dirty="0">
              <a:solidFill>
                <a:schemeClr val="tx1"/>
              </a:solidFill>
              <a:latin typeface="Arial" panose="020B0604020202020204" pitchFamily="34" charset="0"/>
            </a:endParaRPr>
          </a:p>
          <a:p>
            <a:pPr marL="457200" indent="-457200" algn="l"/>
            <a:r>
              <a:rPr lang="en-US" altLang="zh-CN" dirty="0" smtClean="0">
                <a:solidFill>
                  <a:schemeClr val="tx1"/>
                </a:solidFill>
                <a:latin typeface="Arial" panose="020B0604020202020204" pitchFamily="34" charset="0"/>
              </a:rPr>
              <a:t>        1</a:t>
            </a:r>
            <a:r>
              <a:rPr lang="zh-CN" altLang="en-US" dirty="0">
                <a:solidFill>
                  <a:schemeClr val="tx1"/>
                </a:solidFill>
                <a:latin typeface="Arial" panose="020B0604020202020204" pitchFamily="34" charset="0"/>
              </a:rPr>
              <a:t>、环境安全的要求</a:t>
            </a:r>
            <a:endParaRPr lang="zh-CN" altLang="en-US" dirty="0">
              <a:solidFill>
                <a:schemeClr val="tx1"/>
              </a:solidFill>
              <a:latin typeface="Arial" panose="020B0604020202020204" pitchFamily="34" charset="0"/>
            </a:endParaRPr>
          </a:p>
          <a:p>
            <a:pPr marL="457200" indent="-457200" algn="l"/>
            <a:r>
              <a:rPr lang="en-US" altLang="zh-CN" dirty="0" smtClean="0">
                <a:solidFill>
                  <a:schemeClr val="tx1"/>
                </a:solidFill>
                <a:latin typeface="Arial" panose="020B0604020202020204" pitchFamily="34" charset="0"/>
              </a:rPr>
              <a:t>        2</a:t>
            </a:r>
            <a:r>
              <a:rPr lang="zh-CN" altLang="en-US" dirty="0">
                <a:solidFill>
                  <a:schemeClr val="tx1"/>
                </a:solidFill>
                <a:latin typeface="Arial" panose="020B0604020202020204" pitchFamily="34" charset="0"/>
              </a:rPr>
              <a:t>、运维管理服务化的要求</a:t>
            </a:r>
            <a:endParaRPr lang="zh-CN" altLang="en-US" dirty="0">
              <a:solidFill>
                <a:schemeClr val="tx1"/>
              </a:solidFill>
              <a:latin typeface="Arial" panose="020B0604020202020204" pitchFamily="34" charset="0"/>
            </a:endParaRPr>
          </a:p>
          <a:p>
            <a:pPr marL="457200" indent="-457200" algn="l"/>
            <a:r>
              <a:rPr lang="en-US" altLang="zh-CN" dirty="0" smtClean="0">
                <a:solidFill>
                  <a:schemeClr val="tx1"/>
                </a:solidFill>
                <a:latin typeface="Arial" panose="020B0604020202020204" pitchFamily="34" charset="0"/>
              </a:rPr>
              <a:t>        3</a:t>
            </a:r>
            <a:r>
              <a:rPr lang="zh-CN" altLang="en-US" dirty="0">
                <a:solidFill>
                  <a:schemeClr val="tx1"/>
                </a:solidFill>
                <a:latin typeface="Arial" panose="020B0604020202020204" pitchFamily="34" charset="0"/>
              </a:rPr>
              <a:t>、全面质量管理的要求</a:t>
            </a:r>
            <a:endParaRPr lang="zh-CN" altLang="en-US" dirty="0">
              <a:solidFill>
                <a:schemeClr val="tx1"/>
              </a:solidFill>
              <a:latin typeface="Arial" panose="020B0604020202020204" pitchFamily="34" charset="0"/>
            </a:endParaRPr>
          </a:p>
          <a:p>
            <a:pPr marL="457200" indent="-457200" algn="l"/>
            <a:r>
              <a:rPr lang="en-US" altLang="zh-CN" dirty="0" smtClean="0">
                <a:solidFill>
                  <a:schemeClr val="tx1"/>
                </a:solidFill>
                <a:latin typeface="Arial" panose="020B0604020202020204" pitchFamily="34" charset="0"/>
              </a:rPr>
              <a:t>        4</a:t>
            </a:r>
            <a:r>
              <a:rPr lang="zh-CN" altLang="en-US" dirty="0">
                <a:solidFill>
                  <a:schemeClr val="tx1"/>
                </a:solidFill>
                <a:latin typeface="Arial" panose="020B0604020202020204" pitchFamily="34" charset="0"/>
              </a:rPr>
              <a:t>、管理制度体系化的要求</a:t>
            </a:r>
            <a:endParaRPr lang="zh-CN" altLang="en-US" dirty="0">
              <a:solidFill>
                <a:schemeClr val="tx1"/>
              </a:solidFill>
              <a:latin typeface="Arial" panose="020B0604020202020204" pitchFamily="34" charset="0"/>
            </a:endParaRPr>
          </a:p>
          <a:p>
            <a:pPr marL="457200" indent="-457200" algn="l"/>
            <a:r>
              <a:rPr lang="en-US" altLang="zh-CN" dirty="0" smtClean="0">
                <a:solidFill>
                  <a:schemeClr val="tx1"/>
                </a:solidFill>
                <a:latin typeface="Arial" panose="020B0604020202020204" pitchFamily="34" charset="0"/>
              </a:rPr>
              <a:t>        5</a:t>
            </a:r>
            <a:r>
              <a:rPr lang="zh-CN" altLang="en-US" dirty="0">
                <a:solidFill>
                  <a:schemeClr val="tx1"/>
                </a:solidFill>
                <a:latin typeface="Arial" panose="020B0604020202020204" pitchFamily="34" charset="0"/>
              </a:rPr>
              <a:t>、管理制度测量的要求 </a:t>
            </a:r>
            <a:endParaRPr lang="zh-CN" altLang="en-US" dirty="0">
              <a:solidFill>
                <a:schemeClr val="tx1"/>
              </a:solidFill>
              <a:latin typeface="Arial" panose="020B0604020202020204" pitchFamily="34" charset="0"/>
            </a:endParaRPr>
          </a:p>
          <a:p>
            <a:pPr marL="457200" indent="-457200" algn="l"/>
            <a:endParaRPr lang="zh-CN" altLang="en-US" dirty="0">
              <a:solidFill>
                <a:schemeClr val="tx1"/>
              </a:solidFill>
              <a:latin typeface="Arial" panose="020B0604020202020204" pitchFamily="34" charset="0"/>
            </a:endParaRPr>
          </a:p>
        </p:txBody>
      </p:sp>
      <p:sp>
        <p:nvSpPr>
          <p:cNvPr id="75" name="Text Box 201"/>
          <p:cNvSpPr txBox="1">
            <a:spLocks noChangeArrowheads="1"/>
          </p:cNvSpPr>
          <p:nvPr/>
        </p:nvSpPr>
        <p:spPr bwMode="gray">
          <a:xfrm>
            <a:off x="4486876" y="4006073"/>
            <a:ext cx="1706724" cy="1982189"/>
          </a:xfrm>
          <a:prstGeom prst="rect">
            <a:avLst/>
          </a:prstGeom>
          <a:noFill/>
          <a:ln w="9525" algn="ctr">
            <a:noFill/>
            <a:miter lim="800000"/>
          </a:ln>
        </p:spPr>
        <p:txBody>
          <a:bodyPr>
            <a:spAutoFit/>
          </a:bodyPr>
          <a:lstStyle/>
          <a:p>
            <a:br>
              <a:rPr lang="zh-CN" altLang="en-US" dirty="0">
                <a:solidFill>
                  <a:schemeClr val="tx1"/>
                </a:solidFill>
                <a:latin typeface="Arial" panose="020B0604020202020204" pitchFamily="34" charset="0"/>
              </a:rPr>
            </a:br>
            <a:r>
              <a:rPr lang="zh-CN" altLang="en-US" dirty="0">
                <a:solidFill>
                  <a:schemeClr val="tx1"/>
                </a:solidFill>
                <a:latin typeface="Arial" panose="020B0604020202020204" pitchFamily="34" charset="0"/>
              </a:rPr>
              <a:t>  </a:t>
            </a:r>
            <a:r>
              <a:rPr lang="en-US" altLang="zh-CN" dirty="0">
                <a:solidFill>
                  <a:schemeClr val="tx1"/>
                </a:solidFill>
                <a:effectLst>
                  <a:outerShdw blurRad="38100" dist="38100" dir="2700000" algn="tl">
                    <a:srgbClr val="C0C0C0"/>
                  </a:outerShdw>
                </a:effectLst>
              </a:rPr>
              <a:t>1</a:t>
            </a:r>
            <a:r>
              <a:rPr lang="zh-CN" altLang="en-US" dirty="0">
                <a:solidFill>
                  <a:schemeClr val="tx1"/>
                </a:solidFill>
                <a:effectLst>
                  <a:outerShdw blurRad="38100" dist="38100" dir="2700000" algn="tl">
                    <a:srgbClr val="C0C0C0"/>
                  </a:outerShdw>
                </a:effectLst>
              </a:rPr>
              <a:t>、合规性</a:t>
            </a:r>
            <a:endParaRPr lang="zh-CN" altLang="en-US" dirty="0">
              <a:solidFill>
                <a:schemeClr val="tx1"/>
              </a:solidFill>
              <a:effectLst>
                <a:outerShdw blurRad="38100" dist="38100" dir="2700000" algn="tl">
                  <a:srgbClr val="C0C0C0"/>
                </a:outerShdw>
              </a:effectLst>
            </a:endParaRPr>
          </a:p>
          <a:p>
            <a:r>
              <a:rPr lang="en-US" altLang="zh-CN" dirty="0">
                <a:solidFill>
                  <a:schemeClr val="tx1"/>
                </a:solidFill>
                <a:effectLst>
                  <a:outerShdw blurRad="38100" dist="38100" dir="2700000" algn="tl">
                    <a:srgbClr val="C0C0C0"/>
                  </a:outerShdw>
                </a:effectLst>
              </a:rPr>
              <a:t>   2</a:t>
            </a:r>
            <a:r>
              <a:rPr lang="zh-CN" altLang="en-US" dirty="0">
                <a:solidFill>
                  <a:schemeClr val="tx1"/>
                </a:solidFill>
                <a:effectLst>
                  <a:outerShdw blurRad="38100" dist="38100" dir="2700000" algn="tl">
                    <a:srgbClr val="C0C0C0"/>
                  </a:outerShdw>
                </a:effectLst>
              </a:rPr>
              <a:t>、可用性</a:t>
            </a:r>
            <a:endParaRPr lang="zh-CN" altLang="en-US" dirty="0">
              <a:solidFill>
                <a:schemeClr val="tx1"/>
              </a:solidFill>
              <a:effectLst>
                <a:outerShdw blurRad="38100" dist="38100" dir="2700000" algn="tl">
                  <a:srgbClr val="C0C0C0"/>
                </a:outerShdw>
              </a:effectLst>
            </a:endParaRPr>
          </a:p>
          <a:p>
            <a:r>
              <a:rPr lang="en-US" altLang="zh-CN" dirty="0">
                <a:solidFill>
                  <a:schemeClr val="tx1"/>
                </a:solidFill>
                <a:effectLst>
                  <a:outerShdw blurRad="38100" dist="38100" dir="2700000" algn="tl">
                    <a:srgbClr val="C0C0C0"/>
                  </a:outerShdw>
                </a:effectLst>
              </a:rPr>
              <a:t>   3</a:t>
            </a:r>
            <a:r>
              <a:rPr lang="zh-CN" altLang="en-US" dirty="0">
                <a:solidFill>
                  <a:schemeClr val="tx1"/>
                </a:solidFill>
                <a:effectLst>
                  <a:outerShdw blurRad="38100" dist="38100" dir="2700000" algn="tl">
                    <a:srgbClr val="C0C0C0"/>
                  </a:outerShdw>
                </a:effectLst>
              </a:rPr>
              <a:t>、经济型</a:t>
            </a:r>
            <a:endParaRPr lang="zh-CN" altLang="en-US" dirty="0">
              <a:solidFill>
                <a:schemeClr val="tx1"/>
              </a:solidFill>
              <a:effectLst>
                <a:outerShdw blurRad="38100" dist="38100" dir="2700000" algn="tl">
                  <a:srgbClr val="C0C0C0"/>
                </a:outerShdw>
              </a:effectLst>
            </a:endParaRPr>
          </a:p>
          <a:p>
            <a:r>
              <a:rPr lang="en-US" altLang="zh-CN" dirty="0">
                <a:solidFill>
                  <a:schemeClr val="tx1"/>
                </a:solidFill>
                <a:effectLst>
                  <a:outerShdw blurRad="38100" dist="38100" dir="2700000" algn="tl">
                    <a:srgbClr val="C0C0C0"/>
                  </a:outerShdw>
                </a:effectLst>
              </a:rPr>
              <a:t>   4</a:t>
            </a:r>
            <a:r>
              <a:rPr lang="zh-CN" altLang="en-US" dirty="0">
                <a:solidFill>
                  <a:schemeClr val="tx1"/>
                </a:solidFill>
                <a:effectLst>
                  <a:outerShdw blurRad="38100" dist="38100" dir="2700000" algn="tl">
                    <a:srgbClr val="C0C0C0"/>
                  </a:outerShdw>
                </a:effectLst>
              </a:rPr>
              <a:t>、服务型</a:t>
            </a:r>
            <a:endParaRPr lang="zh-CN" altLang="en-US" dirty="0">
              <a:solidFill>
                <a:schemeClr val="tx1"/>
              </a:solidFill>
              <a:effectLst>
                <a:outerShdw blurRad="38100" dist="38100" dir="2700000" algn="tl">
                  <a:srgbClr val="C0C0C0"/>
                </a:outerShdw>
              </a:effectLst>
            </a:endParaRPr>
          </a:p>
          <a:p>
            <a:endParaRPr lang="zh-CN" altLang="en-US" dirty="0">
              <a:solidFill>
                <a:schemeClr val="tx1"/>
              </a:solidFill>
              <a:latin typeface="Arial" panose="020B0604020202020204" pitchFamily="34" charset="0"/>
              <a:ea typeface="微软雅黑" panose="020B0503020204020204" pitchFamily="34" charset="-122"/>
            </a:endParaRPr>
          </a:p>
        </p:txBody>
      </p:sp>
      <p:grpSp>
        <p:nvGrpSpPr>
          <p:cNvPr id="76" name="Group 187"/>
          <p:cNvGrpSpPr/>
          <p:nvPr/>
        </p:nvGrpSpPr>
        <p:grpSpPr bwMode="auto">
          <a:xfrm>
            <a:off x="4591898" y="3269873"/>
            <a:ext cx="1800225" cy="3382923"/>
            <a:chOff x="720" y="1299"/>
            <a:chExt cx="1367" cy="2539"/>
          </a:xfrm>
        </p:grpSpPr>
        <p:sp>
          <p:nvSpPr>
            <p:cNvPr id="77" name="AutoShape 188"/>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ln>
          </p:spPr>
          <p:txBody>
            <a:bodyPr wrap="none" anchor="ctr"/>
            <a:lstStyle/>
            <a:p>
              <a:pPr algn="l"/>
              <a:endParaRPr lang="zh-CN" altLang="en-US">
                <a:solidFill>
                  <a:schemeClr val="tx1"/>
                </a:solidFill>
                <a:latin typeface="Arial" panose="020B0604020202020204" pitchFamily="34" charset="0"/>
              </a:endParaRPr>
            </a:p>
          </p:txBody>
        </p:sp>
        <p:sp>
          <p:nvSpPr>
            <p:cNvPr id="78" name="AutoShape 189"/>
            <p:cNvSpPr>
              <a:spLocks noChangeArrowheads="1"/>
            </p:cNvSpPr>
            <p:nvPr/>
          </p:nvSpPr>
          <p:spPr bwMode="gray">
            <a:xfrm>
              <a:off x="741" y="1495"/>
              <a:ext cx="1322" cy="1766"/>
            </a:xfrm>
            <a:prstGeom prst="roundRect">
              <a:avLst>
                <a:gd name="adj" fmla="val 16667"/>
              </a:avLst>
            </a:prstGeom>
            <a:solidFill>
              <a:srgbClr val="3CA1E6"/>
            </a:solidFill>
            <a:ln w="9525">
              <a:noFill/>
              <a:round/>
            </a:ln>
          </p:spPr>
          <p:txBody>
            <a:bodyPr wrap="none" anchor="ctr"/>
            <a:lstStyle/>
            <a:p>
              <a:pPr algn="l"/>
              <a:endParaRPr lang="zh-CN" altLang="en-US">
                <a:solidFill>
                  <a:schemeClr val="tx1"/>
                </a:solidFill>
                <a:latin typeface="Arial" panose="020B0604020202020204" pitchFamily="34" charset="0"/>
              </a:endParaRPr>
            </a:p>
          </p:txBody>
        </p:sp>
        <p:sp>
          <p:nvSpPr>
            <p:cNvPr id="79" name="AutoShape 190"/>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9BCFF2"/>
                </a:gs>
              </a:gsLst>
              <a:lin ang="5400000" scaled="1"/>
            </a:gradFill>
            <a:ln w="9525">
              <a:noFill/>
              <a:round/>
            </a:ln>
          </p:spPr>
          <p:txBody>
            <a:bodyPr wrap="none" anchor="ctr"/>
            <a:lstStyle/>
            <a:p>
              <a:pPr algn="l"/>
              <a:endParaRPr lang="zh-CN" altLang="en-US">
                <a:solidFill>
                  <a:schemeClr val="tx1"/>
                </a:solidFill>
                <a:latin typeface="Arial" panose="020B0604020202020204" pitchFamily="34" charset="0"/>
              </a:endParaRPr>
            </a:p>
          </p:txBody>
        </p:sp>
        <p:sp>
          <p:nvSpPr>
            <p:cNvPr id="80" name="AutoShape 191"/>
            <p:cNvSpPr>
              <a:spLocks noChangeArrowheads="1"/>
            </p:cNvSpPr>
            <p:nvPr/>
          </p:nvSpPr>
          <p:spPr bwMode="gray">
            <a:xfrm>
              <a:off x="752" y="1509"/>
              <a:ext cx="1304" cy="446"/>
            </a:xfrm>
            <a:prstGeom prst="roundRect">
              <a:avLst>
                <a:gd name="adj" fmla="val 50000"/>
              </a:avLst>
            </a:prstGeom>
            <a:gradFill rotWithShape="1">
              <a:gsLst>
                <a:gs pos="0">
                  <a:srgbClr val="BEE0F7"/>
                </a:gs>
                <a:gs pos="100000">
                  <a:srgbClr val="3CA1E6">
                    <a:alpha val="0"/>
                  </a:srgbClr>
                </a:gs>
              </a:gsLst>
              <a:lin ang="5400000" scaled="1"/>
            </a:gradFill>
            <a:ln w="9525">
              <a:noFill/>
              <a:round/>
            </a:ln>
          </p:spPr>
          <p:txBody>
            <a:bodyPr wrap="none" anchor="ctr"/>
            <a:lstStyle/>
            <a:p>
              <a:pPr algn="l"/>
              <a:endParaRPr lang="zh-CN" altLang="en-US">
                <a:solidFill>
                  <a:schemeClr val="tx1"/>
                </a:solidFill>
                <a:latin typeface="Arial" panose="020B0604020202020204" pitchFamily="34" charset="0"/>
              </a:endParaRPr>
            </a:p>
          </p:txBody>
        </p:sp>
        <p:sp>
          <p:nvSpPr>
            <p:cNvPr id="81" name="AutoShape 192"/>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ln>
          </p:spPr>
          <p:txBody>
            <a:bodyPr wrap="none" anchor="ctr"/>
            <a:lstStyle/>
            <a:p>
              <a:pPr algn="l"/>
              <a:endParaRPr lang="zh-CN" altLang="en-US">
                <a:solidFill>
                  <a:schemeClr val="tx1"/>
                </a:solidFill>
                <a:latin typeface="Arial" panose="020B0604020202020204" pitchFamily="34" charset="0"/>
              </a:endParaRPr>
            </a:p>
          </p:txBody>
        </p:sp>
        <p:sp>
          <p:nvSpPr>
            <p:cNvPr id="82" name="AutoShape 193"/>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ln>
          </p:spPr>
          <p:txBody>
            <a:bodyPr wrap="none" anchor="ctr"/>
            <a:lstStyle/>
            <a:p>
              <a:pPr algn="l"/>
              <a:endParaRPr lang="zh-CN" altLang="en-US">
                <a:solidFill>
                  <a:schemeClr val="tx1"/>
                </a:solidFill>
                <a:latin typeface="Arial" panose="020B0604020202020204" pitchFamily="34" charset="0"/>
              </a:endParaRPr>
            </a:p>
          </p:txBody>
        </p:sp>
        <p:grpSp>
          <p:nvGrpSpPr>
            <p:cNvPr id="83" name="Group 194"/>
            <p:cNvGrpSpPr/>
            <p:nvPr/>
          </p:nvGrpSpPr>
          <p:grpSpPr bwMode="auto">
            <a:xfrm>
              <a:off x="1190" y="1299"/>
              <a:ext cx="404" cy="399"/>
              <a:chOff x="1291" y="587"/>
              <a:chExt cx="666" cy="658"/>
            </a:xfrm>
          </p:grpSpPr>
          <p:sp>
            <p:nvSpPr>
              <p:cNvPr id="86" name="Oval 195"/>
              <p:cNvSpPr>
                <a:spLocks noChangeArrowheads="1"/>
              </p:cNvSpPr>
              <p:nvPr/>
            </p:nvSpPr>
            <p:spPr bwMode="gray">
              <a:xfrm>
                <a:off x="1291" y="590"/>
                <a:ext cx="666" cy="655"/>
              </a:xfrm>
              <a:prstGeom prst="ellipse">
                <a:avLst/>
              </a:prstGeom>
              <a:solidFill>
                <a:srgbClr val="333333"/>
              </a:solidFill>
              <a:ln w="38100" algn="ctr">
                <a:noFill/>
                <a:round/>
              </a:ln>
            </p:spPr>
            <p:txBody>
              <a:bodyPr anchor="ctr">
                <a:spAutoFit/>
              </a:bodyPr>
              <a:lstStyle/>
              <a:p>
                <a:pPr algn="l"/>
                <a:endParaRPr lang="zh-CN" altLang="en-US">
                  <a:solidFill>
                    <a:schemeClr val="tx1"/>
                  </a:solidFill>
                  <a:latin typeface="Arial" panose="020B0604020202020204" pitchFamily="34" charset="0"/>
                </a:endParaRPr>
              </a:p>
            </p:txBody>
          </p:sp>
          <p:sp>
            <p:nvSpPr>
              <p:cNvPr id="87" name="Oval 196"/>
              <p:cNvSpPr>
                <a:spLocks noChangeArrowheads="1"/>
              </p:cNvSpPr>
              <p:nvPr/>
            </p:nvSpPr>
            <p:spPr bwMode="gray">
              <a:xfrm>
                <a:off x="1296" y="587"/>
                <a:ext cx="646" cy="647"/>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lgn="l"/>
                <a:endParaRPr lang="zh-CN" altLang="en-US">
                  <a:solidFill>
                    <a:schemeClr val="tx1"/>
                  </a:solidFill>
                  <a:latin typeface="Arial" panose="020B0604020202020204" pitchFamily="34" charset="0"/>
                </a:endParaRPr>
              </a:p>
            </p:txBody>
          </p:sp>
          <p:sp>
            <p:nvSpPr>
              <p:cNvPr id="88" name="Oval 197"/>
              <p:cNvSpPr>
                <a:spLocks noChangeArrowheads="1"/>
              </p:cNvSpPr>
              <p:nvPr/>
            </p:nvSpPr>
            <p:spPr bwMode="gray">
              <a:xfrm>
                <a:off x="1304" y="591"/>
                <a:ext cx="631" cy="631"/>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lgn="l"/>
                <a:endParaRPr lang="zh-CN" altLang="en-US">
                  <a:solidFill>
                    <a:schemeClr val="tx1"/>
                  </a:solidFill>
                  <a:latin typeface="Arial" panose="020B0604020202020204" pitchFamily="34" charset="0"/>
                </a:endParaRPr>
              </a:p>
            </p:txBody>
          </p:sp>
          <p:sp>
            <p:nvSpPr>
              <p:cNvPr id="89" name="Oval 198"/>
              <p:cNvSpPr>
                <a:spLocks noChangeArrowheads="1"/>
              </p:cNvSpPr>
              <p:nvPr/>
            </p:nvSpPr>
            <p:spPr bwMode="gray">
              <a:xfrm>
                <a:off x="1311" y="597"/>
                <a:ext cx="600" cy="589"/>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lgn="l"/>
                <a:endParaRPr lang="zh-CN" altLang="en-US">
                  <a:solidFill>
                    <a:schemeClr val="tx1"/>
                  </a:solidFill>
                  <a:latin typeface="Arial" panose="020B0604020202020204" pitchFamily="34" charset="0"/>
                </a:endParaRPr>
              </a:p>
            </p:txBody>
          </p:sp>
          <p:sp>
            <p:nvSpPr>
              <p:cNvPr id="90" name="Oval 199"/>
              <p:cNvSpPr>
                <a:spLocks noChangeArrowheads="1"/>
              </p:cNvSpPr>
              <p:nvPr/>
            </p:nvSpPr>
            <p:spPr bwMode="gray">
              <a:xfrm>
                <a:off x="1346" y="613"/>
                <a:ext cx="533" cy="479"/>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lgn="l"/>
                <a:endParaRPr lang="zh-CN" altLang="en-US">
                  <a:solidFill>
                    <a:schemeClr val="tx1"/>
                  </a:solidFill>
                  <a:latin typeface="Arial" panose="020B0604020202020204" pitchFamily="34" charset="0"/>
                </a:endParaRPr>
              </a:p>
            </p:txBody>
          </p:sp>
        </p:grpSp>
        <p:sp>
          <p:nvSpPr>
            <p:cNvPr id="84" name="Text Box 200"/>
            <p:cNvSpPr txBox="1">
              <a:spLocks noChangeArrowheads="1"/>
            </p:cNvSpPr>
            <p:nvPr/>
          </p:nvSpPr>
          <p:spPr bwMode="gray">
            <a:xfrm>
              <a:off x="1276" y="1354"/>
              <a:ext cx="223" cy="304"/>
            </a:xfrm>
            <a:prstGeom prst="rect">
              <a:avLst/>
            </a:prstGeom>
            <a:noFill/>
            <a:ln w="9525" algn="ctr">
              <a:noFill/>
              <a:miter lim="800000"/>
            </a:ln>
          </p:spPr>
          <p:txBody>
            <a:bodyPr>
              <a:spAutoFit/>
            </a:bodyPr>
            <a:lstStyle/>
            <a:p>
              <a:endParaRPr lang="en-US" altLang="zh-CN">
                <a:solidFill>
                  <a:schemeClr val="tx1"/>
                </a:solidFill>
                <a:latin typeface="Arial" panose="020B0604020202020204" pitchFamily="34" charset="0"/>
              </a:endParaRPr>
            </a:p>
          </p:txBody>
        </p:sp>
        <p:sp>
          <p:nvSpPr>
            <p:cNvPr id="85" name="Text Box 201"/>
            <p:cNvSpPr txBox="1">
              <a:spLocks noChangeArrowheads="1"/>
            </p:cNvSpPr>
            <p:nvPr/>
          </p:nvSpPr>
          <p:spPr bwMode="gray">
            <a:xfrm>
              <a:off x="768" y="1776"/>
              <a:ext cx="1296" cy="1439"/>
            </a:xfrm>
            <a:prstGeom prst="rect">
              <a:avLst/>
            </a:prstGeom>
            <a:noFill/>
            <a:ln w="9525" algn="ctr">
              <a:noFill/>
              <a:miter lim="800000"/>
            </a:ln>
          </p:spPr>
          <p:txBody>
            <a:bodyPr>
              <a:spAutoFit/>
            </a:bodyPr>
            <a:lstStyle/>
            <a:p>
              <a:br>
                <a:rPr lang="zh-CN" altLang="en-US" dirty="0">
                  <a:solidFill>
                    <a:schemeClr val="tx1"/>
                  </a:solidFill>
                  <a:latin typeface="Arial" panose="020B0604020202020204" pitchFamily="34" charset="0"/>
                </a:rPr>
              </a:br>
              <a:r>
                <a:rPr lang="zh-CN" altLang="en-US" dirty="0">
                  <a:solidFill>
                    <a:schemeClr val="tx1"/>
                  </a:solidFill>
                  <a:latin typeface="Arial" panose="020B0604020202020204" pitchFamily="34" charset="0"/>
                </a:rPr>
                <a:t>  </a:t>
              </a:r>
              <a:r>
                <a:rPr lang="en-US" altLang="zh-CN" dirty="0">
                  <a:solidFill>
                    <a:schemeClr val="tx1"/>
                  </a:solidFill>
                  <a:effectLst>
                    <a:outerShdw blurRad="38100" dist="38100" dir="2700000" algn="tl">
                      <a:srgbClr val="C0C0C0"/>
                    </a:outerShdw>
                  </a:effectLst>
                </a:rPr>
                <a:t>1</a:t>
              </a:r>
              <a:r>
                <a:rPr lang="zh-CN" altLang="en-US" dirty="0">
                  <a:solidFill>
                    <a:schemeClr val="tx1"/>
                  </a:solidFill>
                  <a:effectLst>
                    <a:outerShdw blurRad="38100" dist="38100" dir="2700000" algn="tl">
                      <a:srgbClr val="C0C0C0"/>
                    </a:outerShdw>
                  </a:effectLst>
                </a:rPr>
                <a:t>、合规性</a:t>
              </a:r>
              <a:endParaRPr lang="zh-CN" altLang="en-US" dirty="0">
                <a:solidFill>
                  <a:schemeClr val="tx1"/>
                </a:solidFill>
                <a:effectLst>
                  <a:outerShdw blurRad="38100" dist="38100" dir="2700000" algn="tl">
                    <a:srgbClr val="C0C0C0"/>
                  </a:outerShdw>
                </a:effectLst>
              </a:endParaRPr>
            </a:p>
            <a:p>
              <a:r>
                <a:rPr lang="en-US" altLang="zh-CN" dirty="0">
                  <a:solidFill>
                    <a:schemeClr val="tx1"/>
                  </a:solidFill>
                  <a:effectLst>
                    <a:outerShdw blurRad="38100" dist="38100" dir="2700000" algn="tl">
                      <a:srgbClr val="C0C0C0"/>
                    </a:outerShdw>
                  </a:effectLst>
                </a:rPr>
                <a:t>   2</a:t>
              </a:r>
              <a:r>
                <a:rPr lang="zh-CN" altLang="en-US" dirty="0">
                  <a:solidFill>
                    <a:schemeClr val="tx1"/>
                  </a:solidFill>
                  <a:effectLst>
                    <a:outerShdw blurRad="38100" dist="38100" dir="2700000" algn="tl">
                      <a:srgbClr val="C0C0C0"/>
                    </a:outerShdw>
                  </a:effectLst>
                </a:rPr>
                <a:t>、可用性</a:t>
              </a:r>
              <a:endParaRPr lang="zh-CN" altLang="en-US" dirty="0">
                <a:solidFill>
                  <a:schemeClr val="tx1"/>
                </a:solidFill>
                <a:effectLst>
                  <a:outerShdw blurRad="38100" dist="38100" dir="2700000" algn="tl">
                    <a:srgbClr val="C0C0C0"/>
                  </a:outerShdw>
                </a:effectLst>
              </a:endParaRPr>
            </a:p>
            <a:p>
              <a:r>
                <a:rPr lang="en-US" altLang="zh-CN" dirty="0">
                  <a:solidFill>
                    <a:schemeClr val="tx1"/>
                  </a:solidFill>
                  <a:effectLst>
                    <a:outerShdw blurRad="38100" dist="38100" dir="2700000" algn="tl">
                      <a:srgbClr val="C0C0C0"/>
                    </a:outerShdw>
                  </a:effectLst>
                </a:rPr>
                <a:t>   3</a:t>
              </a:r>
              <a:r>
                <a:rPr lang="zh-CN" altLang="en-US" dirty="0">
                  <a:solidFill>
                    <a:schemeClr val="tx1"/>
                  </a:solidFill>
                  <a:effectLst>
                    <a:outerShdw blurRad="38100" dist="38100" dir="2700000" algn="tl">
                      <a:srgbClr val="C0C0C0"/>
                    </a:outerShdw>
                  </a:effectLst>
                </a:rPr>
                <a:t>、经济型</a:t>
              </a:r>
              <a:endParaRPr lang="zh-CN" altLang="en-US" dirty="0">
                <a:solidFill>
                  <a:schemeClr val="tx1"/>
                </a:solidFill>
                <a:effectLst>
                  <a:outerShdw blurRad="38100" dist="38100" dir="2700000" algn="tl">
                    <a:srgbClr val="C0C0C0"/>
                  </a:outerShdw>
                </a:effectLst>
              </a:endParaRPr>
            </a:p>
            <a:p>
              <a:r>
                <a:rPr lang="en-US" altLang="zh-CN" dirty="0">
                  <a:solidFill>
                    <a:schemeClr val="tx1"/>
                  </a:solidFill>
                  <a:effectLst>
                    <a:outerShdw blurRad="38100" dist="38100" dir="2700000" algn="tl">
                      <a:srgbClr val="C0C0C0"/>
                    </a:outerShdw>
                  </a:effectLst>
                </a:rPr>
                <a:t>   4</a:t>
              </a:r>
              <a:r>
                <a:rPr lang="zh-CN" altLang="en-US" dirty="0">
                  <a:solidFill>
                    <a:schemeClr val="tx1"/>
                  </a:solidFill>
                  <a:effectLst>
                    <a:outerShdw blurRad="38100" dist="38100" dir="2700000" algn="tl">
                      <a:srgbClr val="C0C0C0"/>
                    </a:outerShdw>
                  </a:effectLst>
                </a:rPr>
                <a:t>、服务型</a:t>
              </a:r>
              <a:endParaRPr lang="zh-CN" altLang="en-US" dirty="0">
                <a:solidFill>
                  <a:schemeClr val="tx1"/>
                </a:solidFill>
                <a:effectLst>
                  <a:outerShdw blurRad="38100" dist="38100" dir="2700000" algn="tl">
                    <a:srgbClr val="C0C0C0"/>
                  </a:outerShdw>
                </a:effectLst>
              </a:endParaRPr>
            </a:p>
            <a:p>
              <a:endParaRPr lang="zh-CN" altLang="en-US" dirty="0">
                <a:solidFill>
                  <a:schemeClr val="tx1"/>
                </a:solidFill>
                <a:latin typeface="Arial" panose="020B0604020202020204" pitchFamily="34" charset="0"/>
                <a:ea typeface="微软雅黑" panose="020B0503020204020204" pitchFamily="34" charset="-122"/>
              </a:endParaRPr>
            </a:p>
          </p:txBody>
        </p:sp>
      </p:grpSp>
      <p:grpSp>
        <p:nvGrpSpPr>
          <p:cNvPr id="91" name="Group 202"/>
          <p:cNvGrpSpPr/>
          <p:nvPr/>
        </p:nvGrpSpPr>
        <p:grpSpPr bwMode="auto">
          <a:xfrm>
            <a:off x="6933046" y="3341537"/>
            <a:ext cx="1960697" cy="3311259"/>
            <a:chOff x="2208" y="1299"/>
            <a:chExt cx="1365" cy="2539"/>
          </a:xfrm>
        </p:grpSpPr>
        <p:sp>
          <p:nvSpPr>
            <p:cNvPr id="92" name="AutoShape 203"/>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ln>
          </p:spPr>
          <p:txBody>
            <a:bodyPr wrap="none" anchor="ctr"/>
            <a:lstStyle/>
            <a:p>
              <a:pPr algn="l"/>
              <a:endParaRPr lang="zh-CN" altLang="en-US">
                <a:solidFill>
                  <a:schemeClr val="tx1"/>
                </a:solidFill>
                <a:latin typeface="Arial" panose="020B0604020202020204" pitchFamily="34" charset="0"/>
              </a:endParaRPr>
            </a:p>
          </p:txBody>
        </p:sp>
        <p:sp>
          <p:nvSpPr>
            <p:cNvPr id="93" name="AutoShape 204"/>
            <p:cNvSpPr>
              <a:spLocks noChangeArrowheads="1"/>
            </p:cNvSpPr>
            <p:nvPr/>
          </p:nvSpPr>
          <p:spPr bwMode="gray">
            <a:xfrm>
              <a:off x="2229" y="1495"/>
              <a:ext cx="1322" cy="1766"/>
            </a:xfrm>
            <a:prstGeom prst="roundRect">
              <a:avLst>
                <a:gd name="adj" fmla="val 16667"/>
              </a:avLst>
            </a:prstGeom>
            <a:solidFill>
              <a:srgbClr val="73E77E"/>
            </a:solidFill>
            <a:ln w="9525">
              <a:noFill/>
              <a:round/>
            </a:ln>
          </p:spPr>
          <p:txBody>
            <a:bodyPr wrap="none" anchor="ctr"/>
            <a:lstStyle/>
            <a:p>
              <a:pPr algn="l"/>
              <a:endParaRPr lang="zh-CN" altLang="en-US">
                <a:solidFill>
                  <a:schemeClr val="tx1"/>
                </a:solidFill>
                <a:latin typeface="Arial" panose="020B0604020202020204" pitchFamily="34" charset="0"/>
              </a:endParaRPr>
            </a:p>
          </p:txBody>
        </p:sp>
        <p:sp>
          <p:nvSpPr>
            <p:cNvPr id="94" name="AutoShape 205"/>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B3F2B9"/>
                </a:gs>
              </a:gsLst>
              <a:lin ang="5400000" scaled="1"/>
            </a:gradFill>
            <a:ln w="9525">
              <a:noFill/>
              <a:round/>
            </a:ln>
          </p:spPr>
          <p:txBody>
            <a:bodyPr wrap="none" anchor="ctr"/>
            <a:lstStyle/>
            <a:p>
              <a:pPr algn="l"/>
              <a:endParaRPr lang="zh-CN" altLang="en-US">
                <a:solidFill>
                  <a:schemeClr val="tx1"/>
                </a:solidFill>
                <a:latin typeface="Arial" panose="020B0604020202020204" pitchFamily="34" charset="0"/>
              </a:endParaRPr>
            </a:p>
          </p:txBody>
        </p:sp>
        <p:sp>
          <p:nvSpPr>
            <p:cNvPr id="95" name="AutoShape 206"/>
            <p:cNvSpPr>
              <a:spLocks noChangeArrowheads="1"/>
            </p:cNvSpPr>
            <p:nvPr/>
          </p:nvSpPr>
          <p:spPr bwMode="gray">
            <a:xfrm>
              <a:off x="2240" y="1509"/>
              <a:ext cx="1304" cy="446"/>
            </a:xfrm>
            <a:prstGeom prst="roundRect">
              <a:avLst>
                <a:gd name="adj" fmla="val 50000"/>
              </a:avLst>
            </a:prstGeom>
            <a:gradFill rotWithShape="1">
              <a:gsLst>
                <a:gs pos="0">
                  <a:srgbClr val="D0F7D4"/>
                </a:gs>
                <a:gs pos="100000">
                  <a:srgbClr val="73E77E"/>
                </a:gs>
              </a:gsLst>
              <a:lin ang="5400000" scaled="1"/>
            </a:gradFill>
            <a:ln w="9525">
              <a:noFill/>
              <a:round/>
            </a:ln>
          </p:spPr>
          <p:txBody>
            <a:bodyPr wrap="none" anchor="ctr"/>
            <a:lstStyle/>
            <a:p>
              <a:pPr algn="l"/>
              <a:endParaRPr lang="zh-CN" altLang="en-US">
                <a:solidFill>
                  <a:schemeClr val="tx1"/>
                </a:solidFill>
                <a:latin typeface="Arial" panose="020B0604020202020204" pitchFamily="34" charset="0"/>
              </a:endParaRPr>
            </a:p>
          </p:txBody>
        </p:sp>
        <p:sp>
          <p:nvSpPr>
            <p:cNvPr id="96" name="Oval 207"/>
            <p:cNvSpPr>
              <a:spLocks noChangeArrowheads="1"/>
            </p:cNvSpPr>
            <p:nvPr/>
          </p:nvSpPr>
          <p:spPr bwMode="gray">
            <a:xfrm>
              <a:off x="2676" y="1307"/>
              <a:ext cx="406" cy="385"/>
            </a:xfrm>
            <a:prstGeom prst="ellipse">
              <a:avLst/>
            </a:prstGeom>
            <a:solidFill>
              <a:srgbClr val="333333"/>
            </a:solidFill>
            <a:ln w="38100" algn="ctr">
              <a:noFill/>
              <a:round/>
            </a:ln>
          </p:spPr>
          <p:txBody>
            <a:bodyPr anchor="ctr">
              <a:spAutoFit/>
            </a:bodyPr>
            <a:lstStyle/>
            <a:p>
              <a:pPr algn="l"/>
              <a:endParaRPr lang="zh-CN" altLang="en-US">
                <a:solidFill>
                  <a:schemeClr val="tx1"/>
                </a:solidFill>
                <a:latin typeface="Arial" panose="020B0604020202020204" pitchFamily="34" charset="0"/>
              </a:endParaRPr>
            </a:p>
          </p:txBody>
        </p:sp>
        <p:sp>
          <p:nvSpPr>
            <p:cNvPr id="97" name="Oval 208"/>
            <p:cNvSpPr>
              <a:spLocks noChangeArrowheads="1"/>
            </p:cNvSpPr>
            <p:nvPr/>
          </p:nvSpPr>
          <p:spPr bwMode="gray">
            <a:xfrm>
              <a:off x="2681" y="1299"/>
              <a:ext cx="392" cy="392"/>
            </a:xfrm>
            <a:prstGeom prst="ellipse">
              <a:avLst/>
            </a:prstGeom>
            <a:gradFill rotWithShape="1">
              <a:gsLst>
                <a:gs pos="0">
                  <a:srgbClr val="636869"/>
                </a:gs>
                <a:gs pos="100000">
                  <a:srgbClr val="D6E1E2"/>
                </a:gs>
              </a:gsLst>
              <a:lin ang="5400000" scaled="1"/>
            </a:gradFill>
            <a:ln w="9525" algn="ctr">
              <a:noFill/>
              <a:round/>
            </a:ln>
          </p:spPr>
          <p:txBody>
            <a:bodyPr vert="eaVert" wrap="none" anchor="ctr"/>
            <a:lstStyle/>
            <a:p>
              <a:pPr algn="l"/>
              <a:endParaRPr lang="zh-CN" altLang="en-US">
                <a:solidFill>
                  <a:schemeClr val="tx1"/>
                </a:solidFill>
                <a:latin typeface="Arial" panose="020B0604020202020204" pitchFamily="34" charset="0"/>
              </a:endParaRPr>
            </a:p>
          </p:txBody>
        </p:sp>
        <p:sp>
          <p:nvSpPr>
            <p:cNvPr id="98" name="Oval 209"/>
            <p:cNvSpPr>
              <a:spLocks noChangeArrowheads="1"/>
            </p:cNvSpPr>
            <p:nvPr/>
          </p:nvSpPr>
          <p:spPr bwMode="gray">
            <a:xfrm>
              <a:off x="2686" y="1301"/>
              <a:ext cx="383" cy="383"/>
            </a:xfrm>
            <a:prstGeom prst="ellipse">
              <a:avLst/>
            </a:prstGeom>
            <a:gradFill rotWithShape="1">
              <a:gsLst>
                <a:gs pos="0">
                  <a:srgbClr val="D6E1E2">
                    <a:alpha val="0"/>
                  </a:srgbClr>
                </a:gs>
                <a:gs pos="100000">
                  <a:srgbClr val="F1F5F5"/>
                </a:gs>
              </a:gsLst>
              <a:lin ang="5400000" scaled="1"/>
            </a:gradFill>
            <a:ln w="9525" algn="ctr">
              <a:noFill/>
              <a:round/>
            </a:ln>
          </p:spPr>
          <p:txBody>
            <a:bodyPr vert="eaVert" wrap="none" anchor="ctr"/>
            <a:lstStyle/>
            <a:p>
              <a:pPr algn="l"/>
              <a:endParaRPr lang="zh-CN" altLang="en-US">
                <a:solidFill>
                  <a:schemeClr val="tx1"/>
                </a:solidFill>
                <a:latin typeface="Arial" panose="020B0604020202020204" pitchFamily="34" charset="0"/>
              </a:endParaRPr>
            </a:p>
          </p:txBody>
        </p:sp>
        <p:sp>
          <p:nvSpPr>
            <p:cNvPr id="99" name="Oval 210"/>
            <p:cNvSpPr>
              <a:spLocks noChangeArrowheads="1"/>
            </p:cNvSpPr>
            <p:nvPr/>
          </p:nvSpPr>
          <p:spPr bwMode="gray">
            <a:xfrm>
              <a:off x="2690" y="1305"/>
              <a:ext cx="364" cy="357"/>
            </a:xfrm>
            <a:prstGeom prst="ellipse">
              <a:avLst/>
            </a:prstGeom>
            <a:gradFill rotWithShape="1">
              <a:gsLst>
                <a:gs pos="0">
                  <a:srgbClr val="AAB2B3"/>
                </a:gs>
                <a:gs pos="100000">
                  <a:srgbClr val="D6E1E2">
                    <a:alpha val="48000"/>
                  </a:srgbClr>
                </a:gs>
              </a:gsLst>
              <a:lin ang="5400000" scaled="1"/>
            </a:gradFill>
            <a:ln w="9525" algn="ctr">
              <a:noFill/>
              <a:round/>
            </a:ln>
          </p:spPr>
          <p:txBody>
            <a:bodyPr vert="eaVert" wrap="none" anchor="ctr"/>
            <a:lstStyle/>
            <a:p>
              <a:pPr algn="l"/>
              <a:endParaRPr lang="zh-CN" altLang="en-US">
                <a:solidFill>
                  <a:schemeClr val="tx1"/>
                </a:solidFill>
                <a:latin typeface="Arial" panose="020B0604020202020204" pitchFamily="34" charset="0"/>
              </a:endParaRPr>
            </a:p>
          </p:txBody>
        </p:sp>
        <p:sp>
          <p:nvSpPr>
            <p:cNvPr id="100" name="Oval 211"/>
            <p:cNvSpPr>
              <a:spLocks noChangeArrowheads="1"/>
            </p:cNvSpPr>
            <p:nvPr/>
          </p:nvSpPr>
          <p:spPr bwMode="gray">
            <a:xfrm>
              <a:off x="2712" y="1315"/>
              <a:ext cx="323" cy="290"/>
            </a:xfrm>
            <a:prstGeom prst="ellipse">
              <a:avLst/>
            </a:prstGeom>
            <a:gradFill rotWithShape="1">
              <a:gsLst>
                <a:gs pos="0">
                  <a:srgbClr val="FFFFFF"/>
                </a:gs>
                <a:gs pos="100000">
                  <a:srgbClr val="D6E1E2">
                    <a:alpha val="37999"/>
                  </a:srgbClr>
                </a:gs>
              </a:gsLst>
              <a:lin ang="5400000" scaled="1"/>
            </a:gradFill>
            <a:ln w="9525" algn="ctr">
              <a:noFill/>
              <a:round/>
            </a:ln>
          </p:spPr>
          <p:txBody>
            <a:bodyPr vert="eaVert" wrap="none" anchor="ctr"/>
            <a:lstStyle/>
            <a:p>
              <a:pPr algn="l"/>
              <a:endParaRPr lang="zh-CN" altLang="en-US">
                <a:solidFill>
                  <a:schemeClr val="tx1"/>
                </a:solidFill>
                <a:latin typeface="Arial" panose="020B0604020202020204" pitchFamily="34" charset="0"/>
              </a:endParaRPr>
            </a:p>
          </p:txBody>
        </p:sp>
        <p:sp>
          <p:nvSpPr>
            <p:cNvPr id="101" name="Text Box 212"/>
            <p:cNvSpPr txBox="1">
              <a:spLocks noChangeArrowheads="1"/>
            </p:cNvSpPr>
            <p:nvPr/>
          </p:nvSpPr>
          <p:spPr bwMode="gray">
            <a:xfrm>
              <a:off x="2805" y="1354"/>
              <a:ext cx="140" cy="294"/>
            </a:xfrm>
            <a:prstGeom prst="rect">
              <a:avLst/>
            </a:prstGeom>
            <a:noFill/>
            <a:ln w="9525" algn="ctr">
              <a:noFill/>
              <a:miter lim="800000"/>
            </a:ln>
          </p:spPr>
          <p:txBody>
            <a:bodyPr wrap="none">
              <a:spAutoFit/>
            </a:bodyPr>
            <a:lstStyle/>
            <a:p>
              <a:endParaRPr lang="en-US" altLang="zh-CN">
                <a:solidFill>
                  <a:schemeClr val="tx1"/>
                </a:solidFill>
                <a:latin typeface="Arial" panose="020B0604020202020204" pitchFamily="34" charset="0"/>
              </a:endParaRPr>
            </a:p>
          </p:txBody>
        </p:sp>
        <p:sp>
          <p:nvSpPr>
            <p:cNvPr id="102" name="Text Box 213"/>
            <p:cNvSpPr txBox="1">
              <a:spLocks noChangeArrowheads="1"/>
            </p:cNvSpPr>
            <p:nvPr/>
          </p:nvSpPr>
          <p:spPr bwMode="gray">
            <a:xfrm>
              <a:off x="2256" y="1776"/>
              <a:ext cx="1297" cy="244"/>
            </a:xfrm>
            <a:prstGeom prst="rect">
              <a:avLst/>
            </a:prstGeom>
            <a:noFill/>
            <a:ln w="9525" algn="ctr">
              <a:noFill/>
              <a:miter lim="800000"/>
            </a:ln>
          </p:spPr>
          <p:txBody>
            <a:bodyPr>
              <a:spAutoFit/>
            </a:bodyPr>
            <a:lstStyle/>
            <a:p>
              <a:pPr algn="l"/>
              <a:r>
                <a:rPr lang="en-US" altLang="zh-CN" sz="1400">
                  <a:solidFill>
                    <a:srgbClr val="000000"/>
                  </a:solidFill>
                  <a:latin typeface="Verdana" panose="020B0604030504040204" pitchFamily="34" charset="0"/>
                </a:rPr>
                <a:t>.</a:t>
              </a:r>
              <a:endParaRPr lang="en-US" altLang="zh-CN">
                <a:solidFill>
                  <a:schemeClr val="tx1"/>
                </a:solidFill>
                <a:latin typeface="Arial" panose="020B0604020202020204" pitchFamily="34" charset="0"/>
              </a:endParaRPr>
            </a:p>
          </p:txBody>
        </p:sp>
        <p:sp>
          <p:nvSpPr>
            <p:cNvPr id="103" name="AutoShape 214"/>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ln>
          </p:spPr>
          <p:txBody>
            <a:bodyPr wrap="none" anchor="ctr"/>
            <a:lstStyle/>
            <a:p>
              <a:pPr algn="l"/>
              <a:endParaRPr lang="zh-CN" altLang="en-US">
                <a:solidFill>
                  <a:schemeClr val="tx1"/>
                </a:solidFill>
                <a:latin typeface="Arial" panose="020B0604020202020204" pitchFamily="34" charset="0"/>
              </a:endParaRPr>
            </a:p>
          </p:txBody>
        </p:sp>
        <p:sp>
          <p:nvSpPr>
            <p:cNvPr id="104" name="AutoShape 215"/>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ln>
          </p:spPr>
          <p:txBody>
            <a:bodyPr wrap="none" anchor="ctr"/>
            <a:lstStyle/>
            <a:p>
              <a:pPr algn="l"/>
              <a:endParaRPr lang="zh-CN" altLang="en-US">
                <a:solidFill>
                  <a:schemeClr val="tx1"/>
                </a:solidFill>
                <a:latin typeface="Arial" panose="020B0604020202020204" pitchFamily="34" charset="0"/>
              </a:endParaRPr>
            </a:p>
          </p:txBody>
        </p:sp>
      </p:grpSp>
      <p:sp>
        <p:nvSpPr>
          <p:cNvPr id="105" name="Rectangle 56"/>
          <p:cNvSpPr>
            <a:spLocks noChangeArrowheads="1"/>
          </p:cNvSpPr>
          <p:nvPr/>
        </p:nvSpPr>
        <p:spPr bwMode="auto">
          <a:xfrm>
            <a:off x="7026887" y="4053608"/>
            <a:ext cx="2019492" cy="1465263"/>
          </a:xfrm>
          <a:prstGeom prst="rect">
            <a:avLst/>
          </a:prstGeom>
          <a:noFill/>
          <a:ln w="25400" algn="ctr">
            <a:noFill/>
            <a:miter lim="800000"/>
          </a:ln>
          <a:effectLst/>
        </p:spPr>
        <p:txBody>
          <a:bodyPr wrap="square">
            <a:spAutoFit/>
          </a:bodyPr>
          <a:lstStyle/>
          <a:p>
            <a:endParaRPr lang="en-US" altLang="zh-CN" dirty="0">
              <a:solidFill>
                <a:schemeClr val="tx1"/>
              </a:solidFill>
            </a:endParaRPr>
          </a:p>
          <a:p>
            <a:r>
              <a:rPr lang="en-US" altLang="zh-CN" dirty="0">
                <a:solidFill>
                  <a:schemeClr val="tx1"/>
                </a:solidFill>
                <a:effectLst>
                  <a:outerShdw blurRad="38100" dist="38100" dir="2700000" algn="tl">
                    <a:srgbClr val="C0C0C0"/>
                  </a:outerShdw>
                </a:effectLst>
              </a:rPr>
              <a:t>1</a:t>
            </a:r>
            <a:r>
              <a:rPr lang="zh-CN" altLang="en-US" dirty="0">
                <a:solidFill>
                  <a:schemeClr val="tx1"/>
                </a:solidFill>
                <a:effectLst>
                  <a:outerShdw blurRad="38100" dist="38100" dir="2700000" algn="tl">
                    <a:srgbClr val="C0C0C0"/>
                  </a:outerShdw>
                </a:effectLst>
              </a:rPr>
              <a:t>、基础</a:t>
            </a:r>
            <a:r>
              <a:rPr lang="zh-CN" altLang="en-US" dirty="0" smtClean="0">
                <a:solidFill>
                  <a:schemeClr val="tx1"/>
                </a:solidFill>
                <a:effectLst>
                  <a:outerShdw blurRad="38100" dist="38100" dir="2700000" algn="tl">
                    <a:srgbClr val="C0C0C0"/>
                  </a:outerShdw>
                </a:effectLst>
              </a:rPr>
              <a:t>设备   </a:t>
            </a:r>
            <a:endParaRPr lang="en-US" altLang="zh-CN" dirty="0" smtClean="0">
              <a:solidFill>
                <a:schemeClr val="tx1"/>
              </a:solidFill>
              <a:effectLst>
                <a:outerShdw blurRad="38100" dist="38100" dir="2700000" algn="tl">
                  <a:srgbClr val="C0C0C0"/>
                </a:outerShdw>
              </a:effectLst>
            </a:endParaRPr>
          </a:p>
          <a:p>
            <a:r>
              <a:rPr lang="en-US" altLang="zh-CN" dirty="0">
                <a:effectLst>
                  <a:outerShdw blurRad="38100" dist="38100" dir="2700000" algn="tl">
                    <a:srgbClr val="C0C0C0"/>
                  </a:outerShdw>
                </a:effectLst>
              </a:rPr>
              <a:t> </a:t>
            </a:r>
            <a:r>
              <a:rPr lang="en-US" altLang="zh-CN" dirty="0" smtClean="0">
                <a:effectLst>
                  <a:outerShdw blurRad="38100" dist="38100" dir="2700000" algn="tl">
                    <a:srgbClr val="C0C0C0"/>
                  </a:outerShdw>
                </a:effectLst>
              </a:rPr>
              <a:t>     </a:t>
            </a:r>
            <a:r>
              <a:rPr lang="zh-CN" altLang="en-US" dirty="0" smtClean="0">
                <a:solidFill>
                  <a:schemeClr val="tx1"/>
                </a:solidFill>
                <a:effectLst>
                  <a:outerShdw blurRad="38100" dist="38100" dir="2700000" algn="tl">
                    <a:srgbClr val="C0C0C0"/>
                  </a:outerShdw>
                </a:effectLst>
              </a:rPr>
              <a:t>设施</a:t>
            </a:r>
            <a:endParaRPr lang="zh-CN" altLang="en-US" dirty="0">
              <a:solidFill>
                <a:schemeClr val="tx1"/>
              </a:solidFill>
              <a:effectLst>
                <a:outerShdw blurRad="38100" dist="38100" dir="2700000" algn="tl">
                  <a:srgbClr val="C0C0C0"/>
                </a:outerShdw>
              </a:effectLst>
            </a:endParaRPr>
          </a:p>
          <a:p>
            <a:r>
              <a:rPr lang="en-US" altLang="zh-CN" dirty="0">
                <a:solidFill>
                  <a:schemeClr val="tx1"/>
                </a:solidFill>
                <a:effectLst>
                  <a:outerShdw blurRad="38100" dist="38100" dir="2700000" algn="tl">
                    <a:srgbClr val="C0C0C0"/>
                  </a:outerShdw>
                </a:effectLst>
              </a:rPr>
              <a:t>2</a:t>
            </a:r>
            <a:r>
              <a:rPr lang="zh-CN" altLang="en-US" dirty="0">
                <a:solidFill>
                  <a:schemeClr val="tx1"/>
                </a:solidFill>
                <a:effectLst>
                  <a:outerShdw blurRad="38100" dist="38100" dir="2700000" algn="tl">
                    <a:srgbClr val="C0C0C0"/>
                  </a:outerShdw>
                </a:effectLst>
              </a:rPr>
              <a:t>、管理工具</a:t>
            </a:r>
            <a:endParaRPr lang="zh-CN" altLang="en-US" dirty="0">
              <a:solidFill>
                <a:schemeClr val="tx1"/>
              </a:solidFill>
              <a:effectLst>
                <a:outerShdw blurRad="38100" dist="38100" dir="2700000" algn="tl">
                  <a:srgbClr val="C0C0C0"/>
                </a:outerShdw>
              </a:effectLst>
            </a:endParaRPr>
          </a:p>
          <a:p>
            <a:r>
              <a:rPr lang="en-US" altLang="zh-CN" dirty="0">
                <a:solidFill>
                  <a:schemeClr val="tx1"/>
                </a:solidFill>
                <a:effectLst>
                  <a:outerShdw blurRad="38100" dist="38100" dir="2700000" algn="tl">
                    <a:srgbClr val="C0C0C0"/>
                  </a:outerShdw>
                </a:effectLst>
              </a:rPr>
              <a:t>3</a:t>
            </a:r>
            <a:r>
              <a:rPr lang="zh-CN" altLang="en-US" dirty="0">
                <a:solidFill>
                  <a:schemeClr val="tx1"/>
                </a:solidFill>
                <a:effectLst>
                  <a:outerShdw blurRad="38100" dist="38100" dir="2700000" algn="tl">
                    <a:srgbClr val="C0C0C0"/>
                  </a:outerShdw>
                </a:effectLst>
              </a:rPr>
              <a:t>、运维人员</a:t>
            </a:r>
            <a:r>
              <a:rPr lang="zh-CN" altLang="en-US" dirty="0">
                <a:effectLst>
                  <a:outerShdw blurRad="38100" dist="38100" dir="2700000" algn="tl">
                    <a:srgbClr val="C0C0C0"/>
                  </a:outerShdw>
                </a:effectLst>
              </a:rPr>
              <a:t> </a:t>
            </a:r>
            <a:endParaRPr lang="zh-CN" altLang="en-US" dirty="0">
              <a:effectLst>
                <a:outerShdw blurRad="38100" dist="38100" dir="2700000" algn="tl">
                  <a:srgbClr val="C0C0C0"/>
                </a:outerShdw>
              </a:effectLst>
            </a:endParaRPr>
          </a:p>
        </p:txBody>
      </p:sp>
      <p:sp>
        <p:nvSpPr>
          <p:cNvPr id="106" name="Rectangle 26"/>
          <p:cNvSpPr>
            <a:spLocks noChangeArrowheads="1"/>
          </p:cNvSpPr>
          <p:nvPr/>
        </p:nvSpPr>
        <p:spPr bwMode="auto">
          <a:xfrm>
            <a:off x="6874222" y="3762563"/>
            <a:ext cx="2376242" cy="400110"/>
          </a:xfrm>
          <a:prstGeom prst="rect">
            <a:avLst/>
          </a:prstGeom>
          <a:noFill/>
          <a:ln w="25400" algn="ctr">
            <a:noFill/>
            <a:miter lim="800000"/>
          </a:ln>
          <a:effectLst/>
        </p:spPr>
        <p:txBody>
          <a:bodyPr wrap="square">
            <a:spAutoFit/>
          </a:bodyPr>
          <a:lstStyle/>
          <a:p>
            <a:r>
              <a:rPr lang="zh-CN" altLang="en-US" sz="2000" b="1" dirty="0">
                <a:solidFill>
                  <a:schemeClr val="tx1"/>
                </a:solidFill>
                <a:effectLst>
                  <a:outerShdw blurRad="38100" dist="38100" dir="2700000" algn="tl">
                    <a:srgbClr val="C0C0C0"/>
                  </a:outerShdw>
                </a:effectLst>
              </a:rPr>
              <a:t>运维体系服务对象</a:t>
            </a:r>
            <a:endParaRPr lang="zh-CN" altLang="en-US" sz="2000" b="1" dirty="0">
              <a:solidFill>
                <a:schemeClr val="tx1"/>
              </a:solidFill>
              <a:effectLst>
                <a:outerShdw blurRad="38100" dist="38100" dir="2700000" algn="tl">
                  <a:srgbClr val="C0C0C0"/>
                </a:outerShdw>
              </a:effectLst>
            </a:endParaRPr>
          </a:p>
        </p:txBody>
      </p:sp>
      <p:sp>
        <p:nvSpPr>
          <p:cNvPr id="108" name="Rectangle 20"/>
          <p:cNvSpPr>
            <a:spLocks noChangeArrowheads="1"/>
          </p:cNvSpPr>
          <p:nvPr/>
        </p:nvSpPr>
        <p:spPr bwMode="auto">
          <a:xfrm>
            <a:off x="4439493" y="3786843"/>
            <a:ext cx="2592388" cy="671512"/>
          </a:xfrm>
          <a:prstGeom prst="rect">
            <a:avLst/>
          </a:prstGeom>
          <a:noFill/>
          <a:ln w="25400" algn="ctr">
            <a:noFill/>
            <a:miter lim="800000"/>
          </a:ln>
          <a:effectLst/>
        </p:spPr>
        <p:txBody>
          <a:bodyPr>
            <a:spAutoFit/>
          </a:bodyPr>
          <a:lstStyle/>
          <a:p>
            <a:r>
              <a:rPr lang="zh-CN" altLang="en-US" sz="2000" b="1" dirty="0">
                <a:solidFill>
                  <a:schemeClr val="tx1"/>
                </a:solidFill>
                <a:effectLst>
                  <a:outerShdw blurRad="38100" dist="38100" dir="2700000" algn="tl">
                    <a:srgbClr val="C0C0C0"/>
                  </a:outerShdw>
                </a:effectLst>
              </a:rPr>
              <a:t>运维体系建设目标</a:t>
            </a:r>
            <a:r>
              <a:rPr lang="en-US" altLang="zh-CN" dirty="0">
                <a:solidFill>
                  <a:schemeClr val="tx1"/>
                </a:solidFill>
              </a:rPr>
              <a:t>  </a:t>
            </a:r>
            <a:endParaRPr lang="zh-CN" altLang="en-US" dirty="0">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endParaRPr lang="zh-CN" altLang="en-US" dirty="0">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bwMode="auto">
          <a:xfrm>
            <a:off x="1836819" y="5004926"/>
            <a:ext cx="8805863" cy="1711344"/>
          </a:xfrm>
          <a:prstGeom prst="rect">
            <a:avLst/>
          </a:prstGeom>
          <a:solidFill>
            <a:schemeClr val="accent1">
              <a:lumMod val="75000"/>
              <a:alpha val="9000"/>
            </a:schemeClr>
          </a:solidFill>
          <a:ln w="9525" cap="flat" cmpd="sng" algn="ctr">
            <a:solidFill>
              <a:schemeClr val="bg1">
                <a:lumMod val="65000"/>
              </a:schemeClr>
            </a:solidFill>
            <a:prstDash val="dash"/>
            <a:round/>
            <a:headEnd type="none" w="med" len="med"/>
            <a:tailEnd type="none" w="med" len="med"/>
          </a:ln>
          <a:effectLst/>
        </p:spPr>
        <p:txBody>
          <a:bodyPr/>
          <a:lstStyle/>
          <a:p>
            <a:pPr eaLnBrk="0" hangingPunct="0">
              <a:defRPr/>
            </a:pPr>
            <a:endParaRPr lang="zh-CN" altLang="en-US" sz="2400">
              <a:latin typeface="Times" pitchFamily="18" charset="0"/>
              <a:ea typeface="+mn-ea"/>
            </a:endParaRPr>
          </a:p>
        </p:txBody>
      </p:sp>
      <p:sp>
        <p:nvSpPr>
          <p:cNvPr id="2" name="左右箭头 1"/>
          <p:cNvSpPr/>
          <p:nvPr/>
        </p:nvSpPr>
        <p:spPr bwMode="auto">
          <a:xfrm>
            <a:off x="3881093" y="5414523"/>
            <a:ext cx="4749800" cy="792163"/>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a:lstStyle/>
          <a:p>
            <a:pPr algn="ctr" fontAlgn="auto">
              <a:spcBef>
                <a:spcPts val="0"/>
              </a:spcBef>
              <a:spcAft>
                <a:spcPts val="0"/>
              </a:spcAft>
              <a:defRPr/>
            </a:pPr>
            <a:endParaRPr lang="zh-CN" altLang="en-US" sz="1000">
              <a:latin typeface="微软雅黑" panose="020B0503020204020204" pitchFamily="34" charset="-122"/>
              <a:ea typeface="微软雅黑" panose="020B0503020204020204" pitchFamily="34" charset="-122"/>
            </a:endParaRPr>
          </a:p>
        </p:txBody>
      </p:sp>
      <p:grpSp>
        <p:nvGrpSpPr>
          <p:cNvPr id="3" name="组合 49"/>
          <p:cNvGrpSpPr/>
          <p:nvPr/>
        </p:nvGrpSpPr>
        <p:grpSpPr bwMode="auto">
          <a:xfrm>
            <a:off x="3953761" y="2446595"/>
            <a:ext cx="4464477" cy="1773860"/>
            <a:chOff x="3003046" y="3366615"/>
            <a:chExt cx="6127925" cy="2447331"/>
          </a:xfrm>
        </p:grpSpPr>
        <p:sp>
          <p:nvSpPr>
            <p:cNvPr id="4" name="Oval 2"/>
            <p:cNvSpPr>
              <a:spLocks noChangeArrowheads="1"/>
            </p:cNvSpPr>
            <p:nvPr/>
          </p:nvSpPr>
          <p:spPr bwMode="auto">
            <a:xfrm>
              <a:off x="6115437" y="5150091"/>
              <a:ext cx="3015534" cy="508388"/>
            </a:xfrm>
            <a:prstGeom prst="ellipse">
              <a:avLst/>
            </a:prstGeom>
            <a:gradFill rotWithShape="1">
              <a:gsLst>
                <a:gs pos="0">
                  <a:srgbClr val="99FF33">
                    <a:alpha val="39998"/>
                  </a:srgbClr>
                </a:gs>
                <a:gs pos="100000">
                  <a:srgbClr val="477618">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5" name="Oval 3"/>
            <p:cNvSpPr>
              <a:spLocks noChangeArrowheads="1"/>
            </p:cNvSpPr>
            <p:nvPr/>
          </p:nvSpPr>
          <p:spPr bwMode="auto">
            <a:xfrm>
              <a:off x="3003046" y="5126261"/>
              <a:ext cx="3343901" cy="508388"/>
            </a:xfrm>
            <a:prstGeom prst="ellipse">
              <a:avLst/>
            </a:prstGeom>
            <a:gradFill rotWithShape="1">
              <a:gsLst>
                <a:gs pos="0">
                  <a:srgbClr val="99FF33">
                    <a:alpha val="39998"/>
                  </a:srgbClr>
                </a:gs>
                <a:gs pos="100000">
                  <a:srgbClr val="477618">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6" name="Oval 4"/>
            <p:cNvSpPr>
              <a:spLocks noChangeArrowheads="1"/>
            </p:cNvSpPr>
            <p:nvPr/>
          </p:nvSpPr>
          <p:spPr bwMode="auto">
            <a:xfrm>
              <a:off x="3223926" y="4351196"/>
              <a:ext cx="2891512" cy="897623"/>
            </a:xfrm>
            <a:prstGeom prst="ellipse">
              <a:avLst/>
            </a:prstGeom>
            <a:gradFill rotWithShape="1">
              <a:gsLst>
                <a:gs pos="0">
                  <a:srgbClr val="99FF33"/>
                </a:gs>
                <a:gs pos="50000">
                  <a:srgbClr val="375C12"/>
                </a:gs>
                <a:gs pos="100000">
                  <a:srgbClr val="99FF33"/>
                </a:gs>
              </a:gsLst>
              <a:lin ang="2700000" scaled="1"/>
            </a:gradFill>
            <a:ln w="9525">
              <a:round/>
            </a:ln>
            <a:scene3d>
              <a:camera prst="legacyPerspectiveBottom"/>
              <a:lightRig rig="legacyFlat3" dir="t"/>
            </a:scene3d>
            <a:sp3d extrusionH="1878000" prstMaterial="legacyMatte">
              <a:bevelT w="13500" h="13500" prst="angle"/>
              <a:bevelB w="13500" h="13500" prst="angle"/>
              <a:extrusionClr>
                <a:srgbClr val="99FF33"/>
              </a:extrusionClr>
            </a:sp3d>
          </p:spPr>
          <p:txBody>
            <a:bodyPr wrap="none">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7" name="Oval 5"/>
            <p:cNvSpPr>
              <a:spLocks noChangeArrowheads="1"/>
            </p:cNvSpPr>
            <p:nvPr/>
          </p:nvSpPr>
          <p:spPr bwMode="auto">
            <a:xfrm>
              <a:off x="6115437" y="4269491"/>
              <a:ext cx="2924584" cy="980462"/>
            </a:xfrm>
            <a:prstGeom prst="ellipse">
              <a:avLst/>
            </a:prstGeom>
            <a:gradFill rotWithShape="1">
              <a:gsLst>
                <a:gs pos="0">
                  <a:srgbClr val="CC3300"/>
                </a:gs>
                <a:gs pos="50000">
                  <a:srgbClr val="4A1200"/>
                </a:gs>
                <a:gs pos="100000">
                  <a:srgbClr val="CC3300"/>
                </a:gs>
              </a:gsLst>
              <a:lin ang="2700000" scaled="1"/>
            </a:gradFill>
            <a:ln w="9525">
              <a:round/>
            </a:ln>
            <a:scene3d>
              <a:camera prst="legacyPerspectiveBottom"/>
              <a:lightRig rig="legacyFlat3" dir="t"/>
            </a:scene3d>
            <a:sp3d extrusionH="1878000" prstMaterial="legacyMatte">
              <a:bevelT w="13500" h="13500" prst="angle"/>
              <a:bevelB w="13500" h="13500" prst="angle"/>
              <a:extrusionClr>
                <a:srgbClr val="FF6600"/>
              </a:extrusionClr>
            </a:sp3d>
          </p:spPr>
          <p:txBody>
            <a:bodyPr wrap="none">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000" b="1">
                <a:latin typeface="微软雅黑" panose="020B0503020204020204" pitchFamily="34" charset="-122"/>
                <a:ea typeface="微软雅黑" panose="020B0503020204020204" pitchFamily="34" charset="-122"/>
              </a:endParaRPr>
            </a:p>
          </p:txBody>
        </p:sp>
        <p:sp>
          <p:nvSpPr>
            <p:cNvPr id="8" name="WordArt 6"/>
            <p:cNvSpPr>
              <a:spLocks noChangeArrowheads="1" noChangeShapeType="1"/>
            </p:cNvSpPr>
            <p:nvPr/>
          </p:nvSpPr>
          <p:spPr bwMode="auto">
            <a:xfrm>
              <a:off x="3739746" y="4531543"/>
              <a:ext cx="1475638" cy="407476"/>
            </a:xfrm>
            <a:prstGeom prst="rect">
              <a:avLst/>
            </a:prstGeom>
          </p:spPr>
          <p:txBody>
            <a:bodyPr wrap="none" fromWordArt="1">
              <a:prstTxWarp prst="textFadeUp">
                <a:avLst>
                  <a:gd name="adj" fmla="val 8972"/>
                </a:avLst>
              </a:prstTxWarp>
            </a:bodyPr>
            <a:lstStyle/>
            <a:p>
              <a:pPr algn="ctr" fontAlgn="auto">
                <a:spcBef>
                  <a:spcPts val="0"/>
                </a:spcBef>
                <a:spcAft>
                  <a:spcPts val="0"/>
                </a:spcAft>
                <a:defRPr/>
              </a:pPr>
              <a:r>
                <a:rPr lang="zh-CN" altLang="en-US" sz="1000" b="1" kern="10" dirty="0">
                  <a:ln w="9525">
                    <a:noFill/>
                    <a:round/>
                  </a:ln>
                  <a:solidFill>
                    <a:schemeClr val="bg1"/>
                  </a:solidFill>
                  <a:effectLst>
                    <a:outerShdw dist="35921" dir="2700000"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rPr>
                <a:t>流程及标准</a:t>
              </a:r>
              <a:endParaRPr lang="en-US" altLang="zh-CN" sz="1000" b="1" kern="10" dirty="0">
                <a:ln w="9525">
                  <a:noFill/>
                  <a:round/>
                </a:ln>
                <a:solidFill>
                  <a:schemeClr val="bg1"/>
                </a:solidFill>
                <a:effectLst>
                  <a:outerShdw dist="35921" dir="2700000"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endParaRPr>
            </a:p>
            <a:p>
              <a:pPr algn="ctr" fontAlgn="auto">
                <a:spcBef>
                  <a:spcPts val="0"/>
                </a:spcBef>
                <a:spcAft>
                  <a:spcPts val="0"/>
                </a:spcAft>
                <a:defRPr/>
              </a:pPr>
              <a:r>
                <a:rPr lang="zh-CN" altLang="en-US" sz="1000" b="1" kern="10" dirty="0">
                  <a:ln w="9525">
                    <a:noFill/>
                    <a:round/>
                  </a:ln>
                  <a:solidFill>
                    <a:schemeClr val="bg1"/>
                  </a:solidFill>
                  <a:effectLst>
                    <a:outerShdw dist="35921" dir="2700000"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rPr>
                <a:t>建设</a:t>
              </a:r>
              <a:endParaRPr lang="zh-CN" altLang="en-US" sz="1000" b="1" kern="10" dirty="0">
                <a:ln w="9525">
                  <a:noFill/>
                  <a:round/>
                </a:ln>
                <a:solidFill>
                  <a:schemeClr val="bg1"/>
                </a:solidFill>
                <a:effectLst>
                  <a:outerShdw dist="35921" dir="2700000"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endParaRPr>
            </a:p>
          </p:txBody>
        </p:sp>
        <p:sp>
          <p:nvSpPr>
            <p:cNvPr id="9" name="WordArt 7"/>
            <p:cNvSpPr>
              <a:spLocks noChangeArrowheads="1" noChangeShapeType="1"/>
            </p:cNvSpPr>
            <p:nvPr/>
          </p:nvSpPr>
          <p:spPr bwMode="auto">
            <a:xfrm>
              <a:off x="7062738" y="4502277"/>
              <a:ext cx="1439497" cy="445822"/>
            </a:xfrm>
            <a:prstGeom prst="rect">
              <a:avLst/>
            </a:prstGeom>
          </p:spPr>
          <p:txBody>
            <a:bodyPr wrap="none" fromWordArt="1">
              <a:prstTxWarp prst="textFadeUp">
                <a:avLst>
                  <a:gd name="adj" fmla="val 8972"/>
                </a:avLst>
              </a:prstTxWarp>
            </a:bodyPr>
            <a:lstStyle/>
            <a:p>
              <a:pPr algn="ctr" fontAlgn="auto">
                <a:spcBef>
                  <a:spcPts val="0"/>
                </a:spcBef>
                <a:spcAft>
                  <a:spcPts val="0"/>
                </a:spcAft>
                <a:defRPr/>
              </a:pPr>
              <a:r>
                <a:rPr lang="zh-CN" altLang="en-US" sz="1000" b="1" kern="10" dirty="0">
                  <a:ln w="9525">
                    <a:noFill/>
                    <a:round/>
                  </a:ln>
                  <a:solidFill>
                    <a:schemeClr val="bg1"/>
                  </a:solidFill>
                  <a:effectLst>
                    <a:outerShdw dist="35921" dir="2700000"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rPr>
                <a:t>管理及技术</a:t>
              </a:r>
              <a:endParaRPr lang="en-US" altLang="zh-CN" sz="1000" b="1" kern="10" dirty="0">
                <a:ln w="9525">
                  <a:noFill/>
                  <a:round/>
                </a:ln>
                <a:solidFill>
                  <a:schemeClr val="bg1"/>
                </a:solidFill>
                <a:effectLst>
                  <a:outerShdw dist="35921" dir="2700000"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endParaRPr>
            </a:p>
            <a:p>
              <a:pPr algn="ctr" fontAlgn="auto">
                <a:spcBef>
                  <a:spcPts val="0"/>
                </a:spcBef>
                <a:spcAft>
                  <a:spcPts val="0"/>
                </a:spcAft>
                <a:defRPr/>
              </a:pPr>
              <a:r>
                <a:rPr lang="zh-CN" altLang="en-US" sz="1000" b="1" kern="10" dirty="0">
                  <a:ln w="9525">
                    <a:noFill/>
                    <a:round/>
                  </a:ln>
                  <a:solidFill>
                    <a:schemeClr val="bg1"/>
                  </a:solidFill>
                  <a:effectLst>
                    <a:outerShdw dist="35921" dir="2700000"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rPr>
                <a:t>保障</a:t>
              </a:r>
              <a:endParaRPr lang="zh-CN" altLang="en-US" sz="1000" b="1" kern="10" dirty="0">
                <a:ln w="9525">
                  <a:noFill/>
                  <a:round/>
                </a:ln>
                <a:solidFill>
                  <a:schemeClr val="bg1"/>
                </a:solidFill>
                <a:effectLst>
                  <a:outerShdw dist="35921" dir="2700000"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endParaRPr>
            </a:p>
          </p:txBody>
        </p:sp>
        <p:sp>
          <p:nvSpPr>
            <p:cNvPr id="10" name="Oval 8"/>
            <p:cNvSpPr>
              <a:spLocks noChangeArrowheads="1"/>
            </p:cNvSpPr>
            <p:nvPr/>
          </p:nvSpPr>
          <p:spPr bwMode="auto">
            <a:xfrm rot="468918">
              <a:off x="3218020" y="4283108"/>
              <a:ext cx="3458475" cy="817052"/>
            </a:xfrm>
            <a:prstGeom prst="ellipse">
              <a:avLst/>
            </a:prstGeom>
            <a:noFill/>
            <a:ln w="19050">
              <a:solidFill>
                <a:srgbClr val="00CCFF"/>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11" name="Line 11"/>
            <p:cNvSpPr>
              <a:spLocks noChangeShapeType="1"/>
            </p:cNvSpPr>
            <p:nvPr/>
          </p:nvSpPr>
          <p:spPr bwMode="auto">
            <a:xfrm>
              <a:off x="6113075" y="5650536"/>
              <a:ext cx="0" cy="163410"/>
            </a:xfrm>
            <a:prstGeom prst="line">
              <a:avLst/>
            </a:prstGeom>
            <a:noFill/>
            <a:ln w="12700">
              <a:solidFill>
                <a:srgbClr val="FFFFFF"/>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12" name="Oval 12"/>
            <p:cNvSpPr>
              <a:spLocks noChangeArrowheads="1"/>
            </p:cNvSpPr>
            <p:nvPr/>
          </p:nvSpPr>
          <p:spPr bwMode="auto">
            <a:xfrm>
              <a:off x="4983874" y="3366615"/>
              <a:ext cx="2251316" cy="1783476"/>
            </a:xfrm>
            <a:prstGeom prst="ellipse">
              <a:avLst/>
            </a:prstGeom>
            <a:gradFill rotWithShape="1">
              <a:gsLst>
                <a:gs pos="0">
                  <a:srgbClr val="EBA1C8">
                    <a:alpha val="79999"/>
                  </a:srgbClr>
                </a:gs>
                <a:gs pos="100000">
                  <a:srgbClr val="6D4B5D">
                    <a:alpha val="39998"/>
                  </a:srgbClr>
                </a:gs>
              </a:gsLst>
              <a:lin ang="5400000" scaled="1"/>
            </a:gradFill>
            <a:ln w="28575">
              <a:solidFill>
                <a:srgbClr val="FFFFFF"/>
              </a:solidFill>
              <a:prstDash val="sysDot"/>
              <a:round/>
            </a:ln>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13" name="Text Box 16"/>
            <p:cNvSpPr txBox="1">
              <a:spLocks noChangeArrowheads="1"/>
            </p:cNvSpPr>
            <p:nvPr/>
          </p:nvSpPr>
          <p:spPr bwMode="auto">
            <a:xfrm>
              <a:off x="5487592" y="4706592"/>
              <a:ext cx="1540550" cy="256917"/>
            </a:xfrm>
            <a:prstGeom prst="rect">
              <a:avLst/>
            </a:prstGeom>
            <a:noFill/>
            <a:ln w="9525">
              <a:noFill/>
              <a:miter lim="800000"/>
            </a:ln>
          </p:spPr>
          <p:txBody>
            <a:bodyPr>
              <a:spAutoFit/>
            </a:bodyPr>
            <a:lstStyle/>
            <a:p>
              <a:pPr fontAlgn="auto">
                <a:spcBef>
                  <a:spcPts val="0"/>
                </a:spcBef>
                <a:spcAft>
                  <a:spcPts val="0"/>
                </a:spcAft>
                <a:defRPr/>
              </a:pPr>
              <a:r>
                <a:rPr lang="zh-CN" altLang="en-US" sz="1000"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定制化服务</a:t>
              </a:r>
              <a:endParaRPr lang="zh-CN" altLang="ko-KR" sz="10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Oval 17"/>
            <p:cNvSpPr>
              <a:spLocks noChangeArrowheads="1"/>
            </p:cNvSpPr>
            <p:nvPr/>
          </p:nvSpPr>
          <p:spPr bwMode="auto">
            <a:xfrm rot="10122088">
              <a:off x="5497800" y="4219584"/>
              <a:ext cx="3558083" cy="817052"/>
            </a:xfrm>
            <a:prstGeom prst="ellipse">
              <a:avLst/>
            </a:prstGeom>
            <a:noFill/>
            <a:ln w="19050">
              <a:solidFill>
                <a:srgbClr val="FF9900"/>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15" name="WordArt 20"/>
            <p:cNvSpPr>
              <a:spLocks noChangeArrowheads="1" noChangeShapeType="1"/>
            </p:cNvSpPr>
            <p:nvPr/>
          </p:nvSpPr>
          <p:spPr bwMode="auto">
            <a:xfrm>
              <a:off x="5495321" y="3646489"/>
              <a:ext cx="1239051" cy="545836"/>
            </a:xfrm>
            <a:prstGeom prst="rect">
              <a:avLst/>
            </a:prstGeom>
          </p:spPr>
          <p:txBody>
            <a:bodyPr wrap="none" fromWordArt="1">
              <a:prstTxWarp prst="textCanDown">
                <a:avLst>
                  <a:gd name="adj" fmla="val 19542"/>
                </a:avLst>
              </a:prstTxWarp>
            </a:bodyPr>
            <a:lstStyle/>
            <a:p>
              <a:pPr algn="ctr" fontAlgn="auto">
                <a:spcBef>
                  <a:spcPts val="0"/>
                </a:spcBef>
                <a:spcAft>
                  <a:spcPts val="0"/>
                </a:spcAft>
                <a:defRPr/>
              </a:pPr>
              <a:r>
                <a:rPr lang="zh-CN" altLang="en-US" sz="1000" b="1" kern="10" dirty="0">
                  <a:ln w="9525">
                    <a:noFill/>
                    <a:round/>
                  </a:ln>
                  <a:solidFill>
                    <a:schemeClr val="bg1"/>
                  </a:solidFill>
                  <a:effectLst>
                    <a:outerShdw dist="45791" dir="3378596"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rPr>
                <a:t>资源及组织</a:t>
              </a:r>
              <a:endParaRPr lang="en-US" altLang="zh-CN" sz="1000" b="1" kern="10" dirty="0">
                <a:ln w="9525">
                  <a:noFill/>
                  <a:round/>
                </a:ln>
                <a:solidFill>
                  <a:schemeClr val="bg1"/>
                </a:solidFill>
                <a:effectLst>
                  <a:outerShdw dist="45791" dir="3378596"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endParaRPr>
            </a:p>
            <a:p>
              <a:pPr algn="ctr" fontAlgn="auto">
                <a:spcBef>
                  <a:spcPts val="0"/>
                </a:spcBef>
                <a:spcAft>
                  <a:spcPts val="0"/>
                </a:spcAft>
                <a:defRPr/>
              </a:pPr>
              <a:r>
                <a:rPr lang="zh-CN" altLang="en-US" sz="1000" b="1" kern="10" dirty="0">
                  <a:ln w="9525">
                    <a:noFill/>
                    <a:round/>
                  </a:ln>
                  <a:solidFill>
                    <a:schemeClr val="bg1"/>
                  </a:solidFill>
                  <a:effectLst>
                    <a:outerShdw dist="45791" dir="3378596"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rPr>
                <a:t>配置</a:t>
              </a:r>
              <a:endParaRPr lang="zh-CN" altLang="en-US" sz="1000" b="1" kern="10" dirty="0">
                <a:ln w="9525">
                  <a:noFill/>
                  <a:round/>
                </a:ln>
                <a:solidFill>
                  <a:schemeClr val="bg1"/>
                </a:solidFill>
                <a:effectLst>
                  <a:outerShdw dist="45791" dir="3378596" algn="ctr" rotWithShape="0">
                    <a:srgbClr val="000000">
                      <a:alpha val="17998"/>
                    </a:srgbClr>
                  </a:outerShdw>
                </a:effectLst>
                <a:latin typeface="微软雅黑" panose="020B0503020204020204" pitchFamily="34" charset="-122"/>
                <a:ea typeface="微软雅黑" panose="020B0503020204020204" pitchFamily="34" charset="-122"/>
                <a:cs typeface="Times New Roman" panose="02020603050405020304"/>
              </a:endParaRPr>
            </a:p>
          </p:txBody>
        </p:sp>
      </p:grpSp>
      <p:grpSp>
        <p:nvGrpSpPr>
          <p:cNvPr id="16" name="组合 45"/>
          <p:cNvGrpSpPr/>
          <p:nvPr/>
        </p:nvGrpSpPr>
        <p:grpSpPr bwMode="auto">
          <a:xfrm>
            <a:off x="3947658" y="1037026"/>
            <a:ext cx="4595865" cy="1345327"/>
            <a:chOff x="3418056" y="1490907"/>
            <a:chExt cx="5363566" cy="1414378"/>
          </a:xfrm>
        </p:grpSpPr>
        <p:sp>
          <p:nvSpPr>
            <p:cNvPr id="17" name="AutoShape 23"/>
            <p:cNvSpPr>
              <a:spLocks noChangeArrowheads="1"/>
            </p:cNvSpPr>
            <p:nvPr/>
          </p:nvSpPr>
          <p:spPr bwMode="auto">
            <a:xfrm>
              <a:off x="3418056" y="1492599"/>
              <a:ext cx="1785699" cy="302313"/>
            </a:xfrm>
            <a:prstGeom prst="bevel">
              <a:avLst>
                <a:gd name="adj" fmla="val 11458"/>
              </a:avLst>
            </a:prstGeom>
            <a:solidFill>
              <a:srgbClr val="BB65B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18" name="AutoShape 24"/>
            <p:cNvSpPr>
              <a:spLocks noChangeArrowheads="1"/>
            </p:cNvSpPr>
            <p:nvPr/>
          </p:nvSpPr>
          <p:spPr bwMode="auto">
            <a:xfrm>
              <a:off x="3418057" y="1794913"/>
              <a:ext cx="1787996" cy="1110372"/>
            </a:xfrm>
            <a:prstGeom prst="bevel">
              <a:avLst>
                <a:gd name="adj" fmla="val 2736"/>
              </a:avLst>
            </a:prstGeom>
            <a:solidFill>
              <a:srgbClr val="C799BE">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108000"/>
            <a:lstStyle>
              <a:lvl1pPr marL="228600" indent="-228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人员招聘</a:t>
              </a:r>
              <a:endParaRPr lang="zh-CN" altLang="en-US"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培训</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培养</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技能提升</a:t>
              </a:r>
              <a:endParaRPr lang="zh-CN" altLang="en-US"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考核</a:t>
              </a:r>
              <a:r>
                <a:rPr lang="en-US" altLang="zh-CN" sz="1000" dirty="0">
                  <a:latin typeface="微软雅黑" panose="020B0503020204020204" pitchFamily="34" charset="-122"/>
                  <a:ea typeface="微软雅黑" panose="020B0503020204020204" pitchFamily="34" charset="-122"/>
                </a:rPr>
                <a:t>/</a:t>
              </a:r>
              <a:r>
                <a:rPr lang="zh-CN" altLang="en-US" sz="1000" dirty="0" smtClean="0">
                  <a:latin typeface="微软雅黑" panose="020B0503020204020204" pitchFamily="34" charset="-122"/>
                  <a:ea typeface="微软雅黑" panose="020B0503020204020204" pitchFamily="34" charset="-122"/>
                </a:rPr>
                <a:t>认证</a:t>
              </a:r>
              <a:endParaRPr lang="zh-CN" altLang="en-US" sz="1000" dirty="0">
                <a:latin typeface="微软雅黑" panose="020B0503020204020204" pitchFamily="34" charset="-122"/>
                <a:ea typeface="微软雅黑" panose="020B0503020204020204" pitchFamily="34" charset="-122"/>
              </a:endParaRPr>
            </a:p>
          </p:txBody>
        </p:sp>
        <p:sp>
          <p:nvSpPr>
            <p:cNvPr id="19" name="Rectangle 25"/>
            <p:cNvSpPr>
              <a:spLocks noChangeArrowheads="1"/>
            </p:cNvSpPr>
            <p:nvPr/>
          </p:nvSpPr>
          <p:spPr bwMode="auto">
            <a:xfrm>
              <a:off x="3921453" y="1506886"/>
              <a:ext cx="815653" cy="259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177800" indent="-177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00" b="1">
                  <a:solidFill>
                    <a:srgbClr val="FFFFFF"/>
                  </a:solidFill>
                  <a:latin typeface="微软雅黑" panose="020B0503020204020204" pitchFamily="34" charset="-122"/>
                  <a:ea typeface="微软雅黑" panose="020B0503020204020204" pitchFamily="34" charset="-122"/>
                </a:rPr>
                <a:t>人力配置</a:t>
              </a:r>
              <a:endParaRPr lang="ko-KR" altLang="zh-CN" sz="1000" b="1">
                <a:solidFill>
                  <a:srgbClr val="FFFFFF"/>
                </a:solidFill>
                <a:latin typeface="微软雅黑" panose="020B0503020204020204" pitchFamily="34" charset="-122"/>
                <a:ea typeface="Malgun Gothic" panose="020B0503020000020004" pitchFamily="34" charset="-127"/>
              </a:endParaRPr>
            </a:p>
          </p:txBody>
        </p:sp>
        <p:sp>
          <p:nvSpPr>
            <p:cNvPr id="20" name="AutoShape 23"/>
            <p:cNvSpPr>
              <a:spLocks noChangeArrowheads="1"/>
            </p:cNvSpPr>
            <p:nvPr/>
          </p:nvSpPr>
          <p:spPr bwMode="auto">
            <a:xfrm>
              <a:off x="5203969" y="1492593"/>
              <a:ext cx="1785699" cy="302313"/>
            </a:xfrm>
            <a:prstGeom prst="bevel">
              <a:avLst>
                <a:gd name="adj" fmla="val 11458"/>
              </a:avLst>
            </a:prstGeom>
            <a:solidFill>
              <a:srgbClr val="BB65B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21" name="AutoShape 24"/>
            <p:cNvSpPr>
              <a:spLocks noChangeArrowheads="1"/>
            </p:cNvSpPr>
            <p:nvPr/>
          </p:nvSpPr>
          <p:spPr bwMode="auto">
            <a:xfrm>
              <a:off x="5205914" y="1794273"/>
              <a:ext cx="1781314" cy="1110372"/>
            </a:xfrm>
            <a:prstGeom prst="bevel">
              <a:avLst>
                <a:gd name="adj" fmla="val 2736"/>
              </a:avLst>
            </a:prstGeom>
            <a:solidFill>
              <a:srgbClr val="C799BE">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108000"/>
            <a:lstStyle>
              <a:lvl1pPr marL="228600" indent="-228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工具</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仪器、仪表</a:t>
              </a:r>
              <a:endParaRPr lang="zh-CN" altLang="en-US"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维护工具系统</a:t>
              </a:r>
              <a:endParaRPr lang="zh-CN" altLang="en-US"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安全</a:t>
              </a:r>
              <a:r>
                <a:rPr lang="zh-CN" altLang="en-US" sz="1000" dirty="0" smtClean="0">
                  <a:latin typeface="微软雅黑" panose="020B0503020204020204" pitchFamily="34" charset="-122"/>
                  <a:ea typeface="微软雅黑" panose="020B0503020204020204" pitchFamily="34" charset="-122"/>
                </a:rPr>
                <a:t>配置</a:t>
              </a:r>
              <a:endParaRPr lang="zh-CN" altLang="en-US"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en-US" altLang="zh-CN" sz="1000" dirty="0" smtClean="0">
                  <a:latin typeface="微软雅黑" panose="020B0503020204020204" pitchFamily="34" charset="-122"/>
                  <a:ea typeface="微软雅黑" panose="020B0503020204020204" pitchFamily="34" charset="-122"/>
                </a:rPr>
                <a:t>BA/DICM</a:t>
              </a:r>
              <a:r>
                <a:rPr lang="zh-CN" altLang="en-US" sz="1000" dirty="0" smtClean="0">
                  <a:latin typeface="微软雅黑" panose="020B0503020204020204" pitchFamily="34" charset="-122"/>
                  <a:ea typeface="微软雅黑" panose="020B0503020204020204" pitchFamily="34" charset="-122"/>
                </a:rPr>
                <a:t>平台</a:t>
              </a:r>
              <a:endParaRPr lang="zh-CN" altLang="en-US" sz="1000" dirty="0">
                <a:latin typeface="微软雅黑" panose="020B0503020204020204" pitchFamily="34" charset="-122"/>
                <a:ea typeface="微软雅黑" panose="020B0503020204020204" pitchFamily="34" charset="-122"/>
              </a:endParaRPr>
            </a:p>
          </p:txBody>
        </p:sp>
        <p:sp>
          <p:nvSpPr>
            <p:cNvPr id="22" name="Rectangle 25"/>
            <p:cNvSpPr>
              <a:spLocks noChangeArrowheads="1"/>
            </p:cNvSpPr>
            <p:nvPr/>
          </p:nvSpPr>
          <p:spPr bwMode="auto">
            <a:xfrm>
              <a:off x="5721654" y="1521168"/>
              <a:ext cx="815653" cy="259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177800" indent="-177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00" b="1">
                  <a:solidFill>
                    <a:srgbClr val="FFFFFF"/>
                  </a:solidFill>
                  <a:latin typeface="微软雅黑" panose="020B0503020204020204" pitchFamily="34" charset="-122"/>
                  <a:ea typeface="微软雅黑" panose="020B0503020204020204" pitchFamily="34" charset="-122"/>
                </a:rPr>
                <a:t>平台配置</a:t>
              </a:r>
              <a:endParaRPr lang="ko-KR" altLang="zh-CN" sz="1000" b="1">
                <a:solidFill>
                  <a:srgbClr val="FFFFFF"/>
                </a:solidFill>
                <a:latin typeface="微软雅黑" panose="020B0503020204020204" pitchFamily="34" charset="-122"/>
                <a:ea typeface="Malgun Gothic" panose="020B0503020000020004" pitchFamily="34" charset="-127"/>
              </a:endParaRPr>
            </a:p>
          </p:txBody>
        </p:sp>
        <p:sp>
          <p:nvSpPr>
            <p:cNvPr id="23" name="AutoShape 23"/>
            <p:cNvSpPr>
              <a:spLocks noChangeArrowheads="1"/>
            </p:cNvSpPr>
            <p:nvPr/>
          </p:nvSpPr>
          <p:spPr bwMode="auto">
            <a:xfrm>
              <a:off x="6988776" y="1490907"/>
              <a:ext cx="1785699" cy="302313"/>
            </a:xfrm>
            <a:prstGeom prst="bevel">
              <a:avLst>
                <a:gd name="adj" fmla="val 11458"/>
              </a:avLst>
            </a:prstGeom>
            <a:solidFill>
              <a:srgbClr val="BB65B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24" name="AutoShape 24"/>
            <p:cNvSpPr>
              <a:spLocks noChangeArrowheads="1"/>
            </p:cNvSpPr>
            <p:nvPr/>
          </p:nvSpPr>
          <p:spPr bwMode="auto">
            <a:xfrm>
              <a:off x="6986398" y="1793221"/>
              <a:ext cx="1795224" cy="1110372"/>
            </a:xfrm>
            <a:prstGeom prst="bevel">
              <a:avLst>
                <a:gd name="adj" fmla="val 2736"/>
              </a:avLst>
            </a:prstGeom>
            <a:solidFill>
              <a:srgbClr val="C799BE">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108000"/>
            <a:lstStyle>
              <a:lvl1pPr marL="228600" indent="-228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管理架构保障</a:t>
              </a:r>
              <a:endParaRPr lang="en-US" altLang="zh-CN" sz="100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服务网络保障</a:t>
              </a:r>
              <a:endParaRPr lang="en-US" altLang="zh-CN" sz="100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维护安全保障</a:t>
              </a:r>
              <a:endParaRPr lang="zh-CN" altLang="en-US" sz="100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合作资源保障</a:t>
              </a:r>
              <a:endParaRPr lang="zh-CN" altLang="en-US" sz="1000">
                <a:latin typeface="微软雅黑" panose="020B0503020204020204" pitchFamily="34" charset="-122"/>
                <a:ea typeface="微软雅黑" panose="020B0503020204020204" pitchFamily="34" charset="-122"/>
              </a:endParaRPr>
            </a:p>
          </p:txBody>
        </p:sp>
        <p:sp>
          <p:nvSpPr>
            <p:cNvPr id="25" name="Rectangle 25"/>
            <p:cNvSpPr>
              <a:spLocks noChangeArrowheads="1"/>
            </p:cNvSpPr>
            <p:nvPr/>
          </p:nvSpPr>
          <p:spPr bwMode="auto">
            <a:xfrm>
              <a:off x="7506463" y="1518842"/>
              <a:ext cx="815653" cy="259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177800" indent="-177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00" b="1">
                  <a:solidFill>
                    <a:srgbClr val="FFFFFF"/>
                  </a:solidFill>
                  <a:latin typeface="微软雅黑" panose="020B0503020204020204" pitchFamily="34" charset="-122"/>
                  <a:ea typeface="微软雅黑" panose="020B0503020204020204" pitchFamily="34" charset="-122"/>
                </a:rPr>
                <a:t>保障系统</a:t>
              </a:r>
              <a:endParaRPr lang="ko-KR" altLang="zh-CN" sz="1000" b="1">
                <a:solidFill>
                  <a:srgbClr val="FFFFFF"/>
                </a:solidFill>
                <a:latin typeface="微软雅黑" panose="020B0503020204020204" pitchFamily="34" charset="-122"/>
                <a:ea typeface="Malgun Gothic" panose="020B0503020000020004" pitchFamily="34" charset="-127"/>
              </a:endParaRPr>
            </a:p>
          </p:txBody>
        </p:sp>
      </p:grpSp>
      <p:grpSp>
        <p:nvGrpSpPr>
          <p:cNvPr id="26" name="组合 47"/>
          <p:cNvGrpSpPr/>
          <p:nvPr/>
        </p:nvGrpSpPr>
        <p:grpSpPr bwMode="auto">
          <a:xfrm>
            <a:off x="1734671" y="983864"/>
            <a:ext cx="2108194" cy="2487713"/>
            <a:chOff x="267269" y="1519868"/>
            <a:chExt cx="2393791" cy="2615398"/>
          </a:xfrm>
        </p:grpSpPr>
        <p:sp>
          <p:nvSpPr>
            <p:cNvPr id="27" name="AutoShape 23"/>
            <p:cNvSpPr>
              <a:spLocks noChangeArrowheads="1"/>
            </p:cNvSpPr>
            <p:nvPr/>
          </p:nvSpPr>
          <p:spPr bwMode="auto">
            <a:xfrm>
              <a:off x="267270" y="1519868"/>
              <a:ext cx="357661" cy="1318838"/>
            </a:xfrm>
            <a:prstGeom prst="bevel">
              <a:avLst>
                <a:gd name="adj" fmla="val 11458"/>
              </a:avLst>
            </a:prstGeom>
            <a:solidFill>
              <a:srgbClr val="0A743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28" name="AutoShape 24"/>
            <p:cNvSpPr>
              <a:spLocks noChangeArrowheads="1"/>
            </p:cNvSpPr>
            <p:nvPr/>
          </p:nvSpPr>
          <p:spPr bwMode="auto">
            <a:xfrm>
              <a:off x="622112" y="1537189"/>
              <a:ext cx="2038948" cy="1303127"/>
            </a:xfrm>
            <a:prstGeom prst="bevel">
              <a:avLst>
                <a:gd name="adj" fmla="val 2736"/>
              </a:avLst>
            </a:prstGeom>
            <a:solidFill>
              <a:srgbClr val="64D271">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44000" tIns="36000"/>
            <a:lstStyle>
              <a:lvl1pPr marL="228600" indent="-228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紧急响应</a:t>
              </a:r>
              <a:r>
                <a:rPr lang="zh-CN" altLang="en-US" sz="1000" dirty="0" smtClean="0">
                  <a:latin typeface="微软雅黑" panose="020B0503020204020204" pitchFamily="34" charset="-122"/>
                  <a:ea typeface="微软雅黑" panose="020B0503020204020204" pitchFamily="34" charset="-122"/>
                </a:rPr>
                <a:t>流程（</a:t>
              </a:r>
              <a:r>
                <a:rPr lang="en-US" altLang="zh-CN" sz="1000" dirty="0" smtClean="0">
                  <a:solidFill>
                    <a:srgbClr val="FF0000"/>
                  </a:solidFill>
                  <a:latin typeface="微软雅黑" panose="020B0503020204020204" pitchFamily="34" charset="-122"/>
                  <a:ea typeface="微软雅黑" panose="020B0503020204020204" pitchFamily="34" charset="-122"/>
                </a:rPr>
                <a:t>EOP</a:t>
              </a:r>
              <a:r>
                <a:rPr lang="zh-CN" altLang="en-US" sz="1000" dirty="0" smtClean="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故障处理</a:t>
              </a:r>
              <a:r>
                <a:rPr lang="zh-CN" altLang="en-US" sz="1000" dirty="0" smtClean="0">
                  <a:latin typeface="微软雅黑" panose="020B0503020204020204" pitchFamily="34" charset="-122"/>
                  <a:ea typeface="微软雅黑" panose="020B0503020204020204" pitchFamily="34" charset="-122"/>
                </a:rPr>
                <a:t>流程（</a:t>
              </a:r>
              <a:r>
                <a:rPr lang="en-US" altLang="zh-CN" sz="1000" dirty="0" smtClean="0">
                  <a:solidFill>
                    <a:srgbClr val="FF0000"/>
                  </a:solidFill>
                  <a:latin typeface="微软雅黑" panose="020B0503020204020204" pitchFamily="34" charset="-122"/>
                  <a:ea typeface="微软雅黑" panose="020B0503020204020204" pitchFamily="34" charset="-122"/>
                </a:rPr>
                <a:t>MOP</a:t>
              </a:r>
              <a:r>
                <a:rPr lang="zh-CN" altLang="en-US" sz="1000" dirty="0" smtClean="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设备操作</a:t>
              </a:r>
              <a:r>
                <a:rPr lang="zh-CN" altLang="en-US" sz="1000" dirty="0" smtClean="0">
                  <a:latin typeface="微软雅黑" panose="020B0503020204020204" pitchFamily="34" charset="-122"/>
                  <a:ea typeface="微软雅黑" panose="020B0503020204020204" pitchFamily="34" charset="-122"/>
                </a:rPr>
                <a:t>流程（</a:t>
              </a:r>
              <a:r>
                <a:rPr lang="en-US" altLang="zh-CN" sz="1000" dirty="0" smtClean="0">
                  <a:solidFill>
                    <a:srgbClr val="FF0000"/>
                  </a:solidFill>
                  <a:latin typeface="微软雅黑" panose="020B0503020204020204" pitchFamily="34" charset="-122"/>
                  <a:ea typeface="微软雅黑" panose="020B0503020204020204" pitchFamily="34" charset="-122"/>
                </a:rPr>
                <a:t>SOP</a:t>
              </a:r>
              <a:r>
                <a:rPr lang="zh-CN" altLang="en-US" sz="1000" dirty="0" smtClean="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业务实施流程</a:t>
              </a:r>
              <a:endParaRPr lang="en-US" altLang="zh-CN"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质量考核流程</a:t>
              </a:r>
              <a:endParaRPr lang="en-US" altLang="zh-CN"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运维管理流程</a:t>
              </a:r>
              <a:endParaRPr lang="zh-CN" altLang="en-US" sz="1000" dirty="0">
                <a:latin typeface="微软雅黑" panose="020B0503020204020204" pitchFamily="34" charset="-122"/>
                <a:ea typeface="微软雅黑" panose="020B0503020204020204" pitchFamily="34" charset="-122"/>
              </a:endParaRPr>
            </a:p>
            <a:p>
              <a:pPr eaLnBrk="1" hangingPunct="1">
                <a:lnSpc>
                  <a:spcPct val="120000"/>
                </a:lnSpc>
              </a:pPr>
              <a:endParaRPr lang="zh-CN" altLang="en-US" sz="1000" dirty="0">
                <a:latin typeface="微软雅黑" panose="020B0503020204020204" pitchFamily="34" charset="-122"/>
                <a:ea typeface="微软雅黑" panose="020B0503020204020204" pitchFamily="34" charset="-122"/>
              </a:endParaRPr>
            </a:p>
          </p:txBody>
        </p:sp>
        <p:sp>
          <p:nvSpPr>
            <p:cNvPr id="29" name="Rectangle 25"/>
            <p:cNvSpPr>
              <a:spLocks noChangeArrowheads="1"/>
            </p:cNvSpPr>
            <p:nvPr/>
          </p:nvSpPr>
          <p:spPr bwMode="auto">
            <a:xfrm>
              <a:off x="274212" y="1656985"/>
              <a:ext cx="338138" cy="74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77800" indent="-177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00" b="1">
                  <a:solidFill>
                    <a:srgbClr val="FFFFFF"/>
                  </a:solidFill>
                  <a:latin typeface="微软雅黑" panose="020B0503020204020204" pitchFamily="34" charset="-122"/>
                  <a:ea typeface="微软雅黑" panose="020B0503020204020204" pitchFamily="34" charset="-122"/>
                </a:rPr>
                <a:t>业</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务</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流</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程</a:t>
              </a:r>
              <a:endParaRPr lang="ko-KR" altLang="zh-CN" sz="1000" b="1">
                <a:solidFill>
                  <a:srgbClr val="FFFFFF"/>
                </a:solidFill>
                <a:latin typeface="微软雅黑" panose="020B0503020204020204" pitchFamily="34" charset="-122"/>
                <a:ea typeface="Malgun Gothic" panose="020B0503020000020004" pitchFamily="34" charset="-127"/>
              </a:endParaRPr>
            </a:p>
          </p:txBody>
        </p:sp>
        <p:sp>
          <p:nvSpPr>
            <p:cNvPr id="30" name="AutoShape 23"/>
            <p:cNvSpPr>
              <a:spLocks noChangeArrowheads="1"/>
            </p:cNvSpPr>
            <p:nvPr/>
          </p:nvSpPr>
          <p:spPr bwMode="auto">
            <a:xfrm>
              <a:off x="267269" y="2857349"/>
              <a:ext cx="357661" cy="1277917"/>
            </a:xfrm>
            <a:prstGeom prst="bevel">
              <a:avLst>
                <a:gd name="adj" fmla="val 11458"/>
              </a:avLst>
            </a:prstGeom>
            <a:solidFill>
              <a:srgbClr val="0A743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31" name="AutoShape 24"/>
            <p:cNvSpPr>
              <a:spLocks noChangeArrowheads="1"/>
            </p:cNvSpPr>
            <p:nvPr/>
          </p:nvSpPr>
          <p:spPr bwMode="auto">
            <a:xfrm>
              <a:off x="622111" y="2859412"/>
              <a:ext cx="2038949" cy="1275854"/>
            </a:xfrm>
            <a:prstGeom prst="bevel">
              <a:avLst>
                <a:gd name="adj" fmla="val 2736"/>
              </a:avLst>
            </a:prstGeom>
            <a:solidFill>
              <a:srgbClr val="64D271">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44000" tIns="36000"/>
            <a:lstStyle>
              <a:lvl1pPr marL="228600" indent="-228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Calibri" panose="020F0502020204030204" pitchFamily="34" charset="0"/>
                <a:buAutoNum type="arabicPeriod"/>
              </a:pPr>
              <a:r>
                <a:rPr lang="en-US" altLang="zh-CN" sz="1000" dirty="0">
                  <a:latin typeface="微软雅黑" panose="020B0503020204020204" pitchFamily="34" charset="-122"/>
                  <a:ea typeface="微软雅黑" panose="020B0503020204020204" pitchFamily="34" charset="-122"/>
                </a:rPr>
                <a:t>ISO20000</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ITIL</a:t>
              </a:r>
              <a:r>
                <a:rPr lang="zh-CN" altLang="en-US"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eaLnBrk="1" hangingPunct="1">
                <a:lnSpc>
                  <a:spcPct val="120000"/>
                </a:lnSpc>
              </a:pPr>
              <a:r>
                <a:rPr lang="en-US" altLang="zh-CN" sz="1000" dirty="0">
                  <a:latin typeface="微软雅黑" panose="020B0503020204020204" pitchFamily="34" charset="-122"/>
                  <a:ea typeface="微软雅黑" panose="020B0503020204020204" pitchFamily="34" charset="-122"/>
                </a:rPr>
                <a:t>      </a:t>
              </a:r>
              <a:r>
                <a:rPr lang="en-US" altLang="zh-CN" sz="1000" dirty="0" smtClean="0">
                  <a:latin typeface="微软雅黑" panose="020B0503020204020204" pitchFamily="34" charset="-122"/>
                  <a:ea typeface="微软雅黑" panose="020B0503020204020204" pitchFamily="34" charset="-122"/>
                </a:rPr>
                <a:t>ISO22301</a:t>
              </a:r>
              <a:r>
                <a:rPr lang="zh-CN" altLang="en-US" sz="1000" dirty="0" smtClean="0">
                  <a:latin typeface="微软雅黑" panose="020B0503020204020204" pitchFamily="34" charset="-122"/>
                  <a:ea typeface="微软雅黑" panose="020B0503020204020204" pitchFamily="34" charset="-122"/>
                </a:rPr>
                <a:t>、</a:t>
              </a:r>
              <a:r>
                <a:rPr lang="en-US" altLang="zh-CN" sz="1000" dirty="0" smtClean="0">
                  <a:latin typeface="微软雅黑" panose="020B0503020204020204" pitchFamily="34" charset="-122"/>
                  <a:ea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rPr>
                <a:t>ISO27001</a:t>
              </a:r>
              <a:r>
                <a:rPr lang="zh-CN" altLang="en-US" sz="1000" dirty="0">
                  <a:latin typeface="微软雅黑" panose="020B0503020204020204" pitchFamily="34" charset="-122"/>
                  <a:ea typeface="微软雅黑" panose="020B0503020204020204" pitchFamily="34" charset="-122"/>
                </a:rPr>
                <a:t>、</a:t>
              </a:r>
              <a:endParaRPr lang="en-US" altLang="zh-CN" sz="1000" dirty="0">
                <a:latin typeface="微软雅黑" panose="020B0503020204020204" pitchFamily="34" charset="-122"/>
                <a:ea typeface="微软雅黑" panose="020B0503020204020204" pitchFamily="34" charset="-122"/>
              </a:endParaRPr>
            </a:p>
            <a:p>
              <a:pPr eaLnBrk="1" hangingPunct="1">
                <a:lnSpc>
                  <a:spcPct val="120000"/>
                </a:lnSpc>
              </a:pPr>
              <a:r>
                <a:rPr lang="en-US" altLang="zh-CN" sz="1000" dirty="0">
                  <a:latin typeface="微软雅黑" panose="020B0503020204020204" pitchFamily="34" charset="-122"/>
                  <a:ea typeface="微软雅黑" panose="020B0503020204020204" pitchFamily="34" charset="-122"/>
                </a:rPr>
                <a:t>      </a:t>
              </a:r>
              <a:r>
                <a:rPr lang="en-US" altLang="zh-CN" sz="1000" dirty="0" smtClean="0">
                  <a:latin typeface="微软雅黑" panose="020B0503020204020204" pitchFamily="34" charset="-122"/>
                  <a:ea typeface="微软雅黑" panose="020B0503020204020204" pitchFamily="34" charset="-122"/>
                </a:rPr>
                <a:t>ISO9001</a:t>
              </a:r>
              <a:endParaRPr lang="zh-CN" altLang="en-US" sz="1000" dirty="0">
                <a:latin typeface="微软雅黑" panose="020B0503020204020204" pitchFamily="34" charset="-122"/>
                <a:ea typeface="微软雅黑" panose="020B0503020204020204" pitchFamily="34" charset="-122"/>
              </a:endParaRPr>
            </a:p>
            <a:p>
              <a:pPr eaLnBrk="1" hangingPunct="1">
                <a:lnSpc>
                  <a:spcPct val="120000"/>
                </a:lnSpc>
              </a:pPr>
              <a:r>
                <a:rPr lang="en-US" altLang="zh-CN" sz="1000" dirty="0">
                  <a:latin typeface="微软雅黑" panose="020B0503020204020204" pitchFamily="34" charset="-122"/>
                  <a:ea typeface="微软雅黑" panose="020B0503020204020204" pitchFamily="34" charset="-122"/>
                </a:rPr>
                <a:t>2.   </a:t>
              </a:r>
              <a:r>
                <a:rPr lang="zh-CN" altLang="en-US" sz="1000" dirty="0">
                  <a:latin typeface="微软雅黑" panose="020B0503020204020204" pitchFamily="34" charset="-122"/>
                  <a:ea typeface="微软雅黑" panose="020B0503020204020204" pitchFamily="34" charset="-122"/>
                </a:rPr>
                <a:t>维护规程</a:t>
              </a:r>
              <a:endParaRPr lang="en-US" altLang="zh-CN" sz="1000" dirty="0">
                <a:latin typeface="微软雅黑" panose="020B0503020204020204" pitchFamily="34" charset="-122"/>
                <a:ea typeface="微软雅黑" panose="020B0503020204020204" pitchFamily="34" charset="-122"/>
              </a:endParaRPr>
            </a:p>
            <a:p>
              <a:pPr eaLnBrk="1" hangingPunct="1">
                <a:lnSpc>
                  <a:spcPct val="120000"/>
                </a:lnSpc>
              </a:pPr>
              <a:r>
                <a:rPr lang="en-US" altLang="zh-CN" sz="1000" dirty="0">
                  <a:latin typeface="微软雅黑" panose="020B0503020204020204" pitchFamily="34" charset="-122"/>
                  <a:ea typeface="微软雅黑" panose="020B0503020204020204" pitchFamily="34" charset="-122"/>
                </a:rPr>
                <a:t>3.   </a:t>
              </a:r>
              <a:r>
                <a:rPr lang="zh-CN" altLang="en-US" sz="1000" dirty="0">
                  <a:latin typeface="微软雅黑" panose="020B0503020204020204" pitchFamily="34" charset="-122"/>
                  <a:ea typeface="微软雅黑" panose="020B0503020204020204" pitchFamily="34" charset="-122"/>
                </a:rPr>
                <a:t>标准操作规范</a:t>
              </a:r>
              <a:endParaRPr lang="zh-CN" altLang="en-US" sz="1000" dirty="0">
                <a:latin typeface="微软雅黑" panose="020B0503020204020204" pitchFamily="34" charset="-122"/>
                <a:ea typeface="微软雅黑" panose="020B0503020204020204" pitchFamily="34" charset="-122"/>
              </a:endParaRPr>
            </a:p>
            <a:p>
              <a:pPr eaLnBrk="1" hangingPunct="1">
                <a:lnSpc>
                  <a:spcPct val="120000"/>
                </a:lnSpc>
              </a:pPr>
              <a:r>
                <a:rPr lang="en-US" altLang="zh-CN" sz="1000" dirty="0">
                  <a:latin typeface="微软雅黑" panose="020B0503020204020204" pitchFamily="34" charset="-122"/>
                  <a:ea typeface="微软雅黑" panose="020B0503020204020204" pitchFamily="34" charset="-122"/>
                </a:rPr>
                <a:t>4.   </a:t>
              </a:r>
              <a:r>
                <a:rPr lang="zh-CN" altLang="en-US" sz="1000" dirty="0">
                  <a:latin typeface="微软雅黑" panose="020B0503020204020204" pitchFamily="34" charset="-122"/>
                  <a:ea typeface="微软雅黑" panose="020B0503020204020204" pitchFamily="34" charset="-122"/>
                </a:rPr>
                <a:t>政策、法规</a:t>
              </a:r>
              <a:endParaRPr lang="zh-CN" altLang="en-US" sz="1000" dirty="0">
                <a:latin typeface="微软雅黑" panose="020B0503020204020204" pitchFamily="34" charset="-122"/>
                <a:ea typeface="微软雅黑" panose="020B0503020204020204" pitchFamily="34" charset="-122"/>
              </a:endParaRPr>
            </a:p>
          </p:txBody>
        </p:sp>
        <p:sp>
          <p:nvSpPr>
            <p:cNvPr id="32" name="Rectangle 25"/>
            <p:cNvSpPr>
              <a:spLocks noChangeArrowheads="1"/>
            </p:cNvSpPr>
            <p:nvPr/>
          </p:nvSpPr>
          <p:spPr bwMode="auto">
            <a:xfrm>
              <a:off x="274211" y="2994466"/>
              <a:ext cx="338138" cy="74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77800" indent="-177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00" b="1">
                  <a:solidFill>
                    <a:srgbClr val="FFFFFF"/>
                  </a:solidFill>
                  <a:latin typeface="微软雅黑" panose="020B0503020204020204" pitchFamily="34" charset="-122"/>
                  <a:ea typeface="微软雅黑" panose="020B0503020204020204" pitchFamily="34" charset="-122"/>
                </a:rPr>
                <a:t>维</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护</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标</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准</a:t>
              </a:r>
              <a:endParaRPr lang="en-US" altLang="zh-CN" sz="1000" b="1">
                <a:solidFill>
                  <a:srgbClr val="FFFFFF"/>
                </a:solidFill>
                <a:latin typeface="微软雅黑" panose="020B0503020204020204" pitchFamily="34" charset="-122"/>
                <a:ea typeface="微软雅黑" panose="020B0503020204020204" pitchFamily="34" charset="-122"/>
              </a:endParaRPr>
            </a:p>
          </p:txBody>
        </p:sp>
      </p:grpSp>
      <p:grpSp>
        <p:nvGrpSpPr>
          <p:cNvPr id="33" name="组合 46"/>
          <p:cNvGrpSpPr/>
          <p:nvPr/>
        </p:nvGrpSpPr>
        <p:grpSpPr bwMode="auto">
          <a:xfrm>
            <a:off x="8587778" y="1050494"/>
            <a:ext cx="1967569" cy="2621261"/>
            <a:chOff x="9799463" y="1473954"/>
            <a:chExt cx="2172689" cy="2755806"/>
          </a:xfrm>
        </p:grpSpPr>
        <p:sp>
          <p:nvSpPr>
            <p:cNvPr id="34" name="AutoShape 23"/>
            <p:cNvSpPr>
              <a:spLocks noChangeArrowheads="1"/>
            </p:cNvSpPr>
            <p:nvPr/>
          </p:nvSpPr>
          <p:spPr bwMode="auto">
            <a:xfrm>
              <a:off x="9799463" y="1487605"/>
              <a:ext cx="357661" cy="1528550"/>
            </a:xfrm>
            <a:prstGeom prst="bevel">
              <a:avLst>
                <a:gd name="adj" fmla="val 11458"/>
              </a:avLst>
            </a:prstGeom>
            <a:solidFill>
              <a:srgbClr val="E05B4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35" name="AutoShape 24"/>
            <p:cNvSpPr>
              <a:spLocks noChangeArrowheads="1"/>
            </p:cNvSpPr>
            <p:nvPr/>
          </p:nvSpPr>
          <p:spPr bwMode="auto">
            <a:xfrm>
              <a:off x="10154306" y="1473954"/>
              <a:ext cx="1795223" cy="1561042"/>
            </a:xfrm>
            <a:prstGeom prst="bevel">
              <a:avLst>
                <a:gd name="adj" fmla="val 2736"/>
              </a:avLst>
            </a:prstGeom>
            <a:solidFill>
              <a:srgbClr val="D79A89">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44000" tIns="0"/>
            <a:lstStyle>
              <a:lvl1pPr marL="228600" indent="-228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14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质量管理</a:t>
              </a:r>
              <a:endParaRPr lang="zh-CN" altLang="en-US" sz="1000">
                <a:latin typeface="微软雅黑" panose="020B0503020204020204" pitchFamily="34" charset="-122"/>
                <a:ea typeface="微软雅黑" panose="020B0503020204020204" pitchFamily="34" charset="-122"/>
              </a:endParaRPr>
            </a:p>
            <a:p>
              <a:pPr eaLnBrk="1" hangingPunct="1">
                <a:lnSpc>
                  <a:spcPct val="114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事件管理</a:t>
              </a:r>
              <a:endParaRPr lang="en-US" altLang="zh-CN" sz="1000">
                <a:latin typeface="微软雅黑" panose="020B0503020204020204" pitchFamily="34" charset="-122"/>
                <a:ea typeface="微软雅黑" panose="020B0503020204020204" pitchFamily="34" charset="-122"/>
              </a:endParaRPr>
            </a:p>
            <a:p>
              <a:pPr eaLnBrk="1" hangingPunct="1">
                <a:lnSpc>
                  <a:spcPct val="114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变更管理</a:t>
              </a:r>
              <a:endParaRPr lang="en-US" altLang="zh-CN" sz="1000">
                <a:latin typeface="微软雅黑" panose="020B0503020204020204" pitchFamily="34" charset="-122"/>
                <a:ea typeface="微软雅黑" panose="020B0503020204020204" pitchFamily="34" charset="-122"/>
              </a:endParaRPr>
            </a:p>
            <a:p>
              <a:pPr eaLnBrk="1" hangingPunct="1">
                <a:lnSpc>
                  <a:spcPct val="114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预案管理</a:t>
              </a:r>
              <a:endParaRPr lang="en-US" altLang="zh-CN" sz="1000">
                <a:latin typeface="微软雅黑" panose="020B0503020204020204" pitchFamily="34" charset="-122"/>
                <a:ea typeface="微软雅黑" panose="020B0503020204020204" pitchFamily="34" charset="-122"/>
              </a:endParaRPr>
            </a:p>
            <a:p>
              <a:pPr eaLnBrk="1" hangingPunct="1">
                <a:lnSpc>
                  <a:spcPct val="114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资源管理</a:t>
              </a:r>
              <a:endParaRPr lang="en-US" altLang="zh-CN" sz="1000">
                <a:latin typeface="微软雅黑" panose="020B0503020204020204" pitchFamily="34" charset="-122"/>
                <a:ea typeface="微软雅黑" panose="020B0503020204020204" pitchFamily="34" charset="-122"/>
              </a:endParaRPr>
            </a:p>
            <a:p>
              <a:pPr eaLnBrk="1" hangingPunct="1">
                <a:lnSpc>
                  <a:spcPct val="114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能效管理</a:t>
              </a:r>
              <a:endParaRPr lang="zh-CN" altLang="en-US" sz="1000">
                <a:latin typeface="微软雅黑" panose="020B0503020204020204" pitchFamily="34" charset="-122"/>
                <a:ea typeface="微软雅黑" panose="020B0503020204020204" pitchFamily="34" charset="-122"/>
              </a:endParaRPr>
            </a:p>
            <a:p>
              <a:pPr eaLnBrk="1" hangingPunct="1">
                <a:lnSpc>
                  <a:spcPct val="114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安全管理</a:t>
              </a:r>
              <a:endParaRPr lang="en-US" altLang="zh-CN" sz="1000">
                <a:latin typeface="微软雅黑" panose="020B0503020204020204" pitchFamily="34" charset="-122"/>
                <a:ea typeface="微软雅黑" panose="020B0503020204020204" pitchFamily="34" charset="-122"/>
              </a:endParaRPr>
            </a:p>
            <a:p>
              <a:pPr eaLnBrk="1" hangingPunct="1">
                <a:lnSpc>
                  <a:spcPct val="114000"/>
                </a:lnSpc>
                <a:buFont typeface="Calibri" panose="020F0502020204030204" pitchFamily="34" charset="0"/>
                <a:buAutoNum type="arabicPeriod"/>
              </a:pPr>
              <a:r>
                <a:rPr lang="zh-CN" altLang="en-US" sz="1000">
                  <a:latin typeface="微软雅黑" panose="020B0503020204020204" pitchFamily="34" charset="-122"/>
                  <a:ea typeface="微软雅黑" panose="020B0503020204020204" pitchFamily="34" charset="-122"/>
                </a:rPr>
                <a:t>档案管理</a:t>
              </a:r>
              <a:endParaRPr lang="en-US" altLang="zh-CN" sz="1000">
                <a:latin typeface="微软雅黑" panose="020B0503020204020204" pitchFamily="34" charset="-122"/>
                <a:ea typeface="微软雅黑" panose="020B0503020204020204" pitchFamily="34" charset="-122"/>
              </a:endParaRPr>
            </a:p>
            <a:p>
              <a:pPr eaLnBrk="1" hangingPunct="1">
                <a:lnSpc>
                  <a:spcPct val="114000"/>
                </a:lnSpc>
                <a:buFont typeface="Calibri" panose="020F0502020204030204" pitchFamily="34" charset="0"/>
                <a:buAutoNum type="arabicPeriod"/>
              </a:pPr>
              <a:endParaRPr lang="en-US" altLang="zh-CN" sz="1000">
                <a:latin typeface="微软雅黑" panose="020B0503020204020204" pitchFamily="34" charset="-122"/>
                <a:ea typeface="微软雅黑" panose="020B0503020204020204" pitchFamily="34" charset="-122"/>
              </a:endParaRPr>
            </a:p>
          </p:txBody>
        </p:sp>
        <p:sp>
          <p:nvSpPr>
            <p:cNvPr id="36" name="Rectangle 25"/>
            <p:cNvSpPr>
              <a:spLocks noChangeArrowheads="1"/>
            </p:cNvSpPr>
            <p:nvPr/>
          </p:nvSpPr>
          <p:spPr bwMode="auto">
            <a:xfrm>
              <a:off x="9833702" y="1781136"/>
              <a:ext cx="338138" cy="74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77800" indent="-177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00" b="1">
                  <a:solidFill>
                    <a:srgbClr val="FFFFFF"/>
                  </a:solidFill>
                  <a:latin typeface="微软雅黑" panose="020B0503020204020204" pitchFamily="34" charset="-122"/>
                  <a:ea typeface="微软雅黑" panose="020B0503020204020204" pitchFamily="34" charset="-122"/>
                </a:rPr>
                <a:t>维</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护</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管</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理</a:t>
              </a:r>
              <a:endParaRPr lang="ko-KR" altLang="zh-CN" sz="1000" b="1">
                <a:solidFill>
                  <a:srgbClr val="FFFFFF"/>
                </a:solidFill>
                <a:latin typeface="微软雅黑" panose="020B0503020204020204" pitchFamily="34" charset="-122"/>
                <a:ea typeface="Malgun Gothic" panose="020B0503020000020004" pitchFamily="34" charset="-127"/>
              </a:endParaRPr>
            </a:p>
          </p:txBody>
        </p:sp>
        <p:sp>
          <p:nvSpPr>
            <p:cNvPr id="37" name="AutoShape 23"/>
            <p:cNvSpPr>
              <a:spLocks noChangeArrowheads="1"/>
            </p:cNvSpPr>
            <p:nvPr/>
          </p:nvSpPr>
          <p:spPr bwMode="auto">
            <a:xfrm>
              <a:off x="9812562" y="3113703"/>
              <a:ext cx="357661" cy="1109237"/>
            </a:xfrm>
            <a:prstGeom prst="bevel">
              <a:avLst>
                <a:gd name="adj" fmla="val 11458"/>
              </a:avLst>
            </a:prstGeom>
            <a:solidFill>
              <a:srgbClr val="E05B4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38" name="AutoShape 24"/>
            <p:cNvSpPr>
              <a:spLocks noChangeArrowheads="1"/>
            </p:cNvSpPr>
            <p:nvPr/>
          </p:nvSpPr>
          <p:spPr bwMode="auto">
            <a:xfrm>
              <a:off x="10176928" y="3119388"/>
              <a:ext cx="1795224" cy="1110372"/>
            </a:xfrm>
            <a:prstGeom prst="bevel">
              <a:avLst>
                <a:gd name="adj" fmla="val 2736"/>
              </a:avLst>
            </a:prstGeom>
            <a:solidFill>
              <a:srgbClr val="D79A89">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44000" tIns="36000"/>
            <a:lstStyle>
              <a:lvl1pPr marL="228600" indent="-228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技术支撑体系</a:t>
              </a:r>
              <a:endParaRPr lang="en-US" altLang="zh-CN"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发现及解决问题技能</a:t>
              </a:r>
              <a:endParaRPr lang="en-US" altLang="zh-CN"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系统</a:t>
              </a:r>
              <a:r>
                <a:rPr lang="zh-CN" altLang="en-US" sz="1000" dirty="0" smtClean="0">
                  <a:latin typeface="微软雅黑" panose="020B0503020204020204" pitchFamily="34" charset="-122"/>
                  <a:ea typeface="微软雅黑" panose="020B0503020204020204" pitchFamily="34" charset="-122"/>
                </a:rPr>
                <a:t>及</a:t>
              </a:r>
              <a:r>
                <a:rPr lang="zh-CN" altLang="en-US" sz="1000" dirty="0">
                  <a:latin typeface="微软雅黑" panose="020B0503020204020204" pitchFamily="34" charset="-122"/>
                  <a:ea typeface="微软雅黑" panose="020B0503020204020204" pitchFamily="34" charset="-122"/>
                </a:rPr>
                <a:t>平台</a:t>
              </a:r>
              <a:r>
                <a:rPr lang="zh-CN" altLang="en-US" sz="1000" dirty="0" smtClean="0">
                  <a:latin typeface="微软雅黑" panose="020B0503020204020204" pitchFamily="34" charset="-122"/>
                  <a:ea typeface="微软雅黑" panose="020B0503020204020204" pitchFamily="34" charset="-122"/>
                </a:rPr>
                <a:t>应用</a:t>
              </a:r>
              <a:r>
                <a:rPr lang="zh-CN" altLang="en-US" sz="1000" dirty="0">
                  <a:latin typeface="微软雅黑" panose="020B0503020204020204" pitchFamily="34" charset="-122"/>
                  <a:ea typeface="微软雅黑" panose="020B0503020204020204" pitchFamily="34" charset="-122"/>
                </a:rPr>
                <a:t>技能</a:t>
              </a:r>
              <a:endParaRPr lang="zh-CN" altLang="en-US"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员工</a:t>
              </a:r>
              <a:r>
                <a:rPr lang="zh-CN" altLang="en-US" sz="1000" dirty="0" smtClean="0">
                  <a:latin typeface="微软雅黑" panose="020B0503020204020204" pitchFamily="34" charset="-122"/>
                  <a:ea typeface="微软雅黑" panose="020B0503020204020204" pitchFamily="34" charset="-122"/>
                </a:rPr>
                <a:t>技能</a:t>
              </a:r>
              <a:r>
                <a:rPr lang="zh-CN" altLang="en-US" sz="1000" dirty="0">
                  <a:latin typeface="微软雅黑" panose="020B0503020204020204" pitchFamily="34" charset="-122"/>
                  <a:ea typeface="微软雅黑" panose="020B0503020204020204" pitchFamily="34" charset="-122"/>
                </a:rPr>
                <a:t>资质</a:t>
              </a:r>
              <a:endParaRPr lang="zh-CN" altLang="en-US" sz="10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000" dirty="0">
                  <a:latin typeface="微软雅黑" panose="020B0503020204020204" pitchFamily="34" charset="-122"/>
                  <a:ea typeface="微软雅黑" panose="020B0503020204020204" pitchFamily="34" charset="-122"/>
                </a:rPr>
                <a:t>管理</a:t>
              </a:r>
              <a:r>
                <a:rPr lang="zh-CN" altLang="en-US" sz="1000" dirty="0" smtClean="0">
                  <a:latin typeface="微软雅黑" panose="020B0503020204020204" pitchFamily="34" charset="-122"/>
                  <a:ea typeface="微软雅黑" panose="020B0503020204020204" pitchFamily="34" charset="-122"/>
                </a:rPr>
                <a:t>及</a:t>
              </a:r>
              <a:r>
                <a:rPr lang="zh-CN" altLang="en-US" sz="1000" dirty="0">
                  <a:latin typeface="微软雅黑" panose="020B0503020204020204" pitchFamily="34" charset="-122"/>
                  <a:ea typeface="微软雅黑" panose="020B0503020204020204" pitchFamily="34" charset="-122"/>
                </a:rPr>
                <a:t>维护资质</a:t>
              </a:r>
              <a:endParaRPr lang="zh-CN" altLang="en-US" sz="1000" dirty="0">
                <a:latin typeface="微软雅黑" panose="020B0503020204020204" pitchFamily="34" charset="-122"/>
                <a:ea typeface="微软雅黑" panose="020B0503020204020204" pitchFamily="34" charset="-122"/>
              </a:endParaRPr>
            </a:p>
          </p:txBody>
        </p:sp>
        <p:sp>
          <p:nvSpPr>
            <p:cNvPr id="39" name="Rectangle 25"/>
            <p:cNvSpPr>
              <a:spLocks noChangeArrowheads="1"/>
            </p:cNvSpPr>
            <p:nvPr/>
          </p:nvSpPr>
          <p:spPr bwMode="auto">
            <a:xfrm>
              <a:off x="9856326" y="3207389"/>
              <a:ext cx="338138" cy="74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marL="177800" indent="-177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000" b="1">
                  <a:solidFill>
                    <a:srgbClr val="FFFFFF"/>
                  </a:solidFill>
                  <a:latin typeface="微软雅黑" panose="020B0503020204020204" pitchFamily="34" charset="-122"/>
                  <a:ea typeface="微软雅黑" panose="020B0503020204020204" pitchFamily="34" charset="-122"/>
                </a:rPr>
                <a:t>技</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术</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保</a:t>
              </a:r>
              <a:endParaRPr lang="en-US" altLang="zh-CN" sz="1000" b="1">
                <a:solidFill>
                  <a:srgbClr val="FFFFFF"/>
                </a:solidFill>
                <a:latin typeface="微软雅黑" panose="020B0503020204020204" pitchFamily="34" charset="-122"/>
                <a:ea typeface="微软雅黑" panose="020B0503020204020204" pitchFamily="34" charset="-122"/>
              </a:endParaRPr>
            </a:p>
            <a:p>
              <a:pPr algn="ctr"/>
              <a:r>
                <a:rPr lang="zh-CN" altLang="en-US" sz="1000" b="1">
                  <a:solidFill>
                    <a:srgbClr val="FFFFFF"/>
                  </a:solidFill>
                  <a:latin typeface="微软雅黑" panose="020B0503020204020204" pitchFamily="34" charset="-122"/>
                  <a:ea typeface="微软雅黑" panose="020B0503020204020204" pitchFamily="34" charset="-122"/>
                </a:rPr>
                <a:t>障</a:t>
              </a:r>
              <a:endParaRPr lang="ko-KR" altLang="zh-CN" sz="1000" b="1">
                <a:solidFill>
                  <a:srgbClr val="FFFFFF"/>
                </a:solidFill>
                <a:latin typeface="微软雅黑" panose="020B0503020204020204" pitchFamily="34" charset="-122"/>
                <a:ea typeface="Malgun Gothic" panose="020B0503020000020004" pitchFamily="34" charset="-127"/>
              </a:endParaRPr>
            </a:p>
          </p:txBody>
        </p:sp>
      </p:grpSp>
      <p:grpSp>
        <p:nvGrpSpPr>
          <p:cNvPr id="41" name="组合 50"/>
          <p:cNvGrpSpPr/>
          <p:nvPr/>
        </p:nvGrpSpPr>
        <p:grpSpPr bwMode="auto">
          <a:xfrm>
            <a:off x="5211416" y="5171845"/>
            <a:ext cx="1955034" cy="1368196"/>
            <a:chOff x="10029850" y="4790221"/>
            <a:chExt cx="1795224" cy="1160202"/>
          </a:xfrm>
        </p:grpSpPr>
        <p:sp>
          <p:nvSpPr>
            <p:cNvPr id="42" name="AutoShape 23"/>
            <p:cNvSpPr>
              <a:spLocks noChangeArrowheads="1"/>
            </p:cNvSpPr>
            <p:nvPr/>
          </p:nvSpPr>
          <p:spPr bwMode="auto">
            <a:xfrm>
              <a:off x="10032228" y="4790221"/>
              <a:ext cx="1785699" cy="302313"/>
            </a:xfrm>
            <a:prstGeom prst="bevel">
              <a:avLst>
                <a:gd name="adj" fmla="val 11458"/>
              </a:avLst>
            </a:prstGeom>
            <a:solidFill>
              <a:srgbClr val="008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43" name="AutoShape 24"/>
            <p:cNvSpPr>
              <a:spLocks noChangeArrowheads="1"/>
            </p:cNvSpPr>
            <p:nvPr/>
          </p:nvSpPr>
          <p:spPr bwMode="auto">
            <a:xfrm>
              <a:off x="10029850" y="5092535"/>
              <a:ext cx="1795224" cy="857888"/>
            </a:xfrm>
            <a:prstGeom prst="bevel">
              <a:avLst>
                <a:gd name="adj" fmla="val 2736"/>
              </a:avLst>
            </a:prstGeom>
            <a:solidFill>
              <a:srgbClr val="818AD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16000" tIns="144000"/>
            <a:lstStyle>
              <a:lvl1pPr marL="228600" indent="-2286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Calibri" panose="020F0502020204030204" pitchFamily="34" charset="0"/>
                <a:buAutoNum type="arabicPeriod"/>
              </a:pPr>
              <a:r>
                <a:rPr lang="zh-CN" altLang="en-US" sz="1200" dirty="0">
                  <a:latin typeface="微软雅黑" panose="020B0503020204020204" pitchFamily="34" charset="-122"/>
                  <a:ea typeface="微软雅黑" panose="020B0503020204020204" pitchFamily="34" charset="-122"/>
                </a:rPr>
                <a:t>管理流程优化</a:t>
              </a:r>
              <a:endParaRPr lang="zh-CN" altLang="en-US" sz="12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200" dirty="0">
                  <a:latin typeface="微软雅黑" panose="020B0503020204020204" pitchFamily="34" charset="-122"/>
                  <a:ea typeface="微软雅黑" panose="020B0503020204020204" pitchFamily="34" charset="-122"/>
                </a:rPr>
                <a:t>管理平台优化</a:t>
              </a:r>
              <a:endParaRPr lang="en-US" altLang="zh-CN" sz="12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r>
                <a:rPr lang="zh-CN" altLang="en-US" sz="1200" dirty="0" smtClean="0">
                  <a:latin typeface="微软雅黑" panose="020B0503020204020204" pitchFamily="34" charset="-122"/>
                  <a:ea typeface="微软雅黑" panose="020B0503020204020204" pitchFamily="34" charset="-122"/>
                </a:rPr>
                <a:t>人员架构优化</a:t>
              </a:r>
              <a:endParaRPr lang="en-US" altLang="zh-CN" sz="1200" dirty="0">
                <a:latin typeface="微软雅黑" panose="020B0503020204020204" pitchFamily="34" charset="-122"/>
                <a:ea typeface="微软雅黑" panose="020B0503020204020204" pitchFamily="34" charset="-122"/>
              </a:endParaRPr>
            </a:p>
            <a:p>
              <a:pPr eaLnBrk="1" hangingPunct="1">
                <a:lnSpc>
                  <a:spcPct val="120000"/>
                </a:lnSpc>
                <a:buFont typeface="Calibri" panose="020F0502020204030204" pitchFamily="34" charset="0"/>
                <a:buAutoNum type="arabicPeriod"/>
              </a:pPr>
              <a:endParaRPr lang="zh-CN" altLang="en-US" sz="1000" dirty="0">
                <a:latin typeface="微软雅黑" panose="020B0503020204020204" pitchFamily="34" charset="-122"/>
                <a:ea typeface="微软雅黑" panose="020B0503020204020204" pitchFamily="34" charset="-122"/>
              </a:endParaRPr>
            </a:p>
          </p:txBody>
        </p:sp>
        <p:sp>
          <p:nvSpPr>
            <p:cNvPr id="44" name="Rectangle 25"/>
            <p:cNvSpPr>
              <a:spLocks noChangeArrowheads="1"/>
            </p:cNvSpPr>
            <p:nvPr/>
          </p:nvSpPr>
          <p:spPr bwMode="auto">
            <a:xfrm>
              <a:off x="10448438" y="4818156"/>
              <a:ext cx="1018603" cy="23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177800" indent="-177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200" b="1" dirty="0">
                  <a:solidFill>
                    <a:srgbClr val="FFFFFF"/>
                  </a:solidFill>
                  <a:latin typeface="微软雅黑" panose="020B0503020204020204" pitchFamily="34" charset="-122"/>
                  <a:ea typeface="微软雅黑" panose="020B0503020204020204" pitchFamily="34" charset="-122"/>
                </a:rPr>
                <a:t>运维管理优化</a:t>
              </a:r>
              <a:endParaRPr lang="ko-KR" altLang="zh-CN" sz="1200" b="1" dirty="0">
                <a:solidFill>
                  <a:srgbClr val="FFFFFF"/>
                </a:solidFill>
                <a:latin typeface="微软雅黑" panose="020B0503020204020204" pitchFamily="34" charset="-122"/>
                <a:ea typeface="Malgun Gothic" panose="020B0503020000020004" pitchFamily="34" charset="-127"/>
              </a:endParaRPr>
            </a:p>
          </p:txBody>
        </p:sp>
      </p:grpSp>
      <p:sp>
        <p:nvSpPr>
          <p:cNvPr id="45" name="AutoShape 4"/>
          <p:cNvSpPr>
            <a:spLocks noChangeArrowheads="1"/>
          </p:cNvSpPr>
          <p:nvPr/>
        </p:nvSpPr>
        <p:spPr bwMode="gray">
          <a:xfrm>
            <a:off x="3708710" y="3901316"/>
            <a:ext cx="1744418" cy="375128"/>
          </a:xfrm>
          <a:prstGeom prst="upArrow">
            <a:avLst>
              <a:gd name="adj1" fmla="val 57824"/>
              <a:gd name="adj2" fmla="val 54398"/>
            </a:avLst>
          </a:prstGeom>
          <a:solidFill>
            <a:srgbClr val="81B18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6" name="AutoShape 5"/>
          <p:cNvSpPr>
            <a:spLocks noChangeArrowheads="1"/>
          </p:cNvSpPr>
          <p:nvPr/>
        </p:nvSpPr>
        <p:spPr bwMode="gray">
          <a:xfrm>
            <a:off x="1793530" y="4327195"/>
            <a:ext cx="8892442" cy="360052"/>
          </a:xfrm>
          <a:prstGeom prst="roundRect">
            <a:avLst>
              <a:gd name="adj" fmla="val 50000"/>
            </a:avLst>
          </a:prstGeom>
          <a:solidFill>
            <a:srgbClr val="4DA1ED"/>
          </a:solidFill>
          <a:ln w="38100" algn="ctr">
            <a:noFill/>
            <a:rou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pPr algn="ctr" eaLnBrk="0" fontAlgn="auto" hangingPunct="0">
              <a:spcBef>
                <a:spcPts val="0"/>
              </a:spcBef>
              <a:spcAft>
                <a:spcPts val="0"/>
              </a:spcAft>
              <a:defRPr/>
            </a:pPr>
            <a:r>
              <a:rPr lang="zh-CN" altLang="en-US" sz="2000" b="1" dirty="0">
                <a:solidFill>
                  <a:srgbClr val="1C1C1C"/>
                </a:solidFill>
                <a:latin typeface="微软雅黑" panose="020B0503020204020204" pitchFamily="34" charset="-122"/>
                <a:ea typeface="微软雅黑" panose="020B0503020204020204" pitchFamily="34" charset="-122"/>
              </a:rPr>
              <a:t>运维目标</a:t>
            </a:r>
            <a:r>
              <a:rPr lang="en-US" altLang="zh-CN" sz="2000" b="1" dirty="0">
                <a:solidFill>
                  <a:srgbClr val="1C1C1C"/>
                </a:solidFill>
                <a:latin typeface="微软雅黑" panose="020B0503020204020204" pitchFamily="34" charset="-122"/>
                <a:ea typeface="微软雅黑" panose="020B0503020204020204" pitchFamily="34" charset="-122"/>
              </a:rPr>
              <a:t>/KPI/SLA</a:t>
            </a:r>
            <a:endParaRPr lang="en-US" altLang="zh-CN" sz="2000" b="1" dirty="0">
              <a:solidFill>
                <a:srgbClr val="1C1C1C"/>
              </a:solidFill>
              <a:latin typeface="微软雅黑" panose="020B0503020204020204" pitchFamily="34" charset="-122"/>
              <a:ea typeface="微软雅黑" panose="020B0503020204020204" pitchFamily="34" charset="-122"/>
            </a:endParaRPr>
          </a:p>
        </p:txBody>
      </p:sp>
      <p:sp>
        <p:nvSpPr>
          <p:cNvPr id="47" name="TextBox 12"/>
          <p:cNvSpPr txBox="1">
            <a:spLocks noChangeArrowheads="1"/>
          </p:cNvSpPr>
          <p:nvPr/>
        </p:nvSpPr>
        <p:spPr bwMode="auto">
          <a:xfrm>
            <a:off x="4241792" y="3916392"/>
            <a:ext cx="936100" cy="400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latin typeface="微软雅黑" panose="020B0503020204020204" pitchFamily="34" charset="-122"/>
                <a:ea typeface="微软雅黑" panose="020B0503020204020204" pitchFamily="34" charset="-122"/>
              </a:rPr>
              <a:t>设计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8" name="AutoShape 4"/>
          <p:cNvSpPr>
            <a:spLocks noChangeArrowheads="1"/>
          </p:cNvSpPr>
          <p:nvPr/>
        </p:nvSpPr>
        <p:spPr bwMode="gray">
          <a:xfrm>
            <a:off x="6963570" y="3958812"/>
            <a:ext cx="1744418" cy="346661"/>
          </a:xfrm>
          <a:prstGeom prst="upArrow">
            <a:avLst>
              <a:gd name="adj1" fmla="val 57824"/>
              <a:gd name="adj2" fmla="val 54398"/>
            </a:avLst>
          </a:prstGeom>
          <a:solidFill>
            <a:srgbClr val="CD4343"/>
          </a:solidFill>
          <a:ln w="9525" algn="ctr">
            <a:noFill/>
            <a:miter lim="800000"/>
          </a:ln>
          <a:effectLst/>
          <a:scene3d>
            <a:camera prst="orthographicFront">
              <a:rot lat="10800000" lon="0" rev="0"/>
            </a:camera>
            <a:lightRig rig="threePt" dir="t"/>
          </a:scene3d>
        </p:spPr>
        <p:txBody>
          <a:bodyPr wrap="none"/>
          <a:lstStyle/>
          <a:p>
            <a:pP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49" name="TextBox 14"/>
          <p:cNvSpPr txBox="1">
            <a:spLocks noChangeArrowheads="1"/>
          </p:cNvSpPr>
          <p:nvPr/>
        </p:nvSpPr>
        <p:spPr bwMode="auto">
          <a:xfrm>
            <a:off x="7482138" y="3902440"/>
            <a:ext cx="936100" cy="400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latin typeface="微软雅黑" panose="020B0503020204020204" pitchFamily="34" charset="-122"/>
                <a:ea typeface="微软雅黑" panose="020B0503020204020204" pitchFamily="34" charset="-122"/>
              </a:rPr>
              <a:t>支撑</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50" name="AutoShape 4"/>
          <p:cNvSpPr>
            <a:spLocks noChangeArrowheads="1"/>
          </p:cNvSpPr>
          <p:nvPr/>
        </p:nvSpPr>
        <p:spPr bwMode="gray">
          <a:xfrm>
            <a:off x="5325279" y="4680039"/>
            <a:ext cx="1744418" cy="360052"/>
          </a:xfrm>
          <a:prstGeom prst="upArrow">
            <a:avLst>
              <a:gd name="adj1" fmla="val 57824"/>
              <a:gd name="adj2" fmla="val 54398"/>
            </a:avLst>
          </a:prstGeom>
          <a:solidFill>
            <a:srgbClr val="248D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51" name="TextBox 16"/>
          <p:cNvSpPr txBox="1">
            <a:spLocks noChangeArrowheads="1"/>
          </p:cNvSpPr>
          <p:nvPr/>
        </p:nvSpPr>
        <p:spPr bwMode="auto">
          <a:xfrm>
            <a:off x="5843847" y="4664962"/>
            <a:ext cx="936100" cy="400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chemeClr val="bg1"/>
                </a:solidFill>
                <a:latin typeface="微软雅黑" panose="020B0503020204020204" pitchFamily="34" charset="-122"/>
                <a:ea typeface="微软雅黑" panose="020B0503020204020204" pitchFamily="34" charset="-122"/>
              </a:rPr>
              <a:t>提升</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nvGrpSpPr>
          <p:cNvPr id="53" name="组合 50"/>
          <p:cNvGrpSpPr/>
          <p:nvPr/>
        </p:nvGrpSpPr>
        <p:grpSpPr bwMode="auto">
          <a:xfrm>
            <a:off x="8625748" y="5113165"/>
            <a:ext cx="1955034" cy="1444082"/>
            <a:chOff x="10027560" y="4790221"/>
            <a:chExt cx="1795224" cy="1224552"/>
          </a:xfrm>
        </p:grpSpPr>
        <p:sp>
          <p:nvSpPr>
            <p:cNvPr id="54" name="AutoShape 23"/>
            <p:cNvSpPr>
              <a:spLocks noChangeArrowheads="1"/>
            </p:cNvSpPr>
            <p:nvPr/>
          </p:nvSpPr>
          <p:spPr bwMode="auto">
            <a:xfrm>
              <a:off x="10032228" y="4790221"/>
              <a:ext cx="1785699" cy="302313"/>
            </a:xfrm>
            <a:prstGeom prst="bevel">
              <a:avLst>
                <a:gd name="adj" fmla="val 11458"/>
              </a:avLst>
            </a:prstGeom>
            <a:solidFill>
              <a:srgbClr val="008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55" name="AutoShape 24"/>
            <p:cNvSpPr>
              <a:spLocks noChangeArrowheads="1"/>
            </p:cNvSpPr>
            <p:nvPr/>
          </p:nvSpPr>
          <p:spPr bwMode="auto">
            <a:xfrm>
              <a:off x="10027560" y="5075982"/>
              <a:ext cx="1795224" cy="938791"/>
            </a:xfrm>
            <a:prstGeom prst="bevel">
              <a:avLst>
                <a:gd name="adj" fmla="val 2736"/>
              </a:avLst>
            </a:prstGeom>
            <a:solidFill>
              <a:srgbClr val="818AD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16000" tIns="14400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228600" indent="-2286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20000"/>
                </a:lnSpc>
                <a:buFont typeface="Calibri" panose="020F0502020204030204" pitchFamily="34" charset="0"/>
                <a:buAutoNum type="arabicPeriod"/>
              </a:pPr>
              <a:r>
                <a:rPr lang="zh-CN" altLang="en-US" sz="1200" dirty="0">
                  <a:latin typeface="微软雅黑" panose="020B0503020204020204" pitchFamily="34" charset="-122"/>
                  <a:ea typeface="微软雅黑" panose="020B0503020204020204" pitchFamily="34" charset="-122"/>
                </a:rPr>
                <a:t>安全评估</a:t>
              </a:r>
              <a:endParaRPr lang="zh-CN" altLang="en-US" sz="1200" dirty="0">
                <a:latin typeface="微软雅黑" panose="020B0503020204020204" pitchFamily="34" charset="-122"/>
                <a:ea typeface="微软雅黑" panose="020B0503020204020204" pitchFamily="34" charset="-122"/>
              </a:endParaRPr>
            </a:p>
            <a:p>
              <a:pPr lvl="1" eaLnBrk="1" hangingPunct="1">
                <a:lnSpc>
                  <a:spcPct val="120000"/>
                </a:lnSpc>
                <a:buFont typeface="Calibri" panose="020F0502020204030204" pitchFamily="34" charset="0"/>
                <a:buAutoNum type="arabicPeriod"/>
              </a:pPr>
              <a:r>
                <a:rPr lang="zh-CN" altLang="en-US" sz="1200" dirty="0">
                  <a:latin typeface="微软雅黑" panose="020B0503020204020204" pitchFamily="34" charset="-122"/>
                  <a:ea typeface="微软雅黑" panose="020B0503020204020204" pitchFamily="34" charset="-122"/>
                </a:rPr>
                <a:t>能效评估</a:t>
              </a:r>
              <a:endParaRPr lang="zh-CN" altLang="en-US" sz="1200" dirty="0">
                <a:latin typeface="微软雅黑" panose="020B0503020204020204" pitchFamily="34" charset="-122"/>
                <a:ea typeface="微软雅黑" panose="020B0503020204020204" pitchFamily="34" charset="-122"/>
              </a:endParaRPr>
            </a:p>
            <a:p>
              <a:pPr lvl="1" eaLnBrk="1" hangingPunct="1">
                <a:lnSpc>
                  <a:spcPct val="120000"/>
                </a:lnSpc>
                <a:buFont typeface="Calibri" panose="020F0502020204030204" pitchFamily="34" charset="0"/>
                <a:buAutoNum type="arabicPeriod"/>
              </a:pPr>
              <a:r>
                <a:rPr lang="zh-CN" altLang="en-US" sz="1200" dirty="0">
                  <a:latin typeface="微软雅黑" panose="020B0503020204020204" pitchFamily="34" charset="-122"/>
                  <a:ea typeface="微软雅黑" panose="020B0503020204020204" pitchFamily="34" charset="-122"/>
                </a:rPr>
                <a:t>可扩展性评估</a:t>
              </a:r>
              <a:endParaRPr lang="en-US" altLang="zh-CN" sz="1200" dirty="0">
                <a:latin typeface="微软雅黑" panose="020B0503020204020204" pitchFamily="34" charset="-122"/>
                <a:ea typeface="微软雅黑" panose="020B0503020204020204" pitchFamily="34" charset="-122"/>
              </a:endParaRPr>
            </a:p>
            <a:p>
              <a:pPr lvl="1" eaLnBrk="1" hangingPunct="1">
                <a:lnSpc>
                  <a:spcPct val="120000"/>
                </a:lnSpc>
                <a:buFont typeface="Calibri" panose="020F0502020204030204" pitchFamily="34" charset="0"/>
                <a:buAutoNum type="arabicPeriod"/>
              </a:pPr>
              <a:r>
                <a:rPr lang="zh-CN" altLang="en-US" sz="1200" dirty="0">
                  <a:latin typeface="微软雅黑" panose="020B0503020204020204" pitchFamily="34" charset="-122"/>
                  <a:ea typeface="微软雅黑" panose="020B0503020204020204" pitchFamily="34" charset="-122"/>
                </a:rPr>
                <a:t>运维管理评估</a:t>
              </a:r>
              <a:endParaRPr lang="zh-CN" altLang="en-US" sz="1200" dirty="0">
                <a:latin typeface="微软雅黑" panose="020B0503020204020204" pitchFamily="34" charset="-122"/>
                <a:ea typeface="微软雅黑" panose="020B0503020204020204" pitchFamily="34" charset="-122"/>
              </a:endParaRPr>
            </a:p>
          </p:txBody>
        </p:sp>
        <p:sp>
          <p:nvSpPr>
            <p:cNvPr id="56" name="Rectangle 25"/>
            <p:cNvSpPr>
              <a:spLocks noChangeArrowheads="1"/>
            </p:cNvSpPr>
            <p:nvPr/>
          </p:nvSpPr>
          <p:spPr bwMode="auto">
            <a:xfrm>
              <a:off x="10613300" y="4818156"/>
              <a:ext cx="688881" cy="23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177800" indent="-177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dirty="0">
                  <a:solidFill>
                    <a:srgbClr val="FFFFFF"/>
                  </a:solidFill>
                  <a:latin typeface="微软雅黑" panose="020B0503020204020204" pitchFamily="34" charset="-122"/>
                  <a:ea typeface="微软雅黑" panose="020B0503020204020204" pitchFamily="34" charset="-122"/>
                </a:rPr>
                <a:t>结果</a:t>
              </a:r>
              <a:r>
                <a:rPr lang="zh-CN" altLang="en-US" sz="1000" b="1" dirty="0" smtClean="0">
                  <a:solidFill>
                    <a:srgbClr val="FFFFFF"/>
                  </a:solidFill>
                  <a:latin typeface="微软雅黑" panose="020B0503020204020204" pitchFamily="34" charset="-122"/>
                  <a:ea typeface="微软雅黑" panose="020B0503020204020204" pitchFamily="34" charset="-122"/>
                </a:rPr>
                <a:t>评估</a:t>
              </a:r>
              <a:endParaRPr lang="ko-KR" altLang="en-US" sz="1000" b="1" dirty="0">
                <a:solidFill>
                  <a:srgbClr val="FFFFFF"/>
                </a:solidFill>
                <a:latin typeface="微软雅黑" panose="020B0503020204020204" pitchFamily="34" charset="-122"/>
                <a:ea typeface="微软雅黑" panose="020B0503020204020204" pitchFamily="34" charset="-122"/>
              </a:endParaRPr>
            </a:p>
          </p:txBody>
        </p:sp>
      </p:grpSp>
      <p:grpSp>
        <p:nvGrpSpPr>
          <p:cNvPr id="57" name="组合 50"/>
          <p:cNvGrpSpPr/>
          <p:nvPr/>
        </p:nvGrpSpPr>
        <p:grpSpPr bwMode="auto">
          <a:xfrm>
            <a:off x="1924155" y="5156768"/>
            <a:ext cx="1955034" cy="1368196"/>
            <a:chOff x="10029850" y="4790221"/>
            <a:chExt cx="1795224" cy="1160202"/>
          </a:xfrm>
        </p:grpSpPr>
        <p:sp>
          <p:nvSpPr>
            <p:cNvPr id="58" name="AutoShape 23"/>
            <p:cNvSpPr>
              <a:spLocks noChangeArrowheads="1"/>
            </p:cNvSpPr>
            <p:nvPr/>
          </p:nvSpPr>
          <p:spPr bwMode="auto">
            <a:xfrm>
              <a:off x="10032228" y="4790221"/>
              <a:ext cx="1785699" cy="302313"/>
            </a:xfrm>
            <a:prstGeom prst="bevel">
              <a:avLst>
                <a:gd name="adj" fmla="val 11458"/>
              </a:avLst>
            </a:prstGeom>
            <a:solidFill>
              <a:srgbClr val="0088B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0">
                <a:latin typeface="微软雅黑" panose="020B0503020204020204" pitchFamily="34" charset="-122"/>
                <a:ea typeface="微软雅黑" panose="020B0503020204020204" pitchFamily="34" charset="-122"/>
              </a:endParaRPr>
            </a:p>
          </p:txBody>
        </p:sp>
        <p:sp>
          <p:nvSpPr>
            <p:cNvPr id="59" name="AutoShape 24"/>
            <p:cNvSpPr>
              <a:spLocks noChangeArrowheads="1"/>
            </p:cNvSpPr>
            <p:nvPr/>
          </p:nvSpPr>
          <p:spPr bwMode="auto">
            <a:xfrm>
              <a:off x="10029850" y="5092535"/>
              <a:ext cx="1795224" cy="857888"/>
            </a:xfrm>
            <a:prstGeom prst="bevel">
              <a:avLst>
                <a:gd name="adj" fmla="val 2736"/>
              </a:avLst>
            </a:prstGeom>
            <a:solidFill>
              <a:srgbClr val="818ADF">
                <a:alpha val="6980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216000" tIns="14400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228600" indent="-2286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eaLnBrk="1" hangingPunct="1">
                <a:lnSpc>
                  <a:spcPct val="120000"/>
                </a:lnSpc>
                <a:buFont typeface="Calibri" panose="020F0502020204030204" pitchFamily="34" charset="0"/>
                <a:buAutoNum type="arabicPeriod"/>
              </a:pPr>
              <a:r>
                <a:rPr lang="zh-CN" altLang="en-US" sz="1200" dirty="0">
                  <a:latin typeface="微软雅黑" panose="020B0503020204020204" pitchFamily="34" charset="-122"/>
                  <a:ea typeface="微软雅黑" panose="020B0503020204020204" pitchFamily="34" charset="-122"/>
                </a:rPr>
                <a:t>机房可用性提升</a:t>
              </a:r>
              <a:endParaRPr lang="zh-CN" altLang="en-US" sz="1200" dirty="0">
                <a:latin typeface="微软雅黑" panose="020B0503020204020204" pitchFamily="34" charset="-122"/>
                <a:ea typeface="微软雅黑" panose="020B0503020204020204" pitchFamily="34" charset="-122"/>
              </a:endParaRPr>
            </a:p>
            <a:p>
              <a:pPr lvl="1" eaLnBrk="1" hangingPunct="1">
                <a:lnSpc>
                  <a:spcPct val="120000"/>
                </a:lnSpc>
                <a:buFont typeface="Calibri" panose="020F0502020204030204" pitchFamily="34" charset="0"/>
                <a:buAutoNum type="arabicPeriod"/>
              </a:pPr>
              <a:r>
                <a:rPr lang="zh-CN" altLang="en-US" sz="1200" dirty="0" smtClean="0">
                  <a:latin typeface="微软雅黑" panose="020B0503020204020204" pitchFamily="34" charset="-122"/>
                  <a:ea typeface="微软雅黑" panose="020B0503020204020204" pitchFamily="34" charset="-122"/>
                </a:rPr>
                <a:t>绿色节能</a:t>
              </a:r>
              <a:r>
                <a:rPr lang="zh-CN" altLang="en-US" sz="1200" dirty="0">
                  <a:latin typeface="微软雅黑" panose="020B0503020204020204" pitchFamily="34" charset="-122"/>
                  <a:ea typeface="微软雅黑" panose="020B0503020204020204" pitchFamily="34" charset="-122"/>
                </a:rPr>
                <a:t>优化</a:t>
              </a:r>
              <a:endParaRPr lang="zh-CN" altLang="en-US" sz="1200" dirty="0">
                <a:latin typeface="微软雅黑" panose="020B0503020204020204" pitchFamily="34" charset="-122"/>
                <a:ea typeface="微软雅黑" panose="020B0503020204020204" pitchFamily="34" charset="-122"/>
              </a:endParaRPr>
            </a:p>
            <a:p>
              <a:pPr lvl="1" eaLnBrk="1" hangingPunct="1">
                <a:lnSpc>
                  <a:spcPct val="120000"/>
                </a:lnSpc>
                <a:buFont typeface="Calibri" panose="020F0502020204030204" pitchFamily="34" charset="0"/>
                <a:buAutoNum type="arabicPeriod"/>
              </a:pPr>
              <a:r>
                <a:rPr lang="zh-CN" altLang="en-US" sz="1200" dirty="0" smtClean="0">
                  <a:latin typeface="微软雅黑" panose="020B0503020204020204" pitchFamily="34" charset="-122"/>
                  <a:ea typeface="微软雅黑" panose="020B0503020204020204" pitchFamily="34" charset="-122"/>
                </a:rPr>
                <a:t>机房资源扩展</a:t>
              </a:r>
              <a:endParaRPr lang="zh-CN" altLang="en-US" sz="1200" dirty="0">
                <a:latin typeface="微软雅黑" panose="020B0503020204020204" pitchFamily="34" charset="-122"/>
                <a:ea typeface="微软雅黑" panose="020B0503020204020204" pitchFamily="34" charset="-122"/>
              </a:endParaRPr>
            </a:p>
          </p:txBody>
        </p:sp>
        <p:sp>
          <p:nvSpPr>
            <p:cNvPr id="60" name="Rectangle 25"/>
            <p:cNvSpPr>
              <a:spLocks noChangeArrowheads="1"/>
            </p:cNvSpPr>
            <p:nvPr/>
          </p:nvSpPr>
          <p:spPr bwMode="auto">
            <a:xfrm>
              <a:off x="10377783" y="4818156"/>
              <a:ext cx="1159912" cy="23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marL="177800" indent="-1778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200" b="1" dirty="0">
                  <a:solidFill>
                    <a:srgbClr val="FFFFFF"/>
                  </a:solidFill>
                  <a:latin typeface="微软雅黑" panose="020B0503020204020204" pitchFamily="34" charset="-122"/>
                  <a:ea typeface="微软雅黑" panose="020B0503020204020204" pitchFamily="34" charset="-122"/>
                </a:rPr>
                <a:t>设备及系统优化</a:t>
              </a:r>
              <a:endParaRPr lang="ko-KR" altLang="zh-CN" sz="1200" b="1" dirty="0">
                <a:solidFill>
                  <a:srgbClr val="FFFFFF"/>
                </a:solidFill>
                <a:latin typeface="微软雅黑" panose="020B0503020204020204" pitchFamily="34" charset="-122"/>
                <a:ea typeface="Malgun Gothic" panose="020B0503020000020004" pitchFamily="34" charset="-127"/>
              </a:endParaRPr>
            </a:p>
          </p:txBody>
        </p:sp>
      </p:grpSp>
      <p:sp>
        <p:nvSpPr>
          <p:cNvPr id="61" name="矩形 1"/>
          <p:cNvSpPr>
            <a:spLocks noChangeArrowheads="1"/>
          </p:cNvSpPr>
          <p:nvPr/>
        </p:nvSpPr>
        <p:spPr bwMode="auto">
          <a:xfrm>
            <a:off x="904228" y="317548"/>
            <a:ext cx="6163191"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type="none" w="sm" len="sm"/>
                <a:tailEnd type="none" w="sm" len="sm"/>
              </a14:hiddenLine>
            </a:ext>
          </a:extLst>
        </p:spPr>
        <p:txBody>
          <a:bodyPr wrap="square" lIns="0" rIns="540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accent1"/>
              </a:buClr>
              <a:buFont typeface="SEOptimist"/>
              <a:buNone/>
            </a:pPr>
            <a:r>
              <a:rPr lang="zh-CN" altLang="en-US" sz="2400" dirty="0" smtClean="0">
                <a:solidFill>
                  <a:schemeClr val="bg1"/>
                </a:solidFill>
                <a:latin typeface="Calibri" panose="020F0502020204030204" pitchFamily="34" charset="0"/>
                <a:ea typeface="微软雅黑" panose="020B0503020204020204" pitchFamily="34" charset="-122"/>
                <a:cs typeface="Arial Unicode MS" pitchFamily="34" charset="-122"/>
              </a:rPr>
              <a:t>大型</a:t>
            </a:r>
            <a:r>
              <a:rPr lang="zh-CN" altLang="en-US" sz="2400" dirty="0">
                <a:solidFill>
                  <a:schemeClr val="bg1"/>
                </a:solidFill>
                <a:latin typeface="Calibri" panose="020F0502020204030204" pitchFamily="34" charset="0"/>
                <a:ea typeface="微软雅黑" panose="020B0503020204020204" pitchFamily="34" charset="-122"/>
                <a:cs typeface="Arial Unicode MS" pitchFamily="34" charset="-122"/>
              </a:rPr>
              <a:t>数据中心基础设施运维体系建设模型</a:t>
            </a:r>
            <a:endParaRPr lang="zh-CN" altLang="en-US" sz="2400" dirty="0">
              <a:solidFill>
                <a:schemeClr val="bg1"/>
              </a:solidFill>
              <a:latin typeface="Calibri" panose="020F0502020204030204" pitchFamily="34" charset="0"/>
              <a:ea typeface="微软雅黑" panose="020B0503020204020204" pitchFamily="34" charset="-122"/>
              <a:cs typeface="Arial Unicode MS"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468313" y="765175"/>
            <a:ext cx="2698399"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smtClean="0">
                <a:solidFill>
                  <a:srgbClr val="FFFF00"/>
                </a:solidFill>
                <a:latin typeface="微软雅黑" panose="020B0503020204020204" pitchFamily="34" charset="-122"/>
                <a:ea typeface="微软雅黑" panose="020B0503020204020204" pitchFamily="34" charset="-122"/>
              </a:rPr>
              <a:t>业务流程管理</a:t>
            </a:r>
            <a:endParaRPr lang="zh-CN" altLang="en-US" sz="2800" smtClean="0">
              <a:solidFill>
                <a:srgbClr val="FFFF00"/>
              </a:solidFill>
              <a:latin typeface="微软雅黑" panose="020B0503020204020204" pitchFamily="34" charset="-122"/>
              <a:ea typeface="微软雅黑" panose="020B0503020204020204" pitchFamily="34" charset="-122"/>
            </a:endParaRPr>
          </a:p>
        </p:txBody>
      </p:sp>
      <p:sp>
        <p:nvSpPr>
          <p:cNvPr id="7" name="矩形 4"/>
          <p:cNvSpPr>
            <a:spLocks noChangeArrowheads="1"/>
          </p:cNvSpPr>
          <p:nvPr/>
        </p:nvSpPr>
        <p:spPr bwMode="auto">
          <a:xfrm>
            <a:off x="4061960" y="5269297"/>
            <a:ext cx="6814587" cy="830263"/>
          </a:xfrm>
          <a:prstGeom prst="rect">
            <a:avLst/>
          </a:prstGeom>
          <a:noFill/>
          <a:ln>
            <a:noFill/>
          </a:ln>
          <a:scene3d>
            <a:camera prst="orthographicFront"/>
            <a:lightRig rig="threePt" dir="t"/>
          </a:scene3d>
          <a:sp3d>
            <a:bevel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微软雅黑" panose="020B0503020204020204" pitchFamily="34" charset="-122"/>
                <a:ea typeface="微软雅黑" panose="020B0503020204020204" pitchFamily="34" charset="-122"/>
              </a:rPr>
              <a:t> </a:t>
            </a:r>
            <a:r>
              <a:rPr lang="zh-CN" altLang="en-US" sz="16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将维护工作流程化、标准化可以有效避免人为原因导致的误操作，最大程度减少人员流动对维护工作带来的不利影响，提高基础设施运维质量和运维水平。</a:t>
            </a:r>
            <a:endParaRPr lang="zh-CN" altLang="en-US" sz="1600" b="1" dirty="0">
              <a:solidFill>
                <a:srgbClr val="FFFF00"/>
              </a:solidFill>
              <a:effectLst>
                <a:outerShdw blurRad="38100" dist="38100" dir="2700000" algn="tl">
                  <a:srgbClr val="000000">
                    <a:alpha val="43137"/>
                  </a:srgbClr>
                </a:outerShdw>
              </a:effectLst>
            </a:endParaRPr>
          </a:p>
        </p:txBody>
      </p:sp>
      <p:grpSp>
        <p:nvGrpSpPr>
          <p:cNvPr id="8" name="组合 7"/>
          <p:cNvGrpSpPr/>
          <p:nvPr/>
        </p:nvGrpSpPr>
        <p:grpSpPr>
          <a:xfrm>
            <a:off x="335679" y="3852171"/>
            <a:ext cx="3177542" cy="2247389"/>
            <a:chOff x="3689573" y="989327"/>
            <a:chExt cx="4812854" cy="2952770"/>
          </a:xfrm>
        </p:grpSpPr>
        <p:sp>
          <p:nvSpPr>
            <p:cNvPr id="9" name="等腰三角形 8"/>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等腰三角形 10"/>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椭圆 21"/>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aphicFrame>
        <p:nvGraphicFramePr>
          <p:cNvPr id="6" name="图示 5"/>
          <p:cNvGraphicFramePr/>
          <p:nvPr/>
        </p:nvGraphicFramePr>
        <p:xfrm>
          <a:off x="3698943" y="1226302"/>
          <a:ext cx="7526956" cy="375498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a:spLocks noChangeArrowheads="1"/>
          </p:cNvSpPr>
          <p:nvPr/>
        </p:nvSpPr>
        <p:spPr bwMode="auto">
          <a:xfrm>
            <a:off x="498476" y="765175"/>
            <a:ext cx="3963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dirty="0">
                <a:solidFill>
                  <a:srgbClr val="FFFF00"/>
                </a:solidFill>
                <a:latin typeface="微软雅黑" panose="020B0503020204020204" pitchFamily="34" charset="-122"/>
                <a:ea typeface="微软雅黑" panose="020B0503020204020204" pitchFamily="34" charset="-122"/>
              </a:rPr>
              <a:t>业务流程管理</a:t>
            </a:r>
            <a:endParaRPr lang="zh-CN" altLang="en-US" sz="2800" dirty="0">
              <a:solidFill>
                <a:srgbClr val="FFFF00"/>
              </a:solidFill>
              <a:latin typeface="微软雅黑" panose="020B0503020204020204" pitchFamily="34" charset="-122"/>
              <a:ea typeface="微软雅黑" panose="020B0503020204020204" pitchFamily="34" charset="-122"/>
            </a:endParaRPr>
          </a:p>
        </p:txBody>
      </p:sp>
      <p:sp>
        <p:nvSpPr>
          <p:cNvPr id="4" name="Content Placeholder 2"/>
          <p:cNvSpPr txBox="1"/>
          <p:nvPr/>
        </p:nvSpPr>
        <p:spPr>
          <a:xfrm>
            <a:off x="5690677" y="3794117"/>
            <a:ext cx="3466033" cy="2736850"/>
          </a:xfrm>
          <a:prstGeom prst="rect">
            <a:avLst/>
          </a:prstGeom>
        </p:spPr>
        <p:txBody>
          <a:bodyPr>
            <a:normAutofit fontScale="92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150000"/>
              </a:lnSpc>
              <a:spcBef>
                <a:spcPts val="1200"/>
              </a:spcBef>
              <a:buClr>
                <a:srgbClr val="C00000"/>
              </a:buClr>
              <a:buFont typeface="Wingdings" panose="05000000000000000000" pitchFamily="2" charset="2"/>
              <a:buChar char="p"/>
              <a:defRPr/>
            </a:pPr>
            <a:r>
              <a:rPr lang="zh-CN" altLang="en-US" sz="1400" b="1" dirty="0" smtClean="0">
                <a:solidFill>
                  <a:srgbClr val="92D050"/>
                </a:solidFill>
                <a:ea typeface="微软雅黑" panose="020B0503020204020204" pitchFamily="34" charset="-122"/>
              </a:rPr>
              <a:t>全面的流程文件系统</a:t>
            </a:r>
            <a:endParaRPr lang="zh-CN" altLang="en-US" sz="1400" b="1" dirty="0" smtClean="0">
              <a:solidFill>
                <a:srgbClr val="92D050"/>
              </a:solidFill>
              <a:ea typeface="微软雅黑" panose="020B0503020204020204" pitchFamily="34" charset="-122"/>
            </a:endParaRPr>
          </a:p>
          <a:p>
            <a:pPr marL="646430" lvl="1" eaLnBrk="1" hangingPunct="1">
              <a:lnSpc>
                <a:spcPct val="150000"/>
              </a:lnSpc>
              <a:spcBef>
                <a:spcPts val="600"/>
              </a:spcBef>
              <a:buFont typeface="Wingdings" panose="05000000000000000000" pitchFamily="2" charset="2"/>
              <a:buChar char="Ø"/>
              <a:defRPr/>
            </a:pPr>
            <a:r>
              <a:rPr lang="en-US" altLang="zh-CN" sz="1400" dirty="0" smtClean="0">
                <a:solidFill>
                  <a:srgbClr val="92D050"/>
                </a:solidFill>
                <a:ea typeface="微软雅黑" panose="020B0503020204020204" pitchFamily="34" charset="-122"/>
              </a:rPr>
              <a:t> </a:t>
            </a:r>
            <a:r>
              <a:rPr lang="zh-CN" altLang="en-US" sz="1400" dirty="0" smtClean="0">
                <a:solidFill>
                  <a:srgbClr val="92D050"/>
                </a:solidFill>
                <a:ea typeface="微软雅黑" panose="020B0503020204020204" pitchFamily="34" charset="-122"/>
              </a:rPr>
              <a:t>紧急操作流程</a:t>
            </a:r>
            <a:endParaRPr lang="zh-CN" altLang="en-US" sz="1400" dirty="0" smtClean="0">
              <a:solidFill>
                <a:srgbClr val="92D050"/>
              </a:solidFill>
              <a:ea typeface="微软雅黑" panose="020B0503020204020204" pitchFamily="34" charset="-122"/>
            </a:endParaRPr>
          </a:p>
          <a:p>
            <a:pPr marL="646430" lvl="1" eaLnBrk="1" hangingPunct="1">
              <a:lnSpc>
                <a:spcPct val="150000"/>
              </a:lnSpc>
              <a:spcBef>
                <a:spcPts val="600"/>
              </a:spcBef>
              <a:buFont typeface="Wingdings" panose="05000000000000000000" pitchFamily="2" charset="2"/>
              <a:buChar char="Ø"/>
              <a:defRPr/>
            </a:pPr>
            <a:r>
              <a:rPr lang="en-US" altLang="zh-CN" sz="1400" dirty="0" smtClean="0">
                <a:solidFill>
                  <a:srgbClr val="92D050"/>
                </a:solidFill>
                <a:ea typeface="微软雅黑" panose="020B0503020204020204" pitchFamily="34" charset="-122"/>
              </a:rPr>
              <a:t> </a:t>
            </a:r>
            <a:r>
              <a:rPr lang="zh-CN" altLang="en-US" sz="1400" dirty="0" smtClean="0">
                <a:solidFill>
                  <a:srgbClr val="92D050"/>
                </a:solidFill>
                <a:ea typeface="微软雅黑" panose="020B0503020204020204" pitchFamily="34" charset="-122"/>
              </a:rPr>
              <a:t>标准操作流程</a:t>
            </a:r>
            <a:endParaRPr lang="zh-CN" altLang="en-US" sz="1400" dirty="0" smtClean="0">
              <a:solidFill>
                <a:srgbClr val="92D050"/>
              </a:solidFill>
              <a:ea typeface="微软雅黑" panose="020B0503020204020204" pitchFamily="34" charset="-122"/>
            </a:endParaRPr>
          </a:p>
          <a:p>
            <a:pPr marL="646430" lvl="1" eaLnBrk="1" hangingPunct="1">
              <a:lnSpc>
                <a:spcPct val="150000"/>
              </a:lnSpc>
              <a:spcBef>
                <a:spcPts val="600"/>
              </a:spcBef>
              <a:buFont typeface="Wingdings" panose="05000000000000000000" pitchFamily="2" charset="2"/>
              <a:buChar char="Ø"/>
              <a:defRPr/>
            </a:pPr>
            <a:r>
              <a:rPr lang="en-US" altLang="zh-CN" sz="1400" dirty="0" smtClean="0">
                <a:solidFill>
                  <a:srgbClr val="92D050"/>
                </a:solidFill>
                <a:ea typeface="微软雅黑" panose="020B0503020204020204" pitchFamily="34" charset="-122"/>
              </a:rPr>
              <a:t> </a:t>
            </a:r>
            <a:r>
              <a:rPr lang="zh-CN" altLang="en-US" sz="1400" dirty="0" smtClean="0">
                <a:solidFill>
                  <a:srgbClr val="92D050"/>
                </a:solidFill>
                <a:ea typeface="微软雅黑" panose="020B0503020204020204" pitchFamily="34" charset="-122"/>
              </a:rPr>
              <a:t>维护操作流程</a:t>
            </a:r>
            <a:endParaRPr lang="zh-CN" altLang="en-US" sz="1400" dirty="0" smtClean="0">
              <a:solidFill>
                <a:srgbClr val="92D050"/>
              </a:solidFill>
              <a:ea typeface="微软雅黑" panose="020B0503020204020204" pitchFamily="34" charset="-122"/>
            </a:endParaRPr>
          </a:p>
          <a:p>
            <a:pPr marL="646430" lvl="1" eaLnBrk="1" hangingPunct="1">
              <a:lnSpc>
                <a:spcPct val="150000"/>
              </a:lnSpc>
              <a:spcBef>
                <a:spcPts val="600"/>
              </a:spcBef>
              <a:buFont typeface="Wingdings" panose="05000000000000000000" pitchFamily="2" charset="2"/>
              <a:buChar char="Ø"/>
              <a:defRPr/>
            </a:pPr>
            <a:r>
              <a:rPr lang="en-US" altLang="zh-CN" sz="1400" dirty="0" smtClean="0">
                <a:solidFill>
                  <a:srgbClr val="92D050"/>
                </a:solidFill>
                <a:ea typeface="微软雅黑" panose="020B0503020204020204" pitchFamily="34" charset="-122"/>
              </a:rPr>
              <a:t> </a:t>
            </a:r>
            <a:r>
              <a:rPr lang="zh-CN" altLang="en-US" sz="1400" dirty="0">
                <a:solidFill>
                  <a:srgbClr val="92D050"/>
                </a:solidFill>
                <a:ea typeface="微软雅黑" panose="020B0503020204020204" pitchFamily="34" charset="-122"/>
              </a:rPr>
              <a:t>客户</a:t>
            </a:r>
            <a:r>
              <a:rPr lang="zh-CN" altLang="en-US" sz="1400" dirty="0" smtClean="0">
                <a:solidFill>
                  <a:srgbClr val="92D050"/>
                </a:solidFill>
                <a:ea typeface="微软雅黑" panose="020B0503020204020204" pitchFamily="34" charset="-122"/>
              </a:rPr>
              <a:t>响应流程</a:t>
            </a:r>
            <a:endParaRPr lang="zh-CN" altLang="en-US" sz="1400" dirty="0" smtClean="0">
              <a:solidFill>
                <a:srgbClr val="92D050"/>
              </a:solidFill>
              <a:ea typeface="微软雅黑" panose="020B0503020204020204" pitchFamily="34" charset="-122"/>
            </a:endParaRPr>
          </a:p>
          <a:p>
            <a:pPr eaLnBrk="1" hangingPunct="1">
              <a:lnSpc>
                <a:spcPct val="150000"/>
              </a:lnSpc>
              <a:spcBef>
                <a:spcPts val="1200"/>
              </a:spcBef>
              <a:buClr>
                <a:srgbClr val="C00000"/>
              </a:buClr>
              <a:buFont typeface="Wingdings" panose="05000000000000000000" pitchFamily="2" charset="2"/>
              <a:buChar char="p"/>
              <a:defRPr/>
            </a:pPr>
            <a:r>
              <a:rPr lang="en-US" altLang="zh-CN" sz="1400" b="1" dirty="0">
                <a:solidFill>
                  <a:srgbClr val="92D050"/>
                </a:solidFill>
                <a:ea typeface="微软雅黑" panose="020B0503020204020204" pitchFamily="34" charset="-122"/>
              </a:rPr>
              <a:t>  </a:t>
            </a:r>
            <a:r>
              <a:rPr lang="zh-CN" altLang="en-US" sz="1400" b="1" dirty="0">
                <a:solidFill>
                  <a:srgbClr val="92D050"/>
                </a:solidFill>
                <a:ea typeface="微软雅黑" panose="020B0503020204020204" pitchFamily="34" charset="-122"/>
              </a:rPr>
              <a:t>所有运行流程的技术确认</a:t>
            </a:r>
            <a:endParaRPr lang="zh-CN" altLang="en-US" sz="1400" b="1" dirty="0">
              <a:solidFill>
                <a:srgbClr val="92D050"/>
              </a:solidFill>
              <a:ea typeface="微软雅黑" panose="020B0503020204020204" pitchFamily="34" charset="-122"/>
            </a:endParaRPr>
          </a:p>
          <a:p>
            <a:pPr marL="646430" lvl="1" eaLnBrk="1" hangingPunct="1">
              <a:lnSpc>
                <a:spcPct val="150000"/>
              </a:lnSpc>
              <a:spcBef>
                <a:spcPts val="600"/>
              </a:spcBef>
              <a:buFont typeface="Wingdings" panose="05000000000000000000" pitchFamily="2" charset="2"/>
              <a:buChar char="Ø"/>
              <a:defRPr/>
            </a:pPr>
            <a:r>
              <a:rPr lang="zh-CN" altLang="en-US" sz="1400" dirty="0" smtClean="0">
                <a:solidFill>
                  <a:srgbClr val="92D050"/>
                </a:solidFill>
                <a:ea typeface="微软雅黑" panose="020B0503020204020204" pitchFamily="34" charset="-122"/>
              </a:rPr>
              <a:t>技术专家</a:t>
            </a:r>
            <a:r>
              <a:rPr lang="zh-CN" altLang="en-US" sz="1400" dirty="0">
                <a:solidFill>
                  <a:srgbClr val="92D050"/>
                </a:solidFill>
                <a:ea typeface="微软雅黑" panose="020B0503020204020204" pitchFamily="34" charset="-122"/>
              </a:rPr>
              <a:t>对流程和实际执行一致性的专门</a:t>
            </a:r>
            <a:r>
              <a:rPr lang="zh-CN" altLang="en-US" sz="1400" dirty="0" smtClean="0">
                <a:solidFill>
                  <a:srgbClr val="92D050"/>
                </a:solidFill>
                <a:ea typeface="微软雅黑" panose="020B0503020204020204" pitchFamily="34" charset="-122"/>
              </a:rPr>
              <a:t>监督</a:t>
            </a:r>
            <a:endParaRPr lang="en-US" altLang="zh-CN" sz="1400" b="1" dirty="0">
              <a:solidFill>
                <a:srgbClr val="92D050"/>
              </a:solidFill>
              <a:ea typeface="微软雅黑" panose="020B0503020204020204" pitchFamily="34" charset="-122"/>
            </a:endParaRPr>
          </a:p>
          <a:p>
            <a:pPr marL="541655" lvl="1" indent="-180975" eaLnBrk="1" hangingPunct="1">
              <a:spcBef>
                <a:spcPts val="600"/>
              </a:spcBef>
              <a:buClr>
                <a:schemeClr val="accent1"/>
              </a:buClr>
              <a:defRPr/>
            </a:pPr>
            <a:endParaRPr lang="zh-CN" altLang="en-US" sz="1200" dirty="0" smtClean="0">
              <a:solidFill>
                <a:srgbClr val="7F7F7F"/>
              </a:solidFill>
              <a:ea typeface="微软雅黑" panose="020B0503020204020204" pitchFamily="34" charset="-122"/>
            </a:endParaRPr>
          </a:p>
        </p:txBody>
      </p:sp>
      <p:sp>
        <p:nvSpPr>
          <p:cNvPr id="6" name="TextBox 7"/>
          <p:cNvSpPr txBox="1">
            <a:spLocks noChangeArrowheads="1"/>
          </p:cNvSpPr>
          <p:nvPr/>
        </p:nvSpPr>
        <p:spPr bwMode="auto">
          <a:xfrm>
            <a:off x="1283720" y="1316221"/>
            <a:ext cx="3744912"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ts val="1200"/>
              </a:spcBef>
              <a:buFont typeface="Wingdings" panose="05000000000000000000" pitchFamily="2" charset="2"/>
              <a:buChar char="Ø"/>
            </a:pPr>
            <a:r>
              <a:rPr lang="zh-CN" altLang="zh-CN" sz="1400" dirty="0">
                <a:solidFill>
                  <a:srgbClr val="00B0F0"/>
                </a:solidFill>
                <a:latin typeface="微软雅黑" panose="020B0503020204020204" pitchFamily="34" charset="-122"/>
                <a:ea typeface="微软雅黑" panose="020B0503020204020204" pitchFamily="34" charset="-122"/>
              </a:rPr>
              <a:t>流程</a:t>
            </a:r>
            <a:r>
              <a:rPr lang="zh-CN" altLang="en-US" sz="1400" dirty="0">
                <a:solidFill>
                  <a:srgbClr val="00B0F0"/>
                </a:solidFill>
                <a:latin typeface="微软雅黑" panose="020B0503020204020204" pitchFamily="34" charset="-122"/>
                <a:ea typeface="微软雅黑" panose="020B0503020204020204" pitchFamily="34" charset="-122"/>
              </a:rPr>
              <a:t>化可保证</a:t>
            </a:r>
            <a:r>
              <a:rPr lang="zh-CN" altLang="zh-CN" sz="1400" dirty="0">
                <a:solidFill>
                  <a:srgbClr val="00B0F0"/>
                </a:solidFill>
                <a:latin typeface="微软雅黑" panose="020B0503020204020204" pitchFamily="34" charset="-122"/>
                <a:ea typeface="微软雅黑" panose="020B0503020204020204" pitchFamily="34" charset="-122"/>
              </a:rPr>
              <a:t>数据中心运维管理质量</a:t>
            </a:r>
            <a:r>
              <a:rPr lang="zh-CN" altLang="en-US" sz="1400" dirty="0">
                <a:solidFill>
                  <a:srgbClr val="00B0F0"/>
                </a:solidFill>
                <a:latin typeface="微软雅黑" panose="020B0503020204020204" pitchFamily="34" charset="-122"/>
                <a:ea typeface="微软雅黑" panose="020B0503020204020204" pitchFamily="34" charset="-122"/>
              </a:rPr>
              <a:t>，确保</a:t>
            </a:r>
            <a:r>
              <a:rPr lang="zh-CN" altLang="zh-CN" sz="1400" dirty="0">
                <a:solidFill>
                  <a:srgbClr val="00B0F0"/>
                </a:solidFill>
                <a:latin typeface="微软雅黑" panose="020B0503020204020204" pitchFamily="34" charset="-122"/>
                <a:ea typeface="微软雅黑" panose="020B0503020204020204" pitchFamily="34" charset="-122"/>
              </a:rPr>
              <a:t>提供给客户的服务是</a:t>
            </a:r>
            <a:r>
              <a:rPr lang="zh-CN" altLang="en-US" sz="1400" dirty="0">
                <a:solidFill>
                  <a:srgbClr val="00B0F0"/>
                </a:solidFill>
                <a:latin typeface="微软雅黑" panose="020B0503020204020204" pitchFamily="34" charset="-122"/>
                <a:ea typeface="微软雅黑" panose="020B0503020204020204" pitchFamily="34" charset="-122"/>
              </a:rPr>
              <a:t>标准的、</a:t>
            </a:r>
            <a:r>
              <a:rPr lang="zh-CN" altLang="zh-CN" sz="1400" dirty="0">
                <a:solidFill>
                  <a:srgbClr val="00B0F0"/>
                </a:solidFill>
                <a:latin typeface="微软雅黑" panose="020B0503020204020204" pitchFamily="34" charset="-122"/>
                <a:ea typeface="微软雅黑" panose="020B0503020204020204" pitchFamily="34" charset="-122"/>
              </a:rPr>
              <a:t>符合服务合同要求</a:t>
            </a:r>
            <a:r>
              <a:rPr lang="zh-CN" altLang="en-US" sz="1400" dirty="0">
                <a:solidFill>
                  <a:srgbClr val="00B0F0"/>
                </a:solidFill>
                <a:latin typeface="微软雅黑" panose="020B0503020204020204" pitchFamily="34" charset="-122"/>
                <a:ea typeface="微软雅黑" panose="020B0503020204020204" pitchFamily="34" charset="-122"/>
              </a:rPr>
              <a:t>的。</a:t>
            </a:r>
            <a:endParaRPr lang="en-US" altLang="zh-CN" sz="1400" dirty="0">
              <a:solidFill>
                <a:srgbClr val="00B0F0"/>
              </a:solidFill>
              <a:latin typeface="微软雅黑" panose="020B0503020204020204" pitchFamily="34" charset="-122"/>
              <a:ea typeface="微软雅黑" panose="020B0503020204020204" pitchFamily="34" charset="-122"/>
            </a:endParaRPr>
          </a:p>
          <a:p>
            <a:pPr eaLnBrk="1" hangingPunct="1">
              <a:lnSpc>
                <a:spcPct val="150000"/>
              </a:lnSpc>
              <a:spcBef>
                <a:spcPts val="1200"/>
              </a:spcBef>
              <a:buFont typeface="Wingdings" panose="05000000000000000000" pitchFamily="2" charset="2"/>
              <a:buChar char="Ø"/>
            </a:pPr>
            <a:r>
              <a:rPr lang="zh-CN" altLang="en-US" sz="1400" dirty="0">
                <a:solidFill>
                  <a:srgbClr val="00B0F0"/>
                </a:solidFill>
                <a:latin typeface="微软雅黑" panose="020B0503020204020204" pitchFamily="34" charset="-122"/>
                <a:ea typeface="微软雅黑" panose="020B0503020204020204" pitchFamily="34" charset="-122"/>
              </a:rPr>
              <a:t>同时可实现维护工作执行的标准化，使服务过程可监控、可管理。</a:t>
            </a:r>
            <a:endParaRPr lang="en-US" altLang="zh-CN" sz="1400" dirty="0">
              <a:solidFill>
                <a:srgbClr val="00B0F0"/>
              </a:solidFill>
              <a:latin typeface="微软雅黑" panose="020B0503020204020204" pitchFamily="34" charset="-122"/>
              <a:ea typeface="微软雅黑" panose="020B0503020204020204" pitchFamily="34" charset="-122"/>
            </a:endParaRPr>
          </a:p>
        </p:txBody>
      </p:sp>
      <p:sp>
        <p:nvSpPr>
          <p:cNvPr id="7" name="椭圆 10"/>
          <p:cNvSpPr>
            <a:spLocks noChangeArrowheads="1"/>
          </p:cNvSpPr>
          <p:nvPr/>
        </p:nvSpPr>
        <p:spPr bwMode="auto">
          <a:xfrm>
            <a:off x="4729196" y="2725298"/>
            <a:ext cx="563563" cy="576262"/>
          </a:xfrm>
          <a:prstGeom prst="ellipse">
            <a:avLst/>
          </a:prstGeom>
          <a:solidFill>
            <a:srgbClr val="FFFF00"/>
          </a:solidFill>
          <a:ln>
            <a:noFill/>
          </a:ln>
          <a:extLst>
            <a:ext uri="{91240B29-F687-4F45-9708-019B960494DF}">
              <a14:hiddenLine xmlns:a14="http://schemas.microsoft.com/office/drawing/2010/main" w="9525">
                <a:solidFill>
                  <a:srgbClr val="000000"/>
                </a:solidFill>
                <a:round/>
              </a14:hiddenLine>
            </a:ext>
          </a:extLst>
        </p:spPr>
        <p:txBody>
          <a:bodyPr lIns="0" rIns="540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accent1"/>
              </a:buClr>
              <a:buFont typeface="SEOptimist"/>
              <a:buNone/>
            </a:pPr>
            <a:endParaRPr lang="zh-CN" altLang="en-US" sz="1200" b="1">
              <a:solidFill>
                <a:schemeClr val="bg1"/>
              </a:solidFill>
              <a:ea typeface="微软雅黑" panose="020B0503020204020204" pitchFamily="34" charset="-122"/>
              <a:cs typeface="Arial Unicode MS" pitchFamily="34" charset="-122"/>
            </a:endParaRPr>
          </a:p>
        </p:txBody>
      </p:sp>
      <p:sp>
        <p:nvSpPr>
          <p:cNvPr id="8" name="椭圆 11"/>
          <p:cNvSpPr>
            <a:spLocks noChangeArrowheads="1"/>
          </p:cNvSpPr>
          <p:nvPr/>
        </p:nvSpPr>
        <p:spPr bwMode="auto">
          <a:xfrm>
            <a:off x="4906663" y="3794117"/>
            <a:ext cx="431800" cy="431800"/>
          </a:xfrm>
          <a:prstGeom prst="ellipse">
            <a:avLst/>
          </a:prstGeom>
          <a:solidFill>
            <a:srgbClr val="92D050"/>
          </a:solidFill>
          <a:ln>
            <a:noFill/>
          </a:ln>
          <a:extLst>
            <a:ext uri="{91240B29-F687-4F45-9708-019B960494DF}">
              <a14:hiddenLine xmlns:a14="http://schemas.microsoft.com/office/drawing/2010/main" w="9525">
                <a:solidFill>
                  <a:srgbClr val="000000"/>
                </a:solidFill>
                <a:round/>
              </a14:hiddenLine>
            </a:ext>
          </a:extLst>
        </p:spPr>
        <p:txBody>
          <a:bodyPr lIns="0" rIns="540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accent1"/>
              </a:buClr>
              <a:buFont typeface="SEOptimist"/>
              <a:buNone/>
            </a:pPr>
            <a:endParaRPr lang="zh-CN" altLang="en-US" sz="1200" b="1">
              <a:solidFill>
                <a:schemeClr val="bg1"/>
              </a:solidFill>
              <a:ea typeface="微软雅黑" panose="020B0503020204020204" pitchFamily="34" charset="-122"/>
              <a:cs typeface="Arial Unicode MS" pitchFamily="34" charset="-122"/>
            </a:endParaRPr>
          </a:p>
        </p:txBody>
      </p:sp>
      <p:sp>
        <p:nvSpPr>
          <p:cNvPr id="9" name="椭圆 13"/>
          <p:cNvSpPr>
            <a:spLocks noChangeArrowheads="1"/>
          </p:cNvSpPr>
          <p:nvPr/>
        </p:nvSpPr>
        <p:spPr bwMode="auto">
          <a:xfrm>
            <a:off x="4146552" y="3074860"/>
            <a:ext cx="315912" cy="330200"/>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lIns="0" rIns="54000"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20000"/>
              </a:spcBef>
              <a:buClr>
                <a:schemeClr val="accent1"/>
              </a:buClr>
              <a:buFont typeface="SEOptimist"/>
              <a:buNone/>
            </a:pPr>
            <a:endParaRPr lang="zh-CN" altLang="en-US" sz="1200" b="1">
              <a:solidFill>
                <a:schemeClr val="bg1"/>
              </a:solidFill>
              <a:ea typeface="微软雅黑" panose="020B0503020204020204" pitchFamily="34" charset="-122"/>
              <a:cs typeface="Arial Unicode MS" pitchFamily="34" charset="-122"/>
            </a:endParaRPr>
          </a:p>
        </p:txBody>
      </p:sp>
      <p:sp>
        <p:nvSpPr>
          <p:cNvPr id="10" name="矩形 9"/>
          <p:cNvSpPr/>
          <p:nvPr/>
        </p:nvSpPr>
        <p:spPr>
          <a:xfrm>
            <a:off x="663007" y="3433057"/>
            <a:ext cx="8731250" cy="106362"/>
          </a:xfrm>
          <a:prstGeom prst="rect">
            <a:avLst/>
          </a:prstGeom>
          <a:gradFill>
            <a:gsLst>
              <a:gs pos="0">
                <a:schemeClr val="accent1">
                  <a:tint val="66000"/>
                  <a:satMod val="160000"/>
                </a:schemeClr>
              </a:gs>
              <a:gs pos="44000">
                <a:schemeClr val="accent1">
                  <a:tint val="44500"/>
                  <a:satMod val="160000"/>
                </a:schemeClr>
              </a:gs>
              <a:gs pos="87000">
                <a:schemeClr val="bg1"/>
              </a:gs>
            </a:gsLst>
            <a:lin ang="0" scaled="0"/>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1" name="图片 10"/>
          <p:cNvPicPr>
            <a:picLocks noChangeAspect="1"/>
          </p:cNvPicPr>
          <p:nvPr/>
        </p:nvPicPr>
        <p:blipFill>
          <a:blip r:embed="rId1"/>
          <a:stretch>
            <a:fillRect/>
          </a:stretch>
        </p:blipFill>
        <p:spPr>
          <a:xfrm>
            <a:off x="5355891" y="770370"/>
            <a:ext cx="3901448" cy="2194564"/>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3" name="图片 12"/>
          <p:cNvPicPr>
            <a:picLocks noChangeAspect="1"/>
          </p:cNvPicPr>
          <p:nvPr/>
        </p:nvPicPr>
        <p:blipFill>
          <a:blip r:embed="rId2"/>
          <a:stretch>
            <a:fillRect/>
          </a:stretch>
        </p:blipFill>
        <p:spPr>
          <a:xfrm>
            <a:off x="711426" y="3794117"/>
            <a:ext cx="4395864" cy="2601335"/>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1426271" y="4147794"/>
            <a:ext cx="3177542" cy="2247389"/>
            <a:chOff x="3689573" y="989327"/>
            <a:chExt cx="4812854" cy="2952770"/>
          </a:xfrm>
        </p:grpSpPr>
        <p:sp>
          <p:nvSpPr>
            <p:cNvPr id="12" name="等腰三角形 11"/>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等腰三角形 12"/>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等腰三角形 13"/>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椭圆 23"/>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 name="标题 1"/>
          <p:cNvSpPr txBox="1"/>
          <p:nvPr/>
        </p:nvSpPr>
        <p:spPr bwMode="auto">
          <a:xfrm>
            <a:off x="937551" y="1018615"/>
            <a:ext cx="2188696"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00B0F0"/>
                </a:solidFill>
                <a:latin typeface="微软雅黑" panose="020B0503020204020204" pitchFamily="34" charset="-122"/>
                <a:ea typeface="微软雅黑" panose="020B0503020204020204" pitchFamily="34" charset="-122"/>
              </a:rPr>
              <a:t>流程管理</a:t>
            </a:r>
            <a:endParaRPr lang="zh-CN" altLang="en-US" sz="2800" dirty="0" smtClean="0">
              <a:solidFill>
                <a:srgbClr val="00B0F0"/>
              </a:solidFill>
              <a:latin typeface="微软雅黑" panose="020B0503020204020204" pitchFamily="34" charset="-122"/>
              <a:ea typeface="微软雅黑" panose="020B0503020204020204" pitchFamily="34" charset="-122"/>
            </a:endParaRPr>
          </a:p>
        </p:txBody>
      </p:sp>
      <p:sp>
        <p:nvSpPr>
          <p:cNvPr id="4" name="圆角矩形 3"/>
          <p:cNvSpPr/>
          <p:nvPr/>
        </p:nvSpPr>
        <p:spPr>
          <a:xfrm>
            <a:off x="6826451" y="2233236"/>
            <a:ext cx="2592387" cy="649288"/>
          </a:xfrm>
          <a:prstGeom prst="roundRect">
            <a:avLst/>
          </a:prstGeom>
          <a:solidFill>
            <a:schemeClr val="accent3">
              <a:lumMod val="75000"/>
            </a:schemeClr>
          </a:solidFill>
          <a:ln>
            <a:solidFill>
              <a:schemeClr val="bg1"/>
            </a:solidFill>
          </a:ln>
          <a:effectLst>
            <a:outerShdw blurRad="57150" dist="19050" dir="5400000" algn="ctr" rotWithShape="0">
              <a:srgbClr val="000000">
                <a:alpha val="63000"/>
              </a:srgbClr>
            </a:outerShdw>
            <a:reflection blurRad="6350" stA="52000" endA="300" endPos="35000" dir="5400000" sy="-100000" algn="bl" rotWithShape="0"/>
          </a:effectLst>
        </p:spPr>
        <p:style>
          <a:lnRef idx="0">
            <a:schemeClr val="accent4"/>
          </a:lnRef>
          <a:fillRef idx="3">
            <a:schemeClr val="accent4"/>
          </a:fillRef>
          <a:effectRef idx="3">
            <a:schemeClr val="accent4"/>
          </a:effectRef>
          <a:fontRef idx="minor">
            <a:schemeClr val="lt1"/>
          </a:fontRef>
        </p:style>
        <p:txBody>
          <a:bodyPr anchor="ctr"/>
          <a:lstStyle/>
          <a:p>
            <a:pPr algn="ctr" fontAlgn="auto">
              <a:spcBef>
                <a:spcPts val="0"/>
              </a:spcBef>
              <a:spcAft>
                <a:spcPts val="0"/>
              </a:spcAft>
              <a:defRPr/>
            </a:pPr>
            <a:r>
              <a:rPr lang="zh-CN" altLang="en-US" dirty="0">
                <a:latin typeface="微软雅黑" panose="020B0503020204020204" pitchFamily="34" charset="-122"/>
                <a:ea typeface="微软雅黑" panose="020B0503020204020204" pitchFamily="34" charset="-122"/>
              </a:rPr>
              <a:t>流程管理</a:t>
            </a:r>
            <a:endParaRPr lang="zh-CN" altLang="en-US" dirty="0">
              <a:latin typeface="微软雅黑" panose="020B0503020204020204" pitchFamily="34" charset="-122"/>
              <a:ea typeface="微软雅黑" panose="020B0503020204020204" pitchFamily="34" charset="-122"/>
            </a:endParaRPr>
          </a:p>
        </p:txBody>
      </p:sp>
      <p:sp>
        <p:nvSpPr>
          <p:cNvPr id="5" name="圆角矩形 4"/>
          <p:cNvSpPr/>
          <p:nvPr/>
        </p:nvSpPr>
        <p:spPr>
          <a:xfrm>
            <a:off x="4870824" y="3890586"/>
            <a:ext cx="1943100" cy="863600"/>
          </a:xfrm>
          <a:prstGeom prst="roundRect">
            <a:avLst/>
          </a:prstGeom>
          <a:solidFill>
            <a:schemeClr val="bg1">
              <a:lumMod val="65000"/>
            </a:schemeClr>
          </a:solidFill>
          <a:ln>
            <a:solidFill>
              <a:srgbClr val="FF0000"/>
            </a:solidFill>
          </a:ln>
          <a:effectLst>
            <a:outerShdw blurRad="57150" dist="19050" dir="5400000" algn="ctr" rotWithShape="0">
              <a:srgbClr val="000000">
                <a:alpha val="63000"/>
              </a:srgbClr>
            </a:outerShdw>
            <a:reflection blurRad="6350" stA="52000" endA="300" endPos="35000" dir="5400000" sy="-100000" algn="bl" rotWithShape="0"/>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维护</a:t>
            </a:r>
            <a:r>
              <a:rPr lang="zh-CN" altLang="en-US" sz="1600" dirty="0" smtClean="0">
                <a:latin typeface="微软雅黑" panose="020B0503020204020204" pitchFamily="34" charset="-122"/>
                <a:ea typeface="微软雅黑" panose="020B0503020204020204" pitchFamily="34" charset="-122"/>
              </a:rPr>
              <a:t>作业程序</a:t>
            </a:r>
            <a:r>
              <a:rPr lang="en-US" altLang="zh-CN" sz="1600" dirty="0">
                <a:latin typeface="微软雅黑" panose="020B0503020204020204" pitchFamily="34" charset="-122"/>
                <a:ea typeface="微软雅黑" panose="020B0503020204020204" pitchFamily="34" charset="-122"/>
              </a:rPr>
              <a:t>【MOP</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6" name="圆角矩形 5"/>
          <p:cNvSpPr/>
          <p:nvPr/>
        </p:nvSpPr>
        <p:spPr>
          <a:xfrm>
            <a:off x="9826656" y="3890586"/>
            <a:ext cx="1944687" cy="863600"/>
          </a:xfrm>
          <a:prstGeom prst="roundRect">
            <a:avLst/>
          </a:prstGeom>
          <a:solidFill>
            <a:schemeClr val="bg1">
              <a:lumMod val="65000"/>
            </a:schemeClr>
          </a:solidFill>
          <a:ln>
            <a:solidFill>
              <a:srgbClr val="E62D30"/>
            </a:solidFill>
          </a:ln>
          <a:effectLst>
            <a:outerShdw blurRad="57150" dist="19050" dir="5400000" algn="ctr" rotWithShape="0">
              <a:srgbClr val="000000">
                <a:alpha val="63000"/>
              </a:srgbClr>
            </a:outerShdw>
            <a:reflection blurRad="6350" stA="52000" endA="300" endPos="35000" dir="5400000" sy="-100000" algn="bl" rotWithShape="0"/>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应急</a:t>
            </a:r>
            <a:r>
              <a:rPr lang="zh-CN" altLang="en-US" sz="1600" dirty="0" smtClean="0">
                <a:latin typeface="微软雅黑" panose="020B0503020204020204" pitchFamily="34" charset="-122"/>
                <a:ea typeface="微软雅黑" panose="020B0503020204020204" pitchFamily="34" charset="-122"/>
              </a:rPr>
              <a:t>流程</a:t>
            </a:r>
            <a:endParaRPr lang="en-US" altLang="zh-CN" sz="1600" dirty="0" smtClean="0">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en-US" altLang="zh-CN" sz="1600" dirty="0" smtClean="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EOP</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
        <p:nvSpPr>
          <p:cNvPr id="7" name="圆角矩形 6"/>
          <p:cNvSpPr/>
          <p:nvPr/>
        </p:nvSpPr>
        <p:spPr>
          <a:xfrm>
            <a:off x="7347946" y="3882270"/>
            <a:ext cx="1944688" cy="863600"/>
          </a:xfrm>
          <a:prstGeom prst="roundRect">
            <a:avLst/>
          </a:prstGeom>
          <a:solidFill>
            <a:schemeClr val="bg1">
              <a:lumMod val="65000"/>
            </a:schemeClr>
          </a:solidFill>
          <a:ln>
            <a:solidFill>
              <a:srgbClr val="FF0000"/>
            </a:solidFill>
          </a:ln>
          <a:effectLst>
            <a:outerShdw blurRad="57150" dist="19050" dir="5400000" algn="ctr" rotWithShape="0">
              <a:srgbClr val="000000">
                <a:alpha val="63000"/>
              </a:srgbClr>
            </a:outerShdw>
            <a:reflection blurRad="6350" stA="52000" endA="300" endPos="35000" dir="5400000" sy="-100000" algn="bl" rotWithShape="0"/>
          </a:effectLst>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zh-CN" altLang="en-US" sz="1600" dirty="0">
                <a:latin typeface="微软雅黑" panose="020B0503020204020204" pitchFamily="34" charset="-122"/>
                <a:ea typeface="微软雅黑" panose="020B0503020204020204" pitchFamily="34" charset="-122"/>
              </a:rPr>
              <a:t>标准操作</a:t>
            </a:r>
            <a:r>
              <a:rPr lang="zh-CN" altLang="en-US" sz="1600" dirty="0" smtClean="0">
                <a:latin typeface="微软雅黑" panose="020B0503020204020204" pitchFamily="34" charset="-122"/>
                <a:ea typeface="微软雅黑" panose="020B0503020204020204" pitchFamily="34" charset="-122"/>
              </a:rPr>
              <a:t>流程</a:t>
            </a:r>
            <a:r>
              <a:rPr lang="en-US" altLang="zh-CN" sz="1600" dirty="0" smtClean="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SOP</a:t>
            </a:r>
            <a:r>
              <a:rPr lang="en-US" altLang="zh-CN"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V="1">
            <a:off x="6150543" y="2882524"/>
            <a:ext cx="2169746" cy="999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8320289" y="2882524"/>
            <a:ext cx="0" cy="10080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6" idx="0"/>
          </p:cNvCxnSpPr>
          <p:nvPr/>
        </p:nvCxnSpPr>
        <p:spPr>
          <a:xfrm flipH="1" flipV="1">
            <a:off x="8320290" y="2882524"/>
            <a:ext cx="2478710" cy="1008062"/>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a:spLocks noChangeArrowheads="1"/>
          </p:cNvSpPr>
          <p:nvPr/>
        </p:nvSpPr>
        <p:spPr bwMode="auto">
          <a:xfrm>
            <a:off x="864334" y="1755124"/>
            <a:ext cx="386192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chemeClr val="bg1">
                    <a:lumMod val="75000"/>
                  </a:schemeClr>
                </a:solidFill>
                <a:latin typeface="微软雅黑" panose="020B0503020204020204" pitchFamily="34" charset="-122"/>
                <a:ea typeface="微软雅黑" panose="020B0503020204020204" pitchFamily="34" charset="-122"/>
              </a:rPr>
              <a:t>统计数据表明，数据中心</a:t>
            </a:r>
            <a:r>
              <a:rPr lang="en-US" altLang="zh-CN" sz="1600" dirty="0">
                <a:solidFill>
                  <a:schemeClr val="bg1">
                    <a:lumMod val="75000"/>
                  </a:schemeClr>
                </a:solidFill>
                <a:latin typeface="微软雅黑" panose="020B0503020204020204" pitchFamily="34" charset="-122"/>
                <a:ea typeface="微软雅黑" panose="020B0503020204020204" pitchFamily="34" charset="-122"/>
              </a:rPr>
              <a:t>70%</a:t>
            </a:r>
            <a:r>
              <a:rPr lang="zh-CN" altLang="en-US" sz="1600" dirty="0">
                <a:solidFill>
                  <a:schemeClr val="bg1">
                    <a:lumMod val="75000"/>
                  </a:schemeClr>
                </a:solidFill>
                <a:latin typeface="微软雅黑" panose="020B0503020204020204" pitchFamily="34" charset="-122"/>
                <a:ea typeface="微软雅黑" panose="020B0503020204020204" pitchFamily="34" charset="-122"/>
              </a:rPr>
              <a:t>的</a:t>
            </a: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故障因为</a:t>
            </a:r>
            <a:r>
              <a:rPr lang="zh-CN" altLang="en-US" sz="1600" dirty="0">
                <a:solidFill>
                  <a:schemeClr val="bg1">
                    <a:lumMod val="75000"/>
                  </a:schemeClr>
                </a:solidFill>
                <a:latin typeface="微软雅黑" panose="020B0503020204020204" pitchFamily="34" charset="-122"/>
                <a:ea typeface="微软雅黑" panose="020B0503020204020204" pitchFamily="34" charset="-122"/>
              </a:rPr>
              <a:t>糟糕的</a:t>
            </a: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设计及建设过程中的缺陷、整改项的不完整，</a:t>
            </a:r>
            <a:r>
              <a:rPr lang="en-US" altLang="zh-CN" sz="1600" dirty="0" smtClean="0">
                <a:solidFill>
                  <a:schemeClr val="bg1">
                    <a:lumMod val="75000"/>
                  </a:schemeClr>
                </a:solidFill>
                <a:latin typeface="微软雅黑" panose="020B0503020204020204" pitchFamily="34" charset="-122"/>
                <a:ea typeface="微软雅黑" panose="020B0503020204020204" pitchFamily="34" charset="-122"/>
              </a:rPr>
              <a:t>30%</a:t>
            </a: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因为认为运维策略制定不完整、不规范误</a:t>
            </a:r>
            <a:r>
              <a:rPr lang="zh-CN" altLang="en-US" sz="1600" dirty="0">
                <a:solidFill>
                  <a:schemeClr val="bg1">
                    <a:lumMod val="75000"/>
                  </a:schemeClr>
                </a:solidFill>
                <a:latin typeface="微软雅黑" panose="020B0503020204020204" pitchFamily="34" charset="-122"/>
                <a:ea typeface="微软雅黑" panose="020B0503020204020204" pitchFamily="34" charset="-122"/>
              </a:rPr>
              <a:t>操作引起</a:t>
            </a: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。因此制定</a:t>
            </a:r>
            <a:r>
              <a:rPr lang="zh-CN" altLang="en-US" sz="1600" dirty="0">
                <a:solidFill>
                  <a:schemeClr val="bg1">
                    <a:lumMod val="75000"/>
                  </a:schemeClr>
                </a:solidFill>
                <a:latin typeface="微软雅黑" panose="020B0503020204020204" pitchFamily="34" charset="-122"/>
                <a:ea typeface="微软雅黑" panose="020B0503020204020204" pitchFamily="34" charset="-122"/>
              </a:rPr>
              <a:t>标准化的运</a:t>
            </a: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维流程体系可以</a:t>
            </a:r>
            <a:r>
              <a:rPr lang="zh-CN" altLang="en-US" sz="1600" dirty="0">
                <a:solidFill>
                  <a:schemeClr val="bg1">
                    <a:lumMod val="75000"/>
                  </a:schemeClr>
                </a:solidFill>
                <a:latin typeface="微软雅黑" panose="020B0503020204020204" pitchFamily="34" charset="-122"/>
                <a:ea typeface="微软雅黑" panose="020B0503020204020204" pitchFamily="34" charset="-122"/>
              </a:rPr>
              <a:t>最大可能</a:t>
            </a: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避免</a:t>
            </a:r>
            <a:r>
              <a:rPr lang="zh-CN" altLang="en-US" sz="1600" dirty="0">
                <a:solidFill>
                  <a:schemeClr val="bg1">
                    <a:lumMod val="75000"/>
                  </a:schemeClr>
                </a:solidFill>
                <a:latin typeface="微软雅黑" panose="020B0503020204020204" pitchFamily="34" charset="-122"/>
                <a:ea typeface="微软雅黑" panose="020B0503020204020204" pitchFamily="34" charset="-122"/>
              </a:rPr>
              <a:t>运维</a:t>
            </a:r>
            <a:r>
              <a:rPr lang="zh-CN" altLang="en-US" sz="1600" dirty="0" smtClean="0">
                <a:solidFill>
                  <a:schemeClr val="bg1">
                    <a:lumMod val="75000"/>
                  </a:schemeClr>
                </a:solidFill>
                <a:latin typeface="微软雅黑" panose="020B0503020204020204" pitchFamily="34" charset="-122"/>
                <a:ea typeface="微软雅黑" panose="020B0503020204020204" pitchFamily="34" charset="-122"/>
              </a:rPr>
              <a:t>中因不规范带来的</a:t>
            </a:r>
            <a:r>
              <a:rPr lang="zh-CN" altLang="en-US" sz="1600" dirty="0">
                <a:solidFill>
                  <a:schemeClr val="bg1">
                    <a:lumMod val="75000"/>
                  </a:schemeClr>
                </a:solidFill>
                <a:latin typeface="微软雅黑" panose="020B0503020204020204" pitchFamily="34" charset="-122"/>
                <a:ea typeface="微软雅黑" panose="020B0503020204020204" pitchFamily="34" charset="-122"/>
              </a:rPr>
              <a:t>风险。</a:t>
            </a:r>
            <a:endParaRPr lang="zh-CN" altLang="en-US" sz="1600" dirty="0">
              <a:solidFill>
                <a:schemeClr val="bg1">
                  <a:lumMod val="7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nvGraphicFramePr>
        <p:xfrm>
          <a:off x="3237296" y="1414005"/>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bwMode="auto">
          <a:xfrm>
            <a:off x="590550" y="765175"/>
            <a:ext cx="8229600"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0070C0"/>
                </a:solidFill>
                <a:latin typeface="微软雅黑" panose="020B0503020204020204" pitchFamily="34" charset="-122"/>
                <a:ea typeface="微软雅黑" panose="020B0503020204020204" pitchFamily="34" charset="-122"/>
              </a:rPr>
              <a:t>标准操作流程（</a:t>
            </a:r>
            <a:r>
              <a:rPr lang="en-US" altLang="zh-CN" sz="2800" dirty="0" smtClean="0">
                <a:solidFill>
                  <a:srgbClr val="0070C0"/>
                </a:solidFill>
                <a:latin typeface="微软雅黑" panose="020B0503020204020204" pitchFamily="34" charset="-122"/>
                <a:ea typeface="微软雅黑" panose="020B0503020204020204" pitchFamily="34" charset="-122"/>
              </a:rPr>
              <a:t>SOP</a:t>
            </a:r>
            <a:r>
              <a:rPr lang="zh-CN" altLang="en-US" sz="2800" dirty="0" smtClean="0">
                <a:solidFill>
                  <a:srgbClr val="0070C0"/>
                </a:solidFill>
                <a:latin typeface="微软雅黑" panose="020B0503020204020204" pitchFamily="34" charset="-122"/>
                <a:ea typeface="微软雅黑" panose="020B0503020204020204" pitchFamily="34" charset="-122"/>
              </a:rPr>
              <a:t>）</a:t>
            </a:r>
            <a:endParaRPr lang="zh-CN" altLang="en-US" sz="2800" dirty="0" smtClean="0">
              <a:solidFill>
                <a:srgbClr val="0070C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8616342" y="4354310"/>
            <a:ext cx="3177542" cy="2247389"/>
            <a:chOff x="3689573" y="989327"/>
            <a:chExt cx="4812854" cy="2952770"/>
          </a:xfrm>
        </p:grpSpPr>
        <p:sp>
          <p:nvSpPr>
            <p:cNvPr id="5" name="等腰三角形 4"/>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等腰三角形 5"/>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6"/>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574156" y="846337"/>
            <a:ext cx="3620963"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FFC000"/>
                </a:solidFill>
                <a:latin typeface="微软雅黑" panose="020B0503020204020204" pitchFamily="34" charset="-122"/>
                <a:ea typeface="微软雅黑" panose="020B0503020204020204" pitchFamily="34" charset="-122"/>
              </a:rPr>
              <a:t>维护作业程序（</a:t>
            </a:r>
            <a:r>
              <a:rPr lang="en-US" altLang="zh-CN" sz="2800"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MOP</a:t>
            </a:r>
            <a:r>
              <a:rPr lang="zh-CN" altLang="en-US" sz="2800" dirty="0" smtClean="0">
                <a:solidFill>
                  <a:srgbClr val="FFC000"/>
                </a:solidFill>
                <a:latin typeface="微软雅黑" panose="020B0503020204020204" pitchFamily="34" charset="-122"/>
                <a:ea typeface="微软雅黑" panose="020B0503020204020204" pitchFamily="34" charset="-122"/>
              </a:rPr>
              <a:t>）</a:t>
            </a:r>
            <a:endParaRPr lang="zh-CN" altLang="en-US" sz="2800" dirty="0" smtClean="0">
              <a:solidFill>
                <a:srgbClr val="FFC000"/>
              </a:solidFill>
              <a:latin typeface="微软雅黑" panose="020B0503020204020204" pitchFamily="34" charset="-122"/>
              <a:ea typeface="微软雅黑" panose="020B0503020204020204" pitchFamily="34" charset="-122"/>
            </a:endParaRPr>
          </a:p>
        </p:txBody>
      </p:sp>
      <p:sp>
        <p:nvSpPr>
          <p:cNvPr id="3" name="矩形 2"/>
          <p:cNvSpPr/>
          <p:nvPr/>
        </p:nvSpPr>
        <p:spPr>
          <a:xfrm>
            <a:off x="1368414" y="1522512"/>
            <a:ext cx="4032448" cy="4154984"/>
          </a:xfrm>
          <a:prstGeom prst="rect">
            <a:avLst/>
          </a:prstGeom>
        </p:spPr>
        <p:txBody>
          <a:bodyPr wrap="square">
            <a:spAutoFit/>
          </a:bodyPr>
          <a:lstStyle/>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zh-CN" sz="1600" dirty="0">
                <a:solidFill>
                  <a:schemeClr val="bg1">
                    <a:lumMod val="85000"/>
                  </a:schemeClr>
                </a:solidFill>
                <a:latin typeface="微软雅黑" panose="020B0503020204020204" pitchFamily="34" charset="-122"/>
                <a:ea typeface="微软雅黑" panose="020B0503020204020204" pitchFamily="34" charset="-122"/>
              </a:rPr>
              <a:t>用于规范和明确数据中心基础设施运维工作中各项设施的维护保养审批流程、操作步骤</a:t>
            </a:r>
            <a:r>
              <a:rPr lang="zh-CN" altLang="en-US" sz="1600" dirty="0">
                <a:solidFill>
                  <a:schemeClr val="bg1">
                    <a:lumMod val="85000"/>
                  </a:schemeClr>
                </a:solidFill>
                <a:latin typeface="微软雅黑" panose="020B0503020204020204" pitchFamily="34" charset="-122"/>
                <a:ea typeface="微软雅黑" panose="020B0503020204020204" pitchFamily="34" charset="-122"/>
              </a:rPr>
              <a:t>。</a:t>
            </a:r>
            <a:endParaRPr lang="en-US" altLang="zh-CN" sz="1600" dirty="0">
              <a:solidFill>
                <a:schemeClr val="bg1">
                  <a:lumMod val="8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zh-CN" sz="1600" dirty="0">
                <a:solidFill>
                  <a:schemeClr val="bg1">
                    <a:lumMod val="85000"/>
                  </a:schemeClr>
                </a:solidFill>
                <a:latin typeface="微软雅黑" panose="020B0503020204020204" pitchFamily="34" charset="-122"/>
                <a:ea typeface="微软雅黑" panose="020B0503020204020204" pitchFamily="34" charset="-122"/>
              </a:rPr>
              <a:t>对数据中心关键基础设施</a:t>
            </a:r>
            <a:r>
              <a:rPr lang="zh-CN" altLang="en-US" sz="1600" dirty="0">
                <a:solidFill>
                  <a:schemeClr val="bg1">
                    <a:lumMod val="85000"/>
                  </a:schemeClr>
                </a:solidFill>
                <a:latin typeface="微软雅黑" panose="020B0503020204020204" pitchFamily="34" charset="-122"/>
                <a:ea typeface="微软雅黑" panose="020B0503020204020204" pitchFamily="34" charset="-122"/>
              </a:rPr>
              <a:t>、</a:t>
            </a:r>
            <a:r>
              <a:rPr lang="zh-CN" altLang="zh-CN" sz="1600" dirty="0">
                <a:solidFill>
                  <a:schemeClr val="bg1">
                    <a:lumMod val="85000"/>
                  </a:schemeClr>
                </a:solidFill>
                <a:latin typeface="微软雅黑" panose="020B0503020204020204" pitchFamily="34" charset="-122"/>
                <a:ea typeface="微软雅黑" panose="020B0503020204020204" pitchFamily="34" charset="-122"/>
              </a:rPr>
              <a:t>设备维护作业计划的内容、时间等进行确定</a:t>
            </a:r>
            <a:r>
              <a:rPr lang="zh-CN" altLang="en-US" sz="1600" dirty="0">
                <a:solidFill>
                  <a:schemeClr val="bg1">
                    <a:lumMod val="85000"/>
                  </a:schemeClr>
                </a:solidFill>
                <a:latin typeface="微软雅黑" panose="020B0503020204020204" pitchFamily="34" charset="-122"/>
                <a:ea typeface="微软雅黑" panose="020B0503020204020204" pitchFamily="34" charset="-122"/>
              </a:rPr>
              <a:t>。</a:t>
            </a:r>
            <a:endParaRPr lang="en-US" altLang="zh-CN" sz="1600" dirty="0">
              <a:solidFill>
                <a:schemeClr val="bg1">
                  <a:lumMod val="8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zh-CN" sz="1600" dirty="0">
                <a:solidFill>
                  <a:schemeClr val="bg1">
                    <a:lumMod val="85000"/>
                  </a:schemeClr>
                </a:solidFill>
                <a:latin typeface="微软雅黑" panose="020B0503020204020204" pitchFamily="34" charset="-122"/>
                <a:ea typeface="微软雅黑" panose="020B0503020204020204" pitchFamily="34" charset="-122"/>
              </a:rPr>
              <a:t>维护操作时每个</a:t>
            </a:r>
            <a:r>
              <a:rPr lang="en-US" altLang="zh-CN" sz="1600" dirty="0">
                <a:solidFill>
                  <a:schemeClr val="bg1">
                    <a:lumMod val="85000"/>
                  </a:schemeClr>
                </a:solidFill>
                <a:latin typeface="微软雅黑" panose="020B0503020204020204" pitchFamily="34" charset="-122"/>
                <a:ea typeface="微软雅黑" panose="020B0503020204020204" pitchFamily="34" charset="-122"/>
              </a:rPr>
              <a:t>MOP</a:t>
            </a:r>
            <a:r>
              <a:rPr lang="zh-CN" altLang="zh-CN" sz="1600" dirty="0">
                <a:solidFill>
                  <a:schemeClr val="bg1">
                    <a:lumMod val="85000"/>
                  </a:schemeClr>
                </a:solidFill>
                <a:latin typeface="微软雅黑" panose="020B0503020204020204" pitchFamily="34" charset="-122"/>
                <a:ea typeface="微软雅黑" panose="020B0503020204020204" pitchFamily="34" charset="-122"/>
              </a:rPr>
              <a:t>应经</a:t>
            </a:r>
            <a:r>
              <a:rPr lang="zh-CN" altLang="en-US" sz="1600" dirty="0">
                <a:solidFill>
                  <a:schemeClr val="bg1">
                    <a:lumMod val="85000"/>
                  </a:schemeClr>
                </a:solidFill>
                <a:latin typeface="微软雅黑" panose="020B0503020204020204" pitchFamily="34" charset="-122"/>
                <a:ea typeface="微软雅黑" panose="020B0503020204020204" pitchFamily="34" charset="-122"/>
              </a:rPr>
              <a:t>基础设施运维</a:t>
            </a:r>
            <a:r>
              <a:rPr lang="zh-CN" altLang="zh-CN" sz="1600" dirty="0">
                <a:solidFill>
                  <a:schemeClr val="bg1">
                    <a:lumMod val="85000"/>
                  </a:schemeClr>
                </a:solidFill>
                <a:latin typeface="微软雅黑" panose="020B0503020204020204" pitchFamily="34" charset="-122"/>
                <a:ea typeface="微软雅黑" panose="020B0503020204020204" pitchFamily="34" charset="-122"/>
              </a:rPr>
              <a:t>管理</a:t>
            </a:r>
            <a:r>
              <a:rPr lang="zh-CN" altLang="en-US" sz="1600" dirty="0">
                <a:solidFill>
                  <a:schemeClr val="bg1">
                    <a:lumMod val="85000"/>
                  </a:schemeClr>
                </a:solidFill>
                <a:latin typeface="微软雅黑" panose="020B0503020204020204" pitchFamily="34" charset="-122"/>
                <a:ea typeface="微软雅黑" panose="020B0503020204020204" pitchFamily="34" charset="-122"/>
              </a:rPr>
              <a:t>部门</a:t>
            </a:r>
            <a:r>
              <a:rPr lang="zh-CN" altLang="zh-CN" sz="1600" dirty="0">
                <a:solidFill>
                  <a:schemeClr val="bg1">
                    <a:lumMod val="85000"/>
                  </a:schemeClr>
                </a:solidFill>
                <a:latin typeface="微软雅黑" panose="020B0503020204020204" pitchFamily="34" charset="-122"/>
                <a:ea typeface="微软雅黑" panose="020B0503020204020204" pitchFamily="34" charset="-122"/>
              </a:rPr>
              <a:t>、外包服务团队及设备供应商共同确认</a:t>
            </a:r>
            <a:r>
              <a:rPr lang="zh-CN" altLang="en-US" sz="1600" dirty="0">
                <a:solidFill>
                  <a:schemeClr val="bg1">
                    <a:lumMod val="85000"/>
                  </a:schemeClr>
                </a:solidFill>
                <a:latin typeface="微软雅黑" panose="020B0503020204020204" pitchFamily="34" charset="-122"/>
                <a:ea typeface="微软雅黑" panose="020B0503020204020204" pitchFamily="34" charset="-122"/>
              </a:rPr>
              <a:t>。</a:t>
            </a:r>
            <a:endParaRPr lang="en-US" altLang="zh-CN" sz="1600" dirty="0">
              <a:solidFill>
                <a:schemeClr val="bg1">
                  <a:lumMod val="8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sz="1600" dirty="0">
                <a:solidFill>
                  <a:schemeClr val="bg1">
                    <a:lumMod val="85000"/>
                  </a:schemeClr>
                </a:solidFill>
                <a:latin typeface="微软雅黑" panose="020B0503020204020204" pitchFamily="34" charset="-122"/>
                <a:ea typeface="微软雅黑" panose="020B0503020204020204" pitchFamily="34" charset="-122"/>
              </a:rPr>
              <a:t>案例：</a:t>
            </a:r>
            <a:endParaRPr lang="en-US" altLang="zh-CN" sz="1600" dirty="0">
              <a:solidFill>
                <a:schemeClr val="bg1">
                  <a:lumMod val="85000"/>
                </a:schemeClr>
              </a:solidFill>
              <a:latin typeface="微软雅黑" panose="020B0503020204020204" pitchFamily="34" charset="-122"/>
              <a:ea typeface="微软雅黑" panose="020B0503020204020204" pitchFamily="34" charset="-122"/>
            </a:endParaRPr>
          </a:p>
          <a:p>
            <a:pPr indent="457200" fontAlgn="auto">
              <a:lnSpc>
                <a:spcPct val="150000"/>
              </a:lnSpc>
              <a:spcBef>
                <a:spcPts val="0"/>
              </a:spcBef>
              <a:spcAft>
                <a:spcPts val="0"/>
              </a:spcAft>
              <a:buClr>
                <a:srgbClr val="C00000"/>
              </a:buClr>
              <a:defRPr/>
            </a:pPr>
            <a:r>
              <a:rPr lang="zh-CN" altLang="en-US" sz="1600" dirty="0">
                <a:solidFill>
                  <a:schemeClr val="bg1">
                    <a:lumMod val="85000"/>
                  </a:schemeClr>
                </a:solidFill>
                <a:latin typeface="微软雅黑" panose="020B0503020204020204" pitchFamily="34" charset="-122"/>
                <a:ea typeface="微软雅黑" panose="020B0503020204020204" pitchFamily="34" charset="-122"/>
              </a:rPr>
              <a:t>维护作业计划内容、执行时间</a:t>
            </a:r>
            <a:r>
              <a:rPr lang="zh-CN" altLang="en-US" sz="1600" dirty="0" smtClean="0">
                <a:solidFill>
                  <a:schemeClr val="bg1">
                    <a:lumMod val="85000"/>
                  </a:schemeClr>
                </a:solidFill>
                <a:latin typeface="微软雅黑" panose="020B0503020204020204" pitchFamily="34" charset="-122"/>
                <a:ea typeface="微软雅黑" panose="020B0503020204020204" pitchFamily="34" charset="-122"/>
              </a:rPr>
              <a:t>调 </a:t>
            </a:r>
            <a:endParaRPr lang="en-US" altLang="zh-CN" sz="1600" dirty="0" smtClean="0">
              <a:solidFill>
                <a:schemeClr val="bg1">
                  <a:lumMod val="85000"/>
                </a:schemeClr>
              </a:solidFill>
              <a:latin typeface="微软雅黑" panose="020B0503020204020204" pitchFamily="34" charset="-122"/>
              <a:ea typeface="微软雅黑" panose="020B0503020204020204" pitchFamily="34" charset="-122"/>
            </a:endParaRPr>
          </a:p>
          <a:p>
            <a:pPr indent="457200" fontAlgn="auto">
              <a:lnSpc>
                <a:spcPct val="150000"/>
              </a:lnSpc>
              <a:spcBef>
                <a:spcPts val="0"/>
              </a:spcBef>
              <a:spcAft>
                <a:spcPts val="0"/>
              </a:spcAft>
              <a:buClr>
                <a:srgbClr val="C00000"/>
              </a:buClr>
              <a:defRPr/>
            </a:pPr>
            <a:r>
              <a:rPr lang="zh-CN" altLang="en-US" sz="1600" dirty="0" smtClean="0">
                <a:solidFill>
                  <a:schemeClr val="bg1">
                    <a:lumMod val="85000"/>
                  </a:schemeClr>
                </a:solidFill>
                <a:latin typeface="微软雅黑" panose="020B0503020204020204" pitchFamily="34" charset="-122"/>
                <a:ea typeface="微软雅黑" panose="020B0503020204020204" pitchFamily="34" charset="-122"/>
              </a:rPr>
              <a:t>整</a:t>
            </a:r>
            <a:r>
              <a:rPr lang="zh-CN" altLang="en-US" sz="1600" dirty="0">
                <a:solidFill>
                  <a:schemeClr val="bg1">
                    <a:lumMod val="85000"/>
                  </a:schemeClr>
                </a:solidFill>
                <a:latin typeface="微软雅黑" panose="020B0503020204020204" pitchFamily="34" charset="-122"/>
                <a:ea typeface="微软雅黑" panose="020B0503020204020204" pitchFamily="34" charset="-122"/>
              </a:rPr>
              <a:t>、修订</a:t>
            </a:r>
            <a:r>
              <a:rPr lang="zh-CN" altLang="en-US" sz="1600" dirty="0" smtClean="0">
                <a:solidFill>
                  <a:schemeClr val="bg1">
                    <a:lumMod val="85000"/>
                  </a:schemeClr>
                </a:solidFill>
                <a:latin typeface="微软雅黑" panose="020B0503020204020204" pitchFamily="34" charset="-122"/>
                <a:ea typeface="微软雅黑" panose="020B0503020204020204" pitchFamily="34" charset="-122"/>
              </a:rPr>
              <a:t>；维护</a:t>
            </a:r>
            <a:r>
              <a:rPr lang="zh-CN" altLang="en-US" sz="1600" dirty="0">
                <a:solidFill>
                  <a:schemeClr val="bg1">
                    <a:lumMod val="85000"/>
                  </a:schemeClr>
                </a:solidFill>
                <a:latin typeface="微软雅黑" panose="020B0503020204020204" pitchFamily="34" charset="-122"/>
                <a:ea typeface="微软雅黑" panose="020B0503020204020204" pitchFamily="34" charset="-122"/>
              </a:rPr>
              <a:t>范围调整、修订；</a:t>
            </a:r>
            <a:endParaRPr lang="en-US" altLang="zh-CN" sz="16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4" name="标题 1"/>
          <p:cNvSpPr txBox="1"/>
          <p:nvPr/>
        </p:nvSpPr>
        <p:spPr bwMode="auto">
          <a:xfrm>
            <a:off x="5380256" y="765911"/>
            <a:ext cx="4701530"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a:lstStyle>
          <a:p>
            <a:pPr eaLnBrk="1" hangingPunct="1"/>
            <a:r>
              <a:rPr lang="zh-CN" altLang="en-US" sz="2800" dirty="0" smtClean="0">
                <a:solidFill>
                  <a:srgbClr val="FFC000"/>
                </a:solidFill>
                <a:latin typeface="微软雅黑" panose="020B0503020204020204" pitchFamily="34" charset="-122"/>
                <a:ea typeface="微软雅黑" panose="020B0503020204020204" pitchFamily="34" charset="-122"/>
              </a:rPr>
              <a:t>应急操作流程（</a:t>
            </a:r>
            <a:r>
              <a:rPr lang="en-US" altLang="zh-CN" sz="2800" dirty="0" smtClean="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EOP</a:t>
            </a:r>
            <a:r>
              <a:rPr lang="zh-CN" altLang="en-US" sz="2800" dirty="0" smtClean="0">
                <a:solidFill>
                  <a:srgbClr val="FFC000"/>
                </a:solidFill>
                <a:latin typeface="微软雅黑" panose="020B0503020204020204" pitchFamily="34" charset="-122"/>
                <a:ea typeface="微软雅黑" panose="020B0503020204020204" pitchFamily="34" charset="-122"/>
              </a:rPr>
              <a:t>）</a:t>
            </a:r>
            <a:endParaRPr lang="zh-CN" altLang="en-US" sz="2800" dirty="0" smtClean="0">
              <a:solidFill>
                <a:srgbClr val="FFC000"/>
              </a:solidFill>
              <a:latin typeface="微软雅黑" panose="020B0503020204020204" pitchFamily="34" charset="-122"/>
              <a:ea typeface="微软雅黑" panose="020B0503020204020204" pitchFamily="34" charset="-122"/>
            </a:endParaRPr>
          </a:p>
        </p:txBody>
      </p:sp>
      <p:sp>
        <p:nvSpPr>
          <p:cNvPr id="5" name="矩形 2"/>
          <p:cNvSpPr>
            <a:spLocks noChangeArrowheads="1"/>
          </p:cNvSpPr>
          <p:nvPr/>
        </p:nvSpPr>
        <p:spPr bwMode="auto">
          <a:xfrm>
            <a:off x="5904918" y="1565143"/>
            <a:ext cx="410445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1600" dirty="0">
                <a:solidFill>
                  <a:schemeClr val="bg1">
                    <a:lumMod val="85000"/>
                  </a:schemeClr>
                </a:solidFill>
                <a:latin typeface="微软雅黑" panose="020B0503020204020204" pitchFamily="34" charset="-122"/>
                <a:ea typeface="微软雅黑" panose="020B0503020204020204" pitchFamily="34" charset="-122"/>
              </a:rPr>
              <a:t>应急操作流程（</a:t>
            </a:r>
            <a:r>
              <a:rPr lang="en-US" altLang="zh-CN" sz="1600" dirty="0">
                <a:solidFill>
                  <a:schemeClr val="bg1">
                    <a:lumMod val="85000"/>
                  </a:schemeClr>
                </a:solidFill>
                <a:latin typeface="微软雅黑" panose="020B0503020204020204" pitchFamily="34" charset="-122"/>
                <a:ea typeface="微软雅黑" panose="020B0503020204020204" pitchFamily="34" charset="-122"/>
              </a:rPr>
              <a:t>EOP</a:t>
            </a:r>
            <a:r>
              <a:rPr lang="zh-CN" altLang="zh-CN" sz="1600" dirty="0">
                <a:solidFill>
                  <a:schemeClr val="bg1">
                    <a:lumMod val="85000"/>
                  </a:schemeClr>
                </a:solidFill>
                <a:latin typeface="微软雅黑" panose="020B0503020204020204" pitchFamily="34" charset="-122"/>
                <a:ea typeface="微软雅黑" panose="020B0503020204020204" pitchFamily="34" charset="-122"/>
              </a:rPr>
              <a:t>），用于规范应急操作过程中的流程及操作步骤，目的是确保运维人员可以迅速启动，确保有序、有效地组织实施各项应对措施。适用于数据中心可能发生的基础设施设备重大故障情况下的应急操作流程。</a:t>
            </a:r>
            <a:endParaRPr lang="zh-CN" altLang="en-US" sz="1600"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 name="矩形 3"/>
          <p:cNvSpPr>
            <a:spLocks noChangeArrowheads="1"/>
          </p:cNvSpPr>
          <p:nvPr/>
        </p:nvSpPr>
        <p:spPr bwMode="auto">
          <a:xfrm>
            <a:off x="5904918" y="3901882"/>
            <a:ext cx="338437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chemeClr val="bg1">
                    <a:lumMod val="85000"/>
                  </a:schemeClr>
                </a:solidFill>
                <a:latin typeface="微软雅黑" panose="020B0503020204020204" pitchFamily="34" charset="-122"/>
                <a:ea typeface="微软雅黑" panose="020B0503020204020204" pitchFamily="34" charset="-122"/>
              </a:rPr>
              <a:t>案例</a:t>
            </a:r>
            <a:r>
              <a:rPr lang="zh-CN" altLang="zh-CN" sz="1600" dirty="0">
                <a:solidFill>
                  <a:schemeClr val="bg1">
                    <a:lumMod val="85000"/>
                  </a:schemeClr>
                </a:solidFill>
                <a:latin typeface="微软雅黑" panose="020B0503020204020204" pitchFamily="34" charset="-122"/>
                <a:ea typeface="微软雅黑" panose="020B0503020204020204" pitchFamily="34" charset="-122"/>
              </a:rPr>
              <a:t>：</a:t>
            </a:r>
            <a:endParaRPr lang="zh-CN" altLang="zh-CN" sz="1600" dirty="0">
              <a:solidFill>
                <a:schemeClr val="bg1">
                  <a:lumMod val="8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60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zh-CN" sz="1600" dirty="0" smtClean="0">
                <a:solidFill>
                  <a:schemeClr val="bg1">
                    <a:lumMod val="85000"/>
                  </a:schemeClr>
                </a:solidFill>
                <a:latin typeface="微软雅黑" panose="020B0503020204020204" pitchFamily="34" charset="-122"/>
                <a:ea typeface="微软雅黑" panose="020B0503020204020204" pitchFamily="34" charset="-122"/>
              </a:rPr>
              <a:t>双</a:t>
            </a:r>
            <a:r>
              <a:rPr lang="zh-CN" altLang="zh-CN" sz="1600" dirty="0">
                <a:solidFill>
                  <a:schemeClr val="bg1">
                    <a:lumMod val="85000"/>
                  </a:schemeClr>
                </a:solidFill>
                <a:latin typeface="微软雅黑" panose="020B0503020204020204" pitchFamily="34" charset="-122"/>
                <a:ea typeface="微软雅黑" panose="020B0503020204020204" pitchFamily="34" charset="-122"/>
              </a:rPr>
              <a:t>路市电同时</a:t>
            </a:r>
            <a:r>
              <a:rPr lang="zh-CN" altLang="zh-CN" sz="1600" dirty="0" smtClean="0">
                <a:solidFill>
                  <a:schemeClr val="bg1">
                    <a:lumMod val="85000"/>
                  </a:schemeClr>
                </a:solidFill>
                <a:latin typeface="微软雅黑" panose="020B0503020204020204" pitchFamily="34" charset="-122"/>
                <a:ea typeface="微软雅黑" panose="020B0503020204020204" pitchFamily="34" charset="-122"/>
              </a:rPr>
              <a:t>中断</a:t>
            </a:r>
            <a:r>
              <a:rPr lang="en-US" altLang="zh-CN" sz="1600" dirty="0" smtClean="0">
                <a:solidFill>
                  <a:schemeClr val="bg1">
                    <a:lumMod val="85000"/>
                  </a:schemeClr>
                </a:solidFill>
                <a:latin typeface="微软雅黑" panose="020B0503020204020204" pitchFamily="34" charset="-122"/>
                <a:ea typeface="微软雅黑" panose="020B0503020204020204" pitchFamily="34" charset="-122"/>
              </a:rPr>
              <a:t>》</a:t>
            </a:r>
            <a:endParaRPr lang="zh-CN" altLang="zh-CN" sz="1600" dirty="0">
              <a:solidFill>
                <a:schemeClr val="bg1">
                  <a:lumMod val="8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60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zh-CN" sz="1600" dirty="0" smtClean="0">
                <a:solidFill>
                  <a:schemeClr val="bg1">
                    <a:lumMod val="85000"/>
                  </a:schemeClr>
                </a:solidFill>
                <a:latin typeface="微软雅黑" panose="020B0503020204020204" pitchFamily="34" charset="-122"/>
                <a:ea typeface="微软雅黑" panose="020B0503020204020204" pitchFamily="34" charset="-122"/>
              </a:rPr>
              <a:t>发电机</a:t>
            </a:r>
            <a:r>
              <a:rPr lang="zh-CN" altLang="zh-CN" sz="1600" dirty="0">
                <a:solidFill>
                  <a:schemeClr val="bg1">
                    <a:lumMod val="85000"/>
                  </a:schemeClr>
                </a:solidFill>
                <a:latin typeface="微软雅黑" panose="020B0503020204020204" pitchFamily="34" charset="-122"/>
                <a:ea typeface="微软雅黑" panose="020B0503020204020204" pitchFamily="34" charset="-122"/>
              </a:rPr>
              <a:t>自动启动</a:t>
            </a:r>
            <a:r>
              <a:rPr lang="zh-CN" altLang="zh-CN" sz="1600" dirty="0" smtClean="0">
                <a:solidFill>
                  <a:schemeClr val="bg1">
                    <a:lumMod val="85000"/>
                  </a:schemeClr>
                </a:solidFill>
                <a:latin typeface="微软雅黑" panose="020B0503020204020204" pitchFamily="34" charset="-122"/>
                <a:ea typeface="微软雅黑" panose="020B0503020204020204" pitchFamily="34" charset="-122"/>
              </a:rPr>
              <a:t>失败</a:t>
            </a:r>
            <a:r>
              <a:rPr lang="en-US" altLang="zh-CN" sz="1600" dirty="0" smtClean="0">
                <a:solidFill>
                  <a:schemeClr val="bg1">
                    <a:lumMod val="85000"/>
                  </a:schemeClr>
                </a:solidFill>
                <a:latin typeface="微软雅黑" panose="020B0503020204020204" pitchFamily="34" charset="-122"/>
                <a:ea typeface="微软雅黑" panose="020B0503020204020204" pitchFamily="34" charset="-122"/>
              </a:rPr>
              <a:t>》</a:t>
            </a:r>
            <a:endParaRPr lang="zh-CN" altLang="zh-CN" sz="1600" dirty="0">
              <a:solidFill>
                <a:schemeClr val="bg1">
                  <a:lumMod val="8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60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zh-CN" sz="1600" dirty="0" smtClean="0">
                <a:solidFill>
                  <a:schemeClr val="bg1">
                    <a:lumMod val="85000"/>
                  </a:schemeClr>
                </a:solidFill>
                <a:latin typeface="微软雅黑" panose="020B0503020204020204" pitchFamily="34" charset="-122"/>
                <a:ea typeface="微软雅黑" panose="020B0503020204020204" pitchFamily="34" charset="-122"/>
              </a:rPr>
              <a:t>发电机</a:t>
            </a:r>
            <a:r>
              <a:rPr lang="zh-CN" altLang="zh-CN" sz="1600" dirty="0">
                <a:solidFill>
                  <a:schemeClr val="bg1">
                    <a:lumMod val="85000"/>
                  </a:schemeClr>
                </a:solidFill>
                <a:latin typeface="微软雅黑" panose="020B0503020204020204" pitchFamily="34" charset="-122"/>
                <a:ea typeface="微软雅黑" panose="020B0503020204020204" pitchFamily="34" charset="-122"/>
              </a:rPr>
              <a:t>在带关键负载时故障</a:t>
            </a:r>
            <a:r>
              <a:rPr lang="zh-CN" altLang="zh-CN" sz="1600" dirty="0" smtClean="0">
                <a:solidFill>
                  <a:schemeClr val="bg1">
                    <a:lumMod val="85000"/>
                  </a:schemeClr>
                </a:solidFill>
                <a:latin typeface="微软雅黑" panose="020B0503020204020204" pitchFamily="34" charset="-122"/>
                <a:ea typeface="微软雅黑" panose="020B0503020204020204" pitchFamily="34" charset="-122"/>
              </a:rPr>
              <a:t>停机</a:t>
            </a:r>
            <a:r>
              <a:rPr lang="en-US" altLang="zh-CN" sz="1600" dirty="0" smtClean="0">
                <a:solidFill>
                  <a:schemeClr val="bg1">
                    <a:lumMod val="85000"/>
                  </a:schemeClr>
                </a:solidFill>
                <a:latin typeface="微软雅黑" panose="020B0503020204020204" pitchFamily="34" charset="-122"/>
                <a:ea typeface="微软雅黑" panose="020B0503020204020204" pitchFamily="34" charset="-122"/>
              </a:rPr>
              <a:t>》</a:t>
            </a:r>
            <a:endParaRPr lang="zh-CN" altLang="zh-CN" sz="1600" dirty="0">
              <a:solidFill>
                <a:schemeClr val="bg1">
                  <a:lumMod val="8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60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zh-CN" sz="1600" dirty="0" smtClean="0">
                <a:solidFill>
                  <a:schemeClr val="bg1">
                    <a:lumMod val="85000"/>
                  </a:schemeClr>
                </a:solidFill>
                <a:latin typeface="微软雅黑" panose="020B0503020204020204" pitchFamily="34" charset="-122"/>
                <a:ea typeface="微软雅黑" panose="020B0503020204020204" pitchFamily="34" charset="-122"/>
              </a:rPr>
              <a:t>空调</a:t>
            </a:r>
            <a:r>
              <a:rPr lang="zh-CN" altLang="en-US" sz="1600" dirty="0">
                <a:solidFill>
                  <a:schemeClr val="bg1">
                    <a:lumMod val="85000"/>
                  </a:schemeClr>
                </a:solidFill>
                <a:latin typeface="微软雅黑" panose="020B0503020204020204" pitchFamily="34" charset="-122"/>
                <a:ea typeface="微软雅黑" panose="020B0503020204020204" pitchFamily="34" charset="-122"/>
              </a:rPr>
              <a:t>配电柜</a:t>
            </a:r>
            <a:r>
              <a:rPr lang="zh-CN" altLang="en-US" sz="1600" dirty="0" smtClean="0">
                <a:solidFill>
                  <a:schemeClr val="bg1">
                    <a:lumMod val="85000"/>
                  </a:schemeClr>
                </a:solidFill>
                <a:latin typeface="微软雅黑" panose="020B0503020204020204" pitchFamily="34" charset="-122"/>
                <a:ea typeface="微软雅黑" panose="020B0503020204020204" pitchFamily="34" charset="-122"/>
              </a:rPr>
              <a:t>断电</a:t>
            </a:r>
            <a:r>
              <a:rPr lang="en-US" altLang="zh-CN" sz="1600" dirty="0" smtClean="0">
                <a:solidFill>
                  <a:schemeClr val="bg1">
                    <a:lumMod val="85000"/>
                  </a:schemeClr>
                </a:solidFill>
                <a:latin typeface="微软雅黑" panose="020B0503020204020204" pitchFamily="34" charset="-122"/>
                <a:ea typeface="微软雅黑" panose="020B0503020204020204" pitchFamily="34" charset="-122"/>
              </a:rPr>
              <a:t>》</a:t>
            </a:r>
            <a:endParaRPr lang="en-US" altLang="zh-CN" sz="1600" dirty="0">
              <a:solidFill>
                <a:schemeClr val="bg1">
                  <a:lumMod val="8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600" dirty="0" smtClean="0">
                <a:solidFill>
                  <a:schemeClr val="bg1">
                    <a:lumMod val="85000"/>
                  </a:schemeClr>
                </a:solidFill>
                <a:latin typeface="微软雅黑" panose="020B0503020204020204" pitchFamily="34" charset="-122"/>
                <a:ea typeface="微软雅黑" panose="020B0503020204020204" pitchFamily="34" charset="-122"/>
              </a:rPr>
              <a:t>《</a:t>
            </a:r>
            <a:r>
              <a:rPr lang="zh-CN" altLang="en-US" sz="1600" dirty="0" smtClean="0">
                <a:solidFill>
                  <a:schemeClr val="bg1">
                    <a:lumMod val="85000"/>
                  </a:schemeClr>
                </a:solidFill>
                <a:latin typeface="微软雅黑" panose="020B0503020204020204" pitchFamily="34" charset="-122"/>
                <a:ea typeface="微软雅黑" panose="020B0503020204020204" pitchFamily="34" charset="-122"/>
              </a:rPr>
              <a:t>空调</a:t>
            </a:r>
            <a:r>
              <a:rPr lang="zh-CN" altLang="en-US" sz="1600" dirty="0">
                <a:solidFill>
                  <a:schemeClr val="bg1">
                    <a:lumMod val="85000"/>
                  </a:schemeClr>
                </a:solidFill>
                <a:latin typeface="微软雅黑" panose="020B0503020204020204" pitchFamily="34" charset="-122"/>
                <a:ea typeface="微软雅黑" panose="020B0503020204020204" pitchFamily="34" charset="-122"/>
              </a:rPr>
              <a:t>系统</a:t>
            </a:r>
            <a:r>
              <a:rPr lang="zh-CN" altLang="zh-CN" sz="1600" dirty="0">
                <a:solidFill>
                  <a:schemeClr val="bg1">
                    <a:lumMod val="85000"/>
                  </a:schemeClr>
                </a:solidFill>
                <a:latin typeface="微软雅黑" panose="020B0503020204020204" pitchFamily="34" charset="-122"/>
                <a:ea typeface="微软雅黑" panose="020B0503020204020204" pitchFamily="34" charset="-122"/>
              </a:rPr>
              <a:t>主管路跑</a:t>
            </a:r>
            <a:r>
              <a:rPr lang="zh-CN" altLang="zh-CN" sz="1600" dirty="0" smtClean="0">
                <a:solidFill>
                  <a:schemeClr val="bg1">
                    <a:lumMod val="85000"/>
                  </a:schemeClr>
                </a:solidFill>
                <a:latin typeface="微软雅黑" panose="020B0503020204020204" pitchFamily="34" charset="-122"/>
                <a:ea typeface="微软雅黑" panose="020B0503020204020204" pitchFamily="34" charset="-122"/>
              </a:rPr>
              <a:t>水</a:t>
            </a:r>
            <a:r>
              <a:rPr lang="en-US" altLang="zh-CN" sz="1600" dirty="0" smtClean="0">
                <a:solidFill>
                  <a:schemeClr val="bg1">
                    <a:lumMod val="85000"/>
                  </a:schemeClr>
                </a:solidFill>
                <a:latin typeface="微软雅黑" panose="020B0503020204020204" pitchFamily="34" charset="-122"/>
                <a:ea typeface="微软雅黑" panose="020B0503020204020204" pitchFamily="34" charset="-122"/>
              </a:rPr>
              <a:t>》</a:t>
            </a:r>
            <a:endParaRPr lang="zh-CN" altLang="zh-CN" sz="1600" dirty="0">
              <a:solidFill>
                <a:schemeClr val="bg1">
                  <a:lumMod val="8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9404569" y="4394545"/>
            <a:ext cx="2309377" cy="1815661"/>
            <a:chOff x="3689573" y="989327"/>
            <a:chExt cx="4812854" cy="2952770"/>
          </a:xfrm>
        </p:grpSpPr>
        <p:sp>
          <p:nvSpPr>
            <p:cNvPr id="8" name="等腰三角形 7"/>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等腰三角形 8"/>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users\lmj\appdata\roaming\360se6\User Data\temp\dbb44aed2e738bd49397777aa08b87d6267ff9c3.jp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9413315">
            <a:off x="6841150" y="3122763"/>
            <a:ext cx="3816424" cy="257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p:cNvSpPr txBox="1"/>
          <p:nvPr/>
        </p:nvSpPr>
        <p:spPr bwMode="auto">
          <a:xfrm>
            <a:off x="1117182" y="706004"/>
            <a:ext cx="4051584"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solidFill>
                  <a:srgbClr val="FFC000"/>
                </a:solidFill>
                <a:latin typeface="微软雅黑" panose="020B0503020204020204" pitchFamily="34" charset="-122"/>
                <a:ea typeface="微软雅黑" panose="020B0503020204020204" pitchFamily="34" charset="-122"/>
              </a:rPr>
              <a:t>应用</a:t>
            </a:r>
            <a:r>
              <a:rPr lang="en-US" altLang="zh-CN" sz="3200" dirty="0" smtClean="0">
                <a:solidFill>
                  <a:srgbClr val="FFC000"/>
                </a:solidFill>
                <a:latin typeface="微软雅黑" panose="020B0503020204020204" pitchFamily="34" charset="-122"/>
                <a:ea typeface="微软雅黑" panose="020B0503020204020204" pitchFamily="34" charset="-122"/>
              </a:rPr>
              <a:t>ITIL</a:t>
            </a:r>
            <a:r>
              <a:rPr lang="zh-CN" altLang="en-US" sz="3200" dirty="0" smtClean="0">
                <a:solidFill>
                  <a:srgbClr val="FFC000"/>
                </a:solidFill>
                <a:latin typeface="微软雅黑" panose="020B0503020204020204" pitchFamily="34" charset="-122"/>
                <a:ea typeface="微软雅黑" panose="020B0503020204020204" pitchFamily="34" charset="-122"/>
              </a:rPr>
              <a:t>的注意事项</a:t>
            </a:r>
            <a:endParaRPr lang="zh-CN" altLang="en-US" sz="3200" dirty="0" smtClean="0">
              <a:solidFill>
                <a:srgbClr val="FFC000"/>
              </a:solidFill>
              <a:latin typeface="微软雅黑" panose="020B0503020204020204" pitchFamily="34" charset="-122"/>
              <a:ea typeface="微软雅黑" panose="020B0503020204020204" pitchFamily="34" charset="-122"/>
            </a:endParaRPr>
          </a:p>
        </p:txBody>
      </p:sp>
      <p:sp>
        <p:nvSpPr>
          <p:cNvPr id="4" name="TextBox 2"/>
          <p:cNvSpPr txBox="1">
            <a:spLocks noChangeArrowheads="1"/>
          </p:cNvSpPr>
          <p:nvPr/>
        </p:nvSpPr>
        <p:spPr bwMode="auto">
          <a:xfrm>
            <a:off x="1223059" y="1721827"/>
            <a:ext cx="5582001" cy="4654608"/>
          </a:xfrm>
          <a:prstGeom prst="rect">
            <a:avLst/>
          </a:prstGeom>
          <a:solidFill>
            <a:schemeClr val="accent2">
              <a:lumMod val="75000"/>
            </a:schemeClr>
          </a:solidFill>
          <a:ln>
            <a:solidFill>
              <a:schemeClr val="accent3">
                <a:lumMod val="75000"/>
              </a:schemeClr>
            </a:solidFill>
          </a:ln>
          <a:effectLst>
            <a:outerShdw blurRad="50800" dist="38100" dir="16200000" rotWithShape="0">
              <a:prstClr val="black">
                <a:alpha val="40000"/>
              </a:prstClr>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ITIL</a:t>
            </a:r>
            <a:r>
              <a:rPr lang="zh-CN" altLang="en-US" sz="2000" dirty="0">
                <a:solidFill>
                  <a:schemeClr val="bg1"/>
                </a:solidFill>
                <a:latin typeface="微软雅黑" panose="020B0503020204020204" pitchFamily="34" charset="-122"/>
                <a:ea typeface="微软雅黑" panose="020B0503020204020204" pitchFamily="34" charset="-122"/>
              </a:rPr>
              <a:t>是指导数据中心运维管理工作的方法论，是一种通用的框架体系，不是直接可以落地的具体措施。</a:t>
            </a:r>
            <a:endParaRPr lang="en-US" altLang="zh-CN" sz="2000" dirty="0">
              <a:solidFill>
                <a:schemeClr val="bg1"/>
              </a:solidFill>
              <a:latin typeface="微软雅黑" panose="020B0503020204020204" pitchFamily="34" charset="-122"/>
              <a:ea typeface="微软雅黑" panose="020B0503020204020204" pitchFamily="34" charset="-122"/>
            </a:endParaRPr>
          </a:p>
          <a:p>
            <a:pPr marL="285750" indent="-285750" eaLnBrk="1" hangingPunct="1">
              <a:lnSpc>
                <a:spcPct val="150000"/>
              </a:lnSpc>
              <a:buFont typeface="Arial" panose="020B0604020202020204" pitchFamily="34" charset="0"/>
              <a:buChar char="•"/>
            </a:pPr>
            <a:r>
              <a:rPr lang="zh-CN" altLang="en-US" sz="2000" dirty="0">
                <a:solidFill>
                  <a:schemeClr val="bg1"/>
                </a:solidFill>
                <a:latin typeface="微软雅黑" panose="020B0503020204020204" pitchFamily="34" charset="-122"/>
                <a:ea typeface="微软雅黑" panose="020B0503020204020204" pitchFamily="34" charset="-122"/>
              </a:rPr>
              <a:t>数据中心的个性化决定了其运维体系差异性，每个数据中心的运维管理人员需根据维护工作的实际需求及管理架构才能制定出真正有价值的运维体系；</a:t>
            </a:r>
            <a:endParaRPr lang="en-US" altLang="zh-CN" sz="2000" dirty="0">
              <a:solidFill>
                <a:schemeClr val="bg1"/>
              </a:solidFill>
              <a:latin typeface="微软雅黑" panose="020B0503020204020204" pitchFamily="34" charset="-122"/>
              <a:ea typeface="微软雅黑" panose="020B0503020204020204" pitchFamily="34" charset="-122"/>
            </a:endParaRPr>
          </a:p>
          <a:p>
            <a:pPr marL="285750" indent="-285750" eaLnBrk="1" hangingPunct="1">
              <a:lnSpc>
                <a:spcPct val="150000"/>
              </a:lnSpc>
              <a:buFont typeface="Arial" panose="020B0604020202020204" pitchFamily="34" charset="0"/>
              <a:buChar char="•"/>
            </a:pPr>
            <a:r>
              <a:rPr lang="en-US" altLang="zh-CN" sz="2000" dirty="0">
                <a:solidFill>
                  <a:schemeClr val="bg1"/>
                </a:solidFill>
                <a:latin typeface="微软雅黑" panose="020B0503020204020204" pitchFamily="34" charset="-122"/>
                <a:ea typeface="微软雅黑" panose="020B0503020204020204" pitchFamily="34" charset="-122"/>
              </a:rPr>
              <a:t>ITIL</a:t>
            </a:r>
            <a:r>
              <a:rPr lang="zh-CN" altLang="en-US" sz="2000" dirty="0">
                <a:solidFill>
                  <a:schemeClr val="bg1"/>
                </a:solidFill>
                <a:latin typeface="微软雅黑" panose="020B0503020204020204" pitchFamily="34" charset="-122"/>
                <a:ea typeface="微软雅黑" panose="020B0503020204020204" pitchFamily="34" charset="-122"/>
              </a:rPr>
              <a:t>在数据中心</a:t>
            </a:r>
            <a:r>
              <a:rPr lang="en-US" altLang="zh-CN" sz="2000" dirty="0">
                <a:solidFill>
                  <a:schemeClr val="bg1"/>
                </a:solidFill>
                <a:latin typeface="微软雅黑" panose="020B0503020204020204" pitchFamily="34" charset="-122"/>
                <a:ea typeface="微软雅黑" panose="020B0503020204020204" pitchFamily="34" charset="-122"/>
              </a:rPr>
              <a:t>IT</a:t>
            </a:r>
            <a:r>
              <a:rPr lang="zh-CN" altLang="en-US" sz="2000" dirty="0">
                <a:solidFill>
                  <a:schemeClr val="bg1"/>
                </a:solidFill>
                <a:latin typeface="微软雅黑" panose="020B0503020204020204" pitchFamily="34" charset="-122"/>
                <a:ea typeface="微软雅黑" panose="020B0503020204020204" pitchFamily="34" charset="-122"/>
              </a:rPr>
              <a:t>设施维护中应用较为成熟，但在基础实施维护</a:t>
            </a:r>
            <a:r>
              <a:rPr lang="zh-CN" altLang="en-US" sz="2000" dirty="0" smtClean="0">
                <a:solidFill>
                  <a:schemeClr val="bg1"/>
                </a:solidFill>
                <a:latin typeface="微软雅黑" panose="020B0503020204020204" pitchFamily="34" charset="-122"/>
                <a:ea typeface="微软雅黑" panose="020B0503020204020204" pitchFamily="34" charset="-122"/>
              </a:rPr>
              <a:t>中，需</a:t>
            </a:r>
            <a:r>
              <a:rPr lang="zh-CN" altLang="en-US" sz="2000" dirty="0">
                <a:solidFill>
                  <a:schemeClr val="bg1"/>
                </a:solidFill>
                <a:latin typeface="微软雅黑" panose="020B0503020204020204" pitchFamily="34" charset="-122"/>
                <a:ea typeface="微软雅黑" panose="020B0503020204020204" pitchFamily="34" charset="-122"/>
              </a:rPr>
              <a:t>结合需求具体情况具体应用。</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rot="6875360">
            <a:off x="7492911" y="1729729"/>
            <a:ext cx="4594457" cy="3728248"/>
            <a:chOff x="3689573" y="989327"/>
            <a:chExt cx="4812854" cy="2952770"/>
          </a:xfrm>
        </p:grpSpPr>
        <p:sp>
          <p:nvSpPr>
            <p:cNvPr id="6" name="等腰三角形 5"/>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6"/>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等腰三角形 7"/>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3"/>
          <p:cNvSpPr/>
          <p:nvPr/>
        </p:nvSpPr>
        <p:spPr bwMode="gray">
          <a:xfrm>
            <a:off x="8178061" y="1225868"/>
            <a:ext cx="1466850" cy="1155700"/>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hlink">
                  <a:gamma/>
                  <a:tint val="90980"/>
                  <a:invGamma/>
                  <a:alpha val="32001"/>
                </a:schemeClr>
              </a:gs>
              <a:gs pos="100000">
                <a:schemeClr val="hlink"/>
              </a:gs>
            </a:gsLst>
            <a:lin ang="0" scaled="1"/>
          </a:gradFill>
          <a:ln w="12700">
            <a:noFill/>
            <a:prstDash val="solid"/>
            <a:round/>
          </a:ln>
        </p:spPr>
        <p:txBody>
          <a:bodyPr/>
          <a:lstStyle/>
          <a:p>
            <a:pPr>
              <a:defRPr/>
            </a:pPr>
            <a:endParaRPr lang="zh-CN" altLang="en-US"/>
          </a:p>
        </p:txBody>
      </p:sp>
      <p:sp>
        <p:nvSpPr>
          <p:cNvPr id="3" name="AutoShape 4"/>
          <p:cNvSpPr>
            <a:spLocks noChangeArrowheads="1"/>
          </p:cNvSpPr>
          <p:nvPr/>
        </p:nvSpPr>
        <p:spPr bwMode="auto">
          <a:xfrm>
            <a:off x="5797951" y="2417476"/>
            <a:ext cx="2659063" cy="3735454"/>
          </a:xfrm>
          <a:prstGeom prst="roundRect">
            <a:avLst>
              <a:gd name="adj" fmla="val 4690"/>
            </a:avLst>
          </a:prstGeom>
          <a:noFill/>
          <a:ln w="571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 name="AutoShape 5"/>
          <p:cNvSpPr>
            <a:spLocks noChangeArrowheads="1"/>
          </p:cNvSpPr>
          <p:nvPr/>
        </p:nvSpPr>
        <p:spPr bwMode="gray">
          <a:xfrm>
            <a:off x="6214597" y="2214882"/>
            <a:ext cx="1863725" cy="453546"/>
          </a:xfrm>
          <a:prstGeom prst="roundRect">
            <a:avLst>
              <a:gd name="adj" fmla="val 50000"/>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9525">
            <a:noFill/>
            <a:round/>
          </a:ln>
          <a:effectLst/>
        </p:spPr>
        <p:txBody>
          <a:bodyPr wrap="none" anchor="ctr"/>
          <a:lstStyle/>
          <a:p>
            <a:pPr>
              <a:defRPr/>
            </a:pPr>
            <a:endParaRPr lang="zh-CN" altLang="en-US"/>
          </a:p>
        </p:txBody>
      </p:sp>
      <p:sp>
        <p:nvSpPr>
          <p:cNvPr id="5" name="AutoShape 6"/>
          <p:cNvSpPr>
            <a:spLocks noChangeArrowheads="1"/>
          </p:cNvSpPr>
          <p:nvPr/>
        </p:nvSpPr>
        <p:spPr bwMode="auto">
          <a:xfrm flipH="1">
            <a:off x="7846193" y="2395727"/>
            <a:ext cx="73025" cy="144462"/>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AutoShape 7"/>
          <p:cNvSpPr>
            <a:spLocks noChangeArrowheads="1"/>
          </p:cNvSpPr>
          <p:nvPr/>
        </p:nvSpPr>
        <p:spPr bwMode="auto">
          <a:xfrm flipH="1">
            <a:off x="6346848" y="2390299"/>
            <a:ext cx="71438" cy="144462"/>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AutoShape 8"/>
          <p:cNvSpPr>
            <a:spLocks noChangeArrowheads="1"/>
          </p:cNvSpPr>
          <p:nvPr/>
        </p:nvSpPr>
        <p:spPr bwMode="auto">
          <a:xfrm>
            <a:off x="8763402" y="2417476"/>
            <a:ext cx="2572955" cy="3735454"/>
          </a:xfrm>
          <a:prstGeom prst="roundRect">
            <a:avLst>
              <a:gd name="adj" fmla="val 4690"/>
            </a:avLst>
          </a:prstGeom>
          <a:noFill/>
          <a:ln w="57150">
            <a:solidFill>
              <a:schemeClr va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AutoShape 9"/>
          <p:cNvSpPr>
            <a:spLocks noChangeArrowheads="1"/>
          </p:cNvSpPr>
          <p:nvPr/>
        </p:nvSpPr>
        <p:spPr bwMode="gray">
          <a:xfrm>
            <a:off x="9083893" y="2244871"/>
            <a:ext cx="1863725" cy="510576"/>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ln>
          <a:effectLst/>
        </p:spPr>
        <p:txBody>
          <a:bodyPr wrap="none" anchor="ctr"/>
          <a:lstStyle/>
          <a:p>
            <a:pPr>
              <a:defRPr/>
            </a:pPr>
            <a:endParaRPr lang="zh-CN" altLang="en-US" b="1" dirty="0">
              <a:latin typeface="微软雅黑" panose="020B0503020204020204" pitchFamily="34" charset="-122"/>
              <a:ea typeface="微软雅黑" panose="020B0503020204020204" pitchFamily="34" charset="-122"/>
            </a:endParaRPr>
          </a:p>
        </p:txBody>
      </p:sp>
      <p:sp>
        <p:nvSpPr>
          <p:cNvPr id="9" name="AutoShape 10"/>
          <p:cNvSpPr>
            <a:spLocks noChangeArrowheads="1"/>
          </p:cNvSpPr>
          <p:nvPr/>
        </p:nvSpPr>
        <p:spPr bwMode="auto">
          <a:xfrm flipH="1">
            <a:off x="10679253" y="2460377"/>
            <a:ext cx="71438" cy="14287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AutoShape 11"/>
          <p:cNvSpPr>
            <a:spLocks noChangeArrowheads="1"/>
          </p:cNvSpPr>
          <p:nvPr/>
        </p:nvSpPr>
        <p:spPr bwMode="auto">
          <a:xfrm flipH="1">
            <a:off x="9241733" y="2437382"/>
            <a:ext cx="71437" cy="142875"/>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Freeform 12"/>
          <p:cNvSpPr/>
          <p:nvPr/>
        </p:nvSpPr>
        <p:spPr bwMode="gray">
          <a:xfrm>
            <a:off x="4996839" y="1237222"/>
            <a:ext cx="1466850" cy="1157287"/>
          </a:xfrm>
          <a:custGeom>
            <a:avLst/>
            <a:gdLst/>
            <a:ahLst/>
            <a:cxnLst>
              <a:cxn ang="0">
                <a:pos x="0" y="774"/>
              </a:cxn>
              <a:cxn ang="0">
                <a:pos x="2" y="770"/>
              </a:cxn>
              <a:cxn ang="0">
                <a:pos x="8" y="754"/>
              </a:cxn>
              <a:cxn ang="0">
                <a:pos x="16" y="730"/>
              </a:cxn>
              <a:cxn ang="0">
                <a:pos x="32" y="698"/>
              </a:cxn>
              <a:cxn ang="0">
                <a:pos x="50" y="660"/>
              </a:cxn>
              <a:cxn ang="0">
                <a:pos x="76" y="618"/>
              </a:cxn>
              <a:cxn ang="0">
                <a:pos x="106" y="574"/>
              </a:cxn>
              <a:cxn ang="0">
                <a:pos x="142" y="528"/>
              </a:cxn>
              <a:cxn ang="0">
                <a:pos x="186" y="482"/>
              </a:cxn>
              <a:cxn ang="0">
                <a:pos x="236" y="438"/>
              </a:cxn>
              <a:cxn ang="0">
                <a:pos x="294" y="398"/>
              </a:cxn>
              <a:cxn ang="0">
                <a:pos x="360" y="360"/>
              </a:cxn>
              <a:cxn ang="0">
                <a:pos x="426" y="332"/>
              </a:cxn>
              <a:cxn ang="0">
                <a:pos x="488" y="314"/>
              </a:cxn>
              <a:cxn ang="0">
                <a:pos x="544" y="304"/>
              </a:cxn>
              <a:cxn ang="0">
                <a:pos x="594" y="300"/>
              </a:cxn>
              <a:cxn ang="0">
                <a:pos x="638" y="300"/>
              </a:cxn>
              <a:cxn ang="0">
                <a:pos x="678" y="304"/>
              </a:cxn>
              <a:cxn ang="0">
                <a:pos x="710" y="312"/>
              </a:cxn>
              <a:cxn ang="0">
                <a:pos x="736" y="320"/>
              </a:cxn>
              <a:cxn ang="0">
                <a:pos x="754" y="326"/>
              </a:cxn>
              <a:cxn ang="0">
                <a:pos x="766" y="332"/>
              </a:cxn>
              <a:cxn ang="0">
                <a:pos x="770" y="334"/>
              </a:cxn>
              <a:cxn ang="0">
                <a:pos x="680" y="476"/>
              </a:cxn>
              <a:cxn ang="0">
                <a:pos x="982" y="370"/>
              </a:cxn>
              <a:cxn ang="0">
                <a:pos x="912" y="0"/>
              </a:cxn>
              <a:cxn ang="0">
                <a:pos x="854" y="150"/>
              </a:cxn>
              <a:cxn ang="0">
                <a:pos x="850" y="148"/>
              </a:cxn>
              <a:cxn ang="0">
                <a:pos x="838" y="142"/>
              </a:cxn>
              <a:cxn ang="0">
                <a:pos x="822" y="134"/>
              </a:cxn>
              <a:cxn ang="0">
                <a:pos x="798" y="126"/>
              </a:cxn>
              <a:cxn ang="0">
                <a:pos x="768" y="120"/>
              </a:cxn>
              <a:cxn ang="0">
                <a:pos x="732" y="114"/>
              </a:cxn>
              <a:cxn ang="0">
                <a:pos x="692" y="110"/>
              </a:cxn>
              <a:cxn ang="0">
                <a:pos x="646" y="110"/>
              </a:cxn>
              <a:cxn ang="0">
                <a:pos x="596" y="116"/>
              </a:cxn>
              <a:cxn ang="0">
                <a:pos x="540" y="126"/>
              </a:cxn>
              <a:cxn ang="0">
                <a:pos x="482" y="146"/>
              </a:cxn>
              <a:cxn ang="0">
                <a:pos x="422" y="172"/>
              </a:cxn>
              <a:cxn ang="0">
                <a:pos x="356" y="210"/>
              </a:cxn>
              <a:cxn ang="0">
                <a:pos x="290" y="258"/>
              </a:cxn>
              <a:cxn ang="0">
                <a:pos x="230" y="310"/>
              </a:cxn>
              <a:cxn ang="0">
                <a:pos x="178" y="364"/>
              </a:cxn>
              <a:cxn ang="0">
                <a:pos x="136" y="422"/>
              </a:cxn>
              <a:cxn ang="0">
                <a:pos x="100" y="480"/>
              </a:cxn>
              <a:cxn ang="0">
                <a:pos x="72" y="536"/>
              </a:cxn>
              <a:cxn ang="0">
                <a:pos x="48" y="590"/>
              </a:cxn>
              <a:cxn ang="0">
                <a:pos x="30" y="640"/>
              </a:cxn>
              <a:cxn ang="0">
                <a:pos x="18" y="684"/>
              </a:cxn>
              <a:cxn ang="0">
                <a:pos x="8" y="722"/>
              </a:cxn>
              <a:cxn ang="0">
                <a:pos x="4" y="750"/>
              </a:cxn>
              <a:cxn ang="0">
                <a:pos x="0" y="768"/>
              </a:cxn>
              <a:cxn ang="0">
                <a:pos x="0" y="774"/>
              </a:cxn>
            </a:cxnLst>
            <a:rect l="0" t="0" r="r" b="b"/>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chemeClr val="folHlink">
                  <a:gamma/>
                  <a:tint val="57647"/>
                  <a:invGamma/>
                  <a:alpha val="32001"/>
                </a:schemeClr>
              </a:gs>
              <a:gs pos="100000">
                <a:schemeClr val="folHlink"/>
              </a:gs>
            </a:gsLst>
            <a:lin ang="0" scaled="1"/>
          </a:gradFill>
          <a:ln w="12700">
            <a:noFill/>
            <a:prstDash val="solid"/>
            <a:round/>
          </a:ln>
        </p:spPr>
        <p:txBody>
          <a:bodyPr/>
          <a:lstStyle/>
          <a:p>
            <a:pPr>
              <a:defRPr/>
            </a:pPr>
            <a:endParaRPr lang="zh-CN" altLang="en-US"/>
          </a:p>
        </p:txBody>
      </p:sp>
      <p:sp>
        <p:nvSpPr>
          <p:cNvPr id="12" name="Text Box 13"/>
          <p:cNvSpPr txBox="1">
            <a:spLocks noChangeArrowheads="1"/>
          </p:cNvSpPr>
          <p:nvPr/>
        </p:nvSpPr>
        <p:spPr bwMode="gray">
          <a:xfrm>
            <a:off x="6753810" y="2283292"/>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目标</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3" name="Text Box 14"/>
          <p:cNvSpPr txBox="1">
            <a:spLocks noChangeArrowheads="1"/>
          </p:cNvSpPr>
          <p:nvPr/>
        </p:nvSpPr>
        <p:spPr bwMode="gray">
          <a:xfrm>
            <a:off x="9606386" y="2275711"/>
            <a:ext cx="6463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FFFFFF"/>
                </a:solidFill>
                <a:latin typeface="微软雅黑" panose="020B0503020204020204" pitchFamily="34" charset="-122"/>
                <a:ea typeface="微软雅黑" panose="020B0503020204020204" pitchFamily="34" charset="-122"/>
              </a:rPr>
              <a:t>措施</a:t>
            </a:r>
            <a:endParaRPr lang="en-US" altLang="zh-CN" b="1" dirty="0">
              <a:solidFill>
                <a:srgbClr val="FFFFFF"/>
              </a:solidFill>
              <a:latin typeface="微软雅黑" panose="020B0503020204020204" pitchFamily="34" charset="-122"/>
              <a:ea typeface="微软雅黑" panose="020B0503020204020204" pitchFamily="34" charset="-122"/>
            </a:endParaRPr>
          </a:p>
        </p:txBody>
      </p:sp>
      <p:grpSp>
        <p:nvGrpSpPr>
          <p:cNvPr id="14" name="Group 15"/>
          <p:cNvGrpSpPr/>
          <p:nvPr/>
        </p:nvGrpSpPr>
        <p:grpSpPr bwMode="auto">
          <a:xfrm>
            <a:off x="2824565" y="2288858"/>
            <a:ext cx="2692400" cy="3864073"/>
            <a:chOff x="576" y="1827"/>
            <a:chExt cx="1446" cy="2103"/>
          </a:xfrm>
        </p:grpSpPr>
        <p:sp>
          <p:nvSpPr>
            <p:cNvPr id="15" name="AutoShape 16"/>
            <p:cNvSpPr>
              <a:spLocks noChangeArrowheads="1"/>
            </p:cNvSpPr>
            <p:nvPr/>
          </p:nvSpPr>
          <p:spPr bwMode="auto">
            <a:xfrm>
              <a:off x="576" y="1942"/>
              <a:ext cx="1446" cy="1988"/>
            </a:xfrm>
            <a:prstGeom prst="roundRect">
              <a:avLst>
                <a:gd name="adj" fmla="val 4690"/>
              </a:avLst>
            </a:prstGeom>
            <a:noFill/>
            <a:ln w="57150">
              <a:solidFill>
                <a:schemeClr val="folHlink"/>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latin typeface="微软雅黑" panose="020B0503020204020204" pitchFamily="34" charset="-122"/>
                <a:ea typeface="微软雅黑" panose="020B0503020204020204" pitchFamily="34" charset="-122"/>
              </a:endParaRPr>
            </a:p>
          </p:txBody>
        </p:sp>
        <p:sp>
          <p:nvSpPr>
            <p:cNvPr id="16" name="AutoShape 17"/>
            <p:cNvSpPr>
              <a:spLocks noChangeArrowheads="1"/>
            </p:cNvSpPr>
            <p:nvPr/>
          </p:nvSpPr>
          <p:spPr bwMode="gray">
            <a:xfrm>
              <a:off x="716" y="1827"/>
              <a:ext cx="1174" cy="229"/>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ln>
            <a:effectLst/>
          </p:spPr>
          <p:txBody>
            <a:bodyPr wrap="none" anchor="ctr"/>
            <a:lstStyle/>
            <a:p>
              <a:pPr>
                <a:defRPr/>
              </a:pPr>
              <a:endParaRPr lang="zh-CN" altLang="en-US" sz="1600">
                <a:latin typeface="微软雅黑" panose="020B0503020204020204" pitchFamily="34" charset="-122"/>
                <a:ea typeface="微软雅黑" panose="020B0503020204020204" pitchFamily="34" charset="-122"/>
              </a:endParaRPr>
            </a:p>
          </p:txBody>
        </p:sp>
        <p:sp>
          <p:nvSpPr>
            <p:cNvPr id="17" name="AutoShape 18"/>
            <p:cNvSpPr>
              <a:spLocks noChangeArrowheads="1"/>
            </p:cNvSpPr>
            <p:nvPr/>
          </p:nvSpPr>
          <p:spPr bwMode="auto">
            <a:xfrm flipH="1">
              <a:off x="1773" y="1897"/>
              <a:ext cx="45" cy="9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latin typeface="微软雅黑" panose="020B0503020204020204" pitchFamily="34" charset="-122"/>
                <a:ea typeface="微软雅黑" panose="020B0503020204020204" pitchFamily="34" charset="-122"/>
              </a:endParaRPr>
            </a:p>
          </p:txBody>
        </p:sp>
        <p:sp>
          <p:nvSpPr>
            <p:cNvPr id="18" name="AutoShape 19"/>
            <p:cNvSpPr>
              <a:spLocks noChangeArrowheads="1"/>
            </p:cNvSpPr>
            <p:nvPr/>
          </p:nvSpPr>
          <p:spPr bwMode="auto">
            <a:xfrm flipH="1">
              <a:off x="776" y="1897"/>
              <a:ext cx="46" cy="9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latin typeface="微软雅黑" panose="020B0503020204020204" pitchFamily="34" charset="-122"/>
                <a:ea typeface="微软雅黑" panose="020B0503020204020204" pitchFamily="34" charset="-122"/>
              </a:endParaRPr>
            </a:p>
          </p:txBody>
        </p:sp>
        <p:sp>
          <p:nvSpPr>
            <p:cNvPr id="19" name="Text Box 20"/>
            <p:cNvSpPr txBox="1">
              <a:spLocks noChangeArrowheads="1"/>
            </p:cNvSpPr>
            <p:nvPr/>
          </p:nvSpPr>
          <p:spPr bwMode="gray">
            <a:xfrm>
              <a:off x="1091" y="1836"/>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定义</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0" name="Text Box 21"/>
            <p:cNvSpPr txBox="1">
              <a:spLocks noChangeArrowheads="1"/>
            </p:cNvSpPr>
            <p:nvPr/>
          </p:nvSpPr>
          <p:spPr bwMode="auto">
            <a:xfrm>
              <a:off x="624" y="2106"/>
              <a:ext cx="1344" cy="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sz="1600" dirty="0">
                  <a:solidFill>
                    <a:schemeClr val="accent4">
                      <a:lumMod val="40000"/>
                      <a:lumOff val="60000"/>
                    </a:schemeClr>
                  </a:solidFill>
                  <a:latin typeface="微软雅黑" panose="020B0503020204020204" pitchFamily="34" charset="-122"/>
                  <a:ea typeface="微软雅黑" panose="020B0503020204020204" pitchFamily="34" charset="-122"/>
                </a:rPr>
                <a:t>事件是基础设施设备突发故障并对所承载的业务造成影响或造成运行质量下降的事故、故障等。可能是软件、硬件问题，也可能是服务需求</a:t>
              </a:r>
              <a:r>
                <a:rPr lang="zh-CN" altLang="zh-CN" sz="1600" dirty="0" smtClean="0">
                  <a:solidFill>
                    <a:schemeClr val="accent4">
                      <a:lumMod val="40000"/>
                      <a:lumOff val="60000"/>
                    </a:schemeClr>
                  </a:solidFill>
                  <a:latin typeface="微软雅黑" panose="020B0503020204020204" pitchFamily="34" charset="-122"/>
                  <a:ea typeface="微软雅黑" panose="020B0503020204020204" pitchFamily="34" charset="-122"/>
                </a:rPr>
                <a:t>事件</a:t>
              </a:r>
              <a:endParaRPr lang="en-US" altLang="zh-CN" sz="1600" dirty="0">
                <a:solidFill>
                  <a:schemeClr val="accent4">
                    <a:lumMod val="40000"/>
                    <a:lumOff val="60000"/>
                  </a:schemeClr>
                </a:solidFill>
                <a:latin typeface="微软雅黑" panose="020B0503020204020204" pitchFamily="34" charset="-122"/>
                <a:ea typeface="微软雅黑" panose="020B0503020204020204" pitchFamily="34" charset="-122"/>
              </a:endParaRPr>
            </a:p>
          </p:txBody>
        </p:sp>
      </p:grpSp>
      <p:sp>
        <p:nvSpPr>
          <p:cNvPr id="22" name="Text Box 23"/>
          <p:cNvSpPr txBox="1">
            <a:spLocks noChangeArrowheads="1"/>
          </p:cNvSpPr>
          <p:nvPr/>
        </p:nvSpPr>
        <p:spPr bwMode="auto">
          <a:xfrm>
            <a:off x="8864475" y="2897212"/>
            <a:ext cx="237080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1600" dirty="0" smtClean="0">
                <a:solidFill>
                  <a:schemeClr val="accent4">
                    <a:lumMod val="40000"/>
                    <a:lumOff val="60000"/>
                  </a:schemeClr>
                </a:solidFill>
                <a:latin typeface="微软雅黑" panose="020B0503020204020204" pitchFamily="34" charset="-122"/>
                <a:ea typeface="微软雅黑" panose="020B0503020204020204" pitchFamily="34" charset="-122"/>
              </a:rPr>
              <a:t>事件</a:t>
            </a:r>
            <a:r>
              <a:rPr lang="zh-CN" altLang="zh-CN" sz="1600" dirty="0">
                <a:solidFill>
                  <a:schemeClr val="accent4">
                    <a:lumMod val="40000"/>
                    <a:lumOff val="60000"/>
                  </a:schemeClr>
                </a:solidFill>
                <a:latin typeface="微软雅黑" panose="020B0503020204020204" pitchFamily="34" charset="-122"/>
                <a:ea typeface="微软雅黑" panose="020B0503020204020204" pitchFamily="34" charset="-122"/>
              </a:rPr>
              <a:t>管理不是找到引起系统异常的根本原因，而是尽快恢复系统业务功能。事件管理是指采取一切措施恢复业务正常运行的管理流程</a:t>
            </a:r>
            <a:endParaRPr lang="zh-CN" altLang="zh-CN" sz="1600" dirty="0">
              <a:solidFill>
                <a:schemeClr val="accent4">
                  <a:lumMod val="40000"/>
                  <a:lumOff val="60000"/>
                </a:schemeClr>
              </a:solidFill>
              <a:latin typeface="微软雅黑" panose="020B0503020204020204" pitchFamily="34" charset="-122"/>
              <a:ea typeface="微软雅黑" panose="020B0503020204020204" pitchFamily="34" charset="-122"/>
            </a:endParaRPr>
          </a:p>
        </p:txBody>
      </p:sp>
      <p:sp>
        <p:nvSpPr>
          <p:cNvPr id="46" name="标题 1"/>
          <p:cNvSpPr txBox="1"/>
          <p:nvPr/>
        </p:nvSpPr>
        <p:spPr bwMode="auto">
          <a:xfrm>
            <a:off x="1317571" y="836612"/>
            <a:ext cx="2221368"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FFC000"/>
                </a:solidFill>
                <a:latin typeface="微软雅黑" panose="020B0503020204020204" pitchFamily="34" charset="-122"/>
                <a:ea typeface="微软雅黑" panose="020B0503020204020204" pitchFamily="34" charset="-122"/>
              </a:rPr>
              <a:t>事件管理</a:t>
            </a:r>
            <a:endParaRPr lang="zh-CN" altLang="en-US" sz="2800" dirty="0" smtClean="0">
              <a:solidFill>
                <a:srgbClr val="FFC000"/>
              </a:solidFill>
              <a:latin typeface="微软雅黑" panose="020B0503020204020204" pitchFamily="34" charset="-122"/>
              <a:ea typeface="微软雅黑" panose="020B0503020204020204" pitchFamily="34" charset="-122"/>
            </a:endParaRPr>
          </a:p>
        </p:txBody>
      </p:sp>
      <p:sp>
        <p:nvSpPr>
          <p:cNvPr id="48" name="Text Box 22"/>
          <p:cNvSpPr txBox="1">
            <a:spLocks noChangeArrowheads="1"/>
          </p:cNvSpPr>
          <p:nvPr/>
        </p:nvSpPr>
        <p:spPr bwMode="auto">
          <a:xfrm>
            <a:off x="5993337" y="2756904"/>
            <a:ext cx="238132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zh-CN" sz="1600" dirty="0">
                <a:solidFill>
                  <a:schemeClr val="accent4">
                    <a:lumMod val="40000"/>
                    <a:lumOff val="60000"/>
                  </a:schemeClr>
                </a:solidFill>
                <a:latin typeface="微软雅黑" panose="020B0503020204020204" pitchFamily="34" charset="-122"/>
                <a:ea typeface="微软雅黑" panose="020B0503020204020204" pitchFamily="34" charset="-122"/>
              </a:rPr>
              <a:t>在出现事件时尽可能快的恢复服务正常运行，避免其造成业务中断并把对业务的影响降到最低，以确保服务质量和可用性满足</a:t>
            </a:r>
            <a:r>
              <a:rPr lang="en-US" altLang="zh-CN" sz="1600" dirty="0" smtClean="0">
                <a:solidFill>
                  <a:schemeClr val="accent4">
                    <a:lumMod val="40000"/>
                    <a:lumOff val="60000"/>
                  </a:schemeClr>
                </a:solidFill>
                <a:latin typeface="微软雅黑" panose="020B0503020204020204" pitchFamily="34" charset="-122"/>
                <a:ea typeface="微软雅黑" panose="020B0503020204020204" pitchFamily="34" charset="-122"/>
              </a:rPr>
              <a:t>SLA(</a:t>
            </a:r>
            <a:r>
              <a:rPr lang="zh-CN" altLang="en-US" sz="1600" dirty="0" smtClean="0">
                <a:solidFill>
                  <a:schemeClr val="accent4">
                    <a:lumMod val="40000"/>
                    <a:lumOff val="60000"/>
                  </a:schemeClr>
                </a:solidFill>
                <a:latin typeface="微软雅黑" panose="020B0503020204020204" pitchFamily="34" charset="-122"/>
                <a:ea typeface="微软雅黑" panose="020B0503020204020204" pitchFamily="34" charset="-122"/>
              </a:rPr>
              <a:t>服务保障协议）</a:t>
            </a:r>
            <a:r>
              <a:rPr lang="zh-CN" altLang="zh-CN" sz="1600" dirty="0" smtClean="0">
                <a:solidFill>
                  <a:schemeClr val="accent4">
                    <a:lumMod val="40000"/>
                    <a:lumOff val="60000"/>
                  </a:schemeClr>
                </a:solidFill>
                <a:latin typeface="微软雅黑" panose="020B0503020204020204" pitchFamily="34" charset="-122"/>
                <a:ea typeface="微软雅黑" panose="020B0503020204020204" pitchFamily="34" charset="-122"/>
              </a:rPr>
              <a:t>或</a:t>
            </a:r>
            <a:r>
              <a:rPr lang="en-US" altLang="zh-CN" sz="1600" dirty="0" smtClean="0">
                <a:solidFill>
                  <a:schemeClr val="accent4">
                    <a:lumMod val="40000"/>
                    <a:lumOff val="60000"/>
                  </a:schemeClr>
                </a:solidFill>
                <a:latin typeface="微软雅黑" panose="020B0503020204020204" pitchFamily="34" charset="-122"/>
                <a:ea typeface="微软雅黑" panose="020B0503020204020204" pitchFamily="34" charset="-122"/>
              </a:rPr>
              <a:t>OLA</a:t>
            </a:r>
            <a:r>
              <a:rPr lang="zh-CN" altLang="en-US" sz="1600" dirty="0" smtClean="0">
                <a:solidFill>
                  <a:schemeClr val="accent4">
                    <a:lumMod val="40000"/>
                    <a:lumOff val="60000"/>
                  </a:schemeClr>
                </a:solidFill>
                <a:latin typeface="微软雅黑" panose="020B0503020204020204" pitchFamily="34" charset="-122"/>
                <a:ea typeface="微软雅黑" panose="020B0503020204020204" pitchFamily="34" charset="-122"/>
              </a:rPr>
              <a:t>（操作水平协议）</a:t>
            </a:r>
            <a:r>
              <a:rPr lang="zh-CN" altLang="zh-CN" sz="1600" dirty="0" smtClean="0">
                <a:solidFill>
                  <a:schemeClr val="accent4">
                    <a:lumMod val="40000"/>
                    <a:lumOff val="60000"/>
                  </a:schemeClr>
                </a:solidFill>
                <a:latin typeface="微软雅黑" panose="020B0503020204020204" pitchFamily="34" charset="-122"/>
                <a:ea typeface="微软雅黑" panose="020B0503020204020204" pitchFamily="34" charset="-122"/>
              </a:rPr>
              <a:t>中</a:t>
            </a:r>
            <a:r>
              <a:rPr lang="zh-CN" altLang="zh-CN" sz="1600" dirty="0">
                <a:solidFill>
                  <a:schemeClr val="accent4">
                    <a:lumMod val="40000"/>
                    <a:lumOff val="60000"/>
                  </a:schemeClr>
                </a:solidFill>
                <a:latin typeface="微软雅黑" panose="020B0503020204020204" pitchFamily="34" charset="-122"/>
                <a:ea typeface="微软雅黑" panose="020B0503020204020204" pitchFamily="34" charset="-122"/>
              </a:rPr>
              <a:t>定义的正常服务级别。</a:t>
            </a:r>
            <a:endParaRPr lang="en-US" altLang="zh-CN" sz="1600" dirty="0">
              <a:solidFill>
                <a:schemeClr val="accent4">
                  <a:lumMod val="40000"/>
                  <a:lumOff val="6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519113" y="765175"/>
            <a:ext cx="3908871"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smtClean="0">
                <a:solidFill>
                  <a:srgbClr val="C00000"/>
                </a:solidFill>
                <a:latin typeface="微软雅黑" panose="020B0503020204020204" pitchFamily="34" charset="-122"/>
                <a:ea typeface="微软雅黑" panose="020B0503020204020204" pitchFamily="34" charset="-122"/>
              </a:rPr>
              <a:t>事件的分类</a:t>
            </a:r>
            <a:endParaRPr lang="zh-CN" altLang="en-US" sz="2800" dirty="0" smtClean="0">
              <a:solidFill>
                <a:srgbClr val="C00000"/>
              </a:solidFill>
              <a:latin typeface="微软雅黑" panose="020B0503020204020204" pitchFamily="34" charset="-122"/>
              <a:ea typeface="微软雅黑" panose="020B0503020204020204" pitchFamily="34" charset="-122"/>
            </a:endParaRPr>
          </a:p>
        </p:txBody>
      </p:sp>
      <p:sp>
        <p:nvSpPr>
          <p:cNvPr id="3" name="矩形 2"/>
          <p:cNvSpPr/>
          <p:nvPr/>
        </p:nvSpPr>
        <p:spPr>
          <a:xfrm>
            <a:off x="1175102" y="1330833"/>
            <a:ext cx="9560539" cy="3831818"/>
          </a:xfrm>
          <a:prstGeom prst="rect">
            <a:avLst/>
          </a:prstGeom>
          <a:solidFill>
            <a:schemeClr val="tx2">
              <a:lumMod val="60000"/>
              <a:lumOff val="40000"/>
            </a:schemeClr>
          </a:solidFill>
          <a:ln>
            <a:noFill/>
            <a:prstDash val="sysDash"/>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3"/>
          </a:lnRef>
          <a:fillRef idx="1">
            <a:schemeClr val="lt1"/>
          </a:fillRef>
          <a:effectRef idx="0">
            <a:schemeClr val="accent3"/>
          </a:effectRef>
          <a:fontRef idx="minor">
            <a:schemeClr val="dk1"/>
          </a:fontRef>
        </p:style>
        <p:txBody>
          <a:bodyPr wrap="square">
            <a:spAutoFit/>
          </a:bodyPr>
          <a:lstStyle/>
          <a:p>
            <a:pPr fontAlgn="auto">
              <a:lnSpc>
                <a:spcPct val="150000"/>
              </a:lnSpc>
              <a:spcBef>
                <a:spcPts val="0"/>
              </a:spcBef>
              <a:spcAft>
                <a:spcPts val="0"/>
              </a:spcAft>
              <a:defRPr/>
            </a:pPr>
            <a:r>
              <a:rPr lang="zh-CN" altLang="zh-CN" dirty="0">
                <a:latin typeface="微软雅黑" panose="020B0503020204020204" pitchFamily="34" charset="-122"/>
                <a:ea typeface="微软雅黑" panose="020B0503020204020204" pitchFamily="34" charset="-122"/>
              </a:rPr>
              <a:t>按照基础设施运维的职责和工作内容，</a:t>
            </a:r>
            <a:r>
              <a:rPr lang="zh-CN" altLang="en-US" dirty="0">
                <a:latin typeface="微软雅黑" panose="020B0503020204020204" pitchFamily="34" charset="-122"/>
                <a:ea typeface="微软雅黑" panose="020B0503020204020204" pitchFamily="34" charset="-122"/>
              </a:rPr>
              <a:t>通常根据故障种类及</a:t>
            </a:r>
            <a:r>
              <a:rPr lang="zh-CN" altLang="en-US" dirty="0" smtClean="0">
                <a:latin typeface="微软雅黑" panose="020B0503020204020204" pitchFamily="34" charset="-122"/>
                <a:ea typeface="微软雅黑" panose="020B0503020204020204" pitchFamily="34" charset="-122"/>
              </a:rPr>
              <a:t>事件等级方法</a:t>
            </a:r>
            <a:r>
              <a:rPr lang="zh-CN" altLang="en-US" dirty="0">
                <a:latin typeface="微软雅黑" panose="020B0503020204020204" pitchFamily="34" charset="-122"/>
                <a:ea typeface="微软雅黑" panose="020B0503020204020204" pitchFamily="34" charset="-122"/>
              </a:rPr>
              <a:t>对基础设施类事件进行分类</a:t>
            </a:r>
            <a:r>
              <a:rPr lang="zh-CN"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供配电系统事件</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制冷系统事件；</a:t>
            </a:r>
            <a:endParaRPr lang="en-US" altLang="zh-CN"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物理环境事件；</a:t>
            </a:r>
            <a:endParaRPr lang="en-US" altLang="zh-CN"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监控系统事件；</a:t>
            </a:r>
            <a:endParaRPr lang="en-US" altLang="zh-CN"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dirty="0">
                <a:latin typeface="微软雅黑" panose="020B0503020204020204" pitchFamily="34" charset="-122"/>
                <a:ea typeface="微软雅黑" panose="020B0503020204020204" pitchFamily="34" charset="-122"/>
              </a:rPr>
              <a:t>自然灾害等</a:t>
            </a:r>
            <a:endParaRPr lang="en-US" altLang="zh-CN" dirty="0">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r>
              <a:rPr lang="zh-CN" altLang="zh-CN" dirty="0">
                <a:latin typeface="微软雅黑" panose="020B0503020204020204" pitchFamily="34" charset="-122"/>
                <a:ea typeface="微软雅黑" panose="020B0503020204020204" pitchFamily="34" charset="-122"/>
              </a:rPr>
              <a:t>分类的目的</a:t>
            </a:r>
            <a:r>
              <a:rPr lang="zh-CN" altLang="zh-CN" dirty="0" smtClean="0">
                <a:latin typeface="微软雅黑" panose="020B0503020204020204" pitchFamily="34" charset="-122"/>
                <a:ea typeface="微软雅黑" panose="020B0503020204020204" pitchFamily="34" charset="-122"/>
              </a:rPr>
              <a:t>是</a:t>
            </a:r>
            <a:r>
              <a:rPr lang="zh-CN" altLang="en-US" dirty="0" smtClean="0">
                <a:latin typeface="微软雅黑" panose="020B0503020204020204" pitchFamily="34" charset="-122"/>
                <a:ea typeface="微软雅黑" panose="020B0503020204020204" pitchFamily="34" charset="-122"/>
              </a:rPr>
              <a:t>为</a:t>
            </a:r>
            <a:r>
              <a:rPr lang="zh-CN" altLang="zh-CN" dirty="0" smtClean="0">
                <a:latin typeface="微软雅黑" panose="020B0503020204020204" pitchFamily="34" charset="-122"/>
                <a:ea typeface="微软雅黑" panose="020B0503020204020204" pitchFamily="34" charset="-122"/>
              </a:rPr>
              <a:t>确定</a:t>
            </a:r>
            <a:r>
              <a:rPr lang="zh-CN" altLang="zh-CN" dirty="0">
                <a:latin typeface="微软雅黑" panose="020B0503020204020204" pitchFamily="34" charset="-122"/>
                <a:ea typeface="微软雅黑" panose="020B0503020204020204" pitchFamily="34" charset="-122"/>
              </a:rPr>
              <a:t>事件的</a:t>
            </a:r>
            <a:r>
              <a:rPr lang="zh-CN" altLang="zh-CN" dirty="0" smtClean="0">
                <a:latin typeface="微软雅黑" panose="020B0503020204020204" pitchFamily="34" charset="-122"/>
                <a:ea typeface="微软雅黑" panose="020B0503020204020204" pitchFamily="34" charset="-122"/>
              </a:rPr>
              <a:t>来源</a:t>
            </a:r>
            <a:r>
              <a:rPr lang="zh-CN" altLang="en-US" dirty="0" smtClean="0">
                <a:latin typeface="微软雅黑" panose="020B0503020204020204" pitchFamily="34" charset="-122"/>
                <a:ea typeface="微软雅黑" panose="020B0503020204020204" pitchFamily="34" charset="-122"/>
              </a:rPr>
              <a:t>以便</a:t>
            </a:r>
            <a:r>
              <a:rPr lang="zh-CN" altLang="zh-CN" dirty="0" smtClean="0">
                <a:latin typeface="微软雅黑" panose="020B0503020204020204" pitchFamily="34" charset="-122"/>
                <a:ea typeface="微软雅黑" panose="020B0503020204020204" pitchFamily="34" charset="-122"/>
              </a:rPr>
              <a:t>采取</a:t>
            </a:r>
            <a:r>
              <a:rPr lang="zh-CN" altLang="zh-CN" dirty="0">
                <a:latin typeface="微软雅黑" panose="020B0503020204020204" pitchFamily="34" charset="-122"/>
                <a:ea typeface="微软雅黑" panose="020B0503020204020204" pitchFamily="34" charset="-122"/>
              </a:rPr>
              <a:t>相应行动，尽可能快的恢复用户的正常工作，尽可能避免或减少事件</a:t>
            </a:r>
            <a:r>
              <a:rPr lang="zh-CN" altLang="zh-CN" dirty="0" smtClean="0">
                <a:latin typeface="微软雅黑" panose="020B0503020204020204" pitchFamily="34" charset="-122"/>
                <a:ea typeface="微软雅黑" panose="020B0503020204020204" pitchFamily="34" charset="-122"/>
              </a:rPr>
              <a:t>对</a:t>
            </a:r>
            <a:r>
              <a:rPr lang="zh-CN" altLang="en-US" dirty="0" smtClean="0">
                <a:latin typeface="微软雅黑" panose="020B0503020204020204" pitchFamily="34" charset="-122"/>
                <a:ea typeface="微软雅黑" panose="020B0503020204020204" pitchFamily="34" charset="-122"/>
              </a:rPr>
              <a:t>进驻客户</a:t>
            </a:r>
            <a:r>
              <a:rPr lang="zh-CN" altLang="zh-CN" dirty="0" smtClean="0">
                <a:latin typeface="微软雅黑" panose="020B0503020204020204" pitchFamily="34" charset="-122"/>
                <a:ea typeface="微软雅黑" panose="020B0503020204020204" pitchFamily="34" charset="-122"/>
              </a:rPr>
              <a:t>服务</a:t>
            </a:r>
            <a:r>
              <a:rPr lang="zh-CN" altLang="zh-CN" dirty="0">
                <a:latin typeface="微软雅黑" panose="020B0503020204020204" pitchFamily="34" charset="-122"/>
                <a:ea typeface="微软雅黑" panose="020B0503020204020204" pitchFamily="34" charset="-122"/>
              </a:rPr>
              <a:t>质量的影响</a:t>
            </a:r>
            <a:endParaRPr lang="zh-CN" altLang="en-US"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8401649" y="4449712"/>
            <a:ext cx="3564464" cy="2408288"/>
            <a:chOff x="3689573" y="989327"/>
            <a:chExt cx="4812854" cy="2952770"/>
          </a:xfrm>
        </p:grpSpPr>
        <p:sp>
          <p:nvSpPr>
            <p:cNvPr id="5" name="等腰三角形 4"/>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等腰三角形 5"/>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6"/>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椭圆 16"/>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2"/>
          <p:cNvSpPr>
            <a:spLocks noChangeArrowheads="1"/>
          </p:cNvSpPr>
          <p:nvPr/>
        </p:nvSpPr>
        <p:spPr bwMode="auto">
          <a:xfrm>
            <a:off x="971550" y="1301750"/>
            <a:ext cx="7200900"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通过对事件进行分级，确定事件处理的优先级别，保障在多事件并发情况下那些最重要、最紧急的事件能够优先得到处理。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3" name="Group 2"/>
          <p:cNvGrpSpPr/>
          <p:nvPr/>
        </p:nvGrpSpPr>
        <p:grpSpPr bwMode="auto">
          <a:xfrm>
            <a:off x="2046288" y="2847975"/>
            <a:ext cx="5257800" cy="2895600"/>
            <a:chOff x="1443" y="1680"/>
            <a:chExt cx="2706" cy="1854"/>
          </a:xfrm>
        </p:grpSpPr>
        <p:sp>
          <p:nvSpPr>
            <p:cNvPr id="4" name="Freeform 3"/>
            <p:cNvSpPr/>
            <p:nvPr/>
          </p:nvSpPr>
          <p:spPr bwMode="gray">
            <a:xfrm>
              <a:off x="1851" y="2634"/>
              <a:ext cx="2298" cy="900"/>
            </a:xfrm>
            <a:custGeom>
              <a:avLst/>
              <a:gdLst>
                <a:gd name="T0" fmla="*/ 531 w 2298"/>
                <a:gd name="T1" fmla="*/ 361 h 900"/>
                <a:gd name="T2" fmla="*/ 999 w 2298"/>
                <a:gd name="T3" fmla="*/ 406 h 900"/>
                <a:gd name="T4" fmla="*/ 1547 w 2298"/>
                <a:gd name="T5" fmla="*/ 188 h 900"/>
                <a:gd name="T6" fmla="*/ 1325 w 2298"/>
                <a:gd name="T7" fmla="*/ 131 h 900"/>
                <a:gd name="T8" fmla="*/ 2005 w 2298"/>
                <a:gd name="T9" fmla="*/ 0 h 900"/>
                <a:gd name="T10" fmla="*/ 2298 w 2298"/>
                <a:gd name="T11" fmla="*/ 425 h 900"/>
                <a:gd name="T12" fmla="*/ 2054 w 2298"/>
                <a:gd name="T13" fmla="*/ 340 h 900"/>
                <a:gd name="T14" fmla="*/ 1120 w 2298"/>
                <a:gd name="T15" fmla="*/ 816 h 900"/>
                <a:gd name="T16" fmla="*/ 0 w 2298"/>
                <a:gd name="T17" fmla="*/ 608 h 900"/>
                <a:gd name="T18" fmla="*/ 401 w 2298"/>
                <a:gd name="T19" fmla="*/ 633 h 900"/>
                <a:gd name="T20" fmla="*/ 531 w 2298"/>
                <a:gd name="T21" fmla="*/ 361 h 9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98"/>
                <a:gd name="T34" fmla="*/ 0 h 900"/>
                <a:gd name="T35" fmla="*/ 2298 w 2298"/>
                <a:gd name="T36" fmla="*/ 900 h 9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98" h="900">
                  <a:moveTo>
                    <a:pt x="531" y="361"/>
                  </a:moveTo>
                  <a:cubicBezTo>
                    <a:pt x="623" y="386"/>
                    <a:pt x="670" y="427"/>
                    <a:pt x="999" y="406"/>
                  </a:cubicBezTo>
                  <a:cubicBezTo>
                    <a:pt x="1329" y="385"/>
                    <a:pt x="1493" y="233"/>
                    <a:pt x="1547" y="188"/>
                  </a:cubicBezTo>
                  <a:lnTo>
                    <a:pt x="1325" y="131"/>
                  </a:lnTo>
                  <a:lnTo>
                    <a:pt x="2005" y="0"/>
                  </a:lnTo>
                  <a:lnTo>
                    <a:pt x="2298" y="425"/>
                  </a:lnTo>
                  <a:lnTo>
                    <a:pt x="2054" y="340"/>
                  </a:lnTo>
                  <a:cubicBezTo>
                    <a:pt x="1934" y="456"/>
                    <a:pt x="1774" y="732"/>
                    <a:pt x="1120" y="816"/>
                  </a:cubicBezTo>
                  <a:cubicBezTo>
                    <a:pt x="466" y="900"/>
                    <a:pt x="119" y="633"/>
                    <a:pt x="0" y="608"/>
                  </a:cubicBezTo>
                  <a:lnTo>
                    <a:pt x="401" y="633"/>
                  </a:lnTo>
                  <a:lnTo>
                    <a:pt x="531" y="361"/>
                  </a:lnTo>
                  <a:close/>
                </a:path>
              </a:pathLst>
            </a:custGeom>
            <a:solidFill>
              <a:srgbClr val="C0C0C0">
                <a:alpha val="58038"/>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5" name="Freeform 4"/>
            <p:cNvSpPr/>
            <p:nvPr/>
          </p:nvSpPr>
          <p:spPr bwMode="gray">
            <a:xfrm>
              <a:off x="2281" y="1680"/>
              <a:ext cx="1863" cy="1144"/>
            </a:xfrm>
            <a:custGeom>
              <a:avLst/>
              <a:gdLst>
                <a:gd name="T0" fmla="*/ 474 w 1863"/>
                <a:gd name="T1" fmla="*/ 211 h 1144"/>
                <a:gd name="T2" fmla="*/ 463 w 1863"/>
                <a:gd name="T3" fmla="*/ 0 h 1144"/>
                <a:gd name="T4" fmla="*/ 0 w 1863"/>
                <a:gd name="T5" fmla="*/ 404 h 1144"/>
                <a:gd name="T6" fmla="*/ 498 w 1863"/>
                <a:gd name="T7" fmla="*/ 815 h 1144"/>
                <a:gd name="T8" fmla="*/ 490 w 1863"/>
                <a:gd name="T9" fmla="*/ 580 h 1144"/>
                <a:gd name="T10" fmla="*/ 1020 w 1863"/>
                <a:gd name="T11" fmla="*/ 663 h 1144"/>
                <a:gd name="T12" fmla="*/ 1200 w 1863"/>
                <a:gd name="T13" fmla="*/ 982 h 1144"/>
                <a:gd name="T14" fmla="*/ 1608 w 1863"/>
                <a:gd name="T15" fmla="*/ 911 h 1144"/>
                <a:gd name="T16" fmla="*/ 1762 w 1863"/>
                <a:gd name="T17" fmla="*/ 1144 h 1144"/>
                <a:gd name="T18" fmla="*/ 1739 w 1863"/>
                <a:gd name="T19" fmla="*/ 701 h 1144"/>
                <a:gd name="T20" fmla="*/ 1196 w 1863"/>
                <a:gd name="T21" fmla="*/ 296 h 1144"/>
                <a:gd name="T22" fmla="*/ 474 w 1863"/>
                <a:gd name="T23" fmla="*/ 211 h 11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63"/>
                <a:gd name="T37" fmla="*/ 0 h 1144"/>
                <a:gd name="T38" fmla="*/ 1863 w 1863"/>
                <a:gd name="T39" fmla="*/ 1144 h 11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63" h="1144">
                  <a:moveTo>
                    <a:pt x="474" y="211"/>
                  </a:moveTo>
                  <a:lnTo>
                    <a:pt x="463" y="0"/>
                  </a:lnTo>
                  <a:lnTo>
                    <a:pt x="0" y="404"/>
                  </a:lnTo>
                  <a:lnTo>
                    <a:pt x="498" y="815"/>
                  </a:lnTo>
                  <a:lnTo>
                    <a:pt x="490" y="580"/>
                  </a:lnTo>
                  <a:cubicBezTo>
                    <a:pt x="577" y="555"/>
                    <a:pt x="902" y="596"/>
                    <a:pt x="1020" y="663"/>
                  </a:cubicBezTo>
                  <a:cubicBezTo>
                    <a:pt x="1239" y="776"/>
                    <a:pt x="1189" y="964"/>
                    <a:pt x="1200" y="982"/>
                  </a:cubicBezTo>
                  <a:lnTo>
                    <a:pt x="1608" y="911"/>
                  </a:lnTo>
                  <a:lnTo>
                    <a:pt x="1762" y="1144"/>
                  </a:lnTo>
                  <a:cubicBezTo>
                    <a:pt x="1783" y="1109"/>
                    <a:pt x="1863" y="914"/>
                    <a:pt x="1739" y="701"/>
                  </a:cubicBezTo>
                  <a:cubicBezTo>
                    <a:pt x="1615" y="488"/>
                    <a:pt x="1492" y="406"/>
                    <a:pt x="1196" y="296"/>
                  </a:cubicBezTo>
                  <a:cubicBezTo>
                    <a:pt x="900" y="186"/>
                    <a:pt x="474" y="211"/>
                    <a:pt x="474" y="211"/>
                  </a:cubicBezTo>
                  <a:close/>
                </a:path>
              </a:pathLst>
            </a:custGeom>
            <a:solidFill>
              <a:srgbClr val="C0C0C0">
                <a:alpha val="58038"/>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sp>
          <p:nvSpPr>
            <p:cNvPr id="6" name="Freeform 5"/>
            <p:cNvSpPr/>
            <p:nvPr/>
          </p:nvSpPr>
          <p:spPr bwMode="gray">
            <a:xfrm>
              <a:off x="1443" y="1934"/>
              <a:ext cx="1018" cy="1289"/>
            </a:xfrm>
            <a:custGeom>
              <a:avLst/>
              <a:gdLst>
                <a:gd name="T0" fmla="*/ 0 w 1018"/>
                <a:gd name="T1" fmla="*/ 1220 h 1289"/>
                <a:gd name="T2" fmla="*/ 774 w 1018"/>
                <a:gd name="T3" fmla="*/ 1289 h 1289"/>
                <a:gd name="T4" fmla="*/ 966 w 1018"/>
                <a:gd name="T5" fmla="*/ 866 h 1289"/>
                <a:gd name="T6" fmla="*/ 733 w 1018"/>
                <a:gd name="T7" fmla="*/ 935 h 1289"/>
                <a:gd name="T8" fmla="*/ 602 w 1018"/>
                <a:gd name="T9" fmla="*/ 629 h 1289"/>
                <a:gd name="T10" fmla="*/ 1018 w 1018"/>
                <a:gd name="T11" fmla="*/ 346 h 1289"/>
                <a:gd name="T12" fmla="*/ 777 w 1018"/>
                <a:gd name="T13" fmla="*/ 156 h 1289"/>
                <a:gd name="T14" fmla="*/ 976 w 1018"/>
                <a:gd name="T15" fmla="*/ 0 h 1289"/>
                <a:gd name="T16" fmla="*/ 346 w 1018"/>
                <a:gd name="T17" fmla="*/ 233 h 1289"/>
                <a:gd name="T18" fmla="*/ 21 w 1018"/>
                <a:gd name="T19" fmla="*/ 669 h 1289"/>
                <a:gd name="T20" fmla="*/ 209 w 1018"/>
                <a:gd name="T21" fmla="*/ 1139 h 1289"/>
                <a:gd name="T22" fmla="*/ 0 w 1018"/>
                <a:gd name="T23" fmla="*/ 1220 h 12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018"/>
                <a:gd name="T37" fmla="*/ 0 h 1289"/>
                <a:gd name="T38" fmla="*/ 1018 w 1018"/>
                <a:gd name="T39" fmla="*/ 1289 h 12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018" h="1289">
                  <a:moveTo>
                    <a:pt x="0" y="1220"/>
                  </a:moveTo>
                  <a:lnTo>
                    <a:pt x="774" y="1289"/>
                  </a:lnTo>
                  <a:lnTo>
                    <a:pt x="966" y="866"/>
                  </a:lnTo>
                  <a:lnTo>
                    <a:pt x="733" y="935"/>
                  </a:lnTo>
                  <a:cubicBezTo>
                    <a:pt x="672" y="896"/>
                    <a:pt x="552" y="799"/>
                    <a:pt x="602" y="629"/>
                  </a:cubicBezTo>
                  <a:cubicBezTo>
                    <a:pt x="653" y="458"/>
                    <a:pt x="984" y="345"/>
                    <a:pt x="1018" y="346"/>
                  </a:cubicBezTo>
                  <a:lnTo>
                    <a:pt x="777" y="156"/>
                  </a:lnTo>
                  <a:lnTo>
                    <a:pt x="976" y="0"/>
                  </a:lnTo>
                  <a:cubicBezTo>
                    <a:pt x="727" y="41"/>
                    <a:pt x="502" y="123"/>
                    <a:pt x="346" y="233"/>
                  </a:cubicBezTo>
                  <a:cubicBezTo>
                    <a:pt x="189" y="343"/>
                    <a:pt x="44" y="517"/>
                    <a:pt x="21" y="669"/>
                  </a:cubicBezTo>
                  <a:cubicBezTo>
                    <a:pt x="7" y="814"/>
                    <a:pt x="62" y="1010"/>
                    <a:pt x="209" y="1139"/>
                  </a:cubicBezTo>
                  <a:lnTo>
                    <a:pt x="0" y="1220"/>
                  </a:lnTo>
                  <a:close/>
                </a:path>
              </a:pathLst>
            </a:custGeom>
            <a:solidFill>
              <a:srgbClr val="C0C0C0">
                <a:alpha val="58038"/>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solidFill>
              </a:endParaRPr>
            </a:p>
          </p:txBody>
        </p:sp>
      </p:grpSp>
      <p:grpSp>
        <p:nvGrpSpPr>
          <p:cNvPr id="7" name="Group 7"/>
          <p:cNvGrpSpPr/>
          <p:nvPr/>
        </p:nvGrpSpPr>
        <p:grpSpPr bwMode="auto">
          <a:xfrm>
            <a:off x="1970088" y="2771775"/>
            <a:ext cx="5334000" cy="2819400"/>
            <a:chOff x="1443" y="1680"/>
            <a:chExt cx="2706" cy="1854"/>
          </a:xfrm>
        </p:grpSpPr>
        <p:sp>
          <p:nvSpPr>
            <p:cNvPr id="8" name="Freeform 8"/>
            <p:cNvSpPr/>
            <p:nvPr/>
          </p:nvSpPr>
          <p:spPr bwMode="gray">
            <a:xfrm>
              <a:off x="1851" y="2634"/>
              <a:ext cx="2298" cy="900"/>
            </a:xfrm>
            <a:custGeom>
              <a:avLst/>
              <a:gdLst/>
              <a:ahLst/>
              <a:cxnLst>
                <a:cxn ang="0">
                  <a:pos x="531" y="361"/>
                </a:cxn>
                <a:cxn ang="0">
                  <a:pos x="999" y="406"/>
                </a:cxn>
                <a:cxn ang="0">
                  <a:pos x="1547" y="188"/>
                </a:cxn>
                <a:cxn ang="0">
                  <a:pos x="1325" y="131"/>
                </a:cxn>
                <a:cxn ang="0">
                  <a:pos x="2005" y="0"/>
                </a:cxn>
                <a:cxn ang="0">
                  <a:pos x="2298" y="425"/>
                </a:cxn>
                <a:cxn ang="0">
                  <a:pos x="2054" y="340"/>
                </a:cxn>
                <a:cxn ang="0">
                  <a:pos x="1120" y="816"/>
                </a:cxn>
                <a:cxn ang="0">
                  <a:pos x="0" y="608"/>
                </a:cxn>
                <a:cxn ang="0">
                  <a:pos x="401" y="633"/>
                </a:cxn>
                <a:cxn ang="0">
                  <a:pos x="531" y="361"/>
                </a:cxn>
              </a:cxnLst>
              <a:rect l="0" t="0" r="r" b="b"/>
              <a:pathLst>
                <a:path w="2298" h="900">
                  <a:moveTo>
                    <a:pt x="531" y="361"/>
                  </a:moveTo>
                  <a:cubicBezTo>
                    <a:pt x="623" y="386"/>
                    <a:pt x="670" y="427"/>
                    <a:pt x="999" y="406"/>
                  </a:cubicBezTo>
                  <a:cubicBezTo>
                    <a:pt x="1329" y="385"/>
                    <a:pt x="1493" y="233"/>
                    <a:pt x="1547" y="188"/>
                  </a:cubicBezTo>
                  <a:lnTo>
                    <a:pt x="1325" y="131"/>
                  </a:lnTo>
                  <a:lnTo>
                    <a:pt x="2005" y="0"/>
                  </a:lnTo>
                  <a:lnTo>
                    <a:pt x="2298" y="425"/>
                  </a:lnTo>
                  <a:lnTo>
                    <a:pt x="2054" y="340"/>
                  </a:lnTo>
                  <a:cubicBezTo>
                    <a:pt x="1934" y="456"/>
                    <a:pt x="1774" y="732"/>
                    <a:pt x="1120" y="816"/>
                  </a:cubicBezTo>
                  <a:cubicBezTo>
                    <a:pt x="466" y="900"/>
                    <a:pt x="119" y="633"/>
                    <a:pt x="0" y="608"/>
                  </a:cubicBezTo>
                  <a:lnTo>
                    <a:pt x="401" y="633"/>
                  </a:lnTo>
                  <a:lnTo>
                    <a:pt x="531" y="361"/>
                  </a:lnTo>
                  <a:close/>
                </a:path>
              </a:pathLst>
            </a:custGeom>
            <a:gradFill rotWithShape="1">
              <a:gsLst>
                <a:gs pos="0">
                  <a:schemeClr val="accent1">
                    <a:gamma/>
                    <a:shade val="46275"/>
                    <a:invGamma/>
                  </a:schemeClr>
                </a:gs>
                <a:gs pos="100000">
                  <a:schemeClr val="accent1"/>
                </a:gs>
              </a:gsLst>
              <a:lin ang="0" scaled="1"/>
            </a:gradFill>
            <a:ln w="9525">
              <a:noFill/>
              <a:round/>
            </a:ln>
            <a:effectLst/>
          </p:spPr>
          <p:txBody>
            <a:bodyPr/>
            <a:lstStyle/>
            <a:p>
              <a:pPr>
                <a:defRPr/>
              </a:pPr>
              <a:endParaRPr lang="zh-CN" altLang="en-US">
                <a:solidFill>
                  <a:schemeClr val="bg1"/>
                </a:solidFill>
              </a:endParaRPr>
            </a:p>
          </p:txBody>
        </p:sp>
        <p:sp>
          <p:nvSpPr>
            <p:cNvPr id="9" name="Freeform 9"/>
            <p:cNvSpPr/>
            <p:nvPr/>
          </p:nvSpPr>
          <p:spPr bwMode="gray">
            <a:xfrm>
              <a:off x="2281" y="1680"/>
              <a:ext cx="1863" cy="1144"/>
            </a:xfrm>
            <a:custGeom>
              <a:avLst/>
              <a:gdLst/>
              <a:ahLst/>
              <a:cxnLst>
                <a:cxn ang="0">
                  <a:pos x="474" y="211"/>
                </a:cxn>
                <a:cxn ang="0">
                  <a:pos x="463" y="0"/>
                </a:cxn>
                <a:cxn ang="0">
                  <a:pos x="0" y="404"/>
                </a:cxn>
                <a:cxn ang="0">
                  <a:pos x="498" y="815"/>
                </a:cxn>
                <a:cxn ang="0">
                  <a:pos x="490" y="580"/>
                </a:cxn>
                <a:cxn ang="0">
                  <a:pos x="1020" y="663"/>
                </a:cxn>
                <a:cxn ang="0">
                  <a:pos x="1200" y="982"/>
                </a:cxn>
                <a:cxn ang="0">
                  <a:pos x="1608" y="911"/>
                </a:cxn>
                <a:cxn ang="0">
                  <a:pos x="1762" y="1144"/>
                </a:cxn>
                <a:cxn ang="0">
                  <a:pos x="1739" y="701"/>
                </a:cxn>
                <a:cxn ang="0">
                  <a:pos x="1196" y="296"/>
                </a:cxn>
                <a:cxn ang="0">
                  <a:pos x="474" y="211"/>
                </a:cxn>
              </a:cxnLst>
              <a:rect l="0" t="0" r="r" b="b"/>
              <a:pathLst>
                <a:path w="1863" h="1144">
                  <a:moveTo>
                    <a:pt x="474" y="211"/>
                  </a:moveTo>
                  <a:lnTo>
                    <a:pt x="463" y="0"/>
                  </a:lnTo>
                  <a:lnTo>
                    <a:pt x="0" y="404"/>
                  </a:lnTo>
                  <a:lnTo>
                    <a:pt x="498" y="815"/>
                  </a:lnTo>
                  <a:lnTo>
                    <a:pt x="490" y="580"/>
                  </a:lnTo>
                  <a:cubicBezTo>
                    <a:pt x="577" y="555"/>
                    <a:pt x="902" y="596"/>
                    <a:pt x="1020" y="663"/>
                  </a:cubicBezTo>
                  <a:cubicBezTo>
                    <a:pt x="1239" y="776"/>
                    <a:pt x="1189" y="964"/>
                    <a:pt x="1200" y="982"/>
                  </a:cubicBezTo>
                  <a:lnTo>
                    <a:pt x="1608" y="911"/>
                  </a:lnTo>
                  <a:lnTo>
                    <a:pt x="1762" y="1144"/>
                  </a:lnTo>
                  <a:cubicBezTo>
                    <a:pt x="1783" y="1109"/>
                    <a:pt x="1863" y="914"/>
                    <a:pt x="1739" y="701"/>
                  </a:cubicBezTo>
                  <a:cubicBezTo>
                    <a:pt x="1615" y="488"/>
                    <a:pt x="1492" y="406"/>
                    <a:pt x="1196" y="296"/>
                  </a:cubicBezTo>
                  <a:cubicBezTo>
                    <a:pt x="900" y="186"/>
                    <a:pt x="474" y="211"/>
                    <a:pt x="474" y="211"/>
                  </a:cubicBezTo>
                  <a:close/>
                </a:path>
              </a:pathLst>
            </a:custGeom>
            <a:gradFill rotWithShape="1">
              <a:gsLst>
                <a:gs pos="0">
                  <a:schemeClr val="folHlink"/>
                </a:gs>
                <a:gs pos="100000">
                  <a:schemeClr val="folHlink">
                    <a:gamma/>
                    <a:shade val="46275"/>
                    <a:invGamma/>
                  </a:schemeClr>
                </a:gs>
              </a:gsLst>
              <a:lin ang="5400000" scaled="1"/>
            </a:gradFill>
            <a:ln w="9525">
              <a:noFill/>
              <a:round/>
            </a:ln>
            <a:effectLst/>
          </p:spPr>
          <p:txBody>
            <a:bodyPr/>
            <a:lstStyle/>
            <a:p>
              <a:pPr>
                <a:defRPr/>
              </a:pPr>
              <a:endParaRPr lang="zh-CN" altLang="en-US">
                <a:solidFill>
                  <a:schemeClr val="bg1"/>
                </a:solidFill>
              </a:endParaRPr>
            </a:p>
          </p:txBody>
        </p:sp>
        <p:sp>
          <p:nvSpPr>
            <p:cNvPr id="10" name="Freeform 10"/>
            <p:cNvSpPr/>
            <p:nvPr/>
          </p:nvSpPr>
          <p:spPr bwMode="gray">
            <a:xfrm>
              <a:off x="1443" y="1934"/>
              <a:ext cx="1018" cy="1289"/>
            </a:xfrm>
            <a:custGeom>
              <a:avLst/>
              <a:gdLst/>
              <a:ahLst/>
              <a:cxnLst>
                <a:cxn ang="0">
                  <a:pos x="0" y="1220"/>
                </a:cxn>
                <a:cxn ang="0">
                  <a:pos x="774" y="1289"/>
                </a:cxn>
                <a:cxn ang="0">
                  <a:pos x="966" y="866"/>
                </a:cxn>
                <a:cxn ang="0">
                  <a:pos x="733" y="935"/>
                </a:cxn>
                <a:cxn ang="0">
                  <a:pos x="602" y="629"/>
                </a:cxn>
                <a:cxn ang="0">
                  <a:pos x="1018" y="346"/>
                </a:cxn>
                <a:cxn ang="0">
                  <a:pos x="777" y="156"/>
                </a:cxn>
                <a:cxn ang="0">
                  <a:pos x="976" y="0"/>
                </a:cxn>
                <a:cxn ang="0">
                  <a:pos x="346" y="233"/>
                </a:cxn>
                <a:cxn ang="0">
                  <a:pos x="21" y="669"/>
                </a:cxn>
                <a:cxn ang="0">
                  <a:pos x="209" y="1139"/>
                </a:cxn>
                <a:cxn ang="0">
                  <a:pos x="0" y="1220"/>
                </a:cxn>
              </a:cxnLst>
              <a:rect l="0" t="0" r="r" b="b"/>
              <a:pathLst>
                <a:path w="1018" h="1289">
                  <a:moveTo>
                    <a:pt x="0" y="1220"/>
                  </a:moveTo>
                  <a:lnTo>
                    <a:pt x="774" y="1289"/>
                  </a:lnTo>
                  <a:lnTo>
                    <a:pt x="966" y="866"/>
                  </a:lnTo>
                  <a:lnTo>
                    <a:pt x="733" y="935"/>
                  </a:lnTo>
                  <a:cubicBezTo>
                    <a:pt x="672" y="896"/>
                    <a:pt x="552" y="799"/>
                    <a:pt x="602" y="629"/>
                  </a:cubicBezTo>
                  <a:cubicBezTo>
                    <a:pt x="653" y="458"/>
                    <a:pt x="984" y="345"/>
                    <a:pt x="1018" y="346"/>
                  </a:cubicBezTo>
                  <a:lnTo>
                    <a:pt x="777" y="156"/>
                  </a:lnTo>
                  <a:lnTo>
                    <a:pt x="976" y="0"/>
                  </a:lnTo>
                  <a:cubicBezTo>
                    <a:pt x="727" y="41"/>
                    <a:pt x="502" y="123"/>
                    <a:pt x="346" y="233"/>
                  </a:cubicBezTo>
                  <a:cubicBezTo>
                    <a:pt x="189" y="343"/>
                    <a:pt x="44" y="517"/>
                    <a:pt x="21" y="669"/>
                  </a:cubicBezTo>
                  <a:cubicBezTo>
                    <a:pt x="7" y="814"/>
                    <a:pt x="62" y="1010"/>
                    <a:pt x="209" y="1139"/>
                  </a:cubicBezTo>
                  <a:lnTo>
                    <a:pt x="0" y="1220"/>
                  </a:lnTo>
                  <a:close/>
                </a:path>
              </a:pathLst>
            </a:custGeom>
            <a:gradFill rotWithShape="1">
              <a:gsLst>
                <a:gs pos="0">
                  <a:schemeClr val="hlink"/>
                </a:gs>
                <a:gs pos="100000">
                  <a:schemeClr val="hlink">
                    <a:gamma/>
                    <a:tint val="72549"/>
                    <a:invGamma/>
                  </a:schemeClr>
                </a:gs>
              </a:gsLst>
              <a:lin ang="5400000" scaled="1"/>
            </a:gradFill>
            <a:ln w="9525">
              <a:noFill/>
              <a:round/>
            </a:ln>
            <a:effectLst/>
          </p:spPr>
          <p:txBody>
            <a:bodyPr/>
            <a:lstStyle/>
            <a:p>
              <a:pPr>
                <a:defRPr/>
              </a:pPr>
              <a:endParaRPr lang="zh-CN" altLang="en-US">
                <a:solidFill>
                  <a:schemeClr val="bg1"/>
                </a:solidFill>
              </a:endParaRPr>
            </a:p>
          </p:txBody>
        </p:sp>
      </p:grpSp>
      <p:sp>
        <p:nvSpPr>
          <p:cNvPr id="11" name="Text Box 11"/>
          <p:cNvSpPr txBox="1">
            <a:spLocks noChangeArrowheads="1"/>
          </p:cNvSpPr>
          <p:nvPr/>
        </p:nvSpPr>
        <p:spPr bwMode="gray">
          <a:xfrm>
            <a:off x="3611563" y="4068763"/>
            <a:ext cx="1939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事件分级</a:t>
            </a:r>
            <a:endParaRPr lang="en-US" altLang="zh-CN" sz="1600" b="1">
              <a:solidFill>
                <a:schemeClr val="bg1"/>
              </a:solidFill>
              <a:latin typeface="微软雅黑" panose="020B0503020204020204" pitchFamily="34" charset="-122"/>
              <a:ea typeface="微软雅黑" panose="020B0503020204020204" pitchFamily="34" charset="-122"/>
            </a:endParaRPr>
          </a:p>
          <a:p>
            <a:pPr algn="ctr"/>
            <a:r>
              <a:rPr lang="zh-CN" altLang="en-US" sz="1600" b="1">
                <a:solidFill>
                  <a:schemeClr val="bg1"/>
                </a:solidFill>
                <a:latin typeface="微软雅黑" panose="020B0503020204020204" pitchFamily="34" charset="-122"/>
                <a:ea typeface="微软雅黑" panose="020B0503020204020204" pitchFamily="34" charset="-122"/>
              </a:rPr>
              <a:t>三要素</a:t>
            </a:r>
            <a:endParaRPr lang="en-US" altLang="zh-CN" sz="1600" b="1">
              <a:solidFill>
                <a:schemeClr val="bg1"/>
              </a:solidFill>
            </a:endParaRPr>
          </a:p>
        </p:txBody>
      </p:sp>
      <p:sp>
        <p:nvSpPr>
          <p:cNvPr id="12" name="AutoShape 12"/>
          <p:cNvSpPr/>
          <p:nvPr/>
        </p:nvSpPr>
        <p:spPr bwMode="auto">
          <a:xfrm>
            <a:off x="5932488" y="2314575"/>
            <a:ext cx="2743200" cy="914400"/>
          </a:xfrm>
          <a:prstGeom prst="accentCallout2">
            <a:avLst>
              <a:gd name="adj1" fmla="val 12500"/>
              <a:gd name="adj2" fmla="val -2778"/>
              <a:gd name="adj3" fmla="val 12500"/>
              <a:gd name="adj4" fmla="val -36981"/>
              <a:gd name="adj5" fmla="val 118579"/>
              <a:gd name="adj6" fmla="val -37560"/>
            </a:avLst>
          </a:prstGeom>
          <a:noFill/>
          <a:ln w="9525">
            <a:solidFill>
              <a:srgbClr val="C11594"/>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400" b="1" dirty="0">
                <a:solidFill>
                  <a:schemeClr val="bg1"/>
                </a:solidFill>
                <a:latin typeface="微软雅黑" panose="020B0503020204020204" pitchFamily="34" charset="-122"/>
                <a:ea typeface="微软雅黑" panose="020B0503020204020204" pitchFamily="34" charset="-122"/>
              </a:rPr>
              <a:t>影响度</a:t>
            </a:r>
            <a:r>
              <a:rPr lang="zh-CN" altLang="en-US" sz="1400" dirty="0">
                <a:solidFill>
                  <a:schemeClr val="bg1"/>
                </a:solidFill>
                <a:latin typeface="微软雅黑" panose="020B0503020204020204" pitchFamily="34" charset="-122"/>
                <a:ea typeface="微软雅黑" panose="020B0503020204020204" pitchFamily="34" charset="-122"/>
              </a:rPr>
              <a:t>：是指所影响的用户或业务数量，事件偏离正常服务级别的程度。</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3" name="AutoShape 13"/>
          <p:cNvSpPr/>
          <p:nvPr/>
        </p:nvSpPr>
        <p:spPr bwMode="auto">
          <a:xfrm>
            <a:off x="4789488" y="5743575"/>
            <a:ext cx="3743325" cy="854075"/>
          </a:xfrm>
          <a:prstGeom prst="accentCallout2">
            <a:avLst>
              <a:gd name="adj1" fmla="val 13384"/>
              <a:gd name="adj2" fmla="val -2500"/>
              <a:gd name="adj3" fmla="val 13384"/>
              <a:gd name="adj4" fmla="val -14792"/>
              <a:gd name="adj5" fmla="val -58366"/>
              <a:gd name="adj6" fmla="val -14792"/>
            </a:avLst>
          </a:prstGeom>
          <a:noFill/>
          <a:ln w="9525">
            <a:solidFill>
              <a:schemeClr val="accent1"/>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marL="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处理优先级</a:t>
            </a:r>
            <a:r>
              <a:rPr lang="zh-CN" altLang="en-US" sz="1400" dirty="0">
                <a:solidFill>
                  <a:schemeClr val="bg1"/>
                </a:solidFill>
                <a:latin typeface="微软雅黑" panose="020B0503020204020204" pitchFamily="34" charset="-122"/>
                <a:ea typeface="微软雅黑" panose="020B0503020204020204" pitchFamily="34" charset="-122"/>
              </a:rPr>
              <a:t>：是</a:t>
            </a:r>
            <a:r>
              <a:rPr lang="zh-CN" altLang="en-US" sz="1400" dirty="0" smtClean="0">
                <a:solidFill>
                  <a:schemeClr val="bg1"/>
                </a:solidFill>
                <a:latin typeface="微软雅黑" panose="020B0503020204020204" pitchFamily="34" charset="-122"/>
                <a:ea typeface="微软雅黑" panose="020B0503020204020204" pitchFamily="34" charset="-122"/>
              </a:rPr>
              <a:t>指根据影响</a:t>
            </a:r>
            <a:r>
              <a:rPr lang="zh-CN" altLang="en-US" sz="1400" dirty="0">
                <a:solidFill>
                  <a:schemeClr val="bg1"/>
                </a:solidFill>
                <a:latin typeface="微软雅黑" panose="020B0503020204020204" pitchFamily="34" charset="-122"/>
                <a:ea typeface="微软雅黑" panose="020B0503020204020204" pitchFamily="34" charset="-122"/>
              </a:rPr>
              <a:t>度和紧急度决定的处理事件和问题的先后顺序，一般用数字表示，优先级</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影响度</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紧急度。</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4" name="AutoShape 14"/>
          <p:cNvSpPr/>
          <p:nvPr/>
        </p:nvSpPr>
        <p:spPr bwMode="auto">
          <a:xfrm>
            <a:off x="468313" y="2816225"/>
            <a:ext cx="2192337" cy="965200"/>
          </a:xfrm>
          <a:prstGeom prst="accentCallout2">
            <a:avLst>
              <a:gd name="adj1" fmla="val 11843"/>
              <a:gd name="adj2" fmla="val 103477"/>
              <a:gd name="adj3" fmla="val 11843"/>
              <a:gd name="adj4" fmla="val 120856"/>
              <a:gd name="adj5" fmla="val 75000"/>
              <a:gd name="adj6" fmla="val 127301"/>
            </a:avLst>
          </a:prstGeom>
          <a:noFill/>
          <a:ln w="9525">
            <a:solidFill>
              <a:schemeClr val="tx2"/>
            </a:solidFill>
            <a:miter lim="800000"/>
            <a:headEnd type="triangle" w="med" len="med"/>
            <a:tailEnd type="oval" w="med" len="med"/>
          </a:ln>
          <a:extLst>
            <a:ext uri="{909E8E84-426E-40DD-AFC4-6F175D3DCCD1}">
              <a14:hiddenFill xmlns:a14="http://schemas.microsoft.com/office/drawing/2010/main">
                <a:solidFill>
                  <a:srgbClr val="FFFFFF"/>
                </a:solidFill>
              </a14:hiddenFill>
            </a:ext>
          </a:extLst>
        </p:spPr>
        <p:txBody>
          <a:bodyPr anchor="ctr"/>
          <a:lstStyle>
            <a:lvl1pPr marL="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紧急度</a:t>
            </a:r>
            <a:r>
              <a:rPr lang="zh-CN" altLang="en-US" sz="1400" dirty="0">
                <a:solidFill>
                  <a:schemeClr val="bg1"/>
                </a:solidFill>
                <a:latin typeface="微软雅黑" panose="020B0503020204020204" pitchFamily="34" charset="-122"/>
                <a:ea typeface="微软雅黑" panose="020B0503020204020204" pitchFamily="34" charset="-122"/>
              </a:rPr>
              <a:t>：是指在解决故障时，对用户或</a:t>
            </a:r>
            <a:r>
              <a:rPr lang="zh-CN" altLang="en-US" sz="1400" dirty="0" smtClean="0">
                <a:solidFill>
                  <a:schemeClr val="bg1"/>
                </a:solidFill>
                <a:latin typeface="微软雅黑" panose="020B0503020204020204" pitchFamily="34" charset="-122"/>
                <a:ea typeface="微软雅黑" panose="020B0503020204020204" pitchFamily="34" charset="-122"/>
              </a:rPr>
              <a:t>业务可接受</a:t>
            </a:r>
            <a:r>
              <a:rPr lang="zh-CN" altLang="en-US" sz="1400" dirty="0">
                <a:solidFill>
                  <a:schemeClr val="bg1"/>
                </a:solidFill>
                <a:latin typeface="微软雅黑" panose="020B0503020204020204" pitchFamily="34" charset="-122"/>
                <a:ea typeface="微软雅黑" panose="020B0503020204020204" pitchFamily="34" charset="-122"/>
              </a:rPr>
              <a:t>的耽搁时间。</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5" name="标题 1"/>
          <p:cNvSpPr txBox="1"/>
          <p:nvPr/>
        </p:nvSpPr>
        <p:spPr bwMode="auto">
          <a:xfrm>
            <a:off x="804474" y="619248"/>
            <a:ext cx="1969853"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smtClean="0">
                <a:solidFill>
                  <a:srgbClr val="FFC000"/>
                </a:solidFill>
                <a:latin typeface="微软雅黑" panose="020B0503020204020204" pitchFamily="34" charset="-122"/>
                <a:ea typeface="微软雅黑" panose="020B0503020204020204" pitchFamily="34" charset="-122"/>
              </a:rPr>
              <a:t>事件分级</a:t>
            </a:r>
            <a:endParaRPr lang="zh-CN" altLang="en-US" sz="2800" dirty="0" smtClean="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3"/>
          <p:cNvCxnSpPr/>
          <p:nvPr/>
        </p:nvCxnSpPr>
        <p:spPr>
          <a:xfrm rot="5400000">
            <a:off x="9094995" y="1571337"/>
            <a:ext cx="828000" cy="0"/>
          </a:xfrm>
          <a:prstGeom prst="line">
            <a:avLst/>
          </a:prstGeom>
          <a:ln w="31750" cmpd="sng">
            <a:solidFill>
              <a:schemeClr val="bg1">
                <a:lumMod val="75000"/>
              </a:schemeClr>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3" name="任意多边形 22"/>
          <p:cNvSpPr/>
          <p:nvPr/>
        </p:nvSpPr>
        <p:spPr bwMode="auto">
          <a:xfrm>
            <a:off x="137160" y="5493040"/>
            <a:ext cx="12191999" cy="1208330"/>
          </a:xfrm>
          <a:custGeom>
            <a:avLst/>
            <a:gdLst>
              <a:gd name="connsiteX0" fmla="*/ 7888389 w 12127677"/>
              <a:gd name="connsiteY0" fmla="*/ 237241 h 654456"/>
              <a:gd name="connsiteX1" fmla="*/ 7896369 w 12127677"/>
              <a:gd name="connsiteY1" fmla="*/ 237241 h 654456"/>
              <a:gd name="connsiteX2" fmla="*/ 7896369 w 12127677"/>
              <a:gd name="connsiteY2" fmla="*/ 245421 h 654456"/>
              <a:gd name="connsiteX3" fmla="*/ 7888389 w 12127677"/>
              <a:gd name="connsiteY3" fmla="*/ 245421 h 654456"/>
              <a:gd name="connsiteX4" fmla="*/ 7888389 w 12127677"/>
              <a:gd name="connsiteY4" fmla="*/ 237241 h 654456"/>
              <a:gd name="connsiteX5" fmla="*/ 4894781 w 12127677"/>
              <a:gd name="connsiteY5" fmla="*/ 237241 h 654456"/>
              <a:gd name="connsiteX6" fmla="*/ 4902771 w 12127677"/>
              <a:gd name="connsiteY6" fmla="*/ 237241 h 654456"/>
              <a:gd name="connsiteX7" fmla="*/ 4902771 w 12127677"/>
              <a:gd name="connsiteY7" fmla="*/ 245421 h 654456"/>
              <a:gd name="connsiteX8" fmla="*/ 4894781 w 12127677"/>
              <a:gd name="connsiteY8" fmla="*/ 245421 h 654456"/>
              <a:gd name="connsiteX9" fmla="*/ 4894781 w 12127677"/>
              <a:gd name="connsiteY9" fmla="*/ 237241 h 654456"/>
              <a:gd name="connsiteX10" fmla="*/ 1685359 w 12127677"/>
              <a:gd name="connsiteY10" fmla="*/ 237241 h 654456"/>
              <a:gd name="connsiteX11" fmla="*/ 1693347 w 12127677"/>
              <a:gd name="connsiteY11" fmla="*/ 237241 h 654456"/>
              <a:gd name="connsiteX12" fmla="*/ 1693347 w 12127677"/>
              <a:gd name="connsiteY12" fmla="*/ 245421 h 654456"/>
              <a:gd name="connsiteX13" fmla="*/ 1685359 w 12127677"/>
              <a:gd name="connsiteY13" fmla="*/ 245421 h 654456"/>
              <a:gd name="connsiteX14" fmla="*/ 1685359 w 12127677"/>
              <a:gd name="connsiteY14" fmla="*/ 237241 h 654456"/>
              <a:gd name="connsiteX15" fmla="*/ 10404308 w 12127677"/>
              <a:gd name="connsiteY15" fmla="*/ 204518 h 654456"/>
              <a:gd name="connsiteX16" fmla="*/ 10412287 w 12127677"/>
              <a:gd name="connsiteY16" fmla="*/ 212698 h 654456"/>
              <a:gd name="connsiteX17" fmla="*/ 10420265 w 12127677"/>
              <a:gd name="connsiteY17" fmla="*/ 220879 h 654456"/>
              <a:gd name="connsiteX18" fmla="*/ 10404308 w 12127677"/>
              <a:gd name="connsiteY18" fmla="*/ 220879 h 654456"/>
              <a:gd name="connsiteX19" fmla="*/ 10404308 w 12127677"/>
              <a:gd name="connsiteY19" fmla="*/ 218323 h 654456"/>
              <a:gd name="connsiteX20" fmla="*/ 10404308 w 12127677"/>
              <a:gd name="connsiteY20" fmla="*/ 204518 h 654456"/>
              <a:gd name="connsiteX21" fmla="*/ 4934724 w 12127677"/>
              <a:gd name="connsiteY21" fmla="*/ 204518 h 654456"/>
              <a:gd name="connsiteX22" fmla="*/ 4934724 w 12127677"/>
              <a:gd name="connsiteY22" fmla="*/ 218323 h 654456"/>
              <a:gd name="connsiteX23" fmla="*/ 4934724 w 12127677"/>
              <a:gd name="connsiteY23" fmla="*/ 220879 h 654456"/>
              <a:gd name="connsiteX24" fmla="*/ 4926736 w 12127677"/>
              <a:gd name="connsiteY24" fmla="*/ 220879 h 654456"/>
              <a:gd name="connsiteX25" fmla="*/ 4926736 w 12127677"/>
              <a:gd name="connsiteY25" fmla="*/ 212698 h 654456"/>
              <a:gd name="connsiteX26" fmla="*/ 4934724 w 12127677"/>
              <a:gd name="connsiteY26" fmla="*/ 204518 h 654456"/>
              <a:gd name="connsiteX27" fmla="*/ 1725297 w 12127677"/>
              <a:gd name="connsiteY27" fmla="*/ 204518 h 654456"/>
              <a:gd name="connsiteX28" fmla="*/ 1725297 w 12127677"/>
              <a:gd name="connsiteY28" fmla="*/ 218323 h 654456"/>
              <a:gd name="connsiteX29" fmla="*/ 1725297 w 12127677"/>
              <a:gd name="connsiteY29" fmla="*/ 220879 h 654456"/>
              <a:gd name="connsiteX30" fmla="*/ 1717309 w 12127677"/>
              <a:gd name="connsiteY30" fmla="*/ 220879 h 654456"/>
              <a:gd name="connsiteX31" fmla="*/ 1717309 w 12127677"/>
              <a:gd name="connsiteY31" fmla="*/ 212698 h 654456"/>
              <a:gd name="connsiteX32" fmla="*/ 1725297 w 12127677"/>
              <a:gd name="connsiteY32" fmla="*/ 204518 h 654456"/>
              <a:gd name="connsiteX33" fmla="*/ 8494863 w 12127677"/>
              <a:gd name="connsiteY33" fmla="*/ 139072 h 654456"/>
              <a:gd name="connsiteX34" fmla="*/ 8494863 w 12127677"/>
              <a:gd name="connsiteY34" fmla="*/ 146230 h 654456"/>
              <a:gd name="connsiteX35" fmla="*/ 8494863 w 12127677"/>
              <a:gd name="connsiteY35" fmla="*/ 155434 h 654456"/>
              <a:gd name="connsiteX36" fmla="*/ 8470923 w 12127677"/>
              <a:gd name="connsiteY36" fmla="*/ 171795 h 654456"/>
              <a:gd name="connsiteX37" fmla="*/ 8470923 w 12127677"/>
              <a:gd name="connsiteY37" fmla="*/ 155434 h 654456"/>
              <a:gd name="connsiteX38" fmla="*/ 8494863 w 12127677"/>
              <a:gd name="connsiteY38" fmla="*/ 139072 h 654456"/>
              <a:gd name="connsiteX39" fmla="*/ 1246047 w 12127677"/>
              <a:gd name="connsiteY39" fmla="*/ 0 h 654456"/>
              <a:gd name="connsiteX40" fmla="*/ 1357872 w 12127677"/>
              <a:gd name="connsiteY40" fmla="*/ 0 h 654456"/>
              <a:gd name="connsiteX41" fmla="*/ 1357872 w 12127677"/>
              <a:gd name="connsiteY41" fmla="*/ 32723 h 654456"/>
              <a:gd name="connsiteX42" fmla="*/ 1397810 w 12127677"/>
              <a:gd name="connsiteY42" fmla="*/ 32723 h 654456"/>
              <a:gd name="connsiteX43" fmla="*/ 1397810 w 12127677"/>
              <a:gd name="connsiteY43" fmla="*/ 253602 h 654456"/>
              <a:gd name="connsiteX44" fmla="*/ 1413785 w 12127677"/>
              <a:gd name="connsiteY44" fmla="*/ 253602 h 654456"/>
              <a:gd name="connsiteX45" fmla="*/ 1413785 w 12127677"/>
              <a:gd name="connsiteY45" fmla="*/ 294505 h 654456"/>
              <a:gd name="connsiteX46" fmla="*/ 1429760 w 12127677"/>
              <a:gd name="connsiteY46" fmla="*/ 294505 h 654456"/>
              <a:gd name="connsiteX47" fmla="*/ 1429760 w 12127677"/>
              <a:gd name="connsiteY47" fmla="*/ 433577 h 654456"/>
              <a:gd name="connsiteX48" fmla="*/ 1445735 w 12127677"/>
              <a:gd name="connsiteY48" fmla="*/ 449939 h 654456"/>
              <a:gd name="connsiteX49" fmla="*/ 1445735 w 12127677"/>
              <a:gd name="connsiteY49" fmla="*/ 409035 h 654456"/>
              <a:gd name="connsiteX50" fmla="*/ 1461710 w 12127677"/>
              <a:gd name="connsiteY50" fmla="*/ 409035 h 654456"/>
              <a:gd name="connsiteX51" fmla="*/ 1461710 w 12127677"/>
              <a:gd name="connsiteY51" fmla="*/ 400855 h 654456"/>
              <a:gd name="connsiteX52" fmla="*/ 1445735 w 12127677"/>
              <a:gd name="connsiteY52" fmla="*/ 400855 h 654456"/>
              <a:gd name="connsiteX53" fmla="*/ 1445735 w 12127677"/>
              <a:gd name="connsiteY53" fmla="*/ 392674 h 654456"/>
              <a:gd name="connsiteX54" fmla="*/ 1477684 w 12127677"/>
              <a:gd name="connsiteY54" fmla="*/ 392674 h 654456"/>
              <a:gd name="connsiteX55" fmla="*/ 1477684 w 12127677"/>
              <a:gd name="connsiteY55" fmla="*/ 376312 h 654456"/>
              <a:gd name="connsiteX56" fmla="*/ 1549572 w 12127677"/>
              <a:gd name="connsiteY56" fmla="*/ 376312 h 654456"/>
              <a:gd name="connsiteX57" fmla="*/ 1549572 w 12127677"/>
              <a:gd name="connsiteY57" fmla="*/ 384493 h 654456"/>
              <a:gd name="connsiteX58" fmla="*/ 1557560 w 12127677"/>
              <a:gd name="connsiteY58" fmla="*/ 384493 h 654456"/>
              <a:gd name="connsiteX59" fmla="*/ 1637434 w 12127677"/>
              <a:gd name="connsiteY59" fmla="*/ 392674 h 654456"/>
              <a:gd name="connsiteX60" fmla="*/ 1661397 w 12127677"/>
              <a:gd name="connsiteY60" fmla="*/ 409035 h 654456"/>
              <a:gd name="connsiteX61" fmla="*/ 1661397 w 12127677"/>
              <a:gd name="connsiteY61" fmla="*/ 253602 h 654456"/>
              <a:gd name="connsiteX62" fmla="*/ 1693347 w 12127677"/>
              <a:gd name="connsiteY62" fmla="*/ 253602 h 654456"/>
              <a:gd name="connsiteX63" fmla="*/ 1693347 w 12127677"/>
              <a:gd name="connsiteY63" fmla="*/ 245421 h 654456"/>
              <a:gd name="connsiteX64" fmla="*/ 1709322 w 12127677"/>
              <a:gd name="connsiteY64" fmla="*/ 245421 h 654456"/>
              <a:gd name="connsiteX65" fmla="*/ 1709322 w 12127677"/>
              <a:gd name="connsiteY65" fmla="*/ 237241 h 654456"/>
              <a:gd name="connsiteX66" fmla="*/ 1717309 w 12127677"/>
              <a:gd name="connsiteY66" fmla="*/ 237241 h 654456"/>
              <a:gd name="connsiteX67" fmla="*/ 1717309 w 12127677"/>
              <a:gd name="connsiteY67" fmla="*/ 245421 h 654456"/>
              <a:gd name="connsiteX68" fmla="*/ 1725297 w 12127677"/>
              <a:gd name="connsiteY68" fmla="*/ 245421 h 654456"/>
              <a:gd name="connsiteX69" fmla="*/ 1725297 w 12127677"/>
              <a:gd name="connsiteY69" fmla="*/ 242354 h 654456"/>
              <a:gd name="connsiteX70" fmla="*/ 1725297 w 12127677"/>
              <a:gd name="connsiteY70" fmla="*/ 237241 h 654456"/>
              <a:gd name="connsiteX71" fmla="*/ 1741272 w 12127677"/>
              <a:gd name="connsiteY71" fmla="*/ 237241 h 654456"/>
              <a:gd name="connsiteX72" fmla="*/ 1741272 w 12127677"/>
              <a:gd name="connsiteY72" fmla="*/ 253602 h 654456"/>
              <a:gd name="connsiteX73" fmla="*/ 1821146 w 12127677"/>
              <a:gd name="connsiteY73" fmla="*/ 253602 h 654456"/>
              <a:gd name="connsiteX74" fmla="*/ 1821146 w 12127677"/>
              <a:gd name="connsiteY74" fmla="*/ 449939 h 654456"/>
              <a:gd name="connsiteX75" fmla="*/ 1909009 w 12127677"/>
              <a:gd name="connsiteY75" fmla="*/ 449939 h 654456"/>
              <a:gd name="connsiteX76" fmla="*/ 1909009 w 12127677"/>
              <a:gd name="connsiteY76" fmla="*/ 458119 h 654456"/>
              <a:gd name="connsiteX77" fmla="*/ 1948946 w 12127677"/>
              <a:gd name="connsiteY77" fmla="*/ 163614 h 654456"/>
              <a:gd name="connsiteX78" fmla="*/ 1956934 w 12127677"/>
              <a:gd name="connsiteY78" fmla="*/ 163614 h 654456"/>
              <a:gd name="connsiteX79" fmla="*/ 1972909 w 12127677"/>
              <a:gd name="connsiteY79" fmla="*/ 16362 h 654456"/>
              <a:gd name="connsiteX80" fmla="*/ 1980896 w 12127677"/>
              <a:gd name="connsiteY80" fmla="*/ 16362 h 654456"/>
              <a:gd name="connsiteX81" fmla="*/ 1996871 w 12127677"/>
              <a:gd name="connsiteY81" fmla="*/ 163614 h 654456"/>
              <a:gd name="connsiteX82" fmla="*/ 2004859 w 12127677"/>
              <a:gd name="connsiteY82" fmla="*/ 163614 h 654456"/>
              <a:gd name="connsiteX83" fmla="*/ 2012846 w 12127677"/>
              <a:gd name="connsiteY83" fmla="*/ 327228 h 654456"/>
              <a:gd name="connsiteX84" fmla="*/ 2020834 w 12127677"/>
              <a:gd name="connsiteY84" fmla="*/ 327228 h 654456"/>
              <a:gd name="connsiteX85" fmla="*/ 2028821 w 12127677"/>
              <a:gd name="connsiteY85" fmla="*/ 335409 h 654456"/>
              <a:gd name="connsiteX86" fmla="*/ 2068759 w 12127677"/>
              <a:gd name="connsiteY86" fmla="*/ 335409 h 654456"/>
              <a:gd name="connsiteX87" fmla="*/ 2068759 w 12127677"/>
              <a:gd name="connsiteY87" fmla="*/ 392674 h 654456"/>
              <a:gd name="connsiteX88" fmla="*/ 2076746 w 12127677"/>
              <a:gd name="connsiteY88" fmla="*/ 392674 h 654456"/>
              <a:gd name="connsiteX89" fmla="*/ 2076746 w 12127677"/>
              <a:gd name="connsiteY89" fmla="*/ 400855 h 654456"/>
              <a:gd name="connsiteX90" fmla="*/ 2084734 w 12127677"/>
              <a:gd name="connsiteY90" fmla="*/ 400855 h 654456"/>
              <a:gd name="connsiteX91" fmla="*/ 2084734 w 12127677"/>
              <a:gd name="connsiteY91" fmla="*/ 392674 h 654456"/>
              <a:gd name="connsiteX92" fmla="*/ 2116684 w 12127677"/>
              <a:gd name="connsiteY92" fmla="*/ 392674 h 654456"/>
              <a:gd name="connsiteX93" fmla="*/ 2116684 w 12127677"/>
              <a:gd name="connsiteY93" fmla="*/ 400855 h 654456"/>
              <a:gd name="connsiteX94" fmla="*/ 2188571 w 12127677"/>
              <a:gd name="connsiteY94" fmla="*/ 400855 h 654456"/>
              <a:gd name="connsiteX95" fmla="*/ 2188571 w 12127677"/>
              <a:gd name="connsiteY95" fmla="*/ 319048 h 654456"/>
              <a:gd name="connsiteX96" fmla="*/ 2204546 w 12127677"/>
              <a:gd name="connsiteY96" fmla="*/ 286325 h 654456"/>
              <a:gd name="connsiteX97" fmla="*/ 2212533 w 12127677"/>
              <a:gd name="connsiteY97" fmla="*/ 286325 h 654456"/>
              <a:gd name="connsiteX98" fmla="*/ 2212533 w 12127677"/>
              <a:gd name="connsiteY98" fmla="*/ 278144 h 654456"/>
              <a:gd name="connsiteX99" fmla="*/ 2228508 w 12127677"/>
              <a:gd name="connsiteY99" fmla="*/ 278144 h 654456"/>
              <a:gd name="connsiteX100" fmla="*/ 2228508 w 12127677"/>
              <a:gd name="connsiteY100" fmla="*/ 286325 h 654456"/>
              <a:gd name="connsiteX101" fmla="*/ 2236496 w 12127677"/>
              <a:gd name="connsiteY101" fmla="*/ 286325 h 654456"/>
              <a:gd name="connsiteX102" fmla="*/ 2236496 w 12127677"/>
              <a:gd name="connsiteY102" fmla="*/ 278144 h 654456"/>
              <a:gd name="connsiteX103" fmla="*/ 2244483 w 12127677"/>
              <a:gd name="connsiteY103" fmla="*/ 278144 h 654456"/>
              <a:gd name="connsiteX104" fmla="*/ 2244483 w 12127677"/>
              <a:gd name="connsiteY104" fmla="*/ 237241 h 654456"/>
              <a:gd name="connsiteX105" fmla="*/ 2252471 w 12127677"/>
              <a:gd name="connsiteY105" fmla="*/ 220879 h 654456"/>
              <a:gd name="connsiteX106" fmla="*/ 2276433 w 12127677"/>
              <a:gd name="connsiteY106" fmla="*/ 204518 h 654456"/>
              <a:gd name="connsiteX107" fmla="*/ 2276433 w 12127677"/>
              <a:gd name="connsiteY107" fmla="*/ 196337 h 654456"/>
              <a:gd name="connsiteX108" fmla="*/ 2284421 w 12127677"/>
              <a:gd name="connsiteY108" fmla="*/ 196337 h 654456"/>
              <a:gd name="connsiteX109" fmla="*/ 2284421 w 12127677"/>
              <a:gd name="connsiteY109" fmla="*/ 155434 h 654456"/>
              <a:gd name="connsiteX110" fmla="*/ 2268446 w 12127677"/>
              <a:gd name="connsiteY110" fmla="*/ 171795 h 654456"/>
              <a:gd name="connsiteX111" fmla="*/ 2268446 w 12127677"/>
              <a:gd name="connsiteY111" fmla="*/ 155434 h 654456"/>
              <a:gd name="connsiteX112" fmla="*/ 2292408 w 12127677"/>
              <a:gd name="connsiteY112" fmla="*/ 139072 h 654456"/>
              <a:gd name="connsiteX113" fmla="*/ 2292408 w 12127677"/>
              <a:gd name="connsiteY113" fmla="*/ 196337 h 654456"/>
              <a:gd name="connsiteX114" fmla="*/ 2300396 w 12127677"/>
              <a:gd name="connsiteY114" fmla="*/ 196337 h 654456"/>
              <a:gd name="connsiteX115" fmla="*/ 2300396 w 12127677"/>
              <a:gd name="connsiteY115" fmla="*/ 204518 h 654456"/>
              <a:gd name="connsiteX116" fmla="*/ 2316371 w 12127677"/>
              <a:gd name="connsiteY116" fmla="*/ 220879 h 654456"/>
              <a:gd name="connsiteX117" fmla="*/ 2324358 w 12127677"/>
              <a:gd name="connsiteY117" fmla="*/ 220879 h 654456"/>
              <a:gd name="connsiteX118" fmla="*/ 2324358 w 12127677"/>
              <a:gd name="connsiteY118" fmla="*/ 229060 h 654456"/>
              <a:gd name="connsiteX119" fmla="*/ 2332346 w 12127677"/>
              <a:gd name="connsiteY119" fmla="*/ 229060 h 654456"/>
              <a:gd name="connsiteX120" fmla="*/ 2332346 w 12127677"/>
              <a:gd name="connsiteY120" fmla="*/ 286325 h 654456"/>
              <a:gd name="connsiteX121" fmla="*/ 2340333 w 12127677"/>
              <a:gd name="connsiteY121" fmla="*/ 286325 h 654456"/>
              <a:gd name="connsiteX122" fmla="*/ 2348321 w 12127677"/>
              <a:gd name="connsiteY122" fmla="*/ 310867 h 654456"/>
              <a:gd name="connsiteX123" fmla="*/ 2348321 w 12127677"/>
              <a:gd name="connsiteY123" fmla="*/ 359951 h 654456"/>
              <a:gd name="connsiteX124" fmla="*/ 2364295 w 12127677"/>
              <a:gd name="connsiteY124" fmla="*/ 359951 h 654456"/>
              <a:gd name="connsiteX125" fmla="*/ 2364295 w 12127677"/>
              <a:gd name="connsiteY125" fmla="*/ 343590 h 654456"/>
              <a:gd name="connsiteX126" fmla="*/ 2372283 w 12127677"/>
              <a:gd name="connsiteY126" fmla="*/ 343590 h 654456"/>
              <a:gd name="connsiteX127" fmla="*/ 2388258 w 12127677"/>
              <a:gd name="connsiteY127" fmla="*/ 335409 h 654456"/>
              <a:gd name="connsiteX128" fmla="*/ 2412220 w 12127677"/>
              <a:gd name="connsiteY128" fmla="*/ 335409 h 654456"/>
              <a:gd name="connsiteX129" fmla="*/ 2428195 w 12127677"/>
              <a:gd name="connsiteY129" fmla="*/ 335409 h 654456"/>
              <a:gd name="connsiteX130" fmla="*/ 2452158 w 12127677"/>
              <a:gd name="connsiteY130" fmla="*/ 343590 h 654456"/>
              <a:gd name="connsiteX131" fmla="*/ 2460146 w 12127677"/>
              <a:gd name="connsiteY131" fmla="*/ 343590 h 654456"/>
              <a:gd name="connsiteX132" fmla="*/ 2460146 w 12127677"/>
              <a:gd name="connsiteY132" fmla="*/ 220879 h 654456"/>
              <a:gd name="connsiteX133" fmla="*/ 2484108 w 12127677"/>
              <a:gd name="connsiteY133" fmla="*/ 220879 h 654456"/>
              <a:gd name="connsiteX134" fmla="*/ 2492095 w 12127677"/>
              <a:gd name="connsiteY134" fmla="*/ 204518 h 654456"/>
              <a:gd name="connsiteX135" fmla="*/ 2500083 w 12127677"/>
              <a:gd name="connsiteY135" fmla="*/ 155434 h 654456"/>
              <a:gd name="connsiteX136" fmla="*/ 2500083 w 12127677"/>
              <a:gd name="connsiteY136" fmla="*/ 196337 h 654456"/>
              <a:gd name="connsiteX137" fmla="*/ 2516058 w 12127677"/>
              <a:gd name="connsiteY137" fmla="*/ 220879 h 654456"/>
              <a:gd name="connsiteX138" fmla="*/ 2516058 w 12127677"/>
              <a:gd name="connsiteY138" fmla="*/ 204518 h 654456"/>
              <a:gd name="connsiteX139" fmla="*/ 2595933 w 12127677"/>
              <a:gd name="connsiteY139" fmla="*/ 204518 h 654456"/>
              <a:gd name="connsiteX140" fmla="*/ 2595933 w 12127677"/>
              <a:gd name="connsiteY140" fmla="*/ 294505 h 654456"/>
              <a:gd name="connsiteX141" fmla="*/ 2667820 w 12127677"/>
              <a:gd name="connsiteY141" fmla="*/ 294505 h 654456"/>
              <a:gd name="connsiteX142" fmla="*/ 2667820 w 12127677"/>
              <a:gd name="connsiteY142" fmla="*/ 310867 h 654456"/>
              <a:gd name="connsiteX143" fmla="*/ 2699770 w 12127677"/>
              <a:gd name="connsiteY143" fmla="*/ 294505 h 654456"/>
              <a:gd name="connsiteX144" fmla="*/ 2715745 w 12127677"/>
              <a:gd name="connsiteY144" fmla="*/ 310867 h 654456"/>
              <a:gd name="connsiteX145" fmla="*/ 2715745 w 12127677"/>
              <a:gd name="connsiteY145" fmla="*/ 376312 h 654456"/>
              <a:gd name="connsiteX146" fmla="*/ 2763670 w 12127677"/>
              <a:gd name="connsiteY146" fmla="*/ 327228 h 654456"/>
              <a:gd name="connsiteX147" fmla="*/ 2763670 w 12127677"/>
              <a:gd name="connsiteY147" fmla="*/ 286325 h 654456"/>
              <a:gd name="connsiteX148" fmla="*/ 2811595 w 12127677"/>
              <a:gd name="connsiteY148" fmla="*/ 286325 h 654456"/>
              <a:gd name="connsiteX149" fmla="*/ 2811595 w 12127677"/>
              <a:gd name="connsiteY149" fmla="*/ 245421 h 654456"/>
              <a:gd name="connsiteX150" fmla="*/ 2827570 w 12127677"/>
              <a:gd name="connsiteY150" fmla="*/ 245421 h 654456"/>
              <a:gd name="connsiteX151" fmla="*/ 2827570 w 12127677"/>
              <a:gd name="connsiteY151" fmla="*/ 229060 h 654456"/>
              <a:gd name="connsiteX152" fmla="*/ 2939395 w 12127677"/>
              <a:gd name="connsiteY152" fmla="*/ 229060 h 654456"/>
              <a:gd name="connsiteX153" fmla="*/ 2939395 w 12127677"/>
              <a:gd name="connsiteY153" fmla="*/ 253602 h 654456"/>
              <a:gd name="connsiteX154" fmla="*/ 2955370 w 12127677"/>
              <a:gd name="connsiteY154" fmla="*/ 253602 h 654456"/>
              <a:gd name="connsiteX155" fmla="*/ 2955370 w 12127677"/>
              <a:gd name="connsiteY155" fmla="*/ 261783 h 654456"/>
              <a:gd name="connsiteX156" fmla="*/ 2962359 w 12127677"/>
              <a:gd name="connsiteY156" fmla="*/ 261783 h 654456"/>
              <a:gd name="connsiteX157" fmla="*/ 2985535 w 12127677"/>
              <a:gd name="connsiteY157" fmla="*/ 261783 h 654456"/>
              <a:gd name="connsiteX158" fmla="*/ 2985535 w 12127677"/>
              <a:gd name="connsiteY158" fmla="*/ 256286 h 654456"/>
              <a:gd name="connsiteX159" fmla="*/ 2985535 w 12127677"/>
              <a:gd name="connsiteY159" fmla="*/ 245421 h 654456"/>
              <a:gd name="connsiteX160" fmla="*/ 3113350 w 12127677"/>
              <a:gd name="connsiteY160" fmla="*/ 245421 h 654456"/>
              <a:gd name="connsiteX161" fmla="*/ 3113350 w 12127677"/>
              <a:gd name="connsiteY161" fmla="*/ 384493 h 654456"/>
              <a:gd name="connsiteX162" fmla="*/ 3129327 w 12127677"/>
              <a:gd name="connsiteY162" fmla="*/ 384493 h 654456"/>
              <a:gd name="connsiteX163" fmla="*/ 3129327 w 12127677"/>
              <a:gd name="connsiteY163" fmla="*/ 392674 h 654456"/>
              <a:gd name="connsiteX164" fmla="*/ 3145304 w 12127677"/>
              <a:gd name="connsiteY164" fmla="*/ 392674 h 654456"/>
              <a:gd name="connsiteX165" fmla="*/ 3145304 w 12127677"/>
              <a:gd name="connsiteY165" fmla="*/ 376312 h 654456"/>
              <a:gd name="connsiteX166" fmla="*/ 3161281 w 12127677"/>
              <a:gd name="connsiteY166" fmla="*/ 376312 h 654456"/>
              <a:gd name="connsiteX167" fmla="*/ 3161281 w 12127677"/>
              <a:gd name="connsiteY167" fmla="*/ 368132 h 654456"/>
              <a:gd name="connsiteX168" fmla="*/ 3185246 w 12127677"/>
              <a:gd name="connsiteY168" fmla="*/ 368132 h 654456"/>
              <a:gd name="connsiteX169" fmla="*/ 3185246 w 12127677"/>
              <a:gd name="connsiteY169" fmla="*/ 245421 h 654456"/>
              <a:gd name="connsiteX170" fmla="*/ 3193235 w 12127677"/>
              <a:gd name="connsiteY170" fmla="*/ 245421 h 654456"/>
              <a:gd name="connsiteX171" fmla="*/ 3193235 w 12127677"/>
              <a:gd name="connsiteY171" fmla="*/ 229060 h 654456"/>
              <a:gd name="connsiteX172" fmla="*/ 3209212 w 12127677"/>
              <a:gd name="connsiteY172" fmla="*/ 220879 h 654456"/>
              <a:gd name="connsiteX173" fmla="*/ 3209212 w 12127677"/>
              <a:gd name="connsiteY173" fmla="*/ 130891 h 654456"/>
              <a:gd name="connsiteX174" fmla="*/ 3217200 w 12127677"/>
              <a:gd name="connsiteY174" fmla="*/ 130891 h 654456"/>
              <a:gd name="connsiteX175" fmla="*/ 3217200 w 12127677"/>
              <a:gd name="connsiteY175" fmla="*/ 106349 h 654456"/>
              <a:gd name="connsiteX176" fmla="*/ 3225189 w 12127677"/>
              <a:gd name="connsiteY176" fmla="*/ 106349 h 654456"/>
              <a:gd name="connsiteX177" fmla="*/ 3233178 w 12127677"/>
              <a:gd name="connsiteY177" fmla="*/ 98169 h 654456"/>
              <a:gd name="connsiteX178" fmla="*/ 3265131 w 12127677"/>
              <a:gd name="connsiteY178" fmla="*/ 98169 h 654456"/>
              <a:gd name="connsiteX179" fmla="*/ 3265131 w 12127677"/>
              <a:gd name="connsiteY179" fmla="*/ 106349 h 654456"/>
              <a:gd name="connsiteX180" fmla="*/ 3273120 w 12127677"/>
              <a:gd name="connsiteY180" fmla="*/ 106349 h 654456"/>
              <a:gd name="connsiteX181" fmla="*/ 3273120 w 12127677"/>
              <a:gd name="connsiteY181" fmla="*/ 122711 h 654456"/>
              <a:gd name="connsiteX182" fmla="*/ 3337028 w 12127677"/>
              <a:gd name="connsiteY182" fmla="*/ 122711 h 654456"/>
              <a:gd name="connsiteX183" fmla="*/ 3337028 w 12127677"/>
              <a:gd name="connsiteY183" fmla="*/ 106349 h 654456"/>
              <a:gd name="connsiteX184" fmla="*/ 3345016 w 12127677"/>
              <a:gd name="connsiteY184" fmla="*/ 106349 h 654456"/>
              <a:gd name="connsiteX185" fmla="*/ 3345016 w 12127677"/>
              <a:gd name="connsiteY185" fmla="*/ 98169 h 654456"/>
              <a:gd name="connsiteX186" fmla="*/ 3376970 w 12127677"/>
              <a:gd name="connsiteY186" fmla="*/ 98169 h 654456"/>
              <a:gd name="connsiteX187" fmla="*/ 3376970 w 12127677"/>
              <a:gd name="connsiteY187" fmla="*/ 106349 h 654456"/>
              <a:gd name="connsiteX188" fmla="*/ 3400935 w 12127677"/>
              <a:gd name="connsiteY188" fmla="*/ 106349 h 654456"/>
              <a:gd name="connsiteX189" fmla="*/ 3400935 w 12127677"/>
              <a:gd name="connsiteY189" fmla="*/ 122711 h 654456"/>
              <a:gd name="connsiteX190" fmla="*/ 3408924 w 12127677"/>
              <a:gd name="connsiteY190" fmla="*/ 122711 h 654456"/>
              <a:gd name="connsiteX191" fmla="*/ 3408924 w 12127677"/>
              <a:gd name="connsiteY191" fmla="*/ 130891 h 654456"/>
              <a:gd name="connsiteX192" fmla="*/ 3400935 w 12127677"/>
              <a:gd name="connsiteY192" fmla="*/ 147253 h 654456"/>
              <a:gd name="connsiteX193" fmla="*/ 3408924 w 12127677"/>
              <a:gd name="connsiteY193" fmla="*/ 155434 h 654456"/>
              <a:gd name="connsiteX194" fmla="*/ 3408924 w 12127677"/>
              <a:gd name="connsiteY194" fmla="*/ 212698 h 654456"/>
              <a:gd name="connsiteX195" fmla="*/ 3432890 w 12127677"/>
              <a:gd name="connsiteY195" fmla="*/ 212698 h 654456"/>
              <a:gd name="connsiteX196" fmla="*/ 3432890 w 12127677"/>
              <a:gd name="connsiteY196" fmla="*/ 269963 h 654456"/>
              <a:gd name="connsiteX197" fmla="*/ 3440878 w 12127677"/>
              <a:gd name="connsiteY197" fmla="*/ 269963 h 654456"/>
              <a:gd name="connsiteX198" fmla="*/ 3440878 w 12127677"/>
              <a:gd name="connsiteY198" fmla="*/ 261783 h 654456"/>
              <a:gd name="connsiteX199" fmla="*/ 3488809 w 12127677"/>
              <a:gd name="connsiteY199" fmla="*/ 261783 h 654456"/>
              <a:gd name="connsiteX200" fmla="*/ 3488809 w 12127677"/>
              <a:gd name="connsiteY200" fmla="*/ 196337 h 654456"/>
              <a:gd name="connsiteX201" fmla="*/ 3584671 w 12127677"/>
              <a:gd name="connsiteY201" fmla="*/ 196337 h 654456"/>
              <a:gd name="connsiteX202" fmla="*/ 3600648 w 12127677"/>
              <a:gd name="connsiteY202" fmla="*/ 179976 h 654456"/>
              <a:gd name="connsiteX203" fmla="*/ 3608636 w 12127677"/>
              <a:gd name="connsiteY203" fmla="*/ 196337 h 654456"/>
              <a:gd name="connsiteX204" fmla="*/ 3624613 w 12127677"/>
              <a:gd name="connsiteY204" fmla="*/ 196337 h 654456"/>
              <a:gd name="connsiteX205" fmla="*/ 3624613 w 12127677"/>
              <a:gd name="connsiteY205" fmla="*/ 204518 h 654456"/>
              <a:gd name="connsiteX206" fmla="*/ 3752428 w 12127677"/>
              <a:gd name="connsiteY206" fmla="*/ 204518 h 654456"/>
              <a:gd name="connsiteX207" fmla="*/ 3752428 w 12127677"/>
              <a:gd name="connsiteY207" fmla="*/ 212698 h 654456"/>
              <a:gd name="connsiteX208" fmla="*/ 3752428 w 12127677"/>
              <a:gd name="connsiteY208" fmla="*/ 261783 h 654456"/>
              <a:gd name="connsiteX209" fmla="*/ 3792371 w 12127677"/>
              <a:gd name="connsiteY209" fmla="*/ 261783 h 654456"/>
              <a:gd name="connsiteX210" fmla="*/ 3792371 w 12127677"/>
              <a:gd name="connsiteY210" fmla="*/ 253602 h 654456"/>
              <a:gd name="connsiteX211" fmla="*/ 3824325 w 12127677"/>
              <a:gd name="connsiteY211" fmla="*/ 253602 h 654456"/>
              <a:gd name="connsiteX212" fmla="*/ 3824325 w 12127677"/>
              <a:gd name="connsiteY212" fmla="*/ 237241 h 654456"/>
              <a:gd name="connsiteX213" fmla="*/ 3832313 w 12127677"/>
              <a:gd name="connsiteY213" fmla="*/ 237241 h 654456"/>
              <a:gd name="connsiteX214" fmla="*/ 3832313 w 12127677"/>
              <a:gd name="connsiteY214" fmla="*/ 253602 h 654456"/>
              <a:gd name="connsiteX215" fmla="*/ 3872256 w 12127677"/>
              <a:gd name="connsiteY215" fmla="*/ 253602 h 654456"/>
              <a:gd name="connsiteX216" fmla="*/ 3872256 w 12127677"/>
              <a:gd name="connsiteY216" fmla="*/ 245421 h 654456"/>
              <a:gd name="connsiteX217" fmla="*/ 3880245 w 12127677"/>
              <a:gd name="connsiteY217" fmla="*/ 245421 h 654456"/>
              <a:gd name="connsiteX218" fmla="*/ 3880245 w 12127677"/>
              <a:gd name="connsiteY218" fmla="*/ 229060 h 654456"/>
              <a:gd name="connsiteX219" fmla="*/ 4000072 w 12127677"/>
              <a:gd name="connsiteY219" fmla="*/ 229060 h 654456"/>
              <a:gd name="connsiteX220" fmla="*/ 4008060 w 12127677"/>
              <a:gd name="connsiteY220" fmla="*/ 220879 h 654456"/>
              <a:gd name="connsiteX221" fmla="*/ 4024037 w 12127677"/>
              <a:gd name="connsiteY221" fmla="*/ 220879 h 654456"/>
              <a:gd name="connsiteX222" fmla="*/ 4024037 w 12127677"/>
              <a:gd name="connsiteY222" fmla="*/ 253602 h 654456"/>
              <a:gd name="connsiteX223" fmla="*/ 4032026 w 12127677"/>
              <a:gd name="connsiteY223" fmla="*/ 253602 h 654456"/>
              <a:gd name="connsiteX224" fmla="*/ 4032026 w 12127677"/>
              <a:gd name="connsiteY224" fmla="*/ 237241 h 654456"/>
              <a:gd name="connsiteX225" fmla="*/ 4087945 w 12127677"/>
              <a:gd name="connsiteY225" fmla="*/ 237241 h 654456"/>
              <a:gd name="connsiteX226" fmla="*/ 4087945 w 12127677"/>
              <a:gd name="connsiteY226" fmla="*/ 229060 h 654456"/>
              <a:gd name="connsiteX227" fmla="*/ 4135876 w 12127677"/>
              <a:gd name="connsiteY227" fmla="*/ 229060 h 654456"/>
              <a:gd name="connsiteX228" fmla="*/ 4135876 w 12127677"/>
              <a:gd name="connsiteY228" fmla="*/ 212698 h 654456"/>
              <a:gd name="connsiteX229" fmla="*/ 4159841 w 12127677"/>
              <a:gd name="connsiteY229" fmla="*/ 212698 h 654456"/>
              <a:gd name="connsiteX230" fmla="*/ 4159841 w 12127677"/>
              <a:gd name="connsiteY230" fmla="*/ 204518 h 654456"/>
              <a:gd name="connsiteX231" fmla="*/ 4183807 w 12127677"/>
              <a:gd name="connsiteY231" fmla="*/ 204518 h 654456"/>
              <a:gd name="connsiteX232" fmla="*/ 4183807 w 12127677"/>
              <a:gd name="connsiteY232" fmla="*/ 171795 h 654456"/>
              <a:gd name="connsiteX233" fmla="*/ 4183807 w 12127677"/>
              <a:gd name="connsiteY233" fmla="*/ 147253 h 654456"/>
              <a:gd name="connsiteX234" fmla="*/ 4199783 w 12127677"/>
              <a:gd name="connsiteY234" fmla="*/ 139072 h 654456"/>
              <a:gd name="connsiteX235" fmla="*/ 4199783 w 12127677"/>
              <a:gd name="connsiteY235" fmla="*/ 196337 h 654456"/>
              <a:gd name="connsiteX236" fmla="*/ 4215760 w 12127677"/>
              <a:gd name="connsiteY236" fmla="*/ 204518 h 654456"/>
              <a:gd name="connsiteX237" fmla="*/ 4223749 w 12127677"/>
              <a:gd name="connsiteY237" fmla="*/ 212698 h 654456"/>
              <a:gd name="connsiteX238" fmla="*/ 4247714 w 12127677"/>
              <a:gd name="connsiteY238" fmla="*/ 212698 h 654456"/>
              <a:gd name="connsiteX239" fmla="*/ 4247714 w 12127677"/>
              <a:gd name="connsiteY239" fmla="*/ 319048 h 654456"/>
              <a:gd name="connsiteX240" fmla="*/ 4279668 w 12127677"/>
              <a:gd name="connsiteY240" fmla="*/ 319048 h 654456"/>
              <a:gd name="connsiteX241" fmla="*/ 4279668 w 12127677"/>
              <a:gd name="connsiteY241" fmla="*/ 335409 h 654456"/>
              <a:gd name="connsiteX242" fmla="*/ 4287657 w 12127677"/>
              <a:gd name="connsiteY242" fmla="*/ 335409 h 654456"/>
              <a:gd name="connsiteX243" fmla="*/ 4287657 w 12127677"/>
              <a:gd name="connsiteY243" fmla="*/ 310867 h 654456"/>
              <a:gd name="connsiteX244" fmla="*/ 4303634 w 12127677"/>
              <a:gd name="connsiteY244" fmla="*/ 310867 h 654456"/>
              <a:gd name="connsiteX245" fmla="*/ 4303634 w 12127677"/>
              <a:gd name="connsiteY245" fmla="*/ 278144 h 654456"/>
              <a:gd name="connsiteX246" fmla="*/ 4391507 w 12127677"/>
              <a:gd name="connsiteY246" fmla="*/ 278144 h 654456"/>
              <a:gd name="connsiteX247" fmla="*/ 4391507 w 12127677"/>
              <a:gd name="connsiteY247" fmla="*/ 310867 h 654456"/>
              <a:gd name="connsiteX248" fmla="*/ 4399496 w 12127677"/>
              <a:gd name="connsiteY248" fmla="*/ 310867 h 654456"/>
              <a:gd name="connsiteX249" fmla="*/ 4399496 w 12127677"/>
              <a:gd name="connsiteY249" fmla="*/ 319048 h 654456"/>
              <a:gd name="connsiteX250" fmla="*/ 4415473 w 12127677"/>
              <a:gd name="connsiteY250" fmla="*/ 319048 h 654456"/>
              <a:gd name="connsiteX251" fmla="*/ 4415473 w 12127677"/>
              <a:gd name="connsiteY251" fmla="*/ 40904 h 654456"/>
              <a:gd name="connsiteX252" fmla="*/ 4455415 w 12127677"/>
              <a:gd name="connsiteY252" fmla="*/ 40904 h 654456"/>
              <a:gd name="connsiteX253" fmla="*/ 4455415 w 12127677"/>
              <a:gd name="connsiteY253" fmla="*/ 0 h 654456"/>
              <a:gd name="connsiteX254" fmla="*/ 4567254 w 12127677"/>
              <a:gd name="connsiteY254" fmla="*/ 0 h 654456"/>
              <a:gd name="connsiteX255" fmla="*/ 4567254 w 12127677"/>
              <a:gd name="connsiteY255" fmla="*/ 32723 h 654456"/>
              <a:gd name="connsiteX256" fmla="*/ 4607196 w 12127677"/>
              <a:gd name="connsiteY256" fmla="*/ 32723 h 654456"/>
              <a:gd name="connsiteX257" fmla="*/ 4607196 w 12127677"/>
              <a:gd name="connsiteY257" fmla="*/ 253602 h 654456"/>
              <a:gd name="connsiteX258" fmla="*/ 4623173 w 12127677"/>
              <a:gd name="connsiteY258" fmla="*/ 253602 h 654456"/>
              <a:gd name="connsiteX259" fmla="*/ 4623173 w 12127677"/>
              <a:gd name="connsiteY259" fmla="*/ 294505 h 654456"/>
              <a:gd name="connsiteX260" fmla="*/ 4639150 w 12127677"/>
              <a:gd name="connsiteY260" fmla="*/ 294505 h 654456"/>
              <a:gd name="connsiteX261" fmla="*/ 4639150 w 12127677"/>
              <a:gd name="connsiteY261" fmla="*/ 433577 h 654456"/>
              <a:gd name="connsiteX262" fmla="*/ 4655127 w 12127677"/>
              <a:gd name="connsiteY262" fmla="*/ 449939 h 654456"/>
              <a:gd name="connsiteX263" fmla="*/ 4655127 w 12127677"/>
              <a:gd name="connsiteY263" fmla="*/ 409035 h 654456"/>
              <a:gd name="connsiteX264" fmla="*/ 4671104 w 12127677"/>
              <a:gd name="connsiteY264" fmla="*/ 409035 h 654456"/>
              <a:gd name="connsiteX265" fmla="*/ 4671104 w 12127677"/>
              <a:gd name="connsiteY265" fmla="*/ 400855 h 654456"/>
              <a:gd name="connsiteX266" fmla="*/ 4655127 w 12127677"/>
              <a:gd name="connsiteY266" fmla="*/ 400855 h 654456"/>
              <a:gd name="connsiteX267" fmla="*/ 4655127 w 12127677"/>
              <a:gd name="connsiteY267" fmla="*/ 392674 h 654456"/>
              <a:gd name="connsiteX268" fmla="*/ 4687081 w 12127677"/>
              <a:gd name="connsiteY268" fmla="*/ 392674 h 654456"/>
              <a:gd name="connsiteX269" fmla="*/ 4687081 w 12127677"/>
              <a:gd name="connsiteY269" fmla="*/ 376312 h 654456"/>
              <a:gd name="connsiteX270" fmla="*/ 4758977 w 12127677"/>
              <a:gd name="connsiteY270" fmla="*/ 376312 h 654456"/>
              <a:gd name="connsiteX271" fmla="*/ 4758977 w 12127677"/>
              <a:gd name="connsiteY271" fmla="*/ 384493 h 654456"/>
              <a:gd name="connsiteX272" fmla="*/ 4766966 w 12127677"/>
              <a:gd name="connsiteY272" fmla="*/ 384493 h 654456"/>
              <a:gd name="connsiteX273" fmla="*/ 4846851 w 12127677"/>
              <a:gd name="connsiteY273" fmla="*/ 392674 h 654456"/>
              <a:gd name="connsiteX274" fmla="*/ 4870816 w 12127677"/>
              <a:gd name="connsiteY274" fmla="*/ 409035 h 654456"/>
              <a:gd name="connsiteX275" fmla="*/ 4870816 w 12127677"/>
              <a:gd name="connsiteY275" fmla="*/ 253602 h 654456"/>
              <a:gd name="connsiteX276" fmla="*/ 4902771 w 12127677"/>
              <a:gd name="connsiteY276" fmla="*/ 253602 h 654456"/>
              <a:gd name="connsiteX277" fmla="*/ 4902771 w 12127677"/>
              <a:gd name="connsiteY277" fmla="*/ 245421 h 654456"/>
              <a:gd name="connsiteX278" fmla="*/ 4918747 w 12127677"/>
              <a:gd name="connsiteY278" fmla="*/ 245421 h 654456"/>
              <a:gd name="connsiteX279" fmla="*/ 4918747 w 12127677"/>
              <a:gd name="connsiteY279" fmla="*/ 237241 h 654456"/>
              <a:gd name="connsiteX280" fmla="*/ 4926736 w 12127677"/>
              <a:gd name="connsiteY280" fmla="*/ 237241 h 654456"/>
              <a:gd name="connsiteX281" fmla="*/ 4926736 w 12127677"/>
              <a:gd name="connsiteY281" fmla="*/ 245421 h 654456"/>
              <a:gd name="connsiteX282" fmla="*/ 4934724 w 12127677"/>
              <a:gd name="connsiteY282" fmla="*/ 245421 h 654456"/>
              <a:gd name="connsiteX283" fmla="*/ 4934724 w 12127677"/>
              <a:gd name="connsiteY283" fmla="*/ 242354 h 654456"/>
              <a:gd name="connsiteX284" fmla="*/ 4934724 w 12127677"/>
              <a:gd name="connsiteY284" fmla="*/ 237241 h 654456"/>
              <a:gd name="connsiteX285" fmla="*/ 4950701 w 12127677"/>
              <a:gd name="connsiteY285" fmla="*/ 237241 h 654456"/>
              <a:gd name="connsiteX286" fmla="*/ 4950701 w 12127677"/>
              <a:gd name="connsiteY286" fmla="*/ 253602 h 654456"/>
              <a:gd name="connsiteX287" fmla="*/ 5030586 w 12127677"/>
              <a:gd name="connsiteY287" fmla="*/ 253602 h 654456"/>
              <a:gd name="connsiteX288" fmla="*/ 5030586 w 12127677"/>
              <a:gd name="connsiteY288" fmla="*/ 449939 h 654456"/>
              <a:gd name="connsiteX289" fmla="*/ 5118459 w 12127677"/>
              <a:gd name="connsiteY289" fmla="*/ 449939 h 654456"/>
              <a:gd name="connsiteX290" fmla="*/ 5118459 w 12127677"/>
              <a:gd name="connsiteY290" fmla="*/ 458119 h 654456"/>
              <a:gd name="connsiteX291" fmla="*/ 5158401 w 12127677"/>
              <a:gd name="connsiteY291" fmla="*/ 163614 h 654456"/>
              <a:gd name="connsiteX292" fmla="*/ 5182367 w 12127677"/>
              <a:gd name="connsiteY292" fmla="*/ 16362 h 654456"/>
              <a:gd name="connsiteX293" fmla="*/ 5190355 w 12127677"/>
              <a:gd name="connsiteY293" fmla="*/ 16362 h 654456"/>
              <a:gd name="connsiteX294" fmla="*/ 5206332 w 12127677"/>
              <a:gd name="connsiteY294" fmla="*/ 163614 h 654456"/>
              <a:gd name="connsiteX295" fmla="*/ 5214321 w 12127677"/>
              <a:gd name="connsiteY295" fmla="*/ 163614 h 654456"/>
              <a:gd name="connsiteX296" fmla="*/ 5222309 w 12127677"/>
              <a:gd name="connsiteY296" fmla="*/ 327228 h 654456"/>
              <a:gd name="connsiteX297" fmla="*/ 5230298 w 12127677"/>
              <a:gd name="connsiteY297" fmla="*/ 327228 h 654456"/>
              <a:gd name="connsiteX298" fmla="*/ 5238286 w 12127677"/>
              <a:gd name="connsiteY298" fmla="*/ 335409 h 654456"/>
              <a:gd name="connsiteX299" fmla="*/ 5278229 w 12127677"/>
              <a:gd name="connsiteY299" fmla="*/ 335409 h 654456"/>
              <a:gd name="connsiteX300" fmla="*/ 5278229 w 12127677"/>
              <a:gd name="connsiteY300" fmla="*/ 392674 h 654456"/>
              <a:gd name="connsiteX301" fmla="*/ 5286217 w 12127677"/>
              <a:gd name="connsiteY301" fmla="*/ 392674 h 654456"/>
              <a:gd name="connsiteX302" fmla="*/ 5286217 w 12127677"/>
              <a:gd name="connsiteY302" fmla="*/ 400855 h 654456"/>
              <a:gd name="connsiteX303" fmla="*/ 5294205 w 12127677"/>
              <a:gd name="connsiteY303" fmla="*/ 400855 h 654456"/>
              <a:gd name="connsiteX304" fmla="*/ 5294205 w 12127677"/>
              <a:gd name="connsiteY304" fmla="*/ 392674 h 654456"/>
              <a:gd name="connsiteX305" fmla="*/ 5326159 w 12127677"/>
              <a:gd name="connsiteY305" fmla="*/ 392674 h 654456"/>
              <a:gd name="connsiteX306" fmla="*/ 5326159 w 12127677"/>
              <a:gd name="connsiteY306" fmla="*/ 400855 h 654456"/>
              <a:gd name="connsiteX307" fmla="*/ 5398056 w 12127677"/>
              <a:gd name="connsiteY307" fmla="*/ 400855 h 654456"/>
              <a:gd name="connsiteX308" fmla="*/ 5398056 w 12127677"/>
              <a:gd name="connsiteY308" fmla="*/ 319048 h 654456"/>
              <a:gd name="connsiteX309" fmla="*/ 5414033 w 12127677"/>
              <a:gd name="connsiteY309" fmla="*/ 286325 h 654456"/>
              <a:gd name="connsiteX310" fmla="*/ 5422021 w 12127677"/>
              <a:gd name="connsiteY310" fmla="*/ 286325 h 654456"/>
              <a:gd name="connsiteX311" fmla="*/ 5422021 w 12127677"/>
              <a:gd name="connsiteY311" fmla="*/ 278144 h 654456"/>
              <a:gd name="connsiteX312" fmla="*/ 5437999 w 12127677"/>
              <a:gd name="connsiteY312" fmla="*/ 278144 h 654456"/>
              <a:gd name="connsiteX313" fmla="*/ 5437999 w 12127677"/>
              <a:gd name="connsiteY313" fmla="*/ 286325 h 654456"/>
              <a:gd name="connsiteX314" fmla="*/ 5445987 w 12127677"/>
              <a:gd name="connsiteY314" fmla="*/ 286325 h 654456"/>
              <a:gd name="connsiteX315" fmla="*/ 5445987 w 12127677"/>
              <a:gd name="connsiteY315" fmla="*/ 278144 h 654456"/>
              <a:gd name="connsiteX316" fmla="*/ 5453975 w 12127677"/>
              <a:gd name="connsiteY316" fmla="*/ 278144 h 654456"/>
              <a:gd name="connsiteX317" fmla="*/ 5453975 w 12127677"/>
              <a:gd name="connsiteY317" fmla="*/ 237241 h 654456"/>
              <a:gd name="connsiteX318" fmla="*/ 5461964 w 12127677"/>
              <a:gd name="connsiteY318" fmla="*/ 220879 h 654456"/>
              <a:gd name="connsiteX319" fmla="*/ 5485929 w 12127677"/>
              <a:gd name="connsiteY319" fmla="*/ 204518 h 654456"/>
              <a:gd name="connsiteX320" fmla="*/ 5485929 w 12127677"/>
              <a:gd name="connsiteY320" fmla="*/ 196337 h 654456"/>
              <a:gd name="connsiteX321" fmla="*/ 5493918 w 12127677"/>
              <a:gd name="connsiteY321" fmla="*/ 196337 h 654456"/>
              <a:gd name="connsiteX322" fmla="*/ 5493918 w 12127677"/>
              <a:gd name="connsiteY322" fmla="*/ 155434 h 654456"/>
              <a:gd name="connsiteX323" fmla="*/ 5477941 w 12127677"/>
              <a:gd name="connsiteY323" fmla="*/ 171795 h 654456"/>
              <a:gd name="connsiteX324" fmla="*/ 5477941 w 12127677"/>
              <a:gd name="connsiteY324" fmla="*/ 155434 h 654456"/>
              <a:gd name="connsiteX325" fmla="*/ 5501906 w 12127677"/>
              <a:gd name="connsiteY325" fmla="*/ 139072 h 654456"/>
              <a:gd name="connsiteX326" fmla="*/ 5501906 w 12127677"/>
              <a:gd name="connsiteY326" fmla="*/ 196337 h 654456"/>
              <a:gd name="connsiteX327" fmla="*/ 5509895 w 12127677"/>
              <a:gd name="connsiteY327" fmla="*/ 196337 h 654456"/>
              <a:gd name="connsiteX328" fmla="*/ 5509895 w 12127677"/>
              <a:gd name="connsiteY328" fmla="*/ 204518 h 654456"/>
              <a:gd name="connsiteX329" fmla="*/ 5525871 w 12127677"/>
              <a:gd name="connsiteY329" fmla="*/ 220879 h 654456"/>
              <a:gd name="connsiteX330" fmla="*/ 5533860 w 12127677"/>
              <a:gd name="connsiteY330" fmla="*/ 220879 h 654456"/>
              <a:gd name="connsiteX331" fmla="*/ 5533860 w 12127677"/>
              <a:gd name="connsiteY331" fmla="*/ 229060 h 654456"/>
              <a:gd name="connsiteX332" fmla="*/ 5541848 w 12127677"/>
              <a:gd name="connsiteY332" fmla="*/ 229060 h 654456"/>
              <a:gd name="connsiteX333" fmla="*/ 5541848 w 12127677"/>
              <a:gd name="connsiteY333" fmla="*/ 286325 h 654456"/>
              <a:gd name="connsiteX334" fmla="*/ 5549837 w 12127677"/>
              <a:gd name="connsiteY334" fmla="*/ 286325 h 654456"/>
              <a:gd name="connsiteX335" fmla="*/ 5557825 w 12127677"/>
              <a:gd name="connsiteY335" fmla="*/ 310867 h 654456"/>
              <a:gd name="connsiteX336" fmla="*/ 5557825 w 12127677"/>
              <a:gd name="connsiteY336" fmla="*/ 359951 h 654456"/>
              <a:gd name="connsiteX337" fmla="*/ 5573802 w 12127677"/>
              <a:gd name="connsiteY337" fmla="*/ 359951 h 654456"/>
              <a:gd name="connsiteX338" fmla="*/ 5573802 w 12127677"/>
              <a:gd name="connsiteY338" fmla="*/ 343590 h 654456"/>
              <a:gd name="connsiteX339" fmla="*/ 5581791 w 12127677"/>
              <a:gd name="connsiteY339" fmla="*/ 343590 h 654456"/>
              <a:gd name="connsiteX340" fmla="*/ 5597769 w 12127677"/>
              <a:gd name="connsiteY340" fmla="*/ 335409 h 654456"/>
              <a:gd name="connsiteX341" fmla="*/ 5621733 w 12127677"/>
              <a:gd name="connsiteY341" fmla="*/ 335409 h 654456"/>
              <a:gd name="connsiteX342" fmla="*/ 5637710 w 12127677"/>
              <a:gd name="connsiteY342" fmla="*/ 335409 h 654456"/>
              <a:gd name="connsiteX343" fmla="*/ 5661676 w 12127677"/>
              <a:gd name="connsiteY343" fmla="*/ 343590 h 654456"/>
              <a:gd name="connsiteX344" fmla="*/ 5669664 w 12127677"/>
              <a:gd name="connsiteY344" fmla="*/ 343590 h 654456"/>
              <a:gd name="connsiteX345" fmla="*/ 5669664 w 12127677"/>
              <a:gd name="connsiteY345" fmla="*/ 220879 h 654456"/>
              <a:gd name="connsiteX346" fmla="*/ 5693630 w 12127677"/>
              <a:gd name="connsiteY346" fmla="*/ 220879 h 654456"/>
              <a:gd name="connsiteX347" fmla="*/ 5701618 w 12127677"/>
              <a:gd name="connsiteY347" fmla="*/ 204518 h 654456"/>
              <a:gd name="connsiteX348" fmla="*/ 5709607 w 12127677"/>
              <a:gd name="connsiteY348" fmla="*/ 155434 h 654456"/>
              <a:gd name="connsiteX349" fmla="*/ 5709607 w 12127677"/>
              <a:gd name="connsiteY349" fmla="*/ 196337 h 654456"/>
              <a:gd name="connsiteX350" fmla="*/ 5725584 w 12127677"/>
              <a:gd name="connsiteY350" fmla="*/ 220879 h 654456"/>
              <a:gd name="connsiteX351" fmla="*/ 5725584 w 12127677"/>
              <a:gd name="connsiteY351" fmla="*/ 204518 h 654456"/>
              <a:gd name="connsiteX352" fmla="*/ 5805468 w 12127677"/>
              <a:gd name="connsiteY352" fmla="*/ 204518 h 654456"/>
              <a:gd name="connsiteX353" fmla="*/ 5805468 w 12127677"/>
              <a:gd name="connsiteY353" fmla="*/ 294505 h 654456"/>
              <a:gd name="connsiteX354" fmla="*/ 5877365 w 12127677"/>
              <a:gd name="connsiteY354" fmla="*/ 294505 h 654456"/>
              <a:gd name="connsiteX355" fmla="*/ 5877365 w 12127677"/>
              <a:gd name="connsiteY355" fmla="*/ 310867 h 654456"/>
              <a:gd name="connsiteX356" fmla="*/ 5909319 w 12127677"/>
              <a:gd name="connsiteY356" fmla="*/ 294505 h 654456"/>
              <a:gd name="connsiteX357" fmla="*/ 5925296 w 12127677"/>
              <a:gd name="connsiteY357" fmla="*/ 310867 h 654456"/>
              <a:gd name="connsiteX358" fmla="*/ 5925296 w 12127677"/>
              <a:gd name="connsiteY358" fmla="*/ 376312 h 654456"/>
              <a:gd name="connsiteX359" fmla="*/ 5973227 w 12127677"/>
              <a:gd name="connsiteY359" fmla="*/ 327228 h 654456"/>
              <a:gd name="connsiteX360" fmla="*/ 5973227 w 12127677"/>
              <a:gd name="connsiteY360" fmla="*/ 286325 h 654456"/>
              <a:gd name="connsiteX361" fmla="*/ 5981189 w 12127677"/>
              <a:gd name="connsiteY361" fmla="*/ 286325 h 654456"/>
              <a:gd name="connsiteX362" fmla="*/ 5981189 w 12127677"/>
              <a:gd name="connsiteY362" fmla="*/ 245421 h 654456"/>
              <a:gd name="connsiteX363" fmla="*/ 5998146 w 12127677"/>
              <a:gd name="connsiteY363" fmla="*/ 245421 h 654456"/>
              <a:gd name="connsiteX364" fmla="*/ 6021157 w 12127677"/>
              <a:gd name="connsiteY364" fmla="*/ 245421 h 654456"/>
              <a:gd name="connsiteX365" fmla="*/ 6037134 w 12127677"/>
              <a:gd name="connsiteY365" fmla="*/ 245421 h 654456"/>
              <a:gd name="connsiteX366" fmla="*/ 6037134 w 12127677"/>
              <a:gd name="connsiteY366" fmla="*/ 229060 h 654456"/>
              <a:gd name="connsiteX367" fmla="*/ 6132996 w 12127677"/>
              <a:gd name="connsiteY367" fmla="*/ 229060 h 654456"/>
              <a:gd name="connsiteX368" fmla="*/ 6132996 w 12127677"/>
              <a:gd name="connsiteY368" fmla="*/ 380403 h 654456"/>
              <a:gd name="connsiteX369" fmla="*/ 6132996 w 12127677"/>
              <a:gd name="connsiteY369" fmla="*/ 392674 h 654456"/>
              <a:gd name="connsiteX370" fmla="*/ 6140787 w 12127677"/>
              <a:gd name="connsiteY370" fmla="*/ 392674 h 654456"/>
              <a:gd name="connsiteX371" fmla="*/ 6140787 w 12127677"/>
              <a:gd name="connsiteY371" fmla="*/ 376312 h 654456"/>
              <a:gd name="connsiteX372" fmla="*/ 6156746 w 12127677"/>
              <a:gd name="connsiteY372" fmla="*/ 376312 h 654456"/>
              <a:gd name="connsiteX373" fmla="*/ 6156746 w 12127677"/>
              <a:gd name="connsiteY373" fmla="*/ 368132 h 654456"/>
              <a:gd name="connsiteX374" fmla="*/ 6180686 w 12127677"/>
              <a:gd name="connsiteY374" fmla="*/ 368132 h 654456"/>
              <a:gd name="connsiteX375" fmla="*/ 6180686 w 12127677"/>
              <a:gd name="connsiteY375" fmla="*/ 245421 h 654456"/>
              <a:gd name="connsiteX376" fmla="*/ 6188666 w 12127677"/>
              <a:gd name="connsiteY376" fmla="*/ 245421 h 654456"/>
              <a:gd name="connsiteX377" fmla="*/ 6188666 w 12127677"/>
              <a:gd name="connsiteY377" fmla="*/ 229060 h 654456"/>
              <a:gd name="connsiteX378" fmla="*/ 6204626 w 12127677"/>
              <a:gd name="connsiteY378" fmla="*/ 220879 h 654456"/>
              <a:gd name="connsiteX379" fmla="*/ 6204626 w 12127677"/>
              <a:gd name="connsiteY379" fmla="*/ 130891 h 654456"/>
              <a:gd name="connsiteX380" fmla="*/ 6212606 w 12127677"/>
              <a:gd name="connsiteY380" fmla="*/ 130891 h 654456"/>
              <a:gd name="connsiteX381" fmla="*/ 6212606 w 12127677"/>
              <a:gd name="connsiteY381" fmla="*/ 106349 h 654456"/>
              <a:gd name="connsiteX382" fmla="*/ 6220586 w 12127677"/>
              <a:gd name="connsiteY382" fmla="*/ 106349 h 654456"/>
              <a:gd name="connsiteX383" fmla="*/ 6236546 w 12127677"/>
              <a:gd name="connsiteY383" fmla="*/ 98169 h 654456"/>
              <a:gd name="connsiteX384" fmla="*/ 6260485 w 12127677"/>
              <a:gd name="connsiteY384" fmla="*/ 98169 h 654456"/>
              <a:gd name="connsiteX385" fmla="*/ 6260485 w 12127677"/>
              <a:gd name="connsiteY385" fmla="*/ 106349 h 654456"/>
              <a:gd name="connsiteX386" fmla="*/ 6268465 w 12127677"/>
              <a:gd name="connsiteY386" fmla="*/ 106349 h 654456"/>
              <a:gd name="connsiteX387" fmla="*/ 6268465 w 12127677"/>
              <a:gd name="connsiteY387" fmla="*/ 122711 h 654456"/>
              <a:gd name="connsiteX388" fmla="*/ 6332305 w 12127677"/>
              <a:gd name="connsiteY388" fmla="*/ 122711 h 654456"/>
              <a:gd name="connsiteX389" fmla="*/ 6332305 w 12127677"/>
              <a:gd name="connsiteY389" fmla="*/ 106349 h 654456"/>
              <a:gd name="connsiteX390" fmla="*/ 6340285 w 12127677"/>
              <a:gd name="connsiteY390" fmla="*/ 106349 h 654456"/>
              <a:gd name="connsiteX391" fmla="*/ 6340285 w 12127677"/>
              <a:gd name="connsiteY391" fmla="*/ 98169 h 654456"/>
              <a:gd name="connsiteX392" fmla="*/ 6380184 w 12127677"/>
              <a:gd name="connsiteY392" fmla="*/ 98169 h 654456"/>
              <a:gd name="connsiteX393" fmla="*/ 6380184 w 12127677"/>
              <a:gd name="connsiteY393" fmla="*/ 106349 h 654456"/>
              <a:gd name="connsiteX394" fmla="*/ 6396144 w 12127677"/>
              <a:gd name="connsiteY394" fmla="*/ 106349 h 654456"/>
              <a:gd name="connsiteX395" fmla="*/ 6396144 w 12127677"/>
              <a:gd name="connsiteY395" fmla="*/ 122711 h 654456"/>
              <a:gd name="connsiteX396" fmla="*/ 6404124 w 12127677"/>
              <a:gd name="connsiteY396" fmla="*/ 122711 h 654456"/>
              <a:gd name="connsiteX397" fmla="*/ 6404124 w 12127677"/>
              <a:gd name="connsiteY397" fmla="*/ 130891 h 654456"/>
              <a:gd name="connsiteX398" fmla="*/ 6396144 w 12127677"/>
              <a:gd name="connsiteY398" fmla="*/ 147253 h 654456"/>
              <a:gd name="connsiteX399" fmla="*/ 6404124 w 12127677"/>
              <a:gd name="connsiteY399" fmla="*/ 155434 h 654456"/>
              <a:gd name="connsiteX400" fmla="*/ 6404124 w 12127677"/>
              <a:gd name="connsiteY400" fmla="*/ 212698 h 654456"/>
              <a:gd name="connsiteX401" fmla="*/ 6428064 w 12127677"/>
              <a:gd name="connsiteY401" fmla="*/ 212698 h 654456"/>
              <a:gd name="connsiteX402" fmla="*/ 6428064 w 12127677"/>
              <a:gd name="connsiteY402" fmla="*/ 269963 h 654456"/>
              <a:gd name="connsiteX403" fmla="*/ 6436044 w 12127677"/>
              <a:gd name="connsiteY403" fmla="*/ 269963 h 654456"/>
              <a:gd name="connsiteX404" fmla="*/ 6436044 w 12127677"/>
              <a:gd name="connsiteY404" fmla="*/ 261783 h 654456"/>
              <a:gd name="connsiteX405" fmla="*/ 6491903 w 12127677"/>
              <a:gd name="connsiteY405" fmla="*/ 261783 h 654456"/>
              <a:gd name="connsiteX406" fmla="*/ 6491903 w 12127677"/>
              <a:gd name="connsiteY406" fmla="*/ 196337 h 654456"/>
              <a:gd name="connsiteX407" fmla="*/ 6579682 w 12127677"/>
              <a:gd name="connsiteY407" fmla="*/ 196337 h 654456"/>
              <a:gd name="connsiteX408" fmla="*/ 6595642 w 12127677"/>
              <a:gd name="connsiteY408" fmla="*/ 179976 h 654456"/>
              <a:gd name="connsiteX409" fmla="*/ 6603622 w 12127677"/>
              <a:gd name="connsiteY409" fmla="*/ 196337 h 654456"/>
              <a:gd name="connsiteX410" fmla="*/ 6627562 w 12127677"/>
              <a:gd name="connsiteY410" fmla="*/ 196337 h 654456"/>
              <a:gd name="connsiteX411" fmla="*/ 6627562 w 12127677"/>
              <a:gd name="connsiteY411" fmla="*/ 204518 h 654456"/>
              <a:gd name="connsiteX412" fmla="*/ 6747260 w 12127677"/>
              <a:gd name="connsiteY412" fmla="*/ 204518 h 654456"/>
              <a:gd name="connsiteX413" fmla="*/ 6747260 w 12127677"/>
              <a:gd name="connsiteY413" fmla="*/ 212698 h 654456"/>
              <a:gd name="connsiteX414" fmla="*/ 6755240 w 12127677"/>
              <a:gd name="connsiteY414" fmla="*/ 212698 h 654456"/>
              <a:gd name="connsiteX415" fmla="*/ 6755240 w 12127677"/>
              <a:gd name="connsiteY415" fmla="*/ 261783 h 654456"/>
              <a:gd name="connsiteX416" fmla="*/ 6787160 w 12127677"/>
              <a:gd name="connsiteY416" fmla="*/ 261783 h 654456"/>
              <a:gd name="connsiteX417" fmla="*/ 6787160 w 12127677"/>
              <a:gd name="connsiteY417" fmla="*/ 253602 h 654456"/>
              <a:gd name="connsiteX418" fmla="*/ 6827060 w 12127677"/>
              <a:gd name="connsiteY418" fmla="*/ 253602 h 654456"/>
              <a:gd name="connsiteX419" fmla="*/ 6827060 w 12127677"/>
              <a:gd name="connsiteY419" fmla="*/ 237241 h 654456"/>
              <a:gd name="connsiteX420" fmla="*/ 6835040 w 12127677"/>
              <a:gd name="connsiteY420" fmla="*/ 237241 h 654456"/>
              <a:gd name="connsiteX421" fmla="*/ 6835040 w 12127677"/>
              <a:gd name="connsiteY421" fmla="*/ 253602 h 654456"/>
              <a:gd name="connsiteX422" fmla="*/ 6874939 w 12127677"/>
              <a:gd name="connsiteY422" fmla="*/ 253602 h 654456"/>
              <a:gd name="connsiteX423" fmla="*/ 6874939 w 12127677"/>
              <a:gd name="connsiteY423" fmla="*/ 245421 h 654456"/>
              <a:gd name="connsiteX424" fmla="*/ 6882919 w 12127677"/>
              <a:gd name="connsiteY424" fmla="*/ 245421 h 654456"/>
              <a:gd name="connsiteX425" fmla="*/ 6882919 w 12127677"/>
              <a:gd name="connsiteY425" fmla="*/ 229060 h 654456"/>
              <a:gd name="connsiteX426" fmla="*/ 6994638 w 12127677"/>
              <a:gd name="connsiteY426" fmla="*/ 229060 h 654456"/>
              <a:gd name="connsiteX427" fmla="*/ 7002618 w 12127677"/>
              <a:gd name="connsiteY427" fmla="*/ 220879 h 654456"/>
              <a:gd name="connsiteX428" fmla="*/ 7018578 w 12127677"/>
              <a:gd name="connsiteY428" fmla="*/ 220879 h 654456"/>
              <a:gd name="connsiteX429" fmla="*/ 7018578 w 12127677"/>
              <a:gd name="connsiteY429" fmla="*/ 253602 h 654456"/>
              <a:gd name="connsiteX430" fmla="*/ 7034537 w 12127677"/>
              <a:gd name="connsiteY430" fmla="*/ 253602 h 654456"/>
              <a:gd name="connsiteX431" fmla="*/ 7034537 w 12127677"/>
              <a:gd name="connsiteY431" fmla="*/ 237241 h 654456"/>
              <a:gd name="connsiteX432" fmla="*/ 7082417 w 12127677"/>
              <a:gd name="connsiteY432" fmla="*/ 237241 h 654456"/>
              <a:gd name="connsiteX433" fmla="*/ 7082417 w 12127677"/>
              <a:gd name="connsiteY433" fmla="*/ 229060 h 654456"/>
              <a:gd name="connsiteX434" fmla="*/ 7130296 w 12127677"/>
              <a:gd name="connsiteY434" fmla="*/ 229060 h 654456"/>
              <a:gd name="connsiteX435" fmla="*/ 7130296 w 12127677"/>
              <a:gd name="connsiteY435" fmla="*/ 212698 h 654456"/>
              <a:gd name="connsiteX436" fmla="*/ 7154236 w 12127677"/>
              <a:gd name="connsiteY436" fmla="*/ 212698 h 654456"/>
              <a:gd name="connsiteX437" fmla="*/ 7154236 w 12127677"/>
              <a:gd name="connsiteY437" fmla="*/ 204518 h 654456"/>
              <a:gd name="connsiteX438" fmla="*/ 7178176 w 12127677"/>
              <a:gd name="connsiteY438" fmla="*/ 204518 h 654456"/>
              <a:gd name="connsiteX439" fmla="*/ 7178176 w 12127677"/>
              <a:gd name="connsiteY439" fmla="*/ 171795 h 654456"/>
              <a:gd name="connsiteX440" fmla="*/ 7186156 w 12127677"/>
              <a:gd name="connsiteY440" fmla="*/ 171795 h 654456"/>
              <a:gd name="connsiteX441" fmla="*/ 7186156 w 12127677"/>
              <a:gd name="connsiteY441" fmla="*/ 147253 h 654456"/>
              <a:gd name="connsiteX442" fmla="*/ 7194136 w 12127677"/>
              <a:gd name="connsiteY442" fmla="*/ 139072 h 654456"/>
              <a:gd name="connsiteX443" fmla="*/ 7194136 w 12127677"/>
              <a:gd name="connsiteY443" fmla="*/ 196337 h 654456"/>
              <a:gd name="connsiteX444" fmla="*/ 7210096 w 12127677"/>
              <a:gd name="connsiteY444" fmla="*/ 204518 h 654456"/>
              <a:gd name="connsiteX445" fmla="*/ 7218076 w 12127677"/>
              <a:gd name="connsiteY445" fmla="*/ 212698 h 654456"/>
              <a:gd name="connsiteX446" fmla="*/ 7242015 w 12127677"/>
              <a:gd name="connsiteY446" fmla="*/ 212698 h 654456"/>
              <a:gd name="connsiteX447" fmla="*/ 7242015 w 12127677"/>
              <a:gd name="connsiteY447" fmla="*/ 319048 h 654456"/>
              <a:gd name="connsiteX448" fmla="*/ 7281915 w 12127677"/>
              <a:gd name="connsiteY448" fmla="*/ 319048 h 654456"/>
              <a:gd name="connsiteX449" fmla="*/ 7281915 w 12127677"/>
              <a:gd name="connsiteY449" fmla="*/ 310867 h 654456"/>
              <a:gd name="connsiteX450" fmla="*/ 7297875 w 12127677"/>
              <a:gd name="connsiteY450" fmla="*/ 310867 h 654456"/>
              <a:gd name="connsiteX451" fmla="*/ 7297875 w 12127677"/>
              <a:gd name="connsiteY451" fmla="*/ 278144 h 654456"/>
              <a:gd name="connsiteX452" fmla="*/ 7385654 w 12127677"/>
              <a:gd name="connsiteY452" fmla="*/ 278144 h 654456"/>
              <a:gd name="connsiteX453" fmla="*/ 7385654 w 12127677"/>
              <a:gd name="connsiteY453" fmla="*/ 310867 h 654456"/>
              <a:gd name="connsiteX454" fmla="*/ 7401614 w 12127677"/>
              <a:gd name="connsiteY454" fmla="*/ 310867 h 654456"/>
              <a:gd name="connsiteX455" fmla="*/ 7401614 w 12127677"/>
              <a:gd name="connsiteY455" fmla="*/ 319048 h 654456"/>
              <a:gd name="connsiteX456" fmla="*/ 7409594 w 12127677"/>
              <a:gd name="connsiteY456" fmla="*/ 319048 h 654456"/>
              <a:gd name="connsiteX457" fmla="*/ 7409594 w 12127677"/>
              <a:gd name="connsiteY457" fmla="*/ 40904 h 654456"/>
              <a:gd name="connsiteX458" fmla="*/ 7449493 w 12127677"/>
              <a:gd name="connsiteY458" fmla="*/ 40904 h 654456"/>
              <a:gd name="connsiteX459" fmla="*/ 7449493 w 12127677"/>
              <a:gd name="connsiteY459" fmla="*/ 0 h 654456"/>
              <a:gd name="connsiteX460" fmla="*/ 7561212 w 12127677"/>
              <a:gd name="connsiteY460" fmla="*/ 0 h 654456"/>
              <a:gd name="connsiteX461" fmla="*/ 7561212 w 12127677"/>
              <a:gd name="connsiteY461" fmla="*/ 32723 h 654456"/>
              <a:gd name="connsiteX462" fmla="*/ 7601112 w 12127677"/>
              <a:gd name="connsiteY462" fmla="*/ 32723 h 654456"/>
              <a:gd name="connsiteX463" fmla="*/ 7601112 w 12127677"/>
              <a:gd name="connsiteY463" fmla="*/ 253602 h 654456"/>
              <a:gd name="connsiteX464" fmla="*/ 7617072 w 12127677"/>
              <a:gd name="connsiteY464" fmla="*/ 253602 h 654456"/>
              <a:gd name="connsiteX465" fmla="*/ 7617072 w 12127677"/>
              <a:gd name="connsiteY465" fmla="*/ 294505 h 654456"/>
              <a:gd name="connsiteX466" fmla="*/ 7633031 w 12127677"/>
              <a:gd name="connsiteY466" fmla="*/ 294505 h 654456"/>
              <a:gd name="connsiteX467" fmla="*/ 7633031 w 12127677"/>
              <a:gd name="connsiteY467" fmla="*/ 433577 h 654456"/>
              <a:gd name="connsiteX468" fmla="*/ 7648991 w 12127677"/>
              <a:gd name="connsiteY468" fmla="*/ 449939 h 654456"/>
              <a:gd name="connsiteX469" fmla="*/ 7648991 w 12127677"/>
              <a:gd name="connsiteY469" fmla="*/ 409035 h 654456"/>
              <a:gd name="connsiteX470" fmla="*/ 7664951 w 12127677"/>
              <a:gd name="connsiteY470" fmla="*/ 409035 h 654456"/>
              <a:gd name="connsiteX471" fmla="*/ 7664951 w 12127677"/>
              <a:gd name="connsiteY471" fmla="*/ 400855 h 654456"/>
              <a:gd name="connsiteX472" fmla="*/ 7648991 w 12127677"/>
              <a:gd name="connsiteY472" fmla="*/ 400855 h 654456"/>
              <a:gd name="connsiteX473" fmla="*/ 7648991 w 12127677"/>
              <a:gd name="connsiteY473" fmla="*/ 392674 h 654456"/>
              <a:gd name="connsiteX474" fmla="*/ 7680911 w 12127677"/>
              <a:gd name="connsiteY474" fmla="*/ 392674 h 654456"/>
              <a:gd name="connsiteX475" fmla="*/ 7680911 w 12127677"/>
              <a:gd name="connsiteY475" fmla="*/ 376312 h 654456"/>
              <a:gd name="connsiteX476" fmla="*/ 7752730 w 12127677"/>
              <a:gd name="connsiteY476" fmla="*/ 376312 h 654456"/>
              <a:gd name="connsiteX477" fmla="*/ 7752730 w 12127677"/>
              <a:gd name="connsiteY477" fmla="*/ 384493 h 654456"/>
              <a:gd name="connsiteX478" fmla="*/ 7760710 w 12127677"/>
              <a:gd name="connsiteY478" fmla="*/ 384493 h 654456"/>
              <a:gd name="connsiteX479" fmla="*/ 7840509 w 12127677"/>
              <a:gd name="connsiteY479" fmla="*/ 392674 h 654456"/>
              <a:gd name="connsiteX480" fmla="*/ 7864449 w 12127677"/>
              <a:gd name="connsiteY480" fmla="*/ 409035 h 654456"/>
              <a:gd name="connsiteX481" fmla="*/ 7864449 w 12127677"/>
              <a:gd name="connsiteY481" fmla="*/ 253602 h 654456"/>
              <a:gd name="connsiteX482" fmla="*/ 7896369 w 12127677"/>
              <a:gd name="connsiteY482" fmla="*/ 253602 h 654456"/>
              <a:gd name="connsiteX483" fmla="*/ 7896369 w 12127677"/>
              <a:gd name="connsiteY483" fmla="*/ 245421 h 654456"/>
              <a:gd name="connsiteX484" fmla="*/ 7912329 w 12127677"/>
              <a:gd name="connsiteY484" fmla="*/ 245421 h 654456"/>
              <a:gd name="connsiteX485" fmla="*/ 7912329 w 12127677"/>
              <a:gd name="connsiteY485" fmla="*/ 237241 h 654456"/>
              <a:gd name="connsiteX486" fmla="*/ 7920308 w 12127677"/>
              <a:gd name="connsiteY486" fmla="*/ 237241 h 654456"/>
              <a:gd name="connsiteX487" fmla="*/ 7920308 w 12127677"/>
              <a:gd name="connsiteY487" fmla="*/ 245421 h 654456"/>
              <a:gd name="connsiteX488" fmla="*/ 7928288 w 12127677"/>
              <a:gd name="connsiteY488" fmla="*/ 245421 h 654456"/>
              <a:gd name="connsiteX489" fmla="*/ 7928288 w 12127677"/>
              <a:gd name="connsiteY489" fmla="*/ 220879 h 654456"/>
              <a:gd name="connsiteX490" fmla="*/ 7920308 w 12127677"/>
              <a:gd name="connsiteY490" fmla="*/ 220879 h 654456"/>
              <a:gd name="connsiteX491" fmla="*/ 7920308 w 12127677"/>
              <a:gd name="connsiteY491" fmla="*/ 212698 h 654456"/>
              <a:gd name="connsiteX492" fmla="*/ 7936268 w 12127677"/>
              <a:gd name="connsiteY492" fmla="*/ 204518 h 654456"/>
              <a:gd name="connsiteX493" fmla="*/ 7936268 w 12127677"/>
              <a:gd name="connsiteY493" fmla="*/ 237241 h 654456"/>
              <a:gd name="connsiteX494" fmla="*/ 7944248 w 12127677"/>
              <a:gd name="connsiteY494" fmla="*/ 237241 h 654456"/>
              <a:gd name="connsiteX495" fmla="*/ 7944248 w 12127677"/>
              <a:gd name="connsiteY495" fmla="*/ 253602 h 654456"/>
              <a:gd name="connsiteX496" fmla="*/ 8024047 w 12127677"/>
              <a:gd name="connsiteY496" fmla="*/ 253602 h 654456"/>
              <a:gd name="connsiteX497" fmla="*/ 8024047 w 12127677"/>
              <a:gd name="connsiteY497" fmla="*/ 449939 h 654456"/>
              <a:gd name="connsiteX498" fmla="*/ 8111826 w 12127677"/>
              <a:gd name="connsiteY498" fmla="*/ 449939 h 654456"/>
              <a:gd name="connsiteX499" fmla="*/ 8111826 w 12127677"/>
              <a:gd name="connsiteY499" fmla="*/ 458119 h 654456"/>
              <a:gd name="connsiteX500" fmla="*/ 8119806 w 12127677"/>
              <a:gd name="connsiteY500" fmla="*/ 458119 h 654456"/>
              <a:gd name="connsiteX501" fmla="*/ 8151726 w 12127677"/>
              <a:gd name="connsiteY501" fmla="*/ 163614 h 654456"/>
              <a:gd name="connsiteX502" fmla="*/ 8159706 w 12127677"/>
              <a:gd name="connsiteY502" fmla="*/ 163614 h 654456"/>
              <a:gd name="connsiteX503" fmla="*/ 8175666 w 12127677"/>
              <a:gd name="connsiteY503" fmla="*/ 16362 h 654456"/>
              <a:gd name="connsiteX504" fmla="*/ 8183646 w 12127677"/>
              <a:gd name="connsiteY504" fmla="*/ 16362 h 654456"/>
              <a:gd name="connsiteX505" fmla="*/ 8199606 w 12127677"/>
              <a:gd name="connsiteY505" fmla="*/ 163614 h 654456"/>
              <a:gd name="connsiteX506" fmla="*/ 8207585 w 12127677"/>
              <a:gd name="connsiteY506" fmla="*/ 163614 h 654456"/>
              <a:gd name="connsiteX507" fmla="*/ 8223545 w 12127677"/>
              <a:gd name="connsiteY507" fmla="*/ 327228 h 654456"/>
              <a:gd name="connsiteX508" fmla="*/ 8231525 w 12127677"/>
              <a:gd name="connsiteY508" fmla="*/ 327228 h 654456"/>
              <a:gd name="connsiteX509" fmla="*/ 8231525 w 12127677"/>
              <a:gd name="connsiteY509" fmla="*/ 335409 h 654456"/>
              <a:gd name="connsiteX510" fmla="*/ 8271425 w 12127677"/>
              <a:gd name="connsiteY510" fmla="*/ 335409 h 654456"/>
              <a:gd name="connsiteX511" fmla="*/ 8271425 w 12127677"/>
              <a:gd name="connsiteY511" fmla="*/ 392674 h 654456"/>
              <a:gd name="connsiteX512" fmla="*/ 8279405 w 12127677"/>
              <a:gd name="connsiteY512" fmla="*/ 392674 h 654456"/>
              <a:gd name="connsiteX513" fmla="*/ 8279405 w 12127677"/>
              <a:gd name="connsiteY513" fmla="*/ 400855 h 654456"/>
              <a:gd name="connsiteX514" fmla="*/ 8287385 w 12127677"/>
              <a:gd name="connsiteY514" fmla="*/ 400855 h 654456"/>
              <a:gd name="connsiteX515" fmla="*/ 8287385 w 12127677"/>
              <a:gd name="connsiteY515" fmla="*/ 392674 h 654456"/>
              <a:gd name="connsiteX516" fmla="*/ 8319304 w 12127677"/>
              <a:gd name="connsiteY516" fmla="*/ 392674 h 654456"/>
              <a:gd name="connsiteX517" fmla="*/ 8319304 w 12127677"/>
              <a:gd name="connsiteY517" fmla="*/ 400855 h 654456"/>
              <a:gd name="connsiteX518" fmla="*/ 8399103 w 12127677"/>
              <a:gd name="connsiteY518" fmla="*/ 400855 h 654456"/>
              <a:gd name="connsiteX519" fmla="*/ 8399103 w 12127677"/>
              <a:gd name="connsiteY519" fmla="*/ 319048 h 654456"/>
              <a:gd name="connsiteX520" fmla="*/ 8407083 w 12127677"/>
              <a:gd name="connsiteY520" fmla="*/ 286325 h 654456"/>
              <a:gd name="connsiteX521" fmla="*/ 8415063 w 12127677"/>
              <a:gd name="connsiteY521" fmla="*/ 286325 h 654456"/>
              <a:gd name="connsiteX522" fmla="*/ 8415063 w 12127677"/>
              <a:gd name="connsiteY522" fmla="*/ 278144 h 654456"/>
              <a:gd name="connsiteX523" fmla="*/ 8431023 w 12127677"/>
              <a:gd name="connsiteY523" fmla="*/ 278144 h 654456"/>
              <a:gd name="connsiteX524" fmla="*/ 8431023 w 12127677"/>
              <a:gd name="connsiteY524" fmla="*/ 286325 h 654456"/>
              <a:gd name="connsiteX525" fmla="*/ 8439003 w 12127677"/>
              <a:gd name="connsiteY525" fmla="*/ 286325 h 654456"/>
              <a:gd name="connsiteX526" fmla="*/ 8439003 w 12127677"/>
              <a:gd name="connsiteY526" fmla="*/ 278144 h 654456"/>
              <a:gd name="connsiteX527" fmla="*/ 8446983 w 12127677"/>
              <a:gd name="connsiteY527" fmla="*/ 278144 h 654456"/>
              <a:gd name="connsiteX528" fmla="*/ 8446983 w 12127677"/>
              <a:gd name="connsiteY528" fmla="*/ 237241 h 654456"/>
              <a:gd name="connsiteX529" fmla="*/ 8454963 w 12127677"/>
              <a:gd name="connsiteY529" fmla="*/ 220879 h 654456"/>
              <a:gd name="connsiteX530" fmla="*/ 8478903 w 12127677"/>
              <a:gd name="connsiteY530" fmla="*/ 204518 h 654456"/>
              <a:gd name="connsiteX531" fmla="*/ 8486883 w 12127677"/>
              <a:gd name="connsiteY531" fmla="*/ 196337 h 654456"/>
              <a:gd name="connsiteX532" fmla="*/ 8494863 w 12127677"/>
              <a:gd name="connsiteY532" fmla="*/ 196337 h 654456"/>
              <a:gd name="connsiteX533" fmla="*/ 8502842 w 12127677"/>
              <a:gd name="connsiteY533" fmla="*/ 196337 h 654456"/>
              <a:gd name="connsiteX534" fmla="*/ 8502842 w 12127677"/>
              <a:gd name="connsiteY534" fmla="*/ 204518 h 654456"/>
              <a:gd name="connsiteX535" fmla="*/ 8518802 w 12127677"/>
              <a:gd name="connsiteY535" fmla="*/ 220879 h 654456"/>
              <a:gd name="connsiteX536" fmla="*/ 8526782 w 12127677"/>
              <a:gd name="connsiteY536" fmla="*/ 220879 h 654456"/>
              <a:gd name="connsiteX537" fmla="*/ 8534762 w 12127677"/>
              <a:gd name="connsiteY537" fmla="*/ 229060 h 654456"/>
              <a:gd name="connsiteX538" fmla="*/ 8542742 w 12127677"/>
              <a:gd name="connsiteY538" fmla="*/ 229060 h 654456"/>
              <a:gd name="connsiteX539" fmla="*/ 8542742 w 12127677"/>
              <a:gd name="connsiteY539" fmla="*/ 286325 h 654456"/>
              <a:gd name="connsiteX540" fmla="*/ 8550722 w 12127677"/>
              <a:gd name="connsiteY540" fmla="*/ 286325 h 654456"/>
              <a:gd name="connsiteX541" fmla="*/ 8550722 w 12127677"/>
              <a:gd name="connsiteY541" fmla="*/ 310867 h 654456"/>
              <a:gd name="connsiteX542" fmla="*/ 8550722 w 12127677"/>
              <a:gd name="connsiteY542" fmla="*/ 359951 h 654456"/>
              <a:gd name="connsiteX543" fmla="*/ 8566682 w 12127677"/>
              <a:gd name="connsiteY543" fmla="*/ 359951 h 654456"/>
              <a:gd name="connsiteX544" fmla="*/ 8566682 w 12127677"/>
              <a:gd name="connsiteY544" fmla="*/ 343590 h 654456"/>
              <a:gd name="connsiteX545" fmla="*/ 8574661 w 12127677"/>
              <a:gd name="connsiteY545" fmla="*/ 343590 h 654456"/>
              <a:gd name="connsiteX546" fmla="*/ 8590621 w 12127677"/>
              <a:gd name="connsiteY546" fmla="*/ 335409 h 654456"/>
              <a:gd name="connsiteX547" fmla="*/ 8614561 w 12127677"/>
              <a:gd name="connsiteY547" fmla="*/ 335409 h 654456"/>
              <a:gd name="connsiteX548" fmla="*/ 8638501 w 12127677"/>
              <a:gd name="connsiteY548" fmla="*/ 335409 h 654456"/>
              <a:gd name="connsiteX549" fmla="*/ 8654461 w 12127677"/>
              <a:gd name="connsiteY549" fmla="*/ 343590 h 654456"/>
              <a:gd name="connsiteX550" fmla="*/ 8662441 w 12127677"/>
              <a:gd name="connsiteY550" fmla="*/ 343590 h 654456"/>
              <a:gd name="connsiteX551" fmla="*/ 8662441 w 12127677"/>
              <a:gd name="connsiteY551" fmla="*/ 220879 h 654456"/>
              <a:gd name="connsiteX552" fmla="*/ 8694361 w 12127677"/>
              <a:gd name="connsiteY552" fmla="*/ 220879 h 654456"/>
              <a:gd name="connsiteX553" fmla="*/ 8694361 w 12127677"/>
              <a:gd name="connsiteY553" fmla="*/ 204518 h 654456"/>
              <a:gd name="connsiteX554" fmla="*/ 8702340 w 12127677"/>
              <a:gd name="connsiteY554" fmla="*/ 155434 h 654456"/>
              <a:gd name="connsiteX555" fmla="*/ 8702340 w 12127677"/>
              <a:gd name="connsiteY555" fmla="*/ 196337 h 654456"/>
              <a:gd name="connsiteX556" fmla="*/ 8718300 w 12127677"/>
              <a:gd name="connsiteY556" fmla="*/ 220879 h 654456"/>
              <a:gd name="connsiteX557" fmla="*/ 8718300 w 12127677"/>
              <a:gd name="connsiteY557" fmla="*/ 204518 h 654456"/>
              <a:gd name="connsiteX558" fmla="*/ 8798099 w 12127677"/>
              <a:gd name="connsiteY558" fmla="*/ 204518 h 654456"/>
              <a:gd name="connsiteX559" fmla="*/ 8798099 w 12127677"/>
              <a:gd name="connsiteY559" fmla="*/ 294505 h 654456"/>
              <a:gd name="connsiteX560" fmla="*/ 8869919 w 12127677"/>
              <a:gd name="connsiteY560" fmla="*/ 294505 h 654456"/>
              <a:gd name="connsiteX561" fmla="*/ 8869919 w 12127677"/>
              <a:gd name="connsiteY561" fmla="*/ 310867 h 654456"/>
              <a:gd name="connsiteX562" fmla="*/ 8901838 w 12127677"/>
              <a:gd name="connsiteY562" fmla="*/ 294505 h 654456"/>
              <a:gd name="connsiteX563" fmla="*/ 8925778 w 12127677"/>
              <a:gd name="connsiteY563" fmla="*/ 310867 h 654456"/>
              <a:gd name="connsiteX564" fmla="*/ 8925778 w 12127677"/>
              <a:gd name="connsiteY564" fmla="*/ 376312 h 654456"/>
              <a:gd name="connsiteX565" fmla="*/ 8973657 w 12127677"/>
              <a:gd name="connsiteY565" fmla="*/ 327228 h 654456"/>
              <a:gd name="connsiteX566" fmla="*/ 8973657 w 12127677"/>
              <a:gd name="connsiteY566" fmla="*/ 286325 h 654456"/>
              <a:gd name="connsiteX567" fmla="*/ 9021537 w 12127677"/>
              <a:gd name="connsiteY567" fmla="*/ 286325 h 654456"/>
              <a:gd name="connsiteX568" fmla="*/ 9021537 w 12127677"/>
              <a:gd name="connsiteY568" fmla="*/ 245421 h 654456"/>
              <a:gd name="connsiteX569" fmla="*/ 9029517 w 12127677"/>
              <a:gd name="connsiteY569" fmla="*/ 245421 h 654456"/>
              <a:gd name="connsiteX570" fmla="*/ 9029517 w 12127677"/>
              <a:gd name="connsiteY570" fmla="*/ 229060 h 654456"/>
              <a:gd name="connsiteX571" fmla="*/ 9125276 w 12127677"/>
              <a:gd name="connsiteY571" fmla="*/ 229060 h 654456"/>
              <a:gd name="connsiteX572" fmla="*/ 9125276 w 12127677"/>
              <a:gd name="connsiteY572" fmla="*/ 320517 h 654456"/>
              <a:gd name="connsiteX573" fmla="*/ 9125276 w 12127677"/>
              <a:gd name="connsiteY573" fmla="*/ 329972 h 654456"/>
              <a:gd name="connsiteX574" fmla="*/ 9125791 w 12127677"/>
              <a:gd name="connsiteY574" fmla="*/ 315708 h 654456"/>
              <a:gd name="connsiteX575" fmla="*/ 9127739 w 12127677"/>
              <a:gd name="connsiteY575" fmla="*/ 261783 h 654456"/>
              <a:gd name="connsiteX576" fmla="*/ 9175610 w 12127677"/>
              <a:gd name="connsiteY576" fmla="*/ 261783 h 654456"/>
              <a:gd name="connsiteX577" fmla="*/ 9175610 w 12127677"/>
              <a:gd name="connsiteY577" fmla="*/ 253602 h 654456"/>
              <a:gd name="connsiteX578" fmla="*/ 9191568 w 12127677"/>
              <a:gd name="connsiteY578" fmla="*/ 253602 h 654456"/>
              <a:gd name="connsiteX579" fmla="*/ 9191568 w 12127677"/>
              <a:gd name="connsiteY579" fmla="*/ 229060 h 654456"/>
              <a:gd name="connsiteX580" fmla="*/ 9303267 w 12127677"/>
              <a:gd name="connsiteY580" fmla="*/ 229060 h 654456"/>
              <a:gd name="connsiteX581" fmla="*/ 9303267 w 12127677"/>
              <a:gd name="connsiteY581" fmla="*/ 245421 h 654456"/>
              <a:gd name="connsiteX582" fmla="*/ 9319225 w 12127677"/>
              <a:gd name="connsiteY582" fmla="*/ 245421 h 654456"/>
              <a:gd name="connsiteX583" fmla="*/ 9319225 w 12127677"/>
              <a:gd name="connsiteY583" fmla="*/ 286325 h 654456"/>
              <a:gd name="connsiteX584" fmla="*/ 9367096 w 12127677"/>
              <a:gd name="connsiteY584" fmla="*/ 286325 h 654456"/>
              <a:gd name="connsiteX585" fmla="*/ 9367096 w 12127677"/>
              <a:gd name="connsiteY585" fmla="*/ 327228 h 654456"/>
              <a:gd name="connsiteX586" fmla="*/ 9414967 w 12127677"/>
              <a:gd name="connsiteY586" fmla="*/ 376312 h 654456"/>
              <a:gd name="connsiteX587" fmla="*/ 9414967 w 12127677"/>
              <a:gd name="connsiteY587" fmla="*/ 310867 h 654456"/>
              <a:gd name="connsiteX588" fmla="*/ 9430924 w 12127677"/>
              <a:gd name="connsiteY588" fmla="*/ 294505 h 654456"/>
              <a:gd name="connsiteX589" fmla="*/ 9462839 w 12127677"/>
              <a:gd name="connsiteY589" fmla="*/ 310867 h 654456"/>
              <a:gd name="connsiteX590" fmla="*/ 9462839 w 12127677"/>
              <a:gd name="connsiteY590" fmla="*/ 294505 h 654456"/>
              <a:gd name="connsiteX591" fmla="*/ 9534646 w 12127677"/>
              <a:gd name="connsiteY591" fmla="*/ 294505 h 654456"/>
              <a:gd name="connsiteX592" fmla="*/ 9534646 w 12127677"/>
              <a:gd name="connsiteY592" fmla="*/ 204518 h 654456"/>
              <a:gd name="connsiteX593" fmla="*/ 9622410 w 12127677"/>
              <a:gd name="connsiteY593" fmla="*/ 204518 h 654456"/>
              <a:gd name="connsiteX594" fmla="*/ 9622410 w 12127677"/>
              <a:gd name="connsiteY594" fmla="*/ 220879 h 654456"/>
              <a:gd name="connsiteX595" fmla="*/ 9630388 w 12127677"/>
              <a:gd name="connsiteY595" fmla="*/ 196337 h 654456"/>
              <a:gd name="connsiteX596" fmla="*/ 9630388 w 12127677"/>
              <a:gd name="connsiteY596" fmla="*/ 155434 h 654456"/>
              <a:gd name="connsiteX597" fmla="*/ 9638367 w 12127677"/>
              <a:gd name="connsiteY597" fmla="*/ 204518 h 654456"/>
              <a:gd name="connsiteX598" fmla="*/ 9646345 w 12127677"/>
              <a:gd name="connsiteY598" fmla="*/ 220879 h 654456"/>
              <a:gd name="connsiteX599" fmla="*/ 9670281 w 12127677"/>
              <a:gd name="connsiteY599" fmla="*/ 220879 h 654456"/>
              <a:gd name="connsiteX600" fmla="*/ 9670281 w 12127677"/>
              <a:gd name="connsiteY600" fmla="*/ 343590 h 654456"/>
              <a:gd name="connsiteX601" fmla="*/ 9678260 w 12127677"/>
              <a:gd name="connsiteY601" fmla="*/ 343590 h 654456"/>
              <a:gd name="connsiteX602" fmla="*/ 9702195 w 12127677"/>
              <a:gd name="connsiteY602" fmla="*/ 335409 h 654456"/>
              <a:gd name="connsiteX603" fmla="*/ 9718152 w 12127677"/>
              <a:gd name="connsiteY603" fmla="*/ 335409 h 654456"/>
              <a:gd name="connsiteX604" fmla="*/ 9742088 w 12127677"/>
              <a:gd name="connsiteY604" fmla="*/ 335409 h 654456"/>
              <a:gd name="connsiteX605" fmla="*/ 9758045 w 12127677"/>
              <a:gd name="connsiteY605" fmla="*/ 343590 h 654456"/>
              <a:gd name="connsiteX606" fmla="*/ 9774002 w 12127677"/>
              <a:gd name="connsiteY606" fmla="*/ 343590 h 654456"/>
              <a:gd name="connsiteX607" fmla="*/ 9774002 w 12127677"/>
              <a:gd name="connsiteY607" fmla="*/ 359951 h 654456"/>
              <a:gd name="connsiteX608" fmla="*/ 9781981 w 12127677"/>
              <a:gd name="connsiteY608" fmla="*/ 359951 h 654456"/>
              <a:gd name="connsiteX609" fmla="*/ 9781981 w 12127677"/>
              <a:gd name="connsiteY609" fmla="*/ 310867 h 654456"/>
              <a:gd name="connsiteX610" fmla="*/ 9789959 w 12127677"/>
              <a:gd name="connsiteY610" fmla="*/ 286325 h 654456"/>
              <a:gd name="connsiteX611" fmla="*/ 9797938 w 12127677"/>
              <a:gd name="connsiteY611" fmla="*/ 286325 h 654456"/>
              <a:gd name="connsiteX612" fmla="*/ 9797938 w 12127677"/>
              <a:gd name="connsiteY612" fmla="*/ 229060 h 654456"/>
              <a:gd name="connsiteX613" fmla="*/ 9805917 w 12127677"/>
              <a:gd name="connsiteY613" fmla="*/ 229060 h 654456"/>
              <a:gd name="connsiteX614" fmla="*/ 9805917 w 12127677"/>
              <a:gd name="connsiteY614" fmla="*/ 220879 h 654456"/>
              <a:gd name="connsiteX615" fmla="*/ 9813895 w 12127677"/>
              <a:gd name="connsiteY615" fmla="*/ 220879 h 654456"/>
              <a:gd name="connsiteX616" fmla="*/ 9837831 w 12127677"/>
              <a:gd name="connsiteY616" fmla="*/ 204518 h 654456"/>
              <a:gd name="connsiteX617" fmla="*/ 9837831 w 12127677"/>
              <a:gd name="connsiteY617" fmla="*/ 196337 h 654456"/>
              <a:gd name="connsiteX618" fmla="*/ 9845809 w 12127677"/>
              <a:gd name="connsiteY618" fmla="*/ 139072 h 654456"/>
              <a:gd name="connsiteX619" fmla="*/ 9861767 w 12127677"/>
              <a:gd name="connsiteY619" fmla="*/ 155434 h 654456"/>
              <a:gd name="connsiteX620" fmla="*/ 9861767 w 12127677"/>
              <a:gd name="connsiteY620" fmla="*/ 171795 h 654456"/>
              <a:gd name="connsiteX621" fmla="*/ 9845809 w 12127677"/>
              <a:gd name="connsiteY621" fmla="*/ 155434 h 654456"/>
              <a:gd name="connsiteX622" fmla="*/ 9845809 w 12127677"/>
              <a:gd name="connsiteY622" fmla="*/ 196337 h 654456"/>
              <a:gd name="connsiteX623" fmla="*/ 9853788 w 12127677"/>
              <a:gd name="connsiteY623" fmla="*/ 196337 h 654456"/>
              <a:gd name="connsiteX624" fmla="*/ 9853788 w 12127677"/>
              <a:gd name="connsiteY624" fmla="*/ 204518 h 654456"/>
              <a:gd name="connsiteX625" fmla="*/ 9877724 w 12127677"/>
              <a:gd name="connsiteY625" fmla="*/ 220879 h 654456"/>
              <a:gd name="connsiteX626" fmla="*/ 9885702 w 12127677"/>
              <a:gd name="connsiteY626" fmla="*/ 237241 h 654456"/>
              <a:gd name="connsiteX627" fmla="*/ 9885702 w 12127677"/>
              <a:gd name="connsiteY627" fmla="*/ 278144 h 654456"/>
              <a:gd name="connsiteX628" fmla="*/ 9893681 w 12127677"/>
              <a:gd name="connsiteY628" fmla="*/ 278144 h 654456"/>
              <a:gd name="connsiteX629" fmla="*/ 9893681 w 12127677"/>
              <a:gd name="connsiteY629" fmla="*/ 286325 h 654456"/>
              <a:gd name="connsiteX630" fmla="*/ 9901659 w 12127677"/>
              <a:gd name="connsiteY630" fmla="*/ 286325 h 654456"/>
              <a:gd name="connsiteX631" fmla="*/ 9901659 w 12127677"/>
              <a:gd name="connsiteY631" fmla="*/ 278144 h 654456"/>
              <a:gd name="connsiteX632" fmla="*/ 9917616 w 12127677"/>
              <a:gd name="connsiteY632" fmla="*/ 278144 h 654456"/>
              <a:gd name="connsiteX633" fmla="*/ 9917616 w 12127677"/>
              <a:gd name="connsiteY633" fmla="*/ 286325 h 654456"/>
              <a:gd name="connsiteX634" fmla="*/ 9933573 w 12127677"/>
              <a:gd name="connsiteY634" fmla="*/ 286325 h 654456"/>
              <a:gd name="connsiteX635" fmla="*/ 9941552 w 12127677"/>
              <a:gd name="connsiteY635" fmla="*/ 319048 h 654456"/>
              <a:gd name="connsiteX636" fmla="*/ 9941552 w 12127677"/>
              <a:gd name="connsiteY636" fmla="*/ 400855 h 654456"/>
              <a:gd name="connsiteX637" fmla="*/ 10021338 w 12127677"/>
              <a:gd name="connsiteY637" fmla="*/ 400855 h 654456"/>
              <a:gd name="connsiteX638" fmla="*/ 10021338 w 12127677"/>
              <a:gd name="connsiteY638" fmla="*/ 392674 h 654456"/>
              <a:gd name="connsiteX639" fmla="*/ 10045273 w 12127677"/>
              <a:gd name="connsiteY639" fmla="*/ 392674 h 654456"/>
              <a:gd name="connsiteX640" fmla="*/ 10045273 w 12127677"/>
              <a:gd name="connsiteY640" fmla="*/ 400855 h 654456"/>
              <a:gd name="connsiteX641" fmla="*/ 10053252 w 12127677"/>
              <a:gd name="connsiteY641" fmla="*/ 400855 h 654456"/>
              <a:gd name="connsiteX642" fmla="*/ 10053252 w 12127677"/>
              <a:gd name="connsiteY642" fmla="*/ 392674 h 654456"/>
              <a:gd name="connsiteX643" fmla="*/ 10069209 w 12127677"/>
              <a:gd name="connsiteY643" fmla="*/ 392674 h 654456"/>
              <a:gd name="connsiteX644" fmla="*/ 10069209 w 12127677"/>
              <a:gd name="connsiteY644" fmla="*/ 335409 h 654456"/>
              <a:gd name="connsiteX645" fmla="*/ 10101123 w 12127677"/>
              <a:gd name="connsiteY645" fmla="*/ 335409 h 654456"/>
              <a:gd name="connsiteX646" fmla="*/ 10109102 w 12127677"/>
              <a:gd name="connsiteY646" fmla="*/ 327228 h 654456"/>
              <a:gd name="connsiteX647" fmla="*/ 10117080 w 12127677"/>
              <a:gd name="connsiteY647" fmla="*/ 327228 h 654456"/>
              <a:gd name="connsiteX648" fmla="*/ 10133037 w 12127677"/>
              <a:gd name="connsiteY648" fmla="*/ 163614 h 654456"/>
              <a:gd name="connsiteX649" fmla="*/ 10148995 w 12127677"/>
              <a:gd name="connsiteY649" fmla="*/ 16362 h 654456"/>
              <a:gd name="connsiteX650" fmla="*/ 10156973 w 12127677"/>
              <a:gd name="connsiteY650" fmla="*/ 16362 h 654456"/>
              <a:gd name="connsiteX651" fmla="*/ 10180909 w 12127677"/>
              <a:gd name="connsiteY651" fmla="*/ 163614 h 654456"/>
              <a:gd name="connsiteX652" fmla="*/ 10220802 w 12127677"/>
              <a:gd name="connsiteY652" fmla="*/ 458119 h 654456"/>
              <a:gd name="connsiteX653" fmla="*/ 10228780 w 12127677"/>
              <a:gd name="connsiteY653" fmla="*/ 458119 h 654456"/>
              <a:gd name="connsiteX654" fmla="*/ 10228780 w 12127677"/>
              <a:gd name="connsiteY654" fmla="*/ 449939 h 654456"/>
              <a:gd name="connsiteX655" fmla="*/ 10316544 w 12127677"/>
              <a:gd name="connsiteY655" fmla="*/ 449939 h 654456"/>
              <a:gd name="connsiteX656" fmla="*/ 10316544 w 12127677"/>
              <a:gd name="connsiteY656" fmla="*/ 253602 h 654456"/>
              <a:gd name="connsiteX657" fmla="*/ 10396330 w 12127677"/>
              <a:gd name="connsiteY657" fmla="*/ 253602 h 654456"/>
              <a:gd name="connsiteX658" fmla="*/ 10396330 w 12127677"/>
              <a:gd name="connsiteY658" fmla="*/ 237241 h 654456"/>
              <a:gd name="connsiteX659" fmla="*/ 10404308 w 12127677"/>
              <a:gd name="connsiteY659" fmla="*/ 237241 h 654456"/>
              <a:gd name="connsiteX660" fmla="*/ 10404308 w 12127677"/>
              <a:gd name="connsiteY660" fmla="*/ 242354 h 654456"/>
              <a:gd name="connsiteX661" fmla="*/ 10404308 w 12127677"/>
              <a:gd name="connsiteY661" fmla="*/ 245421 h 654456"/>
              <a:gd name="connsiteX662" fmla="*/ 10412287 w 12127677"/>
              <a:gd name="connsiteY662" fmla="*/ 245421 h 654456"/>
              <a:gd name="connsiteX663" fmla="*/ 10412287 w 12127677"/>
              <a:gd name="connsiteY663" fmla="*/ 237241 h 654456"/>
              <a:gd name="connsiteX664" fmla="*/ 10420265 w 12127677"/>
              <a:gd name="connsiteY664" fmla="*/ 237241 h 654456"/>
              <a:gd name="connsiteX665" fmla="*/ 10420265 w 12127677"/>
              <a:gd name="connsiteY665" fmla="*/ 245421 h 654456"/>
              <a:gd name="connsiteX666" fmla="*/ 10436223 w 12127677"/>
              <a:gd name="connsiteY666" fmla="*/ 245421 h 654456"/>
              <a:gd name="connsiteX667" fmla="*/ 10436223 w 12127677"/>
              <a:gd name="connsiteY667" fmla="*/ 237241 h 654456"/>
              <a:gd name="connsiteX668" fmla="*/ 10452180 w 12127677"/>
              <a:gd name="connsiteY668" fmla="*/ 237241 h 654456"/>
              <a:gd name="connsiteX669" fmla="*/ 10452180 w 12127677"/>
              <a:gd name="connsiteY669" fmla="*/ 245421 h 654456"/>
              <a:gd name="connsiteX670" fmla="*/ 10444201 w 12127677"/>
              <a:gd name="connsiteY670" fmla="*/ 245421 h 654456"/>
              <a:gd name="connsiteX671" fmla="*/ 10444201 w 12127677"/>
              <a:gd name="connsiteY671" fmla="*/ 253602 h 654456"/>
              <a:gd name="connsiteX672" fmla="*/ 10476115 w 12127677"/>
              <a:gd name="connsiteY672" fmla="*/ 253602 h 654456"/>
              <a:gd name="connsiteX673" fmla="*/ 10476115 w 12127677"/>
              <a:gd name="connsiteY673" fmla="*/ 409035 h 654456"/>
              <a:gd name="connsiteX674" fmla="*/ 10492073 w 12127677"/>
              <a:gd name="connsiteY674" fmla="*/ 392674 h 654456"/>
              <a:gd name="connsiteX675" fmla="*/ 10571858 w 12127677"/>
              <a:gd name="connsiteY675" fmla="*/ 384493 h 654456"/>
              <a:gd name="connsiteX676" fmla="*/ 10587815 w 12127677"/>
              <a:gd name="connsiteY676" fmla="*/ 384493 h 654456"/>
              <a:gd name="connsiteX677" fmla="*/ 10587815 w 12127677"/>
              <a:gd name="connsiteY677" fmla="*/ 376312 h 654456"/>
              <a:gd name="connsiteX678" fmla="*/ 10651644 w 12127677"/>
              <a:gd name="connsiteY678" fmla="*/ 376312 h 654456"/>
              <a:gd name="connsiteX679" fmla="*/ 10651644 w 12127677"/>
              <a:gd name="connsiteY679" fmla="*/ 392674 h 654456"/>
              <a:gd name="connsiteX680" fmla="*/ 10691537 w 12127677"/>
              <a:gd name="connsiteY680" fmla="*/ 392674 h 654456"/>
              <a:gd name="connsiteX681" fmla="*/ 10691537 w 12127677"/>
              <a:gd name="connsiteY681" fmla="*/ 400855 h 654456"/>
              <a:gd name="connsiteX682" fmla="*/ 10667601 w 12127677"/>
              <a:gd name="connsiteY682" fmla="*/ 400855 h 654456"/>
              <a:gd name="connsiteX683" fmla="*/ 10667601 w 12127677"/>
              <a:gd name="connsiteY683" fmla="*/ 409035 h 654456"/>
              <a:gd name="connsiteX684" fmla="*/ 10683558 w 12127677"/>
              <a:gd name="connsiteY684" fmla="*/ 409035 h 654456"/>
              <a:gd name="connsiteX685" fmla="*/ 10683558 w 12127677"/>
              <a:gd name="connsiteY685" fmla="*/ 449939 h 654456"/>
              <a:gd name="connsiteX686" fmla="*/ 10707494 w 12127677"/>
              <a:gd name="connsiteY686" fmla="*/ 433577 h 654456"/>
              <a:gd name="connsiteX687" fmla="*/ 10707494 w 12127677"/>
              <a:gd name="connsiteY687" fmla="*/ 294505 h 654456"/>
              <a:gd name="connsiteX688" fmla="*/ 10723451 w 12127677"/>
              <a:gd name="connsiteY688" fmla="*/ 294505 h 654456"/>
              <a:gd name="connsiteX689" fmla="*/ 10723451 w 12127677"/>
              <a:gd name="connsiteY689" fmla="*/ 253602 h 654456"/>
              <a:gd name="connsiteX690" fmla="*/ 10731429 w 12127677"/>
              <a:gd name="connsiteY690" fmla="*/ 253602 h 654456"/>
              <a:gd name="connsiteX691" fmla="*/ 10731429 w 12127677"/>
              <a:gd name="connsiteY691" fmla="*/ 32723 h 654456"/>
              <a:gd name="connsiteX692" fmla="*/ 10771322 w 12127677"/>
              <a:gd name="connsiteY692" fmla="*/ 32723 h 654456"/>
              <a:gd name="connsiteX693" fmla="*/ 10771322 w 12127677"/>
              <a:gd name="connsiteY693" fmla="*/ 0 h 654456"/>
              <a:gd name="connsiteX694" fmla="*/ 10883022 w 12127677"/>
              <a:gd name="connsiteY694" fmla="*/ 0 h 654456"/>
              <a:gd name="connsiteX695" fmla="*/ 10883022 w 12127677"/>
              <a:gd name="connsiteY695" fmla="*/ 40904 h 654456"/>
              <a:gd name="connsiteX696" fmla="*/ 10930893 w 12127677"/>
              <a:gd name="connsiteY696" fmla="*/ 40904 h 654456"/>
              <a:gd name="connsiteX697" fmla="*/ 10930893 w 12127677"/>
              <a:gd name="connsiteY697" fmla="*/ 319048 h 654456"/>
              <a:gd name="connsiteX698" fmla="*/ 10938872 w 12127677"/>
              <a:gd name="connsiteY698" fmla="*/ 319048 h 654456"/>
              <a:gd name="connsiteX699" fmla="*/ 10938872 w 12127677"/>
              <a:gd name="connsiteY699" fmla="*/ 310867 h 654456"/>
              <a:gd name="connsiteX700" fmla="*/ 10954829 w 12127677"/>
              <a:gd name="connsiteY700" fmla="*/ 310867 h 654456"/>
              <a:gd name="connsiteX701" fmla="*/ 10954829 w 12127677"/>
              <a:gd name="connsiteY701" fmla="*/ 278144 h 654456"/>
              <a:gd name="connsiteX702" fmla="*/ 11034615 w 12127677"/>
              <a:gd name="connsiteY702" fmla="*/ 278144 h 654456"/>
              <a:gd name="connsiteX703" fmla="*/ 11034615 w 12127677"/>
              <a:gd name="connsiteY703" fmla="*/ 310867 h 654456"/>
              <a:gd name="connsiteX704" fmla="*/ 11050572 w 12127677"/>
              <a:gd name="connsiteY704" fmla="*/ 310867 h 654456"/>
              <a:gd name="connsiteX705" fmla="*/ 11050572 w 12127677"/>
              <a:gd name="connsiteY705" fmla="*/ 335409 h 654456"/>
              <a:gd name="connsiteX706" fmla="*/ 11058550 w 12127677"/>
              <a:gd name="connsiteY706" fmla="*/ 335409 h 654456"/>
              <a:gd name="connsiteX707" fmla="*/ 11058550 w 12127677"/>
              <a:gd name="connsiteY707" fmla="*/ 319048 h 654456"/>
              <a:gd name="connsiteX708" fmla="*/ 11090464 w 12127677"/>
              <a:gd name="connsiteY708" fmla="*/ 319048 h 654456"/>
              <a:gd name="connsiteX709" fmla="*/ 11090464 w 12127677"/>
              <a:gd name="connsiteY709" fmla="*/ 212698 h 654456"/>
              <a:gd name="connsiteX710" fmla="*/ 11114400 w 12127677"/>
              <a:gd name="connsiteY710" fmla="*/ 212698 h 654456"/>
              <a:gd name="connsiteX711" fmla="*/ 11130357 w 12127677"/>
              <a:gd name="connsiteY711" fmla="*/ 204518 h 654456"/>
              <a:gd name="connsiteX712" fmla="*/ 11146314 w 12127677"/>
              <a:gd name="connsiteY712" fmla="*/ 196337 h 654456"/>
              <a:gd name="connsiteX713" fmla="*/ 11146314 w 12127677"/>
              <a:gd name="connsiteY713" fmla="*/ 139072 h 654456"/>
              <a:gd name="connsiteX714" fmla="*/ 11154293 w 12127677"/>
              <a:gd name="connsiteY714" fmla="*/ 147253 h 654456"/>
              <a:gd name="connsiteX715" fmla="*/ 11154293 w 12127677"/>
              <a:gd name="connsiteY715" fmla="*/ 171795 h 654456"/>
              <a:gd name="connsiteX716" fmla="*/ 11162271 w 12127677"/>
              <a:gd name="connsiteY716" fmla="*/ 171795 h 654456"/>
              <a:gd name="connsiteX717" fmla="*/ 11162271 w 12127677"/>
              <a:gd name="connsiteY717" fmla="*/ 204518 h 654456"/>
              <a:gd name="connsiteX718" fmla="*/ 11186207 w 12127677"/>
              <a:gd name="connsiteY718" fmla="*/ 204518 h 654456"/>
              <a:gd name="connsiteX719" fmla="*/ 11186207 w 12127677"/>
              <a:gd name="connsiteY719" fmla="*/ 212698 h 654456"/>
              <a:gd name="connsiteX720" fmla="*/ 11210143 w 12127677"/>
              <a:gd name="connsiteY720" fmla="*/ 212698 h 654456"/>
              <a:gd name="connsiteX721" fmla="*/ 11210143 w 12127677"/>
              <a:gd name="connsiteY721" fmla="*/ 229060 h 654456"/>
              <a:gd name="connsiteX722" fmla="*/ 11250035 w 12127677"/>
              <a:gd name="connsiteY722" fmla="*/ 229060 h 654456"/>
              <a:gd name="connsiteX723" fmla="*/ 11250035 w 12127677"/>
              <a:gd name="connsiteY723" fmla="*/ 237241 h 654456"/>
              <a:gd name="connsiteX724" fmla="*/ 11305885 w 12127677"/>
              <a:gd name="connsiteY724" fmla="*/ 237241 h 654456"/>
              <a:gd name="connsiteX725" fmla="*/ 11305885 w 12127677"/>
              <a:gd name="connsiteY725" fmla="*/ 253602 h 654456"/>
              <a:gd name="connsiteX726" fmla="*/ 11321843 w 12127677"/>
              <a:gd name="connsiteY726" fmla="*/ 253602 h 654456"/>
              <a:gd name="connsiteX727" fmla="*/ 11321843 w 12127677"/>
              <a:gd name="connsiteY727" fmla="*/ 220879 h 654456"/>
              <a:gd name="connsiteX728" fmla="*/ 11329821 w 12127677"/>
              <a:gd name="connsiteY728" fmla="*/ 220879 h 654456"/>
              <a:gd name="connsiteX729" fmla="*/ 11345778 w 12127677"/>
              <a:gd name="connsiteY729" fmla="*/ 229060 h 654456"/>
              <a:gd name="connsiteX730" fmla="*/ 11457478 w 12127677"/>
              <a:gd name="connsiteY730" fmla="*/ 229060 h 654456"/>
              <a:gd name="connsiteX731" fmla="*/ 11457478 w 12127677"/>
              <a:gd name="connsiteY731" fmla="*/ 245421 h 654456"/>
              <a:gd name="connsiteX732" fmla="*/ 11465457 w 12127677"/>
              <a:gd name="connsiteY732" fmla="*/ 245421 h 654456"/>
              <a:gd name="connsiteX733" fmla="*/ 11465457 w 12127677"/>
              <a:gd name="connsiteY733" fmla="*/ 253602 h 654456"/>
              <a:gd name="connsiteX734" fmla="*/ 11505349 w 12127677"/>
              <a:gd name="connsiteY734" fmla="*/ 253602 h 654456"/>
              <a:gd name="connsiteX735" fmla="*/ 11505349 w 12127677"/>
              <a:gd name="connsiteY735" fmla="*/ 237241 h 654456"/>
              <a:gd name="connsiteX736" fmla="*/ 11513328 w 12127677"/>
              <a:gd name="connsiteY736" fmla="*/ 237241 h 654456"/>
              <a:gd name="connsiteX737" fmla="*/ 11513328 w 12127677"/>
              <a:gd name="connsiteY737" fmla="*/ 253602 h 654456"/>
              <a:gd name="connsiteX738" fmla="*/ 11545242 w 12127677"/>
              <a:gd name="connsiteY738" fmla="*/ 253602 h 654456"/>
              <a:gd name="connsiteX739" fmla="*/ 11545242 w 12127677"/>
              <a:gd name="connsiteY739" fmla="*/ 261783 h 654456"/>
              <a:gd name="connsiteX740" fmla="*/ 11585135 w 12127677"/>
              <a:gd name="connsiteY740" fmla="*/ 261783 h 654456"/>
              <a:gd name="connsiteX741" fmla="*/ 11585135 w 12127677"/>
              <a:gd name="connsiteY741" fmla="*/ 212698 h 654456"/>
              <a:gd name="connsiteX742" fmla="*/ 11585135 w 12127677"/>
              <a:gd name="connsiteY742" fmla="*/ 204518 h 654456"/>
              <a:gd name="connsiteX743" fmla="*/ 11712792 w 12127677"/>
              <a:gd name="connsiteY743" fmla="*/ 204518 h 654456"/>
              <a:gd name="connsiteX744" fmla="*/ 11712792 w 12127677"/>
              <a:gd name="connsiteY744" fmla="*/ 196337 h 654456"/>
              <a:gd name="connsiteX745" fmla="*/ 11728749 w 12127677"/>
              <a:gd name="connsiteY745" fmla="*/ 196337 h 654456"/>
              <a:gd name="connsiteX746" fmla="*/ 11736728 w 12127677"/>
              <a:gd name="connsiteY746" fmla="*/ 179976 h 654456"/>
              <a:gd name="connsiteX747" fmla="*/ 11760663 w 12127677"/>
              <a:gd name="connsiteY747" fmla="*/ 196337 h 654456"/>
              <a:gd name="connsiteX748" fmla="*/ 11848427 w 12127677"/>
              <a:gd name="connsiteY748" fmla="*/ 196337 h 654456"/>
              <a:gd name="connsiteX749" fmla="*/ 11848427 w 12127677"/>
              <a:gd name="connsiteY749" fmla="*/ 261783 h 654456"/>
              <a:gd name="connsiteX750" fmla="*/ 11896299 w 12127677"/>
              <a:gd name="connsiteY750" fmla="*/ 261783 h 654456"/>
              <a:gd name="connsiteX751" fmla="*/ 11896299 w 12127677"/>
              <a:gd name="connsiteY751" fmla="*/ 269963 h 654456"/>
              <a:gd name="connsiteX752" fmla="*/ 11912256 w 12127677"/>
              <a:gd name="connsiteY752" fmla="*/ 269963 h 654456"/>
              <a:gd name="connsiteX753" fmla="*/ 11912256 w 12127677"/>
              <a:gd name="connsiteY753" fmla="*/ 212698 h 654456"/>
              <a:gd name="connsiteX754" fmla="*/ 11936191 w 12127677"/>
              <a:gd name="connsiteY754" fmla="*/ 212698 h 654456"/>
              <a:gd name="connsiteX755" fmla="*/ 11936191 w 12127677"/>
              <a:gd name="connsiteY755" fmla="*/ 155434 h 654456"/>
              <a:gd name="connsiteX756" fmla="*/ 11944170 w 12127677"/>
              <a:gd name="connsiteY756" fmla="*/ 147253 h 654456"/>
              <a:gd name="connsiteX757" fmla="*/ 11928213 w 12127677"/>
              <a:gd name="connsiteY757" fmla="*/ 130891 h 654456"/>
              <a:gd name="connsiteX758" fmla="*/ 11928213 w 12127677"/>
              <a:gd name="connsiteY758" fmla="*/ 122711 h 654456"/>
              <a:gd name="connsiteX759" fmla="*/ 11936191 w 12127677"/>
              <a:gd name="connsiteY759" fmla="*/ 122711 h 654456"/>
              <a:gd name="connsiteX760" fmla="*/ 11936191 w 12127677"/>
              <a:gd name="connsiteY760" fmla="*/ 106349 h 654456"/>
              <a:gd name="connsiteX761" fmla="*/ 11960127 w 12127677"/>
              <a:gd name="connsiteY761" fmla="*/ 106349 h 654456"/>
              <a:gd name="connsiteX762" fmla="*/ 11960127 w 12127677"/>
              <a:gd name="connsiteY762" fmla="*/ 98169 h 654456"/>
              <a:gd name="connsiteX763" fmla="*/ 11992041 w 12127677"/>
              <a:gd name="connsiteY763" fmla="*/ 98169 h 654456"/>
              <a:gd name="connsiteX764" fmla="*/ 11992041 w 12127677"/>
              <a:gd name="connsiteY764" fmla="*/ 106349 h 654456"/>
              <a:gd name="connsiteX765" fmla="*/ 12000020 w 12127677"/>
              <a:gd name="connsiteY765" fmla="*/ 106349 h 654456"/>
              <a:gd name="connsiteX766" fmla="*/ 12000020 w 12127677"/>
              <a:gd name="connsiteY766" fmla="*/ 122711 h 654456"/>
              <a:gd name="connsiteX767" fmla="*/ 12063849 w 12127677"/>
              <a:gd name="connsiteY767" fmla="*/ 122711 h 654456"/>
              <a:gd name="connsiteX768" fmla="*/ 12063849 w 12127677"/>
              <a:gd name="connsiteY768" fmla="*/ 106349 h 654456"/>
              <a:gd name="connsiteX769" fmla="*/ 12079806 w 12127677"/>
              <a:gd name="connsiteY769" fmla="*/ 106349 h 654456"/>
              <a:gd name="connsiteX770" fmla="*/ 12079806 w 12127677"/>
              <a:gd name="connsiteY770" fmla="*/ 98169 h 654456"/>
              <a:gd name="connsiteX771" fmla="*/ 12103741 w 12127677"/>
              <a:gd name="connsiteY771" fmla="*/ 98169 h 654456"/>
              <a:gd name="connsiteX772" fmla="*/ 12111720 w 12127677"/>
              <a:gd name="connsiteY772" fmla="*/ 106349 h 654456"/>
              <a:gd name="connsiteX773" fmla="*/ 12127677 w 12127677"/>
              <a:gd name="connsiteY773" fmla="*/ 106349 h 654456"/>
              <a:gd name="connsiteX774" fmla="*/ 12127677 w 12127677"/>
              <a:gd name="connsiteY774" fmla="*/ 130891 h 654456"/>
              <a:gd name="connsiteX775" fmla="*/ 12127677 w 12127677"/>
              <a:gd name="connsiteY775" fmla="*/ 654456 h 654456"/>
              <a:gd name="connsiteX776" fmla="*/ 9125276 w 12127677"/>
              <a:gd name="connsiteY776" fmla="*/ 654456 h 654456"/>
              <a:gd name="connsiteX777" fmla="*/ 9111782 w 12127677"/>
              <a:gd name="connsiteY777" fmla="*/ 654456 h 654456"/>
              <a:gd name="connsiteX778" fmla="*/ 6132996 w 12127677"/>
              <a:gd name="connsiteY778" fmla="*/ 654456 h 654456"/>
              <a:gd name="connsiteX779" fmla="*/ 5981189 w 12127677"/>
              <a:gd name="connsiteY779" fmla="*/ 654456 h 654456"/>
              <a:gd name="connsiteX780" fmla="*/ 3019269 w 12127677"/>
              <a:gd name="connsiteY780" fmla="*/ 654456 h 654456"/>
              <a:gd name="connsiteX781" fmla="*/ 2985535 w 12127677"/>
              <a:gd name="connsiteY781" fmla="*/ 654456 h 654456"/>
              <a:gd name="connsiteX782" fmla="*/ 0 w 12127677"/>
              <a:gd name="connsiteY782" fmla="*/ 654456 h 654456"/>
              <a:gd name="connsiteX783" fmla="*/ 0 w 12127677"/>
              <a:gd name="connsiteY783" fmla="*/ 130891 h 654456"/>
              <a:gd name="connsiteX784" fmla="*/ 7987 w 12127677"/>
              <a:gd name="connsiteY784" fmla="*/ 130891 h 654456"/>
              <a:gd name="connsiteX785" fmla="*/ 7987 w 12127677"/>
              <a:gd name="connsiteY785" fmla="*/ 106349 h 654456"/>
              <a:gd name="connsiteX786" fmla="*/ 15974 w 12127677"/>
              <a:gd name="connsiteY786" fmla="*/ 106349 h 654456"/>
              <a:gd name="connsiteX787" fmla="*/ 23962 w 12127677"/>
              <a:gd name="connsiteY787" fmla="*/ 98169 h 654456"/>
              <a:gd name="connsiteX788" fmla="*/ 55912 w 12127677"/>
              <a:gd name="connsiteY788" fmla="*/ 98169 h 654456"/>
              <a:gd name="connsiteX789" fmla="*/ 55912 w 12127677"/>
              <a:gd name="connsiteY789" fmla="*/ 106349 h 654456"/>
              <a:gd name="connsiteX790" fmla="*/ 63899 w 12127677"/>
              <a:gd name="connsiteY790" fmla="*/ 106349 h 654456"/>
              <a:gd name="connsiteX791" fmla="*/ 63899 w 12127677"/>
              <a:gd name="connsiteY791" fmla="*/ 122711 h 654456"/>
              <a:gd name="connsiteX792" fmla="*/ 127799 w 12127677"/>
              <a:gd name="connsiteY792" fmla="*/ 122711 h 654456"/>
              <a:gd name="connsiteX793" fmla="*/ 127799 w 12127677"/>
              <a:gd name="connsiteY793" fmla="*/ 106349 h 654456"/>
              <a:gd name="connsiteX794" fmla="*/ 135787 w 12127677"/>
              <a:gd name="connsiteY794" fmla="*/ 106349 h 654456"/>
              <a:gd name="connsiteX795" fmla="*/ 135787 w 12127677"/>
              <a:gd name="connsiteY795" fmla="*/ 98169 h 654456"/>
              <a:gd name="connsiteX796" fmla="*/ 167737 w 12127677"/>
              <a:gd name="connsiteY796" fmla="*/ 98169 h 654456"/>
              <a:gd name="connsiteX797" fmla="*/ 167737 w 12127677"/>
              <a:gd name="connsiteY797" fmla="*/ 106349 h 654456"/>
              <a:gd name="connsiteX798" fmla="*/ 191699 w 12127677"/>
              <a:gd name="connsiteY798" fmla="*/ 106349 h 654456"/>
              <a:gd name="connsiteX799" fmla="*/ 191699 w 12127677"/>
              <a:gd name="connsiteY799" fmla="*/ 122711 h 654456"/>
              <a:gd name="connsiteX800" fmla="*/ 199687 w 12127677"/>
              <a:gd name="connsiteY800" fmla="*/ 122711 h 654456"/>
              <a:gd name="connsiteX801" fmla="*/ 199687 w 12127677"/>
              <a:gd name="connsiteY801" fmla="*/ 130891 h 654456"/>
              <a:gd name="connsiteX802" fmla="*/ 191699 w 12127677"/>
              <a:gd name="connsiteY802" fmla="*/ 147253 h 654456"/>
              <a:gd name="connsiteX803" fmla="*/ 199687 w 12127677"/>
              <a:gd name="connsiteY803" fmla="*/ 155434 h 654456"/>
              <a:gd name="connsiteX804" fmla="*/ 199687 w 12127677"/>
              <a:gd name="connsiteY804" fmla="*/ 212698 h 654456"/>
              <a:gd name="connsiteX805" fmla="*/ 223649 w 12127677"/>
              <a:gd name="connsiteY805" fmla="*/ 212698 h 654456"/>
              <a:gd name="connsiteX806" fmla="*/ 223649 w 12127677"/>
              <a:gd name="connsiteY806" fmla="*/ 269963 h 654456"/>
              <a:gd name="connsiteX807" fmla="*/ 231637 w 12127677"/>
              <a:gd name="connsiteY807" fmla="*/ 269963 h 654456"/>
              <a:gd name="connsiteX808" fmla="*/ 231637 w 12127677"/>
              <a:gd name="connsiteY808" fmla="*/ 261783 h 654456"/>
              <a:gd name="connsiteX809" fmla="*/ 279561 w 12127677"/>
              <a:gd name="connsiteY809" fmla="*/ 261783 h 654456"/>
              <a:gd name="connsiteX810" fmla="*/ 279561 w 12127677"/>
              <a:gd name="connsiteY810" fmla="*/ 196337 h 654456"/>
              <a:gd name="connsiteX811" fmla="*/ 375411 w 12127677"/>
              <a:gd name="connsiteY811" fmla="*/ 196337 h 654456"/>
              <a:gd name="connsiteX812" fmla="*/ 391386 w 12127677"/>
              <a:gd name="connsiteY812" fmla="*/ 179976 h 654456"/>
              <a:gd name="connsiteX813" fmla="*/ 399374 w 12127677"/>
              <a:gd name="connsiteY813" fmla="*/ 196337 h 654456"/>
              <a:gd name="connsiteX814" fmla="*/ 415349 w 12127677"/>
              <a:gd name="connsiteY814" fmla="*/ 196337 h 654456"/>
              <a:gd name="connsiteX815" fmla="*/ 415349 w 12127677"/>
              <a:gd name="connsiteY815" fmla="*/ 204518 h 654456"/>
              <a:gd name="connsiteX816" fmla="*/ 543149 w 12127677"/>
              <a:gd name="connsiteY816" fmla="*/ 204518 h 654456"/>
              <a:gd name="connsiteX817" fmla="*/ 543149 w 12127677"/>
              <a:gd name="connsiteY817" fmla="*/ 212698 h 654456"/>
              <a:gd name="connsiteX818" fmla="*/ 543149 w 12127677"/>
              <a:gd name="connsiteY818" fmla="*/ 261783 h 654456"/>
              <a:gd name="connsiteX819" fmla="*/ 583086 w 12127677"/>
              <a:gd name="connsiteY819" fmla="*/ 261783 h 654456"/>
              <a:gd name="connsiteX820" fmla="*/ 583086 w 12127677"/>
              <a:gd name="connsiteY820" fmla="*/ 253602 h 654456"/>
              <a:gd name="connsiteX821" fmla="*/ 615036 w 12127677"/>
              <a:gd name="connsiteY821" fmla="*/ 253602 h 654456"/>
              <a:gd name="connsiteX822" fmla="*/ 615036 w 12127677"/>
              <a:gd name="connsiteY822" fmla="*/ 237241 h 654456"/>
              <a:gd name="connsiteX823" fmla="*/ 623023 w 12127677"/>
              <a:gd name="connsiteY823" fmla="*/ 237241 h 654456"/>
              <a:gd name="connsiteX824" fmla="*/ 623023 w 12127677"/>
              <a:gd name="connsiteY824" fmla="*/ 253602 h 654456"/>
              <a:gd name="connsiteX825" fmla="*/ 662961 w 12127677"/>
              <a:gd name="connsiteY825" fmla="*/ 253602 h 654456"/>
              <a:gd name="connsiteX826" fmla="*/ 662961 w 12127677"/>
              <a:gd name="connsiteY826" fmla="*/ 245421 h 654456"/>
              <a:gd name="connsiteX827" fmla="*/ 670948 w 12127677"/>
              <a:gd name="connsiteY827" fmla="*/ 245421 h 654456"/>
              <a:gd name="connsiteX828" fmla="*/ 670948 w 12127677"/>
              <a:gd name="connsiteY828" fmla="*/ 229060 h 654456"/>
              <a:gd name="connsiteX829" fmla="*/ 790760 w 12127677"/>
              <a:gd name="connsiteY829" fmla="*/ 229060 h 654456"/>
              <a:gd name="connsiteX830" fmla="*/ 798748 w 12127677"/>
              <a:gd name="connsiteY830" fmla="*/ 220879 h 654456"/>
              <a:gd name="connsiteX831" fmla="*/ 814723 w 12127677"/>
              <a:gd name="connsiteY831" fmla="*/ 220879 h 654456"/>
              <a:gd name="connsiteX832" fmla="*/ 814723 w 12127677"/>
              <a:gd name="connsiteY832" fmla="*/ 253602 h 654456"/>
              <a:gd name="connsiteX833" fmla="*/ 822710 w 12127677"/>
              <a:gd name="connsiteY833" fmla="*/ 253602 h 654456"/>
              <a:gd name="connsiteX834" fmla="*/ 822710 w 12127677"/>
              <a:gd name="connsiteY834" fmla="*/ 237241 h 654456"/>
              <a:gd name="connsiteX835" fmla="*/ 878623 w 12127677"/>
              <a:gd name="connsiteY835" fmla="*/ 237241 h 654456"/>
              <a:gd name="connsiteX836" fmla="*/ 878623 w 12127677"/>
              <a:gd name="connsiteY836" fmla="*/ 229060 h 654456"/>
              <a:gd name="connsiteX837" fmla="*/ 926548 w 12127677"/>
              <a:gd name="connsiteY837" fmla="*/ 229060 h 654456"/>
              <a:gd name="connsiteX838" fmla="*/ 926548 w 12127677"/>
              <a:gd name="connsiteY838" fmla="*/ 212698 h 654456"/>
              <a:gd name="connsiteX839" fmla="*/ 950510 w 12127677"/>
              <a:gd name="connsiteY839" fmla="*/ 212698 h 654456"/>
              <a:gd name="connsiteX840" fmla="*/ 950510 w 12127677"/>
              <a:gd name="connsiteY840" fmla="*/ 204518 h 654456"/>
              <a:gd name="connsiteX841" fmla="*/ 974473 w 12127677"/>
              <a:gd name="connsiteY841" fmla="*/ 204518 h 654456"/>
              <a:gd name="connsiteX842" fmla="*/ 974473 w 12127677"/>
              <a:gd name="connsiteY842" fmla="*/ 171795 h 654456"/>
              <a:gd name="connsiteX843" fmla="*/ 974473 w 12127677"/>
              <a:gd name="connsiteY843" fmla="*/ 147253 h 654456"/>
              <a:gd name="connsiteX844" fmla="*/ 990448 w 12127677"/>
              <a:gd name="connsiteY844" fmla="*/ 139072 h 654456"/>
              <a:gd name="connsiteX845" fmla="*/ 990448 w 12127677"/>
              <a:gd name="connsiteY845" fmla="*/ 196337 h 654456"/>
              <a:gd name="connsiteX846" fmla="*/ 1006423 w 12127677"/>
              <a:gd name="connsiteY846" fmla="*/ 204518 h 654456"/>
              <a:gd name="connsiteX847" fmla="*/ 1014410 w 12127677"/>
              <a:gd name="connsiteY847" fmla="*/ 212698 h 654456"/>
              <a:gd name="connsiteX848" fmla="*/ 1038373 w 12127677"/>
              <a:gd name="connsiteY848" fmla="*/ 212698 h 654456"/>
              <a:gd name="connsiteX849" fmla="*/ 1038373 w 12127677"/>
              <a:gd name="connsiteY849" fmla="*/ 319048 h 654456"/>
              <a:gd name="connsiteX850" fmla="*/ 1070323 w 12127677"/>
              <a:gd name="connsiteY850" fmla="*/ 319048 h 654456"/>
              <a:gd name="connsiteX851" fmla="*/ 1070323 w 12127677"/>
              <a:gd name="connsiteY851" fmla="*/ 335409 h 654456"/>
              <a:gd name="connsiteX852" fmla="*/ 1078310 w 12127677"/>
              <a:gd name="connsiteY852" fmla="*/ 335409 h 654456"/>
              <a:gd name="connsiteX853" fmla="*/ 1078310 w 12127677"/>
              <a:gd name="connsiteY853" fmla="*/ 310867 h 654456"/>
              <a:gd name="connsiteX854" fmla="*/ 1094285 w 12127677"/>
              <a:gd name="connsiteY854" fmla="*/ 310867 h 654456"/>
              <a:gd name="connsiteX855" fmla="*/ 1094285 w 12127677"/>
              <a:gd name="connsiteY855" fmla="*/ 278144 h 654456"/>
              <a:gd name="connsiteX856" fmla="*/ 1182147 w 12127677"/>
              <a:gd name="connsiteY856" fmla="*/ 278144 h 654456"/>
              <a:gd name="connsiteX857" fmla="*/ 1182147 w 12127677"/>
              <a:gd name="connsiteY857" fmla="*/ 310867 h 654456"/>
              <a:gd name="connsiteX858" fmla="*/ 1190135 w 12127677"/>
              <a:gd name="connsiteY858" fmla="*/ 310867 h 654456"/>
              <a:gd name="connsiteX859" fmla="*/ 1190135 w 12127677"/>
              <a:gd name="connsiteY859" fmla="*/ 319048 h 654456"/>
              <a:gd name="connsiteX860" fmla="*/ 1206110 w 12127677"/>
              <a:gd name="connsiteY860" fmla="*/ 319048 h 654456"/>
              <a:gd name="connsiteX861" fmla="*/ 1206110 w 12127677"/>
              <a:gd name="connsiteY861" fmla="*/ 40904 h 654456"/>
              <a:gd name="connsiteX862" fmla="*/ 1246047 w 12127677"/>
              <a:gd name="connsiteY862" fmla="*/ 40904 h 654456"/>
              <a:gd name="connsiteX863" fmla="*/ 1246047 w 12127677"/>
              <a:gd name="connsiteY863" fmla="*/ 0 h 65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Lst>
            <a:rect l="l" t="t" r="r" b="b"/>
            <a:pathLst>
              <a:path w="12127677" h="654456">
                <a:moveTo>
                  <a:pt x="7888389" y="237241"/>
                </a:moveTo>
                <a:cubicBezTo>
                  <a:pt x="7888389" y="237241"/>
                  <a:pt x="7888389" y="237241"/>
                  <a:pt x="7896369" y="237241"/>
                </a:cubicBezTo>
                <a:cubicBezTo>
                  <a:pt x="7896369" y="237241"/>
                  <a:pt x="7896369" y="237241"/>
                  <a:pt x="7896369" y="245421"/>
                </a:cubicBezTo>
                <a:cubicBezTo>
                  <a:pt x="7896369" y="245421"/>
                  <a:pt x="7896369" y="245421"/>
                  <a:pt x="7888389" y="245421"/>
                </a:cubicBezTo>
                <a:cubicBezTo>
                  <a:pt x="7888389" y="245421"/>
                  <a:pt x="7888389" y="245421"/>
                  <a:pt x="7888389" y="237241"/>
                </a:cubicBezTo>
                <a:close/>
                <a:moveTo>
                  <a:pt x="4894781" y="237241"/>
                </a:moveTo>
                <a:cubicBezTo>
                  <a:pt x="4894781" y="237241"/>
                  <a:pt x="4894781" y="237241"/>
                  <a:pt x="4902771" y="237241"/>
                </a:cubicBezTo>
                <a:cubicBezTo>
                  <a:pt x="4902771" y="237241"/>
                  <a:pt x="4902771" y="237241"/>
                  <a:pt x="4902771" y="245421"/>
                </a:cubicBezTo>
                <a:cubicBezTo>
                  <a:pt x="4902771" y="245421"/>
                  <a:pt x="4902771" y="245421"/>
                  <a:pt x="4894781" y="245421"/>
                </a:cubicBezTo>
                <a:cubicBezTo>
                  <a:pt x="4894781" y="245421"/>
                  <a:pt x="4894781" y="245421"/>
                  <a:pt x="4894781" y="237241"/>
                </a:cubicBezTo>
                <a:close/>
                <a:moveTo>
                  <a:pt x="1685359" y="237241"/>
                </a:moveTo>
                <a:cubicBezTo>
                  <a:pt x="1685359" y="237241"/>
                  <a:pt x="1685359" y="237241"/>
                  <a:pt x="1693347" y="237241"/>
                </a:cubicBezTo>
                <a:cubicBezTo>
                  <a:pt x="1693347" y="237241"/>
                  <a:pt x="1693347" y="237241"/>
                  <a:pt x="1693347" y="245421"/>
                </a:cubicBezTo>
                <a:cubicBezTo>
                  <a:pt x="1693347" y="245421"/>
                  <a:pt x="1693347" y="245421"/>
                  <a:pt x="1685359" y="245421"/>
                </a:cubicBezTo>
                <a:cubicBezTo>
                  <a:pt x="1685359" y="245421"/>
                  <a:pt x="1685359" y="245421"/>
                  <a:pt x="1685359" y="237241"/>
                </a:cubicBezTo>
                <a:close/>
                <a:moveTo>
                  <a:pt x="10404308" y="204518"/>
                </a:moveTo>
                <a:cubicBezTo>
                  <a:pt x="10404308" y="204518"/>
                  <a:pt x="10412287" y="212698"/>
                  <a:pt x="10412287" y="212698"/>
                </a:cubicBezTo>
                <a:cubicBezTo>
                  <a:pt x="10420265" y="212698"/>
                  <a:pt x="10420265" y="220879"/>
                  <a:pt x="10420265" y="220879"/>
                </a:cubicBezTo>
                <a:cubicBezTo>
                  <a:pt x="10404308" y="220879"/>
                  <a:pt x="10404308" y="220879"/>
                  <a:pt x="10404308" y="220879"/>
                </a:cubicBezTo>
                <a:lnTo>
                  <a:pt x="10404308" y="218323"/>
                </a:lnTo>
                <a:cubicBezTo>
                  <a:pt x="10404308" y="204518"/>
                  <a:pt x="10404308" y="204518"/>
                  <a:pt x="10404308" y="204518"/>
                </a:cubicBezTo>
                <a:close/>
                <a:moveTo>
                  <a:pt x="4934724" y="204518"/>
                </a:moveTo>
                <a:cubicBezTo>
                  <a:pt x="4934724" y="204518"/>
                  <a:pt x="4934724" y="204518"/>
                  <a:pt x="4934724" y="218323"/>
                </a:cubicBezTo>
                <a:lnTo>
                  <a:pt x="4934724" y="220879"/>
                </a:lnTo>
                <a:cubicBezTo>
                  <a:pt x="4934724" y="220879"/>
                  <a:pt x="4934724" y="220879"/>
                  <a:pt x="4926736" y="220879"/>
                </a:cubicBezTo>
                <a:cubicBezTo>
                  <a:pt x="4926736" y="220879"/>
                  <a:pt x="4926736" y="212698"/>
                  <a:pt x="4926736" y="212698"/>
                </a:cubicBezTo>
                <a:cubicBezTo>
                  <a:pt x="4926736" y="212698"/>
                  <a:pt x="4934724" y="204518"/>
                  <a:pt x="4934724" y="204518"/>
                </a:cubicBezTo>
                <a:close/>
                <a:moveTo>
                  <a:pt x="1725297" y="204518"/>
                </a:moveTo>
                <a:cubicBezTo>
                  <a:pt x="1725297" y="204518"/>
                  <a:pt x="1725297" y="204518"/>
                  <a:pt x="1725297" y="218323"/>
                </a:cubicBezTo>
                <a:lnTo>
                  <a:pt x="1725297" y="220879"/>
                </a:lnTo>
                <a:cubicBezTo>
                  <a:pt x="1725297" y="220879"/>
                  <a:pt x="1725297" y="220879"/>
                  <a:pt x="1717309" y="220879"/>
                </a:cubicBezTo>
                <a:cubicBezTo>
                  <a:pt x="1717309" y="220879"/>
                  <a:pt x="1717309" y="212698"/>
                  <a:pt x="1717309" y="212698"/>
                </a:cubicBezTo>
                <a:cubicBezTo>
                  <a:pt x="1717309" y="212698"/>
                  <a:pt x="1725297" y="204518"/>
                  <a:pt x="1725297" y="204518"/>
                </a:cubicBezTo>
                <a:close/>
                <a:moveTo>
                  <a:pt x="8494863" y="139072"/>
                </a:moveTo>
                <a:cubicBezTo>
                  <a:pt x="8494863" y="139072"/>
                  <a:pt x="8494863" y="139072"/>
                  <a:pt x="8494863" y="146230"/>
                </a:cubicBezTo>
                <a:lnTo>
                  <a:pt x="8494863" y="155434"/>
                </a:lnTo>
                <a:cubicBezTo>
                  <a:pt x="8494863" y="155434"/>
                  <a:pt x="8494863" y="155434"/>
                  <a:pt x="8470923" y="171795"/>
                </a:cubicBezTo>
                <a:cubicBezTo>
                  <a:pt x="8470923" y="171795"/>
                  <a:pt x="8470923" y="155434"/>
                  <a:pt x="8470923" y="155434"/>
                </a:cubicBezTo>
                <a:cubicBezTo>
                  <a:pt x="8478903" y="155434"/>
                  <a:pt x="8494863" y="139072"/>
                  <a:pt x="8494863" y="139072"/>
                </a:cubicBezTo>
                <a:close/>
                <a:moveTo>
                  <a:pt x="1246047" y="0"/>
                </a:moveTo>
                <a:cubicBezTo>
                  <a:pt x="1246047" y="0"/>
                  <a:pt x="1246047" y="0"/>
                  <a:pt x="1357872" y="0"/>
                </a:cubicBezTo>
                <a:cubicBezTo>
                  <a:pt x="1357872" y="0"/>
                  <a:pt x="1357872" y="0"/>
                  <a:pt x="1357872" y="32723"/>
                </a:cubicBezTo>
                <a:cubicBezTo>
                  <a:pt x="1357872" y="32723"/>
                  <a:pt x="1357872" y="32723"/>
                  <a:pt x="1397810" y="32723"/>
                </a:cubicBezTo>
                <a:cubicBezTo>
                  <a:pt x="1397810" y="32723"/>
                  <a:pt x="1397810" y="32723"/>
                  <a:pt x="1397810" y="253602"/>
                </a:cubicBezTo>
                <a:cubicBezTo>
                  <a:pt x="1397810" y="253602"/>
                  <a:pt x="1397810" y="253602"/>
                  <a:pt x="1413785" y="253602"/>
                </a:cubicBezTo>
                <a:cubicBezTo>
                  <a:pt x="1413785" y="253602"/>
                  <a:pt x="1413785" y="253602"/>
                  <a:pt x="1413785" y="294505"/>
                </a:cubicBezTo>
                <a:cubicBezTo>
                  <a:pt x="1413785" y="294505"/>
                  <a:pt x="1413785" y="294505"/>
                  <a:pt x="1429760" y="294505"/>
                </a:cubicBezTo>
                <a:cubicBezTo>
                  <a:pt x="1429760" y="294505"/>
                  <a:pt x="1429760" y="425397"/>
                  <a:pt x="1429760" y="433577"/>
                </a:cubicBezTo>
                <a:cubicBezTo>
                  <a:pt x="1429760" y="449939"/>
                  <a:pt x="1445735" y="449939"/>
                  <a:pt x="1445735" y="449939"/>
                </a:cubicBezTo>
                <a:cubicBezTo>
                  <a:pt x="1445735" y="449939"/>
                  <a:pt x="1445735" y="449939"/>
                  <a:pt x="1445735" y="409035"/>
                </a:cubicBezTo>
                <a:cubicBezTo>
                  <a:pt x="1445735" y="409035"/>
                  <a:pt x="1445735" y="409035"/>
                  <a:pt x="1461710" y="409035"/>
                </a:cubicBezTo>
                <a:cubicBezTo>
                  <a:pt x="1461710" y="409035"/>
                  <a:pt x="1461710" y="409035"/>
                  <a:pt x="1461710" y="400855"/>
                </a:cubicBezTo>
                <a:cubicBezTo>
                  <a:pt x="1461710" y="400855"/>
                  <a:pt x="1461710" y="400855"/>
                  <a:pt x="1445735" y="400855"/>
                </a:cubicBezTo>
                <a:cubicBezTo>
                  <a:pt x="1445735" y="400855"/>
                  <a:pt x="1445735" y="400855"/>
                  <a:pt x="1445735" y="392674"/>
                </a:cubicBezTo>
                <a:cubicBezTo>
                  <a:pt x="1445735" y="392674"/>
                  <a:pt x="1445735" y="392674"/>
                  <a:pt x="1477684" y="392674"/>
                </a:cubicBezTo>
                <a:cubicBezTo>
                  <a:pt x="1477684" y="392674"/>
                  <a:pt x="1477684" y="392674"/>
                  <a:pt x="1477684" y="376312"/>
                </a:cubicBezTo>
                <a:cubicBezTo>
                  <a:pt x="1477684" y="376312"/>
                  <a:pt x="1477684" y="376312"/>
                  <a:pt x="1549572" y="376312"/>
                </a:cubicBezTo>
                <a:cubicBezTo>
                  <a:pt x="1549572" y="376312"/>
                  <a:pt x="1549572" y="376312"/>
                  <a:pt x="1549572" y="384493"/>
                </a:cubicBezTo>
                <a:cubicBezTo>
                  <a:pt x="1549572" y="384493"/>
                  <a:pt x="1549572" y="384493"/>
                  <a:pt x="1557560" y="384493"/>
                </a:cubicBezTo>
                <a:cubicBezTo>
                  <a:pt x="1557560" y="384493"/>
                  <a:pt x="1613472" y="384493"/>
                  <a:pt x="1637434" y="392674"/>
                </a:cubicBezTo>
                <a:cubicBezTo>
                  <a:pt x="1661397" y="400855"/>
                  <a:pt x="1661397" y="409035"/>
                  <a:pt x="1661397" y="409035"/>
                </a:cubicBezTo>
                <a:cubicBezTo>
                  <a:pt x="1661397" y="409035"/>
                  <a:pt x="1661397" y="409035"/>
                  <a:pt x="1661397" y="253602"/>
                </a:cubicBezTo>
                <a:cubicBezTo>
                  <a:pt x="1661397" y="253602"/>
                  <a:pt x="1661397" y="253602"/>
                  <a:pt x="1693347" y="253602"/>
                </a:cubicBezTo>
                <a:cubicBezTo>
                  <a:pt x="1693347" y="253602"/>
                  <a:pt x="1693347" y="253602"/>
                  <a:pt x="1693347" y="245421"/>
                </a:cubicBezTo>
                <a:cubicBezTo>
                  <a:pt x="1693347" y="245421"/>
                  <a:pt x="1693347" y="245421"/>
                  <a:pt x="1709322" y="245421"/>
                </a:cubicBezTo>
                <a:cubicBezTo>
                  <a:pt x="1709322" y="245421"/>
                  <a:pt x="1709322" y="245421"/>
                  <a:pt x="1709322" y="237241"/>
                </a:cubicBezTo>
                <a:cubicBezTo>
                  <a:pt x="1709322" y="237241"/>
                  <a:pt x="1709322" y="237241"/>
                  <a:pt x="1717309" y="237241"/>
                </a:cubicBezTo>
                <a:cubicBezTo>
                  <a:pt x="1717309" y="237241"/>
                  <a:pt x="1717309" y="237241"/>
                  <a:pt x="1717309" y="245421"/>
                </a:cubicBezTo>
                <a:cubicBezTo>
                  <a:pt x="1717309" y="245421"/>
                  <a:pt x="1717309" y="245421"/>
                  <a:pt x="1725297" y="245421"/>
                </a:cubicBezTo>
                <a:cubicBezTo>
                  <a:pt x="1725297" y="245421"/>
                  <a:pt x="1725297" y="245421"/>
                  <a:pt x="1725297" y="242354"/>
                </a:cubicBezTo>
                <a:lnTo>
                  <a:pt x="1725297" y="237241"/>
                </a:lnTo>
                <a:cubicBezTo>
                  <a:pt x="1725297" y="237241"/>
                  <a:pt x="1725297" y="237241"/>
                  <a:pt x="1741272" y="237241"/>
                </a:cubicBezTo>
                <a:cubicBezTo>
                  <a:pt x="1741272" y="237241"/>
                  <a:pt x="1741272" y="237241"/>
                  <a:pt x="1741272" y="253602"/>
                </a:cubicBezTo>
                <a:cubicBezTo>
                  <a:pt x="1741272" y="253602"/>
                  <a:pt x="1741272" y="253602"/>
                  <a:pt x="1821146" y="253602"/>
                </a:cubicBezTo>
                <a:cubicBezTo>
                  <a:pt x="1821146" y="253602"/>
                  <a:pt x="1821146" y="253602"/>
                  <a:pt x="1821146" y="449939"/>
                </a:cubicBezTo>
                <a:cubicBezTo>
                  <a:pt x="1821146" y="449939"/>
                  <a:pt x="1821146" y="449939"/>
                  <a:pt x="1909009" y="449939"/>
                </a:cubicBezTo>
                <a:cubicBezTo>
                  <a:pt x="1909009" y="449939"/>
                  <a:pt x="1909009" y="449939"/>
                  <a:pt x="1909009" y="458119"/>
                </a:cubicBezTo>
                <a:cubicBezTo>
                  <a:pt x="1909009" y="458119"/>
                  <a:pt x="1909009" y="458119"/>
                  <a:pt x="1948946" y="163614"/>
                </a:cubicBezTo>
                <a:cubicBezTo>
                  <a:pt x="1948946" y="163614"/>
                  <a:pt x="1948946" y="163614"/>
                  <a:pt x="1956934" y="163614"/>
                </a:cubicBezTo>
                <a:cubicBezTo>
                  <a:pt x="1956934" y="163614"/>
                  <a:pt x="1972909" y="32723"/>
                  <a:pt x="1972909" y="16362"/>
                </a:cubicBezTo>
                <a:cubicBezTo>
                  <a:pt x="1972909" y="8181"/>
                  <a:pt x="1980896" y="16362"/>
                  <a:pt x="1980896" y="16362"/>
                </a:cubicBezTo>
                <a:cubicBezTo>
                  <a:pt x="1980896" y="16362"/>
                  <a:pt x="1980896" y="16362"/>
                  <a:pt x="1996871" y="163614"/>
                </a:cubicBezTo>
                <a:cubicBezTo>
                  <a:pt x="1996871" y="163614"/>
                  <a:pt x="1996871" y="163614"/>
                  <a:pt x="2004859" y="163614"/>
                </a:cubicBezTo>
                <a:cubicBezTo>
                  <a:pt x="2004859" y="163614"/>
                  <a:pt x="2004859" y="163614"/>
                  <a:pt x="2012846" y="327228"/>
                </a:cubicBezTo>
                <a:cubicBezTo>
                  <a:pt x="2012846" y="327228"/>
                  <a:pt x="2020834" y="327228"/>
                  <a:pt x="2020834" y="327228"/>
                </a:cubicBezTo>
                <a:cubicBezTo>
                  <a:pt x="2028821" y="327228"/>
                  <a:pt x="2028821" y="335409"/>
                  <a:pt x="2028821" y="335409"/>
                </a:cubicBezTo>
                <a:cubicBezTo>
                  <a:pt x="2028821" y="335409"/>
                  <a:pt x="2028821" y="335409"/>
                  <a:pt x="2068759" y="335409"/>
                </a:cubicBezTo>
                <a:cubicBezTo>
                  <a:pt x="2068759" y="335409"/>
                  <a:pt x="2068759" y="335409"/>
                  <a:pt x="2068759" y="392674"/>
                </a:cubicBezTo>
                <a:cubicBezTo>
                  <a:pt x="2068759" y="392674"/>
                  <a:pt x="2068759" y="392674"/>
                  <a:pt x="2076746" y="392674"/>
                </a:cubicBezTo>
                <a:cubicBezTo>
                  <a:pt x="2076746" y="392674"/>
                  <a:pt x="2076746" y="392674"/>
                  <a:pt x="2076746" y="400855"/>
                </a:cubicBezTo>
                <a:cubicBezTo>
                  <a:pt x="2076746" y="400855"/>
                  <a:pt x="2076746" y="400855"/>
                  <a:pt x="2084734" y="400855"/>
                </a:cubicBezTo>
                <a:cubicBezTo>
                  <a:pt x="2084734" y="400855"/>
                  <a:pt x="2084734" y="400855"/>
                  <a:pt x="2084734" y="392674"/>
                </a:cubicBezTo>
                <a:cubicBezTo>
                  <a:pt x="2084734" y="392674"/>
                  <a:pt x="2084734" y="392674"/>
                  <a:pt x="2116684" y="392674"/>
                </a:cubicBezTo>
                <a:cubicBezTo>
                  <a:pt x="2116684" y="392674"/>
                  <a:pt x="2116684" y="392674"/>
                  <a:pt x="2116684" y="400855"/>
                </a:cubicBezTo>
                <a:cubicBezTo>
                  <a:pt x="2116684" y="400855"/>
                  <a:pt x="2116684" y="400855"/>
                  <a:pt x="2188571" y="400855"/>
                </a:cubicBezTo>
                <a:cubicBezTo>
                  <a:pt x="2188571" y="400855"/>
                  <a:pt x="2188571" y="343590"/>
                  <a:pt x="2188571" y="319048"/>
                </a:cubicBezTo>
                <a:cubicBezTo>
                  <a:pt x="2188571" y="286325"/>
                  <a:pt x="2204546" y="286325"/>
                  <a:pt x="2204546" y="286325"/>
                </a:cubicBezTo>
                <a:cubicBezTo>
                  <a:pt x="2204546" y="286325"/>
                  <a:pt x="2204546" y="286325"/>
                  <a:pt x="2212533" y="286325"/>
                </a:cubicBezTo>
                <a:cubicBezTo>
                  <a:pt x="2212533" y="286325"/>
                  <a:pt x="2212533" y="286325"/>
                  <a:pt x="2212533" y="278144"/>
                </a:cubicBezTo>
                <a:cubicBezTo>
                  <a:pt x="2212533" y="278144"/>
                  <a:pt x="2212533" y="278144"/>
                  <a:pt x="2228508" y="278144"/>
                </a:cubicBezTo>
                <a:cubicBezTo>
                  <a:pt x="2228508" y="278144"/>
                  <a:pt x="2228508" y="278144"/>
                  <a:pt x="2228508" y="286325"/>
                </a:cubicBezTo>
                <a:cubicBezTo>
                  <a:pt x="2228508" y="286325"/>
                  <a:pt x="2228508" y="286325"/>
                  <a:pt x="2236496" y="286325"/>
                </a:cubicBezTo>
                <a:cubicBezTo>
                  <a:pt x="2236496" y="286325"/>
                  <a:pt x="2236496" y="286325"/>
                  <a:pt x="2236496" y="278144"/>
                </a:cubicBezTo>
                <a:cubicBezTo>
                  <a:pt x="2236496" y="278144"/>
                  <a:pt x="2236496" y="278144"/>
                  <a:pt x="2244483" y="278144"/>
                </a:cubicBezTo>
                <a:cubicBezTo>
                  <a:pt x="2244483" y="278144"/>
                  <a:pt x="2244483" y="245421"/>
                  <a:pt x="2244483" y="237241"/>
                </a:cubicBezTo>
                <a:cubicBezTo>
                  <a:pt x="2244483" y="229060"/>
                  <a:pt x="2244483" y="229060"/>
                  <a:pt x="2252471" y="220879"/>
                </a:cubicBezTo>
                <a:cubicBezTo>
                  <a:pt x="2260458" y="220879"/>
                  <a:pt x="2276433" y="204518"/>
                  <a:pt x="2276433" y="204518"/>
                </a:cubicBezTo>
                <a:cubicBezTo>
                  <a:pt x="2276433" y="204518"/>
                  <a:pt x="2276433" y="204518"/>
                  <a:pt x="2276433" y="196337"/>
                </a:cubicBezTo>
                <a:cubicBezTo>
                  <a:pt x="2276433" y="196337"/>
                  <a:pt x="2276433" y="196337"/>
                  <a:pt x="2284421" y="196337"/>
                </a:cubicBezTo>
                <a:cubicBezTo>
                  <a:pt x="2284421" y="196337"/>
                  <a:pt x="2284421" y="196337"/>
                  <a:pt x="2284421" y="155434"/>
                </a:cubicBezTo>
                <a:cubicBezTo>
                  <a:pt x="2284421" y="155434"/>
                  <a:pt x="2284421" y="155434"/>
                  <a:pt x="2268446" y="171795"/>
                </a:cubicBezTo>
                <a:cubicBezTo>
                  <a:pt x="2268446" y="171795"/>
                  <a:pt x="2268446" y="155434"/>
                  <a:pt x="2268446" y="155434"/>
                </a:cubicBezTo>
                <a:cubicBezTo>
                  <a:pt x="2268446" y="155434"/>
                  <a:pt x="2292408" y="139072"/>
                  <a:pt x="2292408" y="139072"/>
                </a:cubicBezTo>
                <a:cubicBezTo>
                  <a:pt x="2292408" y="139072"/>
                  <a:pt x="2292408" y="139072"/>
                  <a:pt x="2292408" y="196337"/>
                </a:cubicBezTo>
                <a:cubicBezTo>
                  <a:pt x="2292408" y="196337"/>
                  <a:pt x="2292408" y="196337"/>
                  <a:pt x="2300396" y="196337"/>
                </a:cubicBezTo>
                <a:cubicBezTo>
                  <a:pt x="2300396" y="196337"/>
                  <a:pt x="2300396" y="196337"/>
                  <a:pt x="2300396" y="204518"/>
                </a:cubicBezTo>
                <a:cubicBezTo>
                  <a:pt x="2300396" y="204518"/>
                  <a:pt x="2300396" y="204518"/>
                  <a:pt x="2316371" y="220879"/>
                </a:cubicBezTo>
                <a:cubicBezTo>
                  <a:pt x="2316371" y="220879"/>
                  <a:pt x="2316371" y="220879"/>
                  <a:pt x="2324358" y="220879"/>
                </a:cubicBezTo>
                <a:cubicBezTo>
                  <a:pt x="2324358" y="220879"/>
                  <a:pt x="2324358" y="220879"/>
                  <a:pt x="2324358" y="229060"/>
                </a:cubicBezTo>
                <a:cubicBezTo>
                  <a:pt x="2324358" y="229060"/>
                  <a:pt x="2324358" y="229060"/>
                  <a:pt x="2332346" y="229060"/>
                </a:cubicBezTo>
                <a:cubicBezTo>
                  <a:pt x="2332346" y="229060"/>
                  <a:pt x="2332346" y="229060"/>
                  <a:pt x="2332346" y="286325"/>
                </a:cubicBezTo>
                <a:cubicBezTo>
                  <a:pt x="2332346" y="286325"/>
                  <a:pt x="2340333" y="286325"/>
                  <a:pt x="2340333" y="286325"/>
                </a:cubicBezTo>
                <a:cubicBezTo>
                  <a:pt x="2348321" y="294505"/>
                  <a:pt x="2348321" y="310867"/>
                  <a:pt x="2348321" y="310867"/>
                </a:cubicBezTo>
                <a:cubicBezTo>
                  <a:pt x="2348321" y="310867"/>
                  <a:pt x="2348321" y="310867"/>
                  <a:pt x="2348321" y="359951"/>
                </a:cubicBezTo>
                <a:cubicBezTo>
                  <a:pt x="2348321" y="359951"/>
                  <a:pt x="2348321" y="359951"/>
                  <a:pt x="2364295" y="359951"/>
                </a:cubicBezTo>
                <a:cubicBezTo>
                  <a:pt x="2364295" y="359951"/>
                  <a:pt x="2364295" y="359951"/>
                  <a:pt x="2364295" y="343590"/>
                </a:cubicBezTo>
                <a:cubicBezTo>
                  <a:pt x="2364295" y="343590"/>
                  <a:pt x="2364295" y="343590"/>
                  <a:pt x="2372283" y="343590"/>
                </a:cubicBezTo>
                <a:cubicBezTo>
                  <a:pt x="2372283" y="343590"/>
                  <a:pt x="2380270" y="335409"/>
                  <a:pt x="2388258" y="335409"/>
                </a:cubicBezTo>
                <a:cubicBezTo>
                  <a:pt x="2396245" y="327228"/>
                  <a:pt x="2412220" y="335409"/>
                  <a:pt x="2412220" y="335409"/>
                </a:cubicBezTo>
                <a:cubicBezTo>
                  <a:pt x="2412220" y="335409"/>
                  <a:pt x="2420208" y="335409"/>
                  <a:pt x="2428195" y="335409"/>
                </a:cubicBezTo>
                <a:cubicBezTo>
                  <a:pt x="2444170" y="335409"/>
                  <a:pt x="2452158" y="343590"/>
                  <a:pt x="2452158" y="343590"/>
                </a:cubicBezTo>
                <a:cubicBezTo>
                  <a:pt x="2452158" y="343590"/>
                  <a:pt x="2452158" y="343590"/>
                  <a:pt x="2460146" y="343590"/>
                </a:cubicBezTo>
                <a:cubicBezTo>
                  <a:pt x="2460146" y="343590"/>
                  <a:pt x="2460146" y="343590"/>
                  <a:pt x="2460146" y="220879"/>
                </a:cubicBezTo>
                <a:cubicBezTo>
                  <a:pt x="2460146" y="220879"/>
                  <a:pt x="2460146" y="220879"/>
                  <a:pt x="2484108" y="220879"/>
                </a:cubicBezTo>
                <a:cubicBezTo>
                  <a:pt x="2484108" y="220879"/>
                  <a:pt x="2484108" y="212698"/>
                  <a:pt x="2492095" y="204518"/>
                </a:cubicBezTo>
                <a:cubicBezTo>
                  <a:pt x="2500083" y="196337"/>
                  <a:pt x="2500083" y="155434"/>
                  <a:pt x="2500083" y="155434"/>
                </a:cubicBezTo>
                <a:cubicBezTo>
                  <a:pt x="2500083" y="155434"/>
                  <a:pt x="2500083" y="179976"/>
                  <a:pt x="2500083" y="196337"/>
                </a:cubicBezTo>
                <a:cubicBezTo>
                  <a:pt x="2500083" y="212698"/>
                  <a:pt x="2516058" y="220879"/>
                  <a:pt x="2516058" y="220879"/>
                </a:cubicBezTo>
                <a:cubicBezTo>
                  <a:pt x="2516058" y="220879"/>
                  <a:pt x="2516058" y="220879"/>
                  <a:pt x="2516058" y="204518"/>
                </a:cubicBezTo>
                <a:cubicBezTo>
                  <a:pt x="2516058" y="204518"/>
                  <a:pt x="2516058" y="204518"/>
                  <a:pt x="2595933" y="204518"/>
                </a:cubicBezTo>
                <a:cubicBezTo>
                  <a:pt x="2595933" y="204518"/>
                  <a:pt x="2595933" y="204518"/>
                  <a:pt x="2595933" y="294505"/>
                </a:cubicBezTo>
                <a:cubicBezTo>
                  <a:pt x="2595933" y="294505"/>
                  <a:pt x="2595933" y="294505"/>
                  <a:pt x="2667820" y="294505"/>
                </a:cubicBezTo>
                <a:cubicBezTo>
                  <a:pt x="2667820" y="294505"/>
                  <a:pt x="2667820" y="294505"/>
                  <a:pt x="2667820" y="310867"/>
                </a:cubicBezTo>
                <a:cubicBezTo>
                  <a:pt x="2667820" y="310867"/>
                  <a:pt x="2667820" y="310867"/>
                  <a:pt x="2699770" y="294505"/>
                </a:cubicBezTo>
                <a:cubicBezTo>
                  <a:pt x="2699770" y="294505"/>
                  <a:pt x="2699770" y="294505"/>
                  <a:pt x="2715745" y="310867"/>
                </a:cubicBezTo>
                <a:cubicBezTo>
                  <a:pt x="2715745" y="310867"/>
                  <a:pt x="2715745" y="310867"/>
                  <a:pt x="2715745" y="376312"/>
                </a:cubicBezTo>
                <a:cubicBezTo>
                  <a:pt x="2715745" y="376312"/>
                  <a:pt x="2715745" y="376312"/>
                  <a:pt x="2763670" y="327228"/>
                </a:cubicBezTo>
                <a:cubicBezTo>
                  <a:pt x="2763670" y="327228"/>
                  <a:pt x="2763670" y="327228"/>
                  <a:pt x="2763670" y="286325"/>
                </a:cubicBezTo>
                <a:cubicBezTo>
                  <a:pt x="2763670" y="286325"/>
                  <a:pt x="2763670" y="286325"/>
                  <a:pt x="2811595" y="286325"/>
                </a:cubicBezTo>
                <a:cubicBezTo>
                  <a:pt x="2811595" y="286325"/>
                  <a:pt x="2811595" y="286325"/>
                  <a:pt x="2811595" y="245421"/>
                </a:cubicBezTo>
                <a:cubicBezTo>
                  <a:pt x="2811595" y="245421"/>
                  <a:pt x="2811595" y="245421"/>
                  <a:pt x="2827570" y="245421"/>
                </a:cubicBezTo>
                <a:cubicBezTo>
                  <a:pt x="2827570" y="245421"/>
                  <a:pt x="2827570" y="245421"/>
                  <a:pt x="2827570" y="229060"/>
                </a:cubicBezTo>
                <a:cubicBezTo>
                  <a:pt x="2827570" y="229060"/>
                  <a:pt x="2827570" y="229060"/>
                  <a:pt x="2939395" y="229060"/>
                </a:cubicBezTo>
                <a:cubicBezTo>
                  <a:pt x="2939395" y="229060"/>
                  <a:pt x="2939395" y="229060"/>
                  <a:pt x="2939395" y="253602"/>
                </a:cubicBezTo>
                <a:cubicBezTo>
                  <a:pt x="2939395" y="253602"/>
                  <a:pt x="2939395" y="253602"/>
                  <a:pt x="2955370" y="253602"/>
                </a:cubicBezTo>
                <a:cubicBezTo>
                  <a:pt x="2955370" y="253602"/>
                  <a:pt x="2955370" y="253602"/>
                  <a:pt x="2955370" y="261783"/>
                </a:cubicBezTo>
                <a:cubicBezTo>
                  <a:pt x="2955370" y="261783"/>
                  <a:pt x="2955370" y="261783"/>
                  <a:pt x="2962359" y="261783"/>
                </a:cubicBezTo>
                <a:lnTo>
                  <a:pt x="2985535" y="261783"/>
                </a:lnTo>
                <a:lnTo>
                  <a:pt x="2985535" y="256286"/>
                </a:lnTo>
                <a:cubicBezTo>
                  <a:pt x="2985535" y="249256"/>
                  <a:pt x="2985535" y="245421"/>
                  <a:pt x="2985535" y="245421"/>
                </a:cubicBezTo>
                <a:cubicBezTo>
                  <a:pt x="2985535" y="245421"/>
                  <a:pt x="2985535" y="245421"/>
                  <a:pt x="3113350" y="245421"/>
                </a:cubicBezTo>
                <a:cubicBezTo>
                  <a:pt x="3113350" y="245421"/>
                  <a:pt x="3113350" y="245421"/>
                  <a:pt x="3113350" y="384493"/>
                </a:cubicBezTo>
                <a:cubicBezTo>
                  <a:pt x="3113350" y="384493"/>
                  <a:pt x="3113350" y="384493"/>
                  <a:pt x="3129327" y="384493"/>
                </a:cubicBezTo>
                <a:cubicBezTo>
                  <a:pt x="3129327" y="384493"/>
                  <a:pt x="3129327" y="384493"/>
                  <a:pt x="3129327" y="392674"/>
                </a:cubicBezTo>
                <a:cubicBezTo>
                  <a:pt x="3129327" y="392674"/>
                  <a:pt x="3129327" y="392674"/>
                  <a:pt x="3145304" y="392674"/>
                </a:cubicBezTo>
                <a:cubicBezTo>
                  <a:pt x="3145304" y="392674"/>
                  <a:pt x="3145304" y="392674"/>
                  <a:pt x="3145304" y="376312"/>
                </a:cubicBezTo>
                <a:cubicBezTo>
                  <a:pt x="3145304" y="376312"/>
                  <a:pt x="3145304" y="376312"/>
                  <a:pt x="3161281" y="376312"/>
                </a:cubicBezTo>
                <a:cubicBezTo>
                  <a:pt x="3161281" y="376312"/>
                  <a:pt x="3161281" y="376312"/>
                  <a:pt x="3161281" y="368132"/>
                </a:cubicBezTo>
                <a:cubicBezTo>
                  <a:pt x="3161281" y="368132"/>
                  <a:pt x="3161281" y="368132"/>
                  <a:pt x="3185246" y="368132"/>
                </a:cubicBezTo>
                <a:cubicBezTo>
                  <a:pt x="3185246" y="368132"/>
                  <a:pt x="3185246" y="368132"/>
                  <a:pt x="3185246" y="245421"/>
                </a:cubicBezTo>
                <a:cubicBezTo>
                  <a:pt x="3185246" y="245421"/>
                  <a:pt x="3185246" y="245421"/>
                  <a:pt x="3193235" y="245421"/>
                </a:cubicBezTo>
                <a:cubicBezTo>
                  <a:pt x="3193235" y="245421"/>
                  <a:pt x="3193235" y="237241"/>
                  <a:pt x="3193235" y="229060"/>
                </a:cubicBezTo>
                <a:cubicBezTo>
                  <a:pt x="3193235" y="220879"/>
                  <a:pt x="3209212" y="220879"/>
                  <a:pt x="3209212" y="220879"/>
                </a:cubicBezTo>
                <a:cubicBezTo>
                  <a:pt x="3209212" y="220879"/>
                  <a:pt x="3209212" y="220879"/>
                  <a:pt x="3209212" y="130891"/>
                </a:cubicBezTo>
                <a:cubicBezTo>
                  <a:pt x="3209212" y="130891"/>
                  <a:pt x="3209212" y="130891"/>
                  <a:pt x="3217200" y="130891"/>
                </a:cubicBezTo>
                <a:cubicBezTo>
                  <a:pt x="3217200" y="130891"/>
                  <a:pt x="3217200" y="130891"/>
                  <a:pt x="3217200" y="106349"/>
                </a:cubicBezTo>
                <a:cubicBezTo>
                  <a:pt x="3217200" y="106349"/>
                  <a:pt x="3217200" y="106349"/>
                  <a:pt x="3225189" y="106349"/>
                </a:cubicBezTo>
                <a:cubicBezTo>
                  <a:pt x="3225189" y="106349"/>
                  <a:pt x="3225189" y="106349"/>
                  <a:pt x="3233178" y="98169"/>
                </a:cubicBezTo>
                <a:cubicBezTo>
                  <a:pt x="3233178" y="98169"/>
                  <a:pt x="3233178" y="98169"/>
                  <a:pt x="3265131" y="98169"/>
                </a:cubicBezTo>
                <a:cubicBezTo>
                  <a:pt x="3265131" y="98169"/>
                  <a:pt x="3265131" y="98169"/>
                  <a:pt x="3265131" y="106349"/>
                </a:cubicBezTo>
                <a:cubicBezTo>
                  <a:pt x="3265131" y="106349"/>
                  <a:pt x="3265131" y="106349"/>
                  <a:pt x="3273120" y="106349"/>
                </a:cubicBezTo>
                <a:cubicBezTo>
                  <a:pt x="3273120" y="106349"/>
                  <a:pt x="3273120" y="106349"/>
                  <a:pt x="3273120" y="122711"/>
                </a:cubicBezTo>
                <a:cubicBezTo>
                  <a:pt x="3273120" y="122711"/>
                  <a:pt x="3273120" y="122711"/>
                  <a:pt x="3337028" y="122711"/>
                </a:cubicBezTo>
                <a:cubicBezTo>
                  <a:pt x="3337028" y="122711"/>
                  <a:pt x="3337028" y="122711"/>
                  <a:pt x="3337028" y="106349"/>
                </a:cubicBezTo>
                <a:cubicBezTo>
                  <a:pt x="3337028" y="106349"/>
                  <a:pt x="3337028" y="106349"/>
                  <a:pt x="3345016" y="106349"/>
                </a:cubicBezTo>
                <a:cubicBezTo>
                  <a:pt x="3345016" y="106349"/>
                  <a:pt x="3345016" y="106349"/>
                  <a:pt x="3345016" y="98169"/>
                </a:cubicBezTo>
                <a:cubicBezTo>
                  <a:pt x="3345016" y="98169"/>
                  <a:pt x="3345016" y="98169"/>
                  <a:pt x="3376970" y="98169"/>
                </a:cubicBezTo>
                <a:cubicBezTo>
                  <a:pt x="3376970" y="98169"/>
                  <a:pt x="3376970" y="98169"/>
                  <a:pt x="3376970" y="106349"/>
                </a:cubicBezTo>
                <a:cubicBezTo>
                  <a:pt x="3376970" y="106349"/>
                  <a:pt x="3376970" y="106349"/>
                  <a:pt x="3400935" y="106349"/>
                </a:cubicBezTo>
                <a:cubicBezTo>
                  <a:pt x="3400935" y="106349"/>
                  <a:pt x="3400935" y="106349"/>
                  <a:pt x="3400935" y="122711"/>
                </a:cubicBezTo>
                <a:cubicBezTo>
                  <a:pt x="3400935" y="122711"/>
                  <a:pt x="3400935" y="122711"/>
                  <a:pt x="3408924" y="122711"/>
                </a:cubicBezTo>
                <a:cubicBezTo>
                  <a:pt x="3408924" y="122711"/>
                  <a:pt x="3408924" y="122711"/>
                  <a:pt x="3408924" y="130891"/>
                </a:cubicBezTo>
                <a:cubicBezTo>
                  <a:pt x="3408924" y="130891"/>
                  <a:pt x="3400935" y="139072"/>
                  <a:pt x="3400935" y="147253"/>
                </a:cubicBezTo>
                <a:cubicBezTo>
                  <a:pt x="3392947" y="147253"/>
                  <a:pt x="3408924" y="155434"/>
                  <a:pt x="3408924" y="155434"/>
                </a:cubicBezTo>
                <a:cubicBezTo>
                  <a:pt x="3408924" y="155434"/>
                  <a:pt x="3408924" y="155434"/>
                  <a:pt x="3408924" y="212698"/>
                </a:cubicBezTo>
                <a:cubicBezTo>
                  <a:pt x="3408924" y="212698"/>
                  <a:pt x="3408924" y="212698"/>
                  <a:pt x="3432890" y="212698"/>
                </a:cubicBezTo>
                <a:cubicBezTo>
                  <a:pt x="3432890" y="212698"/>
                  <a:pt x="3432890" y="212698"/>
                  <a:pt x="3432890" y="269963"/>
                </a:cubicBezTo>
                <a:cubicBezTo>
                  <a:pt x="3432890" y="269963"/>
                  <a:pt x="3432890" y="269963"/>
                  <a:pt x="3440878" y="269963"/>
                </a:cubicBezTo>
                <a:cubicBezTo>
                  <a:pt x="3440878" y="269963"/>
                  <a:pt x="3440878" y="269963"/>
                  <a:pt x="3440878" y="261783"/>
                </a:cubicBezTo>
                <a:cubicBezTo>
                  <a:pt x="3440878" y="261783"/>
                  <a:pt x="3440878" y="261783"/>
                  <a:pt x="3488809" y="261783"/>
                </a:cubicBezTo>
                <a:cubicBezTo>
                  <a:pt x="3488809" y="261783"/>
                  <a:pt x="3488809" y="261783"/>
                  <a:pt x="3488809" y="196337"/>
                </a:cubicBezTo>
                <a:cubicBezTo>
                  <a:pt x="3488809" y="196337"/>
                  <a:pt x="3488809" y="196337"/>
                  <a:pt x="3584671" y="196337"/>
                </a:cubicBezTo>
                <a:cubicBezTo>
                  <a:pt x="3584671" y="196337"/>
                  <a:pt x="3592659" y="179976"/>
                  <a:pt x="3600648" y="179976"/>
                </a:cubicBezTo>
                <a:cubicBezTo>
                  <a:pt x="3608636" y="179976"/>
                  <a:pt x="3608636" y="196337"/>
                  <a:pt x="3608636" y="196337"/>
                </a:cubicBezTo>
                <a:cubicBezTo>
                  <a:pt x="3608636" y="196337"/>
                  <a:pt x="3608636" y="196337"/>
                  <a:pt x="3624613" y="196337"/>
                </a:cubicBezTo>
                <a:cubicBezTo>
                  <a:pt x="3624613" y="196337"/>
                  <a:pt x="3624613" y="196337"/>
                  <a:pt x="3624613" y="204518"/>
                </a:cubicBezTo>
                <a:cubicBezTo>
                  <a:pt x="3624613" y="204518"/>
                  <a:pt x="3624613" y="204518"/>
                  <a:pt x="3752428" y="204518"/>
                </a:cubicBezTo>
                <a:cubicBezTo>
                  <a:pt x="3752428" y="204518"/>
                  <a:pt x="3752428" y="204518"/>
                  <a:pt x="3752428" y="212698"/>
                </a:cubicBezTo>
                <a:cubicBezTo>
                  <a:pt x="3752428" y="212698"/>
                  <a:pt x="3752428" y="212698"/>
                  <a:pt x="3752428" y="261783"/>
                </a:cubicBezTo>
                <a:cubicBezTo>
                  <a:pt x="3752428" y="261783"/>
                  <a:pt x="3752428" y="261783"/>
                  <a:pt x="3792371" y="261783"/>
                </a:cubicBezTo>
                <a:cubicBezTo>
                  <a:pt x="3792371" y="261783"/>
                  <a:pt x="3792371" y="261783"/>
                  <a:pt x="3792371" y="253602"/>
                </a:cubicBezTo>
                <a:cubicBezTo>
                  <a:pt x="3792371" y="253602"/>
                  <a:pt x="3792371" y="253602"/>
                  <a:pt x="3824325" y="253602"/>
                </a:cubicBezTo>
                <a:cubicBezTo>
                  <a:pt x="3824325" y="253602"/>
                  <a:pt x="3824325" y="253602"/>
                  <a:pt x="3824325" y="237241"/>
                </a:cubicBezTo>
                <a:cubicBezTo>
                  <a:pt x="3824325" y="237241"/>
                  <a:pt x="3824325" y="237241"/>
                  <a:pt x="3832313" y="237241"/>
                </a:cubicBezTo>
                <a:cubicBezTo>
                  <a:pt x="3832313" y="237241"/>
                  <a:pt x="3832313" y="237241"/>
                  <a:pt x="3832313" y="253602"/>
                </a:cubicBezTo>
                <a:cubicBezTo>
                  <a:pt x="3832313" y="253602"/>
                  <a:pt x="3832313" y="253602"/>
                  <a:pt x="3872256" y="253602"/>
                </a:cubicBezTo>
                <a:cubicBezTo>
                  <a:pt x="3872256" y="253602"/>
                  <a:pt x="3872256" y="253602"/>
                  <a:pt x="3872256" y="245421"/>
                </a:cubicBezTo>
                <a:cubicBezTo>
                  <a:pt x="3872256" y="245421"/>
                  <a:pt x="3872256" y="245421"/>
                  <a:pt x="3880245" y="245421"/>
                </a:cubicBezTo>
                <a:cubicBezTo>
                  <a:pt x="3880245" y="245421"/>
                  <a:pt x="3880245" y="245421"/>
                  <a:pt x="3880245" y="229060"/>
                </a:cubicBezTo>
                <a:cubicBezTo>
                  <a:pt x="3880245" y="229060"/>
                  <a:pt x="3880245" y="229060"/>
                  <a:pt x="4000072" y="229060"/>
                </a:cubicBezTo>
                <a:cubicBezTo>
                  <a:pt x="4000072" y="229060"/>
                  <a:pt x="4000072" y="229060"/>
                  <a:pt x="4008060" y="220879"/>
                </a:cubicBezTo>
                <a:cubicBezTo>
                  <a:pt x="4008060" y="220879"/>
                  <a:pt x="4008060" y="220879"/>
                  <a:pt x="4024037" y="220879"/>
                </a:cubicBezTo>
                <a:cubicBezTo>
                  <a:pt x="4032026" y="220879"/>
                  <a:pt x="4024037" y="253602"/>
                  <a:pt x="4024037" y="253602"/>
                </a:cubicBezTo>
                <a:cubicBezTo>
                  <a:pt x="4024037" y="253602"/>
                  <a:pt x="4024037" y="253602"/>
                  <a:pt x="4032026" y="253602"/>
                </a:cubicBezTo>
                <a:cubicBezTo>
                  <a:pt x="4032026" y="253602"/>
                  <a:pt x="4032026" y="253602"/>
                  <a:pt x="4032026" y="237241"/>
                </a:cubicBezTo>
                <a:cubicBezTo>
                  <a:pt x="4032026" y="237241"/>
                  <a:pt x="4032026" y="237241"/>
                  <a:pt x="4087945" y="237241"/>
                </a:cubicBezTo>
                <a:cubicBezTo>
                  <a:pt x="4087945" y="237241"/>
                  <a:pt x="4087945" y="237241"/>
                  <a:pt x="4087945" y="229060"/>
                </a:cubicBezTo>
                <a:cubicBezTo>
                  <a:pt x="4087945" y="229060"/>
                  <a:pt x="4087945" y="229060"/>
                  <a:pt x="4135876" y="229060"/>
                </a:cubicBezTo>
                <a:cubicBezTo>
                  <a:pt x="4135876" y="229060"/>
                  <a:pt x="4135876" y="229060"/>
                  <a:pt x="4135876" y="212698"/>
                </a:cubicBezTo>
                <a:cubicBezTo>
                  <a:pt x="4135876" y="212698"/>
                  <a:pt x="4135876" y="212698"/>
                  <a:pt x="4159841" y="212698"/>
                </a:cubicBezTo>
                <a:cubicBezTo>
                  <a:pt x="4159841" y="212698"/>
                  <a:pt x="4159841" y="212698"/>
                  <a:pt x="4159841" y="204518"/>
                </a:cubicBezTo>
                <a:cubicBezTo>
                  <a:pt x="4159841" y="204518"/>
                  <a:pt x="4159841" y="204518"/>
                  <a:pt x="4183807" y="204518"/>
                </a:cubicBezTo>
                <a:cubicBezTo>
                  <a:pt x="4183807" y="204518"/>
                  <a:pt x="4183807" y="204518"/>
                  <a:pt x="4183807" y="171795"/>
                </a:cubicBezTo>
                <a:cubicBezTo>
                  <a:pt x="4183807" y="171795"/>
                  <a:pt x="4183807" y="171795"/>
                  <a:pt x="4183807" y="147253"/>
                </a:cubicBezTo>
                <a:cubicBezTo>
                  <a:pt x="4183807" y="147253"/>
                  <a:pt x="4183807" y="147253"/>
                  <a:pt x="4199783" y="139072"/>
                </a:cubicBezTo>
                <a:cubicBezTo>
                  <a:pt x="4199783" y="139072"/>
                  <a:pt x="4199783" y="139072"/>
                  <a:pt x="4199783" y="196337"/>
                </a:cubicBezTo>
                <a:cubicBezTo>
                  <a:pt x="4199783" y="196337"/>
                  <a:pt x="4199783" y="204518"/>
                  <a:pt x="4215760" y="204518"/>
                </a:cubicBezTo>
                <a:cubicBezTo>
                  <a:pt x="4223749" y="204518"/>
                  <a:pt x="4223749" y="212698"/>
                  <a:pt x="4223749" y="212698"/>
                </a:cubicBezTo>
                <a:cubicBezTo>
                  <a:pt x="4223749" y="212698"/>
                  <a:pt x="4223749" y="212698"/>
                  <a:pt x="4247714" y="212698"/>
                </a:cubicBezTo>
                <a:cubicBezTo>
                  <a:pt x="4247714" y="212698"/>
                  <a:pt x="4247714" y="212698"/>
                  <a:pt x="4247714" y="319048"/>
                </a:cubicBezTo>
                <a:cubicBezTo>
                  <a:pt x="4247714" y="319048"/>
                  <a:pt x="4247714" y="319048"/>
                  <a:pt x="4279668" y="319048"/>
                </a:cubicBezTo>
                <a:cubicBezTo>
                  <a:pt x="4279668" y="319048"/>
                  <a:pt x="4279668" y="319048"/>
                  <a:pt x="4279668" y="335409"/>
                </a:cubicBezTo>
                <a:cubicBezTo>
                  <a:pt x="4279668" y="335409"/>
                  <a:pt x="4279668" y="335409"/>
                  <a:pt x="4287657" y="335409"/>
                </a:cubicBezTo>
                <a:cubicBezTo>
                  <a:pt x="4287657" y="335409"/>
                  <a:pt x="4287657" y="335409"/>
                  <a:pt x="4287657" y="310867"/>
                </a:cubicBezTo>
                <a:cubicBezTo>
                  <a:pt x="4287657" y="310867"/>
                  <a:pt x="4287657" y="310867"/>
                  <a:pt x="4303634" y="310867"/>
                </a:cubicBezTo>
                <a:cubicBezTo>
                  <a:pt x="4303634" y="310867"/>
                  <a:pt x="4303634" y="310867"/>
                  <a:pt x="4303634" y="278144"/>
                </a:cubicBezTo>
                <a:cubicBezTo>
                  <a:pt x="4303634" y="278144"/>
                  <a:pt x="4303634" y="278144"/>
                  <a:pt x="4391507" y="278144"/>
                </a:cubicBezTo>
                <a:cubicBezTo>
                  <a:pt x="4391507" y="278144"/>
                  <a:pt x="4391507" y="278144"/>
                  <a:pt x="4391507" y="310867"/>
                </a:cubicBezTo>
                <a:cubicBezTo>
                  <a:pt x="4391507" y="310867"/>
                  <a:pt x="4391507" y="310867"/>
                  <a:pt x="4399496" y="310867"/>
                </a:cubicBezTo>
                <a:cubicBezTo>
                  <a:pt x="4399496" y="310867"/>
                  <a:pt x="4399496" y="310867"/>
                  <a:pt x="4399496" y="319048"/>
                </a:cubicBezTo>
                <a:cubicBezTo>
                  <a:pt x="4399496" y="319048"/>
                  <a:pt x="4399496" y="319048"/>
                  <a:pt x="4415473" y="319048"/>
                </a:cubicBezTo>
                <a:cubicBezTo>
                  <a:pt x="4415473" y="319048"/>
                  <a:pt x="4415473" y="319048"/>
                  <a:pt x="4415473" y="40904"/>
                </a:cubicBezTo>
                <a:cubicBezTo>
                  <a:pt x="4415473" y="40904"/>
                  <a:pt x="4415473" y="40904"/>
                  <a:pt x="4455415" y="40904"/>
                </a:cubicBezTo>
                <a:cubicBezTo>
                  <a:pt x="4455415" y="40904"/>
                  <a:pt x="4455415" y="40904"/>
                  <a:pt x="4455415" y="0"/>
                </a:cubicBezTo>
                <a:cubicBezTo>
                  <a:pt x="4455415" y="0"/>
                  <a:pt x="4455415" y="0"/>
                  <a:pt x="4567254" y="0"/>
                </a:cubicBezTo>
                <a:cubicBezTo>
                  <a:pt x="4567254" y="0"/>
                  <a:pt x="4567254" y="0"/>
                  <a:pt x="4567254" y="32723"/>
                </a:cubicBezTo>
                <a:cubicBezTo>
                  <a:pt x="4567254" y="32723"/>
                  <a:pt x="4567254" y="32723"/>
                  <a:pt x="4607196" y="32723"/>
                </a:cubicBezTo>
                <a:cubicBezTo>
                  <a:pt x="4607196" y="32723"/>
                  <a:pt x="4607196" y="32723"/>
                  <a:pt x="4607196" y="253602"/>
                </a:cubicBezTo>
                <a:cubicBezTo>
                  <a:pt x="4607196" y="253602"/>
                  <a:pt x="4607196" y="253602"/>
                  <a:pt x="4623173" y="253602"/>
                </a:cubicBezTo>
                <a:cubicBezTo>
                  <a:pt x="4623173" y="253602"/>
                  <a:pt x="4623173" y="253602"/>
                  <a:pt x="4623173" y="294505"/>
                </a:cubicBezTo>
                <a:cubicBezTo>
                  <a:pt x="4623173" y="294505"/>
                  <a:pt x="4623173" y="294505"/>
                  <a:pt x="4639150" y="294505"/>
                </a:cubicBezTo>
                <a:cubicBezTo>
                  <a:pt x="4639150" y="294505"/>
                  <a:pt x="4639150" y="425397"/>
                  <a:pt x="4639150" y="433577"/>
                </a:cubicBezTo>
                <a:cubicBezTo>
                  <a:pt x="4639150" y="449939"/>
                  <a:pt x="4655127" y="449939"/>
                  <a:pt x="4655127" y="449939"/>
                </a:cubicBezTo>
                <a:cubicBezTo>
                  <a:pt x="4655127" y="449939"/>
                  <a:pt x="4655127" y="449939"/>
                  <a:pt x="4655127" y="409035"/>
                </a:cubicBezTo>
                <a:cubicBezTo>
                  <a:pt x="4655127" y="409035"/>
                  <a:pt x="4655127" y="409035"/>
                  <a:pt x="4671104" y="409035"/>
                </a:cubicBezTo>
                <a:cubicBezTo>
                  <a:pt x="4671104" y="409035"/>
                  <a:pt x="4671104" y="409035"/>
                  <a:pt x="4671104" y="400855"/>
                </a:cubicBezTo>
                <a:cubicBezTo>
                  <a:pt x="4671104" y="400855"/>
                  <a:pt x="4671104" y="400855"/>
                  <a:pt x="4655127" y="400855"/>
                </a:cubicBezTo>
                <a:cubicBezTo>
                  <a:pt x="4655127" y="400855"/>
                  <a:pt x="4655127" y="400855"/>
                  <a:pt x="4655127" y="392674"/>
                </a:cubicBezTo>
                <a:cubicBezTo>
                  <a:pt x="4655127" y="392674"/>
                  <a:pt x="4655127" y="392674"/>
                  <a:pt x="4687081" y="392674"/>
                </a:cubicBezTo>
                <a:cubicBezTo>
                  <a:pt x="4687081" y="392674"/>
                  <a:pt x="4687081" y="392674"/>
                  <a:pt x="4687081" y="376312"/>
                </a:cubicBezTo>
                <a:cubicBezTo>
                  <a:pt x="4687081" y="376312"/>
                  <a:pt x="4687081" y="376312"/>
                  <a:pt x="4758977" y="376312"/>
                </a:cubicBezTo>
                <a:cubicBezTo>
                  <a:pt x="4758977" y="376312"/>
                  <a:pt x="4758977" y="376312"/>
                  <a:pt x="4758977" y="384493"/>
                </a:cubicBezTo>
                <a:cubicBezTo>
                  <a:pt x="4758977" y="384493"/>
                  <a:pt x="4758977" y="384493"/>
                  <a:pt x="4766966" y="384493"/>
                </a:cubicBezTo>
                <a:cubicBezTo>
                  <a:pt x="4766966" y="384493"/>
                  <a:pt x="4822886" y="384493"/>
                  <a:pt x="4846851" y="392674"/>
                </a:cubicBezTo>
                <a:cubicBezTo>
                  <a:pt x="4870816" y="400855"/>
                  <a:pt x="4870816" y="409035"/>
                  <a:pt x="4870816" y="409035"/>
                </a:cubicBezTo>
                <a:cubicBezTo>
                  <a:pt x="4870816" y="409035"/>
                  <a:pt x="4870816" y="409035"/>
                  <a:pt x="4870816" y="253602"/>
                </a:cubicBezTo>
                <a:cubicBezTo>
                  <a:pt x="4870816" y="253602"/>
                  <a:pt x="4870816" y="253602"/>
                  <a:pt x="4902771" y="253602"/>
                </a:cubicBezTo>
                <a:cubicBezTo>
                  <a:pt x="4902771" y="253602"/>
                  <a:pt x="4902771" y="253602"/>
                  <a:pt x="4902771" y="245421"/>
                </a:cubicBezTo>
                <a:cubicBezTo>
                  <a:pt x="4902771" y="245421"/>
                  <a:pt x="4902771" y="245421"/>
                  <a:pt x="4918747" y="245421"/>
                </a:cubicBezTo>
                <a:cubicBezTo>
                  <a:pt x="4918747" y="245421"/>
                  <a:pt x="4918747" y="245421"/>
                  <a:pt x="4918747" y="237241"/>
                </a:cubicBezTo>
                <a:cubicBezTo>
                  <a:pt x="4918747" y="237241"/>
                  <a:pt x="4918747" y="237241"/>
                  <a:pt x="4926736" y="237241"/>
                </a:cubicBezTo>
                <a:cubicBezTo>
                  <a:pt x="4926736" y="237241"/>
                  <a:pt x="4926736" y="237241"/>
                  <a:pt x="4926736" y="245421"/>
                </a:cubicBezTo>
                <a:cubicBezTo>
                  <a:pt x="4926736" y="245421"/>
                  <a:pt x="4926736" y="245421"/>
                  <a:pt x="4934724" y="245421"/>
                </a:cubicBezTo>
                <a:cubicBezTo>
                  <a:pt x="4934724" y="245421"/>
                  <a:pt x="4934724" y="245421"/>
                  <a:pt x="4934724" y="242354"/>
                </a:cubicBezTo>
                <a:lnTo>
                  <a:pt x="4934724" y="237241"/>
                </a:lnTo>
                <a:cubicBezTo>
                  <a:pt x="4934724" y="237241"/>
                  <a:pt x="4934724" y="237241"/>
                  <a:pt x="4950701" y="237241"/>
                </a:cubicBezTo>
                <a:cubicBezTo>
                  <a:pt x="4950701" y="237241"/>
                  <a:pt x="4950701" y="237241"/>
                  <a:pt x="4950701" y="253602"/>
                </a:cubicBezTo>
                <a:cubicBezTo>
                  <a:pt x="4950701" y="253602"/>
                  <a:pt x="4950701" y="253602"/>
                  <a:pt x="5030586" y="253602"/>
                </a:cubicBezTo>
                <a:cubicBezTo>
                  <a:pt x="5030586" y="253602"/>
                  <a:pt x="5030586" y="253602"/>
                  <a:pt x="5030586" y="449939"/>
                </a:cubicBezTo>
                <a:cubicBezTo>
                  <a:pt x="5030586" y="449939"/>
                  <a:pt x="5030586" y="449939"/>
                  <a:pt x="5118459" y="449939"/>
                </a:cubicBezTo>
                <a:cubicBezTo>
                  <a:pt x="5118459" y="449939"/>
                  <a:pt x="5118459" y="449939"/>
                  <a:pt x="5118459" y="458119"/>
                </a:cubicBezTo>
                <a:cubicBezTo>
                  <a:pt x="5118459" y="458119"/>
                  <a:pt x="5118459" y="458119"/>
                  <a:pt x="5158401" y="163614"/>
                </a:cubicBezTo>
                <a:cubicBezTo>
                  <a:pt x="5158401" y="163614"/>
                  <a:pt x="5182367" y="32723"/>
                  <a:pt x="5182367" y="16362"/>
                </a:cubicBezTo>
                <a:cubicBezTo>
                  <a:pt x="5182367" y="8181"/>
                  <a:pt x="5190355" y="16362"/>
                  <a:pt x="5190355" y="16362"/>
                </a:cubicBezTo>
                <a:cubicBezTo>
                  <a:pt x="5190355" y="16362"/>
                  <a:pt x="5190355" y="16362"/>
                  <a:pt x="5206332" y="163614"/>
                </a:cubicBezTo>
                <a:cubicBezTo>
                  <a:pt x="5206332" y="163614"/>
                  <a:pt x="5206332" y="163614"/>
                  <a:pt x="5214321" y="163614"/>
                </a:cubicBezTo>
                <a:cubicBezTo>
                  <a:pt x="5214321" y="163614"/>
                  <a:pt x="5214321" y="163614"/>
                  <a:pt x="5222309" y="327228"/>
                </a:cubicBezTo>
                <a:cubicBezTo>
                  <a:pt x="5222309" y="327228"/>
                  <a:pt x="5230298" y="327228"/>
                  <a:pt x="5230298" y="327228"/>
                </a:cubicBezTo>
                <a:cubicBezTo>
                  <a:pt x="5238286" y="327228"/>
                  <a:pt x="5238286" y="335409"/>
                  <a:pt x="5238286" y="335409"/>
                </a:cubicBezTo>
                <a:cubicBezTo>
                  <a:pt x="5238286" y="335409"/>
                  <a:pt x="5238286" y="335409"/>
                  <a:pt x="5278229" y="335409"/>
                </a:cubicBezTo>
                <a:cubicBezTo>
                  <a:pt x="5278229" y="335409"/>
                  <a:pt x="5278229" y="335409"/>
                  <a:pt x="5278229" y="392674"/>
                </a:cubicBezTo>
                <a:cubicBezTo>
                  <a:pt x="5278229" y="392674"/>
                  <a:pt x="5278229" y="392674"/>
                  <a:pt x="5286217" y="392674"/>
                </a:cubicBezTo>
                <a:cubicBezTo>
                  <a:pt x="5286217" y="392674"/>
                  <a:pt x="5286217" y="392674"/>
                  <a:pt x="5286217" y="400855"/>
                </a:cubicBezTo>
                <a:cubicBezTo>
                  <a:pt x="5286217" y="400855"/>
                  <a:pt x="5286217" y="400855"/>
                  <a:pt x="5294205" y="400855"/>
                </a:cubicBezTo>
                <a:cubicBezTo>
                  <a:pt x="5294205" y="400855"/>
                  <a:pt x="5294205" y="400855"/>
                  <a:pt x="5294205" y="392674"/>
                </a:cubicBezTo>
                <a:cubicBezTo>
                  <a:pt x="5294205" y="392674"/>
                  <a:pt x="5294205" y="392674"/>
                  <a:pt x="5326159" y="392674"/>
                </a:cubicBezTo>
                <a:cubicBezTo>
                  <a:pt x="5326159" y="392674"/>
                  <a:pt x="5326159" y="392674"/>
                  <a:pt x="5326159" y="400855"/>
                </a:cubicBezTo>
                <a:cubicBezTo>
                  <a:pt x="5326159" y="400855"/>
                  <a:pt x="5326159" y="400855"/>
                  <a:pt x="5398056" y="400855"/>
                </a:cubicBezTo>
                <a:cubicBezTo>
                  <a:pt x="5398056" y="400855"/>
                  <a:pt x="5398056" y="343590"/>
                  <a:pt x="5398056" y="319048"/>
                </a:cubicBezTo>
                <a:cubicBezTo>
                  <a:pt x="5398056" y="286325"/>
                  <a:pt x="5414033" y="286325"/>
                  <a:pt x="5414033" y="286325"/>
                </a:cubicBezTo>
                <a:cubicBezTo>
                  <a:pt x="5414033" y="286325"/>
                  <a:pt x="5414033" y="286325"/>
                  <a:pt x="5422021" y="286325"/>
                </a:cubicBezTo>
                <a:cubicBezTo>
                  <a:pt x="5422021" y="286325"/>
                  <a:pt x="5422021" y="286325"/>
                  <a:pt x="5422021" y="278144"/>
                </a:cubicBezTo>
                <a:cubicBezTo>
                  <a:pt x="5422021" y="278144"/>
                  <a:pt x="5422021" y="278144"/>
                  <a:pt x="5437999" y="278144"/>
                </a:cubicBezTo>
                <a:cubicBezTo>
                  <a:pt x="5437999" y="278144"/>
                  <a:pt x="5437999" y="278144"/>
                  <a:pt x="5437999" y="286325"/>
                </a:cubicBezTo>
                <a:cubicBezTo>
                  <a:pt x="5437999" y="286325"/>
                  <a:pt x="5437999" y="286325"/>
                  <a:pt x="5445987" y="286325"/>
                </a:cubicBezTo>
                <a:cubicBezTo>
                  <a:pt x="5445987" y="286325"/>
                  <a:pt x="5445987" y="286325"/>
                  <a:pt x="5445987" y="278144"/>
                </a:cubicBezTo>
                <a:cubicBezTo>
                  <a:pt x="5445987" y="278144"/>
                  <a:pt x="5445987" y="278144"/>
                  <a:pt x="5453975" y="278144"/>
                </a:cubicBezTo>
                <a:cubicBezTo>
                  <a:pt x="5453975" y="278144"/>
                  <a:pt x="5453975" y="245421"/>
                  <a:pt x="5453975" y="237241"/>
                </a:cubicBezTo>
                <a:cubicBezTo>
                  <a:pt x="5453975" y="229060"/>
                  <a:pt x="5453975" y="229060"/>
                  <a:pt x="5461964" y="220879"/>
                </a:cubicBezTo>
                <a:cubicBezTo>
                  <a:pt x="5469952" y="220879"/>
                  <a:pt x="5485929" y="204518"/>
                  <a:pt x="5485929" y="204518"/>
                </a:cubicBezTo>
                <a:cubicBezTo>
                  <a:pt x="5485929" y="204518"/>
                  <a:pt x="5485929" y="204518"/>
                  <a:pt x="5485929" y="196337"/>
                </a:cubicBezTo>
                <a:cubicBezTo>
                  <a:pt x="5485929" y="196337"/>
                  <a:pt x="5485929" y="196337"/>
                  <a:pt x="5493918" y="196337"/>
                </a:cubicBezTo>
                <a:cubicBezTo>
                  <a:pt x="5493918" y="196337"/>
                  <a:pt x="5493918" y="196337"/>
                  <a:pt x="5493918" y="155434"/>
                </a:cubicBezTo>
                <a:cubicBezTo>
                  <a:pt x="5493918" y="155434"/>
                  <a:pt x="5493918" y="155434"/>
                  <a:pt x="5477941" y="171795"/>
                </a:cubicBezTo>
                <a:cubicBezTo>
                  <a:pt x="5477941" y="171795"/>
                  <a:pt x="5477941" y="155434"/>
                  <a:pt x="5477941" y="155434"/>
                </a:cubicBezTo>
                <a:cubicBezTo>
                  <a:pt x="5477941" y="155434"/>
                  <a:pt x="5501906" y="139072"/>
                  <a:pt x="5501906" y="139072"/>
                </a:cubicBezTo>
                <a:cubicBezTo>
                  <a:pt x="5501906" y="139072"/>
                  <a:pt x="5501906" y="139072"/>
                  <a:pt x="5501906" y="196337"/>
                </a:cubicBezTo>
                <a:cubicBezTo>
                  <a:pt x="5501906" y="196337"/>
                  <a:pt x="5501906" y="196337"/>
                  <a:pt x="5509895" y="196337"/>
                </a:cubicBezTo>
                <a:cubicBezTo>
                  <a:pt x="5509895" y="196337"/>
                  <a:pt x="5509895" y="196337"/>
                  <a:pt x="5509895" y="204518"/>
                </a:cubicBezTo>
                <a:cubicBezTo>
                  <a:pt x="5509895" y="204518"/>
                  <a:pt x="5509895" y="204518"/>
                  <a:pt x="5525871" y="220879"/>
                </a:cubicBezTo>
                <a:cubicBezTo>
                  <a:pt x="5525871" y="220879"/>
                  <a:pt x="5525871" y="220879"/>
                  <a:pt x="5533860" y="220879"/>
                </a:cubicBezTo>
                <a:cubicBezTo>
                  <a:pt x="5533860" y="220879"/>
                  <a:pt x="5533860" y="220879"/>
                  <a:pt x="5533860" y="229060"/>
                </a:cubicBezTo>
                <a:cubicBezTo>
                  <a:pt x="5533860" y="229060"/>
                  <a:pt x="5533860" y="229060"/>
                  <a:pt x="5541848" y="229060"/>
                </a:cubicBezTo>
                <a:cubicBezTo>
                  <a:pt x="5541848" y="229060"/>
                  <a:pt x="5541848" y="229060"/>
                  <a:pt x="5541848" y="286325"/>
                </a:cubicBezTo>
                <a:cubicBezTo>
                  <a:pt x="5541848" y="286325"/>
                  <a:pt x="5549837" y="286325"/>
                  <a:pt x="5549837" y="286325"/>
                </a:cubicBezTo>
                <a:cubicBezTo>
                  <a:pt x="5557825" y="294505"/>
                  <a:pt x="5557825" y="310867"/>
                  <a:pt x="5557825" y="310867"/>
                </a:cubicBezTo>
                <a:cubicBezTo>
                  <a:pt x="5557825" y="310867"/>
                  <a:pt x="5557825" y="310867"/>
                  <a:pt x="5557825" y="359951"/>
                </a:cubicBezTo>
                <a:cubicBezTo>
                  <a:pt x="5557825" y="359951"/>
                  <a:pt x="5557825" y="359951"/>
                  <a:pt x="5573802" y="359951"/>
                </a:cubicBezTo>
                <a:cubicBezTo>
                  <a:pt x="5573802" y="359951"/>
                  <a:pt x="5573802" y="359951"/>
                  <a:pt x="5573802" y="343590"/>
                </a:cubicBezTo>
                <a:cubicBezTo>
                  <a:pt x="5573802" y="343590"/>
                  <a:pt x="5573802" y="343590"/>
                  <a:pt x="5581791" y="343590"/>
                </a:cubicBezTo>
                <a:cubicBezTo>
                  <a:pt x="5581791" y="343590"/>
                  <a:pt x="5589779" y="335409"/>
                  <a:pt x="5597769" y="335409"/>
                </a:cubicBezTo>
                <a:cubicBezTo>
                  <a:pt x="5605756" y="327228"/>
                  <a:pt x="5621733" y="335409"/>
                  <a:pt x="5621733" y="335409"/>
                </a:cubicBezTo>
                <a:cubicBezTo>
                  <a:pt x="5621733" y="335409"/>
                  <a:pt x="5629722" y="335409"/>
                  <a:pt x="5637710" y="335409"/>
                </a:cubicBezTo>
                <a:cubicBezTo>
                  <a:pt x="5653687" y="335409"/>
                  <a:pt x="5661676" y="343590"/>
                  <a:pt x="5661676" y="343590"/>
                </a:cubicBezTo>
                <a:cubicBezTo>
                  <a:pt x="5661676" y="343590"/>
                  <a:pt x="5661676" y="343590"/>
                  <a:pt x="5669664" y="343590"/>
                </a:cubicBezTo>
                <a:cubicBezTo>
                  <a:pt x="5669664" y="343590"/>
                  <a:pt x="5669664" y="343590"/>
                  <a:pt x="5669664" y="220879"/>
                </a:cubicBezTo>
                <a:cubicBezTo>
                  <a:pt x="5669664" y="220879"/>
                  <a:pt x="5669664" y="220879"/>
                  <a:pt x="5693630" y="220879"/>
                </a:cubicBezTo>
                <a:cubicBezTo>
                  <a:pt x="5693630" y="220879"/>
                  <a:pt x="5693630" y="212698"/>
                  <a:pt x="5701618" y="204518"/>
                </a:cubicBezTo>
                <a:cubicBezTo>
                  <a:pt x="5709607" y="196337"/>
                  <a:pt x="5709607" y="155434"/>
                  <a:pt x="5709607" y="155434"/>
                </a:cubicBezTo>
                <a:cubicBezTo>
                  <a:pt x="5709607" y="155434"/>
                  <a:pt x="5709607" y="179976"/>
                  <a:pt x="5709607" y="196337"/>
                </a:cubicBezTo>
                <a:cubicBezTo>
                  <a:pt x="5709607" y="212698"/>
                  <a:pt x="5725584" y="220879"/>
                  <a:pt x="5725584" y="220879"/>
                </a:cubicBezTo>
                <a:cubicBezTo>
                  <a:pt x="5725584" y="220879"/>
                  <a:pt x="5725584" y="220879"/>
                  <a:pt x="5725584" y="204518"/>
                </a:cubicBezTo>
                <a:cubicBezTo>
                  <a:pt x="5725584" y="204518"/>
                  <a:pt x="5725584" y="204518"/>
                  <a:pt x="5805468" y="204518"/>
                </a:cubicBezTo>
                <a:cubicBezTo>
                  <a:pt x="5805468" y="204518"/>
                  <a:pt x="5805468" y="204518"/>
                  <a:pt x="5805468" y="294505"/>
                </a:cubicBezTo>
                <a:cubicBezTo>
                  <a:pt x="5805468" y="294505"/>
                  <a:pt x="5805468" y="294505"/>
                  <a:pt x="5877365" y="294505"/>
                </a:cubicBezTo>
                <a:cubicBezTo>
                  <a:pt x="5877365" y="294505"/>
                  <a:pt x="5877365" y="294505"/>
                  <a:pt x="5877365" y="310867"/>
                </a:cubicBezTo>
                <a:cubicBezTo>
                  <a:pt x="5877365" y="310867"/>
                  <a:pt x="5877365" y="310867"/>
                  <a:pt x="5909319" y="294505"/>
                </a:cubicBezTo>
                <a:cubicBezTo>
                  <a:pt x="5909319" y="294505"/>
                  <a:pt x="5909319" y="294505"/>
                  <a:pt x="5925296" y="310867"/>
                </a:cubicBezTo>
                <a:cubicBezTo>
                  <a:pt x="5925296" y="310867"/>
                  <a:pt x="5925296" y="310867"/>
                  <a:pt x="5925296" y="376312"/>
                </a:cubicBezTo>
                <a:cubicBezTo>
                  <a:pt x="5925296" y="376312"/>
                  <a:pt x="5925296" y="376312"/>
                  <a:pt x="5973227" y="327228"/>
                </a:cubicBezTo>
                <a:cubicBezTo>
                  <a:pt x="5973227" y="327228"/>
                  <a:pt x="5973227" y="327228"/>
                  <a:pt x="5973227" y="286325"/>
                </a:cubicBezTo>
                <a:lnTo>
                  <a:pt x="5981189" y="286325"/>
                </a:lnTo>
                <a:cubicBezTo>
                  <a:pt x="5981189" y="260760"/>
                  <a:pt x="5981189" y="245421"/>
                  <a:pt x="5981189" y="245421"/>
                </a:cubicBezTo>
                <a:cubicBezTo>
                  <a:pt x="5981189" y="245421"/>
                  <a:pt x="5981189" y="245421"/>
                  <a:pt x="5998146" y="245421"/>
                </a:cubicBezTo>
                <a:lnTo>
                  <a:pt x="6021157" y="245421"/>
                </a:lnTo>
                <a:cubicBezTo>
                  <a:pt x="6021157" y="245421"/>
                  <a:pt x="6021157" y="245421"/>
                  <a:pt x="6037134" y="245421"/>
                </a:cubicBezTo>
                <a:cubicBezTo>
                  <a:pt x="6037134" y="245421"/>
                  <a:pt x="6037134" y="245421"/>
                  <a:pt x="6037134" y="229060"/>
                </a:cubicBezTo>
                <a:cubicBezTo>
                  <a:pt x="6037134" y="229060"/>
                  <a:pt x="6101042" y="229060"/>
                  <a:pt x="6132996" y="229060"/>
                </a:cubicBezTo>
                <a:cubicBezTo>
                  <a:pt x="6132996" y="229060"/>
                  <a:pt x="6132996" y="294505"/>
                  <a:pt x="6132996" y="380403"/>
                </a:cubicBezTo>
                <a:lnTo>
                  <a:pt x="6132996" y="392674"/>
                </a:lnTo>
                <a:lnTo>
                  <a:pt x="6140787" y="392674"/>
                </a:lnTo>
                <a:cubicBezTo>
                  <a:pt x="6140787" y="392674"/>
                  <a:pt x="6140787" y="392674"/>
                  <a:pt x="6140787" y="376312"/>
                </a:cubicBezTo>
                <a:cubicBezTo>
                  <a:pt x="6140787" y="376312"/>
                  <a:pt x="6140787" y="376312"/>
                  <a:pt x="6156746" y="376312"/>
                </a:cubicBezTo>
                <a:cubicBezTo>
                  <a:pt x="6156746" y="376312"/>
                  <a:pt x="6156746" y="376312"/>
                  <a:pt x="6156746" y="368132"/>
                </a:cubicBezTo>
                <a:cubicBezTo>
                  <a:pt x="6156746" y="368132"/>
                  <a:pt x="6156746" y="368132"/>
                  <a:pt x="6180686" y="368132"/>
                </a:cubicBezTo>
                <a:cubicBezTo>
                  <a:pt x="6180686" y="368132"/>
                  <a:pt x="6180686" y="368132"/>
                  <a:pt x="6180686" y="245421"/>
                </a:cubicBezTo>
                <a:cubicBezTo>
                  <a:pt x="6180686" y="245421"/>
                  <a:pt x="6180686" y="245421"/>
                  <a:pt x="6188666" y="245421"/>
                </a:cubicBezTo>
                <a:cubicBezTo>
                  <a:pt x="6188666" y="245421"/>
                  <a:pt x="6188666" y="237241"/>
                  <a:pt x="6188666" y="229060"/>
                </a:cubicBezTo>
                <a:cubicBezTo>
                  <a:pt x="6188666" y="220879"/>
                  <a:pt x="6204626" y="220879"/>
                  <a:pt x="6204626" y="220879"/>
                </a:cubicBezTo>
                <a:cubicBezTo>
                  <a:pt x="6204626" y="220879"/>
                  <a:pt x="6204626" y="220879"/>
                  <a:pt x="6204626" y="130891"/>
                </a:cubicBezTo>
                <a:cubicBezTo>
                  <a:pt x="6204626" y="130891"/>
                  <a:pt x="6204626" y="130891"/>
                  <a:pt x="6212606" y="130891"/>
                </a:cubicBezTo>
                <a:cubicBezTo>
                  <a:pt x="6212606" y="130891"/>
                  <a:pt x="6212606" y="130891"/>
                  <a:pt x="6212606" y="106349"/>
                </a:cubicBezTo>
                <a:cubicBezTo>
                  <a:pt x="6212606" y="106349"/>
                  <a:pt x="6212606" y="106349"/>
                  <a:pt x="6220586" y="106349"/>
                </a:cubicBezTo>
                <a:cubicBezTo>
                  <a:pt x="6220586" y="106349"/>
                  <a:pt x="6220586" y="106349"/>
                  <a:pt x="6236546" y="98169"/>
                </a:cubicBezTo>
                <a:cubicBezTo>
                  <a:pt x="6236546" y="98169"/>
                  <a:pt x="6236546" y="98169"/>
                  <a:pt x="6260485" y="98169"/>
                </a:cubicBezTo>
                <a:cubicBezTo>
                  <a:pt x="6260485" y="98169"/>
                  <a:pt x="6260485" y="98169"/>
                  <a:pt x="6260485" y="106349"/>
                </a:cubicBezTo>
                <a:cubicBezTo>
                  <a:pt x="6260485" y="106349"/>
                  <a:pt x="6260485" y="106349"/>
                  <a:pt x="6268465" y="106349"/>
                </a:cubicBezTo>
                <a:cubicBezTo>
                  <a:pt x="6268465" y="106349"/>
                  <a:pt x="6268465" y="106349"/>
                  <a:pt x="6268465" y="122711"/>
                </a:cubicBezTo>
                <a:cubicBezTo>
                  <a:pt x="6268465" y="122711"/>
                  <a:pt x="6268465" y="122711"/>
                  <a:pt x="6332305" y="122711"/>
                </a:cubicBezTo>
                <a:cubicBezTo>
                  <a:pt x="6332305" y="122711"/>
                  <a:pt x="6332305" y="122711"/>
                  <a:pt x="6332305" y="106349"/>
                </a:cubicBezTo>
                <a:cubicBezTo>
                  <a:pt x="6332305" y="106349"/>
                  <a:pt x="6332305" y="106349"/>
                  <a:pt x="6340285" y="106349"/>
                </a:cubicBezTo>
                <a:cubicBezTo>
                  <a:pt x="6340285" y="106349"/>
                  <a:pt x="6340285" y="106349"/>
                  <a:pt x="6340285" y="98169"/>
                </a:cubicBezTo>
                <a:cubicBezTo>
                  <a:pt x="6340285" y="98169"/>
                  <a:pt x="6340285" y="98169"/>
                  <a:pt x="6380184" y="98169"/>
                </a:cubicBezTo>
                <a:cubicBezTo>
                  <a:pt x="6380184" y="98169"/>
                  <a:pt x="6380184" y="98169"/>
                  <a:pt x="6380184" y="106349"/>
                </a:cubicBezTo>
                <a:cubicBezTo>
                  <a:pt x="6380184" y="106349"/>
                  <a:pt x="6380184" y="106349"/>
                  <a:pt x="6396144" y="106349"/>
                </a:cubicBezTo>
                <a:cubicBezTo>
                  <a:pt x="6396144" y="106349"/>
                  <a:pt x="6396144" y="106349"/>
                  <a:pt x="6396144" y="122711"/>
                </a:cubicBezTo>
                <a:cubicBezTo>
                  <a:pt x="6396144" y="122711"/>
                  <a:pt x="6396144" y="122711"/>
                  <a:pt x="6404124" y="122711"/>
                </a:cubicBezTo>
                <a:cubicBezTo>
                  <a:pt x="6404124" y="122711"/>
                  <a:pt x="6404124" y="122711"/>
                  <a:pt x="6404124" y="130891"/>
                </a:cubicBezTo>
                <a:cubicBezTo>
                  <a:pt x="6404124" y="130891"/>
                  <a:pt x="6396144" y="139072"/>
                  <a:pt x="6396144" y="147253"/>
                </a:cubicBezTo>
                <a:cubicBezTo>
                  <a:pt x="6388164" y="147253"/>
                  <a:pt x="6404124" y="155434"/>
                  <a:pt x="6404124" y="155434"/>
                </a:cubicBezTo>
                <a:cubicBezTo>
                  <a:pt x="6404124" y="155434"/>
                  <a:pt x="6404124" y="155434"/>
                  <a:pt x="6404124" y="212698"/>
                </a:cubicBezTo>
                <a:cubicBezTo>
                  <a:pt x="6404124" y="212698"/>
                  <a:pt x="6404124" y="212698"/>
                  <a:pt x="6428064" y="212698"/>
                </a:cubicBezTo>
                <a:cubicBezTo>
                  <a:pt x="6428064" y="212698"/>
                  <a:pt x="6428064" y="212698"/>
                  <a:pt x="6428064" y="269963"/>
                </a:cubicBezTo>
                <a:cubicBezTo>
                  <a:pt x="6428064" y="269963"/>
                  <a:pt x="6428064" y="269963"/>
                  <a:pt x="6436044" y="269963"/>
                </a:cubicBezTo>
                <a:cubicBezTo>
                  <a:pt x="6436044" y="269963"/>
                  <a:pt x="6436044" y="269963"/>
                  <a:pt x="6436044" y="261783"/>
                </a:cubicBezTo>
                <a:cubicBezTo>
                  <a:pt x="6436044" y="261783"/>
                  <a:pt x="6436044" y="261783"/>
                  <a:pt x="6491903" y="261783"/>
                </a:cubicBezTo>
                <a:cubicBezTo>
                  <a:pt x="6491903" y="261783"/>
                  <a:pt x="6491903" y="261783"/>
                  <a:pt x="6491903" y="196337"/>
                </a:cubicBezTo>
                <a:cubicBezTo>
                  <a:pt x="6491903" y="196337"/>
                  <a:pt x="6491903" y="196337"/>
                  <a:pt x="6579682" y="196337"/>
                </a:cubicBezTo>
                <a:cubicBezTo>
                  <a:pt x="6579682" y="196337"/>
                  <a:pt x="6587662" y="179976"/>
                  <a:pt x="6595642" y="179976"/>
                </a:cubicBezTo>
                <a:cubicBezTo>
                  <a:pt x="6603622" y="179976"/>
                  <a:pt x="6603622" y="196337"/>
                  <a:pt x="6603622" y="196337"/>
                </a:cubicBezTo>
                <a:cubicBezTo>
                  <a:pt x="6603622" y="196337"/>
                  <a:pt x="6603622" y="196337"/>
                  <a:pt x="6627562" y="196337"/>
                </a:cubicBezTo>
                <a:cubicBezTo>
                  <a:pt x="6627562" y="196337"/>
                  <a:pt x="6627562" y="196337"/>
                  <a:pt x="6627562" y="204518"/>
                </a:cubicBezTo>
                <a:cubicBezTo>
                  <a:pt x="6627562" y="204518"/>
                  <a:pt x="6627562" y="204518"/>
                  <a:pt x="6747260" y="204518"/>
                </a:cubicBezTo>
                <a:cubicBezTo>
                  <a:pt x="6747260" y="204518"/>
                  <a:pt x="6747260" y="204518"/>
                  <a:pt x="6747260" y="212698"/>
                </a:cubicBezTo>
                <a:cubicBezTo>
                  <a:pt x="6747260" y="212698"/>
                  <a:pt x="6747260" y="212698"/>
                  <a:pt x="6755240" y="212698"/>
                </a:cubicBezTo>
                <a:cubicBezTo>
                  <a:pt x="6755240" y="212698"/>
                  <a:pt x="6755240" y="212698"/>
                  <a:pt x="6755240" y="261783"/>
                </a:cubicBezTo>
                <a:cubicBezTo>
                  <a:pt x="6755240" y="261783"/>
                  <a:pt x="6755240" y="261783"/>
                  <a:pt x="6787160" y="261783"/>
                </a:cubicBezTo>
                <a:cubicBezTo>
                  <a:pt x="6787160" y="261783"/>
                  <a:pt x="6787160" y="261783"/>
                  <a:pt x="6787160" y="253602"/>
                </a:cubicBezTo>
                <a:cubicBezTo>
                  <a:pt x="6787160" y="253602"/>
                  <a:pt x="6787160" y="253602"/>
                  <a:pt x="6827060" y="253602"/>
                </a:cubicBezTo>
                <a:cubicBezTo>
                  <a:pt x="6827060" y="253602"/>
                  <a:pt x="6827060" y="253602"/>
                  <a:pt x="6827060" y="237241"/>
                </a:cubicBezTo>
                <a:cubicBezTo>
                  <a:pt x="6827060" y="237241"/>
                  <a:pt x="6827060" y="237241"/>
                  <a:pt x="6835040" y="237241"/>
                </a:cubicBezTo>
                <a:cubicBezTo>
                  <a:pt x="6835040" y="237241"/>
                  <a:pt x="6835040" y="237241"/>
                  <a:pt x="6835040" y="253602"/>
                </a:cubicBezTo>
                <a:cubicBezTo>
                  <a:pt x="6835040" y="253602"/>
                  <a:pt x="6835040" y="253602"/>
                  <a:pt x="6874939" y="253602"/>
                </a:cubicBezTo>
                <a:cubicBezTo>
                  <a:pt x="6874939" y="253602"/>
                  <a:pt x="6874939" y="253602"/>
                  <a:pt x="6874939" y="245421"/>
                </a:cubicBezTo>
                <a:cubicBezTo>
                  <a:pt x="6874939" y="245421"/>
                  <a:pt x="6874939" y="245421"/>
                  <a:pt x="6882919" y="245421"/>
                </a:cubicBezTo>
                <a:cubicBezTo>
                  <a:pt x="6882919" y="245421"/>
                  <a:pt x="6882919" y="245421"/>
                  <a:pt x="6882919" y="229060"/>
                </a:cubicBezTo>
                <a:cubicBezTo>
                  <a:pt x="6882919" y="229060"/>
                  <a:pt x="6882919" y="229060"/>
                  <a:pt x="6994638" y="229060"/>
                </a:cubicBezTo>
                <a:cubicBezTo>
                  <a:pt x="6994638" y="229060"/>
                  <a:pt x="6994638" y="229060"/>
                  <a:pt x="7002618" y="220879"/>
                </a:cubicBezTo>
                <a:cubicBezTo>
                  <a:pt x="7002618" y="220879"/>
                  <a:pt x="7002618" y="220879"/>
                  <a:pt x="7018578" y="220879"/>
                </a:cubicBezTo>
                <a:cubicBezTo>
                  <a:pt x="7026558" y="220879"/>
                  <a:pt x="7018578" y="253602"/>
                  <a:pt x="7018578" y="253602"/>
                </a:cubicBezTo>
                <a:cubicBezTo>
                  <a:pt x="7018578" y="253602"/>
                  <a:pt x="7018578" y="253602"/>
                  <a:pt x="7034537" y="253602"/>
                </a:cubicBezTo>
                <a:cubicBezTo>
                  <a:pt x="7034537" y="253602"/>
                  <a:pt x="7034537" y="253602"/>
                  <a:pt x="7034537" y="237241"/>
                </a:cubicBezTo>
                <a:cubicBezTo>
                  <a:pt x="7034537" y="237241"/>
                  <a:pt x="7034537" y="237241"/>
                  <a:pt x="7082417" y="237241"/>
                </a:cubicBezTo>
                <a:cubicBezTo>
                  <a:pt x="7082417" y="237241"/>
                  <a:pt x="7082417" y="237241"/>
                  <a:pt x="7082417" y="229060"/>
                </a:cubicBezTo>
                <a:cubicBezTo>
                  <a:pt x="7082417" y="229060"/>
                  <a:pt x="7082417" y="229060"/>
                  <a:pt x="7130296" y="229060"/>
                </a:cubicBezTo>
                <a:cubicBezTo>
                  <a:pt x="7130296" y="229060"/>
                  <a:pt x="7130296" y="229060"/>
                  <a:pt x="7130296" y="212698"/>
                </a:cubicBezTo>
                <a:cubicBezTo>
                  <a:pt x="7130296" y="212698"/>
                  <a:pt x="7130296" y="212698"/>
                  <a:pt x="7154236" y="212698"/>
                </a:cubicBezTo>
                <a:cubicBezTo>
                  <a:pt x="7154236" y="212698"/>
                  <a:pt x="7154236" y="212698"/>
                  <a:pt x="7154236" y="204518"/>
                </a:cubicBezTo>
                <a:cubicBezTo>
                  <a:pt x="7154236" y="204518"/>
                  <a:pt x="7154236" y="204518"/>
                  <a:pt x="7178176" y="204518"/>
                </a:cubicBezTo>
                <a:cubicBezTo>
                  <a:pt x="7178176" y="204518"/>
                  <a:pt x="7178176" y="204518"/>
                  <a:pt x="7178176" y="171795"/>
                </a:cubicBezTo>
                <a:cubicBezTo>
                  <a:pt x="7178176" y="171795"/>
                  <a:pt x="7178176" y="171795"/>
                  <a:pt x="7186156" y="171795"/>
                </a:cubicBezTo>
                <a:cubicBezTo>
                  <a:pt x="7186156" y="171795"/>
                  <a:pt x="7186156" y="171795"/>
                  <a:pt x="7186156" y="147253"/>
                </a:cubicBezTo>
                <a:cubicBezTo>
                  <a:pt x="7186156" y="147253"/>
                  <a:pt x="7186156" y="147253"/>
                  <a:pt x="7194136" y="139072"/>
                </a:cubicBezTo>
                <a:cubicBezTo>
                  <a:pt x="7194136" y="139072"/>
                  <a:pt x="7194136" y="139072"/>
                  <a:pt x="7194136" y="196337"/>
                </a:cubicBezTo>
                <a:cubicBezTo>
                  <a:pt x="7194136" y="196337"/>
                  <a:pt x="7202116" y="204518"/>
                  <a:pt x="7210096" y="204518"/>
                </a:cubicBezTo>
                <a:cubicBezTo>
                  <a:pt x="7218076" y="204518"/>
                  <a:pt x="7218076" y="212698"/>
                  <a:pt x="7218076" y="212698"/>
                </a:cubicBezTo>
                <a:cubicBezTo>
                  <a:pt x="7218076" y="212698"/>
                  <a:pt x="7218076" y="212698"/>
                  <a:pt x="7242015" y="212698"/>
                </a:cubicBezTo>
                <a:cubicBezTo>
                  <a:pt x="7242015" y="212698"/>
                  <a:pt x="7242015" y="212698"/>
                  <a:pt x="7242015" y="319048"/>
                </a:cubicBezTo>
                <a:cubicBezTo>
                  <a:pt x="7242015" y="319048"/>
                  <a:pt x="7242015" y="319048"/>
                  <a:pt x="7281915" y="319048"/>
                </a:cubicBezTo>
                <a:lnTo>
                  <a:pt x="7281915" y="310867"/>
                </a:lnTo>
                <a:cubicBezTo>
                  <a:pt x="7281915" y="310867"/>
                  <a:pt x="7281915" y="310867"/>
                  <a:pt x="7297875" y="310867"/>
                </a:cubicBezTo>
                <a:cubicBezTo>
                  <a:pt x="7297875" y="310867"/>
                  <a:pt x="7297875" y="310867"/>
                  <a:pt x="7297875" y="278144"/>
                </a:cubicBezTo>
                <a:cubicBezTo>
                  <a:pt x="7297875" y="278144"/>
                  <a:pt x="7297875" y="278144"/>
                  <a:pt x="7385654" y="278144"/>
                </a:cubicBezTo>
                <a:cubicBezTo>
                  <a:pt x="7385654" y="278144"/>
                  <a:pt x="7385654" y="278144"/>
                  <a:pt x="7385654" y="310867"/>
                </a:cubicBezTo>
                <a:cubicBezTo>
                  <a:pt x="7385654" y="310867"/>
                  <a:pt x="7385654" y="310867"/>
                  <a:pt x="7401614" y="310867"/>
                </a:cubicBezTo>
                <a:cubicBezTo>
                  <a:pt x="7401614" y="310867"/>
                  <a:pt x="7401614" y="310867"/>
                  <a:pt x="7401614" y="319048"/>
                </a:cubicBezTo>
                <a:cubicBezTo>
                  <a:pt x="7401614" y="319048"/>
                  <a:pt x="7401614" y="319048"/>
                  <a:pt x="7409594" y="319048"/>
                </a:cubicBezTo>
                <a:cubicBezTo>
                  <a:pt x="7409594" y="319048"/>
                  <a:pt x="7409594" y="319048"/>
                  <a:pt x="7409594" y="40904"/>
                </a:cubicBezTo>
                <a:cubicBezTo>
                  <a:pt x="7409594" y="40904"/>
                  <a:pt x="7409594" y="40904"/>
                  <a:pt x="7449493" y="40904"/>
                </a:cubicBezTo>
                <a:cubicBezTo>
                  <a:pt x="7449493" y="40904"/>
                  <a:pt x="7449493" y="40904"/>
                  <a:pt x="7449493" y="0"/>
                </a:cubicBezTo>
                <a:cubicBezTo>
                  <a:pt x="7449493" y="0"/>
                  <a:pt x="7449493" y="0"/>
                  <a:pt x="7561212" y="0"/>
                </a:cubicBezTo>
                <a:cubicBezTo>
                  <a:pt x="7561212" y="0"/>
                  <a:pt x="7561212" y="0"/>
                  <a:pt x="7561212" y="32723"/>
                </a:cubicBezTo>
                <a:cubicBezTo>
                  <a:pt x="7561212" y="32723"/>
                  <a:pt x="7561212" y="32723"/>
                  <a:pt x="7601112" y="32723"/>
                </a:cubicBezTo>
                <a:cubicBezTo>
                  <a:pt x="7601112" y="32723"/>
                  <a:pt x="7601112" y="32723"/>
                  <a:pt x="7601112" y="253602"/>
                </a:cubicBezTo>
                <a:cubicBezTo>
                  <a:pt x="7601112" y="253602"/>
                  <a:pt x="7601112" y="253602"/>
                  <a:pt x="7617072" y="253602"/>
                </a:cubicBezTo>
                <a:cubicBezTo>
                  <a:pt x="7617072" y="253602"/>
                  <a:pt x="7617072" y="253602"/>
                  <a:pt x="7617072" y="294505"/>
                </a:cubicBezTo>
                <a:cubicBezTo>
                  <a:pt x="7617072" y="294505"/>
                  <a:pt x="7617072" y="294505"/>
                  <a:pt x="7633031" y="294505"/>
                </a:cubicBezTo>
                <a:cubicBezTo>
                  <a:pt x="7633031" y="294505"/>
                  <a:pt x="7633031" y="425397"/>
                  <a:pt x="7633031" y="433577"/>
                </a:cubicBezTo>
                <a:cubicBezTo>
                  <a:pt x="7633031" y="449939"/>
                  <a:pt x="7648991" y="449939"/>
                  <a:pt x="7648991" y="449939"/>
                </a:cubicBezTo>
                <a:cubicBezTo>
                  <a:pt x="7648991" y="449939"/>
                  <a:pt x="7648991" y="449939"/>
                  <a:pt x="7648991" y="409035"/>
                </a:cubicBezTo>
                <a:cubicBezTo>
                  <a:pt x="7648991" y="409035"/>
                  <a:pt x="7648991" y="409035"/>
                  <a:pt x="7664951" y="409035"/>
                </a:cubicBezTo>
                <a:cubicBezTo>
                  <a:pt x="7664951" y="409035"/>
                  <a:pt x="7664951" y="409035"/>
                  <a:pt x="7664951" y="400855"/>
                </a:cubicBezTo>
                <a:cubicBezTo>
                  <a:pt x="7664951" y="400855"/>
                  <a:pt x="7664951" y="400855"/>
                  <a:pt x="7648991" y="400855"/>
                </a:cubicBezTo>
                <a:cubicBezTo>
                  <a:pt x="7648991" y="400855"/>
                  <a:pt x="7648991" y="400855"/>
                  <a:pt x="7648991" y="392674"/>
                </a:cubicBezTo>
                <a:cubicBezTo>
                  <a:pt x="7648991" y="392674"/>
                  <a:pt x="7648991" y="392674"/>
                  <a:pt x="7680911" y="392674"/>
                </a:cubicBezTo>
                <a:cubicBezTo>
                  <a:pt x="7680911" y="392674"/>
                  <a:pt x="7680911" y="392674"/>
                  <a:pt x="7680911" y="376312"/>
                </a:cubicBezTo>
                <a:cubicBezTo>
                  <a:pt x="7680911" y="376312"/>
                  <a:pt x="7680911" y="376312"/>
                  <a:pt x="7752730" y="376312"/>
                </a:cubicBezTo>
                <a:cubicBezTo>
                  <a:pt x="7752730" y="376312"/>
                  <a:pt x="7752730" y="376312"/>
                  <a:pt x="7752730" y="384493"/>
                </a:cubicBezTo>
                <a:cubicBezTo>
                  <a:pt x="7752730" y="384493"/>
                  <a:pt x="7752730" y="384493"/>
                  <a:pt x="7760710" y="384493"/>
                </a:cubicBezTo>
                <a:cubicBezTo>
                  <a:pt x="7760710" y="384493"/>
                  <a:pt x="7816570" y="384493"/>
                  <a:pt x="7840509" y="392674"/>
                </a:cubicBezTo>
                <a:cubicBezTo>
                  <a:pt x="7864449" y="400855"/>
                  <a:pt x="7864449" y="409035"/>
                  <a:pt x="7864449" y="409035"/>
                </a:cubicBezTo>
                <a:cubicBezTo>
                  <a:pt x="7864449" y="409035"/>
                  <a:pt x="7864449" y="409035"/>
                  <a:pt x="7864449" y="253602"/>
                </a:cubicBezTo>
                <a:cubicBezTo>
                  <a:pt x="7864449" y="253602"/>
                  <a:pt x="7864449" y="253602"/>
                  <a:pt x="7896369" y="253602"/>
                </a:cubicBezTo>
                <a:cubicBezTo>
                  <a:pt x="7896369" y="253602"/>
                  <a:pt x="7896369" y="253602"/>
                  <a:pt x="7896369" y="245421"/>
                </a:cubicBezTo>
                <a:cubicBezTo>
                  <a:pt x="7896369" y="245421"/>
                  <a:pt x="7896369" y="245421"/>
                  <a:pt x="7912329" y="245421"/>
                </a:cubicBezTo>
                <a:cubicBezTo>
                  <a:pt x="7912329" y="245421"/>
                  <a:pt x="7912329" y="245421"/>
                  <a:pt x="7912329" y="237241"/>
                </a:cubicBezTo>
                <a:cubicBezTo>
                  <a:pt x="7912329" y="237241"/>
                  <a:pt x="7912329" y="237241"/>
                  <a:pt x="7920308" y="237241"/>
                </a:cubicBezTo>
                <a:cubicBezTo>
                  <a:pt x="7920308" y="237241"/>
                  <a:pt x="7920308" y="237241"/>
                  <a:pt x="7920308" y="245421"/>
                </a:cubicBezTo>
                <a:cubicBezTo>
                  <a:pt x="7920308" y="245421"/>
                  <a:pt x="7920308" y="245421"/>
                  <a:pt x="7928288" y="245421"/>
                </a:cubicBezTo>
                <a:cubicBezTo>
                  <a:pt x="7928288" y="245421"/>
                  <a:pt x="7928288" y="245421"/>
                  <a:pt x="7928288" y="220879"/>
                </a:cubicBezTo>
                <a:cubicBezTo>
                  <a:pt x="7928288" y="220879"/>
                  <a:pt x="7928288" y="220879"/>
                  <a:pt x="7920308" y="220879"/>
                </a:cubicBezTo>
                <a:cubicBezTo>
                  <a:pt x="7920308" y="220879"/>
                  <a:pt x="7920308" y="212698"/>
                  <a:pt x="7920308" y="212698"/>
                </a:cubicBezTo>
                <a:cubicBezTo>
                  <a:pt x="7920308" y="212698"/>
                  <a:pt x="7936268" y="204518"/>
                  <a:pt x="7936268" y="204518"/>
                </a:cubicBezTo>
                <a:cubicBezTo>
                  <a:pt x="7936268" y="204518"/>
                  <a:pt x="7936268" y="204518"/>
                  <a:pt x="7936268" y="237241"/>
                </a:cubicBezTo>
                <a:cubicBezTo>
                  <a:pt x="7936268" y="237241"/>
                  <a:pt x="7936268" y="237241"/>
                  <a:pt x="7944248" y="237241"/>
                </a:cubicBezTo>
                <a:cubicBezTo>
                  <a:pt x="7944248" y="237241"/>
                  <a:pt x="7944248" y="237241"/>
                  <a:pt x="7944248" y="253602"/>
                </a:cubicBezTo>
                <a:cubicBezTo>
                  <a:pt x="7944248" y="253602"/>
                  <a:pt x="7944248" y="253602"/>
                  <a:pt x="8024047" y="253602"/>
                </a:cubicBezTo>
                <a:cubicBezTo>
                  <a:pt x="8024047" y="253602"/>
                  <a:pt x="8024047" y="253602"/>
                  <a:pt x="8024047" y="449939"/>
                </a:cubicBezTo>
                <a:cubicBezTo>
                  <a:pt x="8024047" y="449939"/>
                  <a:pt x="8024047" y="449939"/>
                  <a:pt x="8111826" y="449939"/>
                </a:cubicBezTo>
                <a:cubicBezTo>
                  <a:pt x="8111826" y="449939"/>
                  <a:pt x="8111826" y="449939"/>
                  <a:pt x="8111826" y="458119"/>
                </a:cubicBezTo>
                <a:cubicBezTo>
                  <a:pt x="8111826" y="458119"/>
                  <a:pt x="8111826" y="458119"/>
                  <a:pt x="8119806" y="458119"/>
                </a:cubicBezTo>
                <a:cubicBezTo>
                  <a:pt x="8119806" y="458119"/>
                  <a:pt x="8119806" y="458119"/>
                  <a:pt x="8151726" y="163614"/>
                </a:cubicBezTo>
                <a:cubicBezTo>
                  <a:pt x="8151726" y="163614"/>
                  <a:pt x="8151726" y="163614"/>
                  <a:pt x="8159706" y="163614"/>
                </a:cubicBezTo>
                <a:cubicBezTo>
                  <a:pt x="8159706" y="163614"/>
                  <a:pt x="8175666" y="32723"/>
                  <a:pt x="8175666" y="16362"/>
                </a:cubicBezTo>
                <a:cubicBezTo>
                  <a:pt x="8175666" y="8181"/>
                  <a:pt x="8183646" y="16362"/>
                  <a:pt x="8183646" y="16362"/>
                </a:cubicBezTo>
                <a:cubicBezTo>
                  <a:pt x="8183646" y="16362"/>
                  <a:pt x="8183646" y="16362"/>
                  <a:pt x="8199606" y="163614"/>
                </a:cubicBezTo>
                <a:cubicBezTo>
                  <a:pt x="8199606" y="163614"/>
                  <a:pt x="8199606" y="163614"/>
                  <a:pt x="8207585" y="163614"/>
                </a:cubicBezTo>
                <a:cubicBezTo>
                  <a:pt x="8207585" y="163614"/>
                  <a:pt x="8207585" y="163614"/>
                  <a:pt x="8223545" y="327228"/>
                </a:cubicBezTo>
                <a:cubicBezTo>
                  <a:pt x="8223545" y="327228"/>
                  <a:pt x="8223545" y="327228"/>
                  <a:pt x="8231525" y="327228"/>
                </a:cubicBezTo>
                <a:cubicBezTo>
                  <a:pt x="8231525" y="327228"/>
                  <a:pt x="8231525" y="335409"/>
                  <a:pt x="8231525" y="335409"/>
                </a:cubicBezTo>
                <a:cubicBezTo>
                  <a:pt x="8231525" y="335409"/>
                  <a:pt x="8231525" y="335409"/>
                  <a:pt x="8271425" y="335409"/>
                </a:cubicBezTo>
                <a:cubicBezTo>
                  <a:pt x="8271425" y="335409"/>
                  <a:pt x="8271425" y="335409"/>
                  <a:pt x="8271425" y="392674"/>
                </a:cubicBezTo>
                <a:cubicBezTo>
                  <a:pt x="8271425" y="392674"/>
                  <a:pt x="8271425" y="392674"/>
                  <a:pt x="8279405" y="392674"/>
                </a:cubicBezTo>
                <a:cubicBezTo>
                  <a:pt x="8279405" y="392674"/>
                  <a:pt x="8279405" y="392674"/>
                  <a:pt x="8279405" y="400855"/>
                </a:cubicBezTo>
                <a:cubicBezTo>
                  <a:pt x="8279405" y="400855"/>
                  <a:pt x="8279405" y="400855"/>
                  <a:pt x="8287385" y="400855"/>
                </a:cubicBezTo>
                <a:cubicBezTo>
                  <a:pt x="8287385" y="400855"/>
                  <a:pt x="8287385" y="400855"/>
                  <a:pt x="8287385" y="392674"/>
                </a:cubicBezTo>
                <a:cubicBezTo>
                  <a:pt x="8287385" y="392674"/>
                  <a:pt x="8287385" y="392674"/>
                  <a:pt x="8319304" y="392674"/>
                </a:cubicBezTo>
                <a:cubicBezTo>
                  <a:pt x="8319304" y="392674"/>
                  <a:pt x="8319304" y="392674"/>
                  <a:pt x="8319304" y="400855"/>
                </a:cubicBezTo>
                <a:cubicBezTo>
                  <a:pt x="8319304" y="400855"/>
                  <a:pt x="8319304" y="400855"/>
                  <a:pt x="8399103" y="400855"/>
                </a:cubicBezTo>
                <a:cubicBezTo>
                  <a:pt x="8399103" y="400855"/>
                  <a:pt x="8399103" y="343590"/>
                  <a:pt x="8399103" y="319048"/>
                </a:cubicBezTo>
                <a:cubicBezTo>
                  <a:pt x="8399103" y="286325"/>
                  <a:pt x="8407083" y="286325"/>
                  <a:pt x="8407083" y="286325"/>
                </a:cubicBezTo>
                <a:cubicBezTo>
                  <a:pt x="8407083" y="286325"/>
                  <a:pt x="8407083" y="286325"/>
                  <a:pt x="8415063" y="286325"/>
                </a:cubicBezTo>
                <a:cubicBezTo>
                  <a:pt x="8415063" y="286325"/>
                  <a:pt x="8415063" y="286325"/>
                  <a:pt x="8415063" y="278144"/>
                </a:cubicBezTo>
                <a:cubicBezTo>
                  <a:pt x="8415063" y="278144"/>
                  <a:pt x="8415063" y="278144"/>
                  <a:pt x="8431023" y="278144"/>
                </a:cubicBezTo>
                <a:cubicBezTo>
                  <a:pt x="8431023" y="278144"/>
                  <a:pt x="8431023" y="278144"/>
                  <a:pt x="8431023" y="286325"/>
                </a:cubicBezTo>
                <a:cubicBezTo>
                  <a:pt x="8431023" y="286325"/>
                  <a:pt x="8431023" y="286325"/>
                  <a:pt x="8439003" y="286325"/>
                </a:cubicBezTo>
                <a:cubicBezTo>
                  <a:pt x="8439003" y="286325"/>
                  <a:pt x="8439003" y="286325"/>
                  <a:pt x="8439003" y="278144"/>
                </a:cubicBezTo>
                <a:cubicBezTo>
                  <a:pt x="8439003" y="278144"/>
                  <a:pt x="8439003" y="278144"/>
                  <a:pt x="8446983" y="278144"/>
                </a:cubicBezTo>
                <a:cubicBezTo>
                  <a:pt x="8446983" y="278144"/>
                  <a:pt x="8446983" y="245421"/>
                  <a:pt x="8446983" y="237241"/>
                </a:cubicBezTo>
                <a:cubicBezTo>
                  <a:pt x="8446983" y="229060"/>
                  <a:pt x="8446983" y="229060"/>
                  <a:pt x="8454963" y="220879"/>
                </a:cubicBezTo>
                <a:cubicBezTo>
                  <a:pt x="8462943" y="220879"/>
                  <a:pt x="8478903" y="204518"/>
                  <a:pt x="8478903" y="204518"/>
                </a:cubicBezTo>
                <a:cubicBezTo>
                  <a:pt x="8478903" y="204518"/>
                  <a:pt x="8478903" y="204518"/>
                  <a:pt x="8486883" y="196337"/>
                </a:cubicBezTo>
                <a:cubicBezTo>
                  <a:pt x="8486883" y="196337"/>
                  <a:pt x="8486883" y="196337"/>
                  <a:pt x="8494863" y="196337"/>
                </a:cubicBezTo>
                <a:cubicBezTo>
                  <a:pt x="8494863" y="196337"/>
                  <a:pt x="8494863" y="196337"/>
                  <a:pt x="8502842" y="196337"/>
                </a:cubicBezTo>
                <a:cubicBezTo>
                  <a:pt x="8502842" y="196337"/>
                  <a:pt x="8502842" y="196337"/>
                  <a:pt x="8502842" y="204518"/>
                </a:cubicBezTo>
                <a:cubicBezTo>
                  <a:pt x="8502842" y="204518"/>
                  <a:pt x="8502842" y="204518"/>
                  <a:pt x="8518802" y="220879"/>
                </a:cubicBezTo>
                <a:cubicBezTo>
                  <a:pt x="8518802" y="220879"/>
                  <a:pt x="8518802" y="220879"/>
                  <a:pt x="8526782" y="220879"/>
                </a:cubicBezTo>
                <a:cubicBezTo>
                  <a:pt x="8526782" y="220879"/>
                  <a:pt x="8526782" y="220879"/>
                  <a:pt x="8534762" y="229060"/>
                </a:cubicBezTo>
                <a:cubicBezTo>
                  <a:pt x="8534762" y="229060"/>
                  <a:pt x="8534762" y="229060"/>
                  <a:pt x="8542742" y="229060"/>
                </a:cubicBezTo>
                <a:cubicBezTo>
                  <a:pt x="8542742" y="229060"/>
                  <a:pt x="8542742" y="229060"/>
                  <a:pt x="8542742" y="286325"/>
                </a:cubicBezTo>
                <a:cubicBezTo>
                  <a:pt x="8542742" y="286325"/>
                  <a:pt x="8542742" y="286325"/>
                  <a:pt x="8550722" y="286325"/>
                </a:cubicBezTo>
                <a:cubicBezTo>
                  <a:pt x="8550722" y="294505"/>
                  <a:pt x="8550722" y="310867"/>
                  <a:pt x="8550722" y="310867"/>
                </a:cubicBezTo>
                <a:cubicBezTo>
                  <a:pt x="8550722" y="310867"/>
                  <a:pt x="8550722" y="310867"/>
                  <a:pt x="8550722" y="359951"/>
                </a:cubicBezTo>
                <a:cubicBezTo>
                  <a:pt x="8550722" y="359951"/>
                  <a:pt x="8550722" y="359951"/>
                  <a:pt x="8566682" y="359951"/>
                </a:cubicBezTo>
                <a:cubicBezTo>
                  <a:pt x="8566682" y="359951"/>
                  <a:pt x="8566682" y="359951"/>
                  <a:pt x="8566682" y="343590"/>
                </a:cubicBezTo>
                <a:cubicBezTo>
                  <a:pt x="8566682" y="343590"/>
                  <a:pt x="8566682" y="343590"/>
                  <a:pt x="8574661" y="343590"/>
                </a:cubicBezTo>
                <a:cubicBezTo>
                  <a:pt x="8574661" y="343590"/>
                  <a:pt x="8582641" y="335409"/>
                  <a:pt x="8590621" y="335409"/>
                </a:cubicBezTo>
                <a:cubicBezTo>
                  <a:pt x="8606581" y="327228"/>
                  <a:pt x="8614561" y="335409"/>
                  <a:pt x="8614561" y="335409"/>
                </a:cubicBezTo>
                <a:cubicBezTo>
                  <a:pt x="8614561" y="335409"/>
                  <a:pt x="8622541" y="335409"/>
                  <a:pt x="8638501" y="335409"/>
                </a:cubicBezTo>
                <a:cubicBezTo>
                  <a:pt x="8646481" y="335409"/>
                  <a:pt x="8654461" y="343590"/>
                  <a:pt x="8654461" y="343590"/>
                </a:cubicBezTo>
                <a:cubicBezTo>
                  <a:pt x="8654461" y="343590"/>
                  <a:pt x="8654461" y="343590"/>
                  <a:pt x="8662441" y="343590"/>
                </a:cubicBezTo>
                <a:cubicBezTo>
                  <a:pt x="8662441" y="343590"/>
                  <a:pt x="8662441" y="343590"/>
                  <a:pt x="8662441" y="220879"/>
                </a:cubicBezTo>
                <a:cubicBezTo>
                  <a:pt x="8662441" y="220879"/>
                  <a:pt x="8662441" y="220879"/>
                  <a:pt x="8694361" y="220879"/>
                </a:cubicBezTo>
                <a:cubicBezTo>
                  <a:pt x="8694361" y="220879"/>
                  <a:pt x="8694361" y="212698"/>
                  <a:pt x="8694361" y="204518"/>
                </a:cubicBezTo>
                <a:cubicBezTo>
                  <a:pt x="8702340" y="196337"/>
                  <a:pt x="8702340" y="155434"/>
                  <a:pt x="8702340" y="155434"/>
                </a:cubicBezTo>
                <a:cubicBezTo>
                  <a:pt x="8702340" y="155434"/>
                  <a:pt x="8702340" y="179976"/>
                  <a:pt x="8702340" y="196337"/>
                </a:cubicBezTo>
                <a:cubicBezTo>
                  <a:pt x="8702340" y="212698"/>
                  <a:pt x="8718300" y="220879"/>
                  <a:pt x="8718300" y="220879"/>
                </a:cubicBezTo>
                <a:cubicBezTo>
                  <a:pt x="8718300" y="220879"/>
                  <a:pt x="8718300" y="220879"/>
                  <a:pt x="8718300" y="204518"/>
                </a:cubicBezTo>
                <a:cubicBezTo>
                  <a:pt x="8718300" y="204518"/>
                  <a:pt x="8718300" y="204518"/>
                  <a:pt x="8798099" y="204518"/>
                </a:cubicBezTo>
                <a:cubicBezTo>
                  <a:pt x="8798099" y="204518"/>
                  <a:pt x="8798099" y="204518"/>
                  <a:pt x="8798099" y="294505"/>
                </a:cubicBezTo>
                <a:cubicBezTo>
                  <a:pt x="8798099" y="294505"/>
                  <a:pt x="8798099" y="294505"/>
                  <a:pt x="8869919" y="294505"/>
                </a:cubicBezTo>
                <a:cubicBezTo>
                  <a:pt x="8869919" y="294505"/>
                  <a:pt x="8869919" y="294505"/>
                  <a:pt x="8869919" y="310867"/>
                </a:cubicBezTo>
                <a:cubicBezTo>
                  <a:pt x="8869919" y="310867"/>
                  <a:pt x="8869919" y="310867"/>
                  <a:pt x="8901838" y="294505"/>
                </a:cubicBezTo>
                <a:cubicBezTo>
                  <a:pt x="8901838" y="294505"/>
                  <a:pt x="8901838" y="294505"/>
                  <a:pt x="8925778" y="310867"/>
                </a:cubicBezTo>
                <a:cubicBezTo>
                  <a:pt x="8925778" y="310867"/>
                  <a:pt x="8925778" y="310867"/>
                  <a:pt x="8925778" y="376312"/>
                </a:cubicBezTo>
                <a:cubicBezTo>
                  <a:pt x="8925778" y="376312"/>
                  <a:pt x="8925778" y="376312"/>
                  <a:pt x="8973657" y="327228"/>
                </a:cubicBezTo>
                <a:cubicBezTo>
                  <a:pt x="8973657" y="327228"/>
                  <a:pt x="8973657" y="327228"/>
                  <a:pt x="8973657" y="286325"/>
                </a:cubicBezTo>
                <a:cubicBezTo>
                  <a:pt x="8973657" y="286325"/>
                  <a:pt x="8973657" y="286325"/>
                  <a:pt x="9021537" y="286325"/>
                </a:cubicBezTo>
                <a:cubicBezTo>
                  <a:pt x="9021537" y="286325"/>
                  <a:pt x="9021537" y="286325"/>
                  <a:pt x="9021537" y="245421"/>
                </a:cubicBezTo>
                <a:cubicBezTo>
                  <a:pt x="9021537" y="245421"/>
                  <a:pt x="9021537" y="245421"/>
                  <a:pt x="9029517" y="245421"/>
                </a:cubicBezTo>
                <a:cubicBezTo>
                  <a:pt x="9029517" y="245421"/>
                  <a:pt x="9029517" y="245421"/>
                  <a:pt x="9029517" y="229060"/>
                </a:cubicBezTo>
                <a:cubicBezTo>
                  <a:pt x="9029517" y="229060"/>
                  <a:pt x="9093356" y="229060"/>
                  <a:pt x="9125276" y="229060"/>
                </a:cubicBezTo>
                <a:cubicBezTo>
                  <a:pt x="9125276" y="229060"/>
                  <a:pt x="9125276" y="265873"/>
                  <a:pt x="9125276" y="320517"/>
                </a:cubicBezTo>
                <a:lnTo>
                  <a:pt x="9125276" y="329972"/>
                </a:lnTo>
                <a:lnTo>
                  <a:pt x="9125791" y="315708"/>
                </a:lnTo>
                <a:cubicBezTo>
                  <a:pt x="9127739" y="261783"/>
                  <a:pt x="9127739" y="261783"/>
                  <a:pt x="9127739" y="261783"/>
                </a:cubicBezTo>
                <a:cubicBezTo>
                  <a:pt x="9175610" y="261783"/>
                  <a:pt x="9175610" y="261783"/>
                  <a:pt x="9175610" y="261783"/>
                </a:cubicBezTo>
                <a:cubicBezTo>
                  <a:pt x="9175610" y="253602"/>
                  <a:pt x="9175610" y="253602"/>
                  <a:pt x="9175610" y="253602"/>
                </a:cubicBezTo>
                <a:cubicBezTo>
                  <a:pt x="9191568" y="253602"/>
                  <a:pt x="9191568" y="253602"/>
                  <a:pt x="9191568" y="253602"/>
                </a:cubicBezTo>
                <a:cubicBezTo>
                  <a:pt x="9191568" y="229060"/>
                  <a:pt x="9191568" y="229060"/>
                  <a:pt x="9191568" y="229060"/>
                </a:cubicBezTo>
                <a:cubicBezTo>
                  <a:pt x="9303267" y="229060"/>
                  <a:pt x="9303267" y="229060"/>
                  <a:pt x="9303267" y="229060"/>
                </a:cubicBezTo>
                <a:cubicBezTo>
                  <a:pt x="9303267" y="245421"/>
                  <a:pt x="9303267" y="245421"/>
                  <a:pt x="9303267" y="245421"/>
                </a:cubicBezTo>
                <a:cubicBezTo>
                  <a:pt x="9319225" y="245421"/>
                  <a:pt x="9319225" y="245421"/>
                  <a:pt x="9319225" y="245421"/>
                </a:cubicBezTo>
                <a:cubicBezTo>
                  <a:pt x="9319225" y="286325"/>
                  <a:pt x="9319225" y="286325"/>
                  <a:pt x="9319225" y="286325"/>
                </a:cubicBezTo>
                <a:cubicBezTo>
                  <a:pt x="9367096" y="286325"/>
                  <a:pt x="9367096" y="286325"/>
                  <a:pt x="9367096" y="286325"/>
                </a:cubicBezTo>
                <a:cubicBezTo>
                  <a:pt x="9367096" y="327228"/>
                  <a:pt x="9367096" y="327228"/>
                  <a:pt x="9367096" y="327228"/>
                </a:cubicBezTo>
                <a:cubicBezTo>
                  <a:pt x="9414967" y="376312"/>
                  <a:pt x="9414967" y="376312"/>
                  <a:pt x="9414967" y="376312"/>
                </a:cubicBezTo>
                <a:cubicBezTo>
                  <a:pt x="9414967" y="310867"/>
                  <a:pt x="9414967" y="310867"/>
                  <a:pt x="9414967" y="310867"/>
                </a:cubicBezTo>
                <a:cubicBezTo>
                  <a:pt x="9430924" y="294505"/>
                  <a:pt x="9430924" y="294505"/>
                  <a:pt x="9430924" y="294505"/>
                </a:cubicBezTo>
                <a:cubicBezTo>
                  <a:pt x="9462839" y="310867"/>
                  <a:pt x="9462839" y="310867"/>
                  <a:pt x="9462839" y="310867"/>
                </a:cubicBezTo>
                <a:cubicBezTo>
                  <a:pt x="9462839" y="294505"/>
                  <a:pt x="9462839" y="294505"/>
                  <a:pt x="9462839" y="294505"/>
                </a:cubicBezTo>
                <a:cubicBezTo>
                  <a:pt x="9534646" y="294505"/>
                  <a:pt x="9534646" y="294505"/>
                  <a:pt x="9534646" y="294505"/>
                </a:cubicBezTo>
                <a:cubicBezTo>
                  <a:pt x="9534646" y="204518"/>
                  <a:pt x="9534646" y="204518"/>
                  <a:pt x="9534646" y="204518"/>
                </a:cubicBezTo>
                <a:cubicBezTo>
                  <a:pt x="9622410" y="204518"/>
                  <a:pt x="9622410" y="204518"/>
                  <a:pt x="9622410" y="204518"/>
                </a:cubicBezTo>
                <a:cubicBezTo>
                  <a:pt x="9622410" y="220879"/>
                  <a:pt x="9622410" y="220879"/>
                  <a:pt x="9622410" y="220879"/>
                </a:cubicBezTo>
                <a:cubicBezTo>
                  <a:pt x="9622410" y="220879"/>
                  <a:pt x="9630388" y="212698"/>
                  <a:pt x="9630388" y="196337"/>
                </a:cubicBezTo>
                <a:cubicBezTo>
                  <a:pt x="9630388" y="179976"/>
                  <a:pt x="9630388" y="155434"/>
                  <a:pt x="9630388" y="155434"/>
                </a:cubicBezTo>
                <a:cubicBezTo>
                  <a:pt x="9630388" y="155434"/>
                  <a:pt x="9630388" y="196337"/>
                  <a:pt x="9638367" y="204518"/>
                </a:cubicBezTo>
                <a:cubicBezTo>
                  <a:pt x="9646345" y="212698"/>
                  <a:pt x="9646345" y="220879"/>
                  <a:pt x="9646345" y="220879"/>
                </a:cubicBezTo>
                <a:cubicBezTo>
                  <a:pt x="9670281" y="220879"/>
                  <a:pt x="9670281" y="220879"/>
                  <a:pt x="9670281" y="220879"/>
                </a:cubicBezTo>
                <a:cubicBezTo>
                  <a:pt x="9670281" y="343590"/>
                  <a:pt x="9670281" y="343590"/>
                  <a:pt x="9670281" y="343590"/>
                </a:cubicBezTo>
                <a:cubicBezTo>
                  <a:pt x="9678260" y="343590"/>
                  <a:pt x="9678260" y="343590"/>
                  <a:pt x="9678260" y="343590"/>
                </a:cubicBezTo>
                <a:cubicBezTo>
                  <a:pt x="9678260" y="343590"/>
                  <a:pt x="9686238" y="335409"/>
                  <a:pt x="9702195" y="335409"/>
                </a:cubicBezTo>
                <a:cubicBezTo>
                  <a:pt x="9710174" y="335409"/>
                  <a:pt x="9718152" y="335409"/>
                  <a:pt x="9718152" y="335409"/>
                </a:cubicBezTo>
                <a:cubicBezTo>
                  <a:pt x="9718152" y="335409"/>
                  <a:pt x="9734110" y="327228"/>
                  <a:pt x="9742088" y="335409"/>
                </a:cubicBezTo>
                <a:cubicBezTo>
                  <a:pt x="9758045" y="335409"/>
                  <a:pt x="9758045" y="343590"/>
                  <a:pt x="9758045" y="343590"/>
                </a:cubicBezTo>
                <a:cubicBezTo>
                  <a:pt x="9774002" y="343590"/>
                  <a:pt x="9774002" y="343590"/>
                  <a:pt x="9774002" y="343590"/>
                </a:cubicBezTo>
                <a:cubicBezTo>
                  <a:pt x="9774002" y="359951"/>
                  <a:pt x="9774002" y="359951"/>
                  <a:pt x="9774002" y="359951"/>
                </a:cubicBezTo>
                <a:cubicBezTo>
                  <a:pt x="9781981" y="359951"/>
                  <a:pt x="9781981" y="359951"/>
                  <a:pt x="9781981" y="359951"/>
                </a:cubicBezTo>
                <a:cubicBezTo>
                  <a:pt x="9781981" y="310867"/>
                  <a:pt x="9781981" y="310867"/>
                  <a:pt x="9781981" y="310867"/>
                </a:cubicBezTo>
                <a:cubicBezTo>
                  <a:pt x="9781981" y="310867"/>
                  <a:pt x="9781981" y="294505"/>
                  <a:pt x="9789959" y="286325"/>
                </a:cubicBezTo>
                <a:cubicBezTo>
                  <a:pt x="9789959" y="286325"/>
                  <a:pt x="9797938" y="286325"/>
                  <a:pt x="9797938" y="286325"/>
                </a:cubicBezTo>
                <a:cubicBezTo>
                  <a:pt x="9797938" y="229060"/>
                  <a:pt x="9797938" y="229060"/>
                  <a:pt x="9797938" y="229060"/>
                </a:cubicBezTo>
                <a:cubicBezTo>
                  <a:pt x="9805917" y="229060"/>
                  <a:pt x="9805917" y="229060"/>
                  <a:pt x="9805917" y="229060"/>
                </a:cubicBezTo>
                <a:cubicBezTo>
                  <a:pt x="9805917" y="220879"/>
                  <a:pt x="9805917" y="220879"/>
                  <a:pt x="9805917" y="220879"/>
                </a:cubicBezTo>
                <a:cubicBezTo>
                  <a:pt x="9813895" y="220879"/>
                  <a:pt x="9813895" y="220879"/>
                  <a:pt x="9813895" y="220879"/>
                </a:cubicBezTo>
                <a:cubicBezTo>
                  <a:pt x="9837831" y="204518"/>
                  <a:pt x="9837831" y="204518"/>
                  <a:pt x="9837831" y="204518"/>
                </a:cubicBezTo>
                <a:cubicBezTo>
                  <a:pt x="9837831" y="196337"/>
                  <a:pt x="9837831" y="196337"/>
                  <a:pt x="9837831" y="196337"/>
                </a:cubicBezTo>
                <a:cubicBezTo>
                  <a:pt x="9845809" y="139072"/>
                  <a:pt x="9845809" y="139072"/>
                  <a:pt x="9845809" y="139072"/>
                </a:cubicBezTo>
                <a:cubicBezTo>
                  <a:pt x="9845809" y="139072"/>
                  <a:pt x="9861767" y="155434"/>
                  <a:pt x="9861767" y="155434"/>
                </a:cubicBezTo>
                <a:cubicBezTo>
                  <a:pt x="9869745" y="155434"/>
                  <a:pt x="9861767" y="171795"/>
                  <a:pt x="9861767" y="171795"/>
                </a:cubicBezTo>
                <a:cubicBezTo>
                  <a:pt x="9845809" y="155434"/>
                  <a:pt x="9845809" y="155434"/>
                  <a:pt x="9845809" y="155434"/>
                </a:cubicBezTo>
                <a:cubicBezTo>
                  <a:pt x="9845809" y="196337"/>
                  <a:pt x="9845809" y="196337"/>
                  <a:pt x="9845809" y="196337"/>
                </a:cubicBezTo>
                <a:cubicBezTo>
                  <a:pt x="9853788" y="196337"/>
                  <a:pt x="9853788" y="196337"/>
                  <a:pt x="9853788" y="196337"/>
                </a:cubicBezTo>
                <a:cubicBezTo>
                  <a:pt x="9853788" y="204518"/>
                  <a:pt x="9853788" y="204518"/>
                  <a:pt x="9853788" y="204518"/>
                </a:cubicBezTo>
                <a:cubicBezTo>
                  <a:pt x="9853788" y="204518"/>
                  <a:pt x="9869745" y="220879"/>
                  <a:pt x="9877724" y="220879"/>
                </a:cubicBezTo>
                <a:cubicBezTo>
                  <a:pt x="9885702" y="229060"/>
                  <a:pt x="9885702" y="229060"/>
                  <a:pt x="9885702" y="237241"/>
                </a:cubicBezTo>
                <a:cubicBezTo>
                  <a:pt x="9885702" y="245421"/>
                  <a:pt x="9885702" y="278144"/>
                  <a:pt x="9885702" y="278144"/>
                </a:cubicBezTo>
                <a:cubicBezTo>
                  <a:pt x="9893681" y="278144"/>
                  <a:pt x="9893681" y="278144"/>
                  <a:pt x="9893681" y="278144"/>
                </a:cubicBezTo>
                <a:cubicBezTo>
                  <a:pt x="9893681" y="286325"/>
                  <a:pt x="9893681" y="286325"/>
                  <a:pt x="9893681" y="286325"/>
                </a:cubicBezTo>
                <a:cubicBezTo>
                  <a:pt x="9901659" y="286325"/>
                  <a:pt x="9901659" y="286325"/>
                  <a:pt x="9901659" y="286325"/>
                </a:cubicBezTo>
                <a:cubicBezTo>
                  <a:pt x="9901659" y="278144"/>
                  <a:pt x="9901659" y="278144"/>
                  <a:pt x="9901659" y="278144"/>
                </a:cubicBezTo>
                <a:cubicBezTo>
                  <a:pt x="9917616" y="278144"/>
                  <a:pt x="9917616" y="278144"/>
                  <a:pt x="9917616" y="278144"/>
                </a:cubicBezTo>
                <a:cubicBezTo>
                  <a:pt x="9917616" y="286325"/>
                  <a:pt x="9917616" y="286325"/>
                  <a:pt x="9917616" y="286325"/>
                </a:cubicBezTo>
                <a:cubicBezTo>
                  <a:pt x="9933573" y="286325"/>
                  <a:pt x="9933573" y="286325"/>
                  <a:pt x="9933573" y="286325"/>
                </a:cubicBezTo>
                <a:cubicBezTo>
                  <a:pt x="9933573" y="286325"/>
                  <a:pt x="9941552" y="286325"/>
                  <a:pt x="9941552" y="319048"/>
                </a:cubicBezTo>
                <a:cubicBezTo>
                  <a:pt x="9941552" y="343590"/>
                  <a:pt x="9941552" y="400855"/>
                  <a:pt x="9941552" y="400855"/>
                </a:cubicBezTo>
                <a:cubicBezTo>
                  <a:pt x="10021338" y="400855"/>
                  <a:pt x="10021338" y="400855"/>
                  <a:pt x="10021338" y="400855"/>
                </a:cubicBezTo>
                <a:cubicBezTo>
                  <a:pt x="10021338" y="392674"/>
                  <a:pt x="10021338" y="392674"/>
                  <a:pt x="10021338" y="392674"/>
                </a:cubicBezTo>
                <a:cubicBezTo>
                  <a:pt x="10045273" y="392674"/>
                  <a:pt x="10045273" y="392674"/>
                  <a:pt x="10045273" y="392674"/>
                </a:cubicBezTo>
                <a:cubicBezTo>
                  <a:pt x="10045273" y="400855"/>
                  <a:pt x="10045273" y="400855"/>
                  <a:pt x="10045273" y="400855"/>
                </a:cubicBezTo>
                <a:cubicBezTo>
                  <a:pt x="10053252" y="400855"/>
                  <a:pt x="10053252" y="400855"/>
                  <a:pt x="10053252" y="400855"/>
                </a:cubicBezTo>
                <a:cubicBezTo>
                  <a:pt x="10053252" y="392674"/>
                  <a:pt x="10053252" y="392674"/>
                  <a:pt x="10053252" y="392674"/>
                </a:cubicBezTo>
                <a:cubicBezTo>
                  <a:pt x="10069209" y="392674"/>
                  <a:pt x="10069209" y="392674"/>
                  <a:pt x="10069209" y="392674"/>
                </a:cubicBezTo>
                <a:cubicBezTo>
                  <a:pt x="10069209" y="335409"/>
                  <a:pt x="10069209" y="335409"/>
                  <a:pt x="10069209" y="335409"/>
                </a:cubicBezTo>
                <a:cubicBezTo>
                  <a:pt x="10101123" y="335409"/>
                  <a:pt x="10101123" y="335409"/>
                  <a:pt x="10101123" y="335409"/>
                </a:cubicBezTo>
                <a:cubicBezTo>
                  <a:pt x="10101123" y="335409"/>
                  <a:pt x="10101123" y="327228"/>
                  <a:pt x="10109102" y="327228"/>
                </a:cubicBezTo>
                <a:cubicBezTo>
                  <a:pt x="10109102" y="327228"/>
                  <a:pt x="10117080" y="327228"/>
                  <a:pt x="10117080" y="327228"/>
                </a:cubicBezTo>
                <a:cubicBezTo>
                  <a:pt x="10133037" y="163614"/>
                  <a:pt x="10133037" y="163614"/>
                  <a:pt x="10133037" y="163614"/>
                </a:cubicBezTo>
                <a:cubicBezTo>
                  <a:pt x="10148995" y="16362"/>
                  <a:pt x="10148995" y="16362"/>
                  <a:pt x="10148995" y="16362"/>
                </a:cubicBezTo>
                <a:cubicBezTo>
                  <a:pt x="10148995" y="16362"/>
                  <a:pt x="10156973" y="8181"/>
                  <a:pt x="10156973" y="16362"/>
                </a:cubicBezTo>
                <a:cubicBezTo>
                  <a:pt x="10156973" y="32723"/>
                  <a:pt x="10180909" y="163614"/>
                  <a:pt x="10180909" y="163614"/>
                </a:cubicBezTo>
                <a:cubicBezTo>
                  <a:pt x="10220802" y="458119"/>
                  <a:pt x="10220802" y="458119"/>
                  <a:pt x="10220802" y="458119"/>
                </a:cubicBezTo>
                <a:cubicBezTo>
                  <a:pt x="10228780" y="458119"/>
                  <a:pt x="10228780" y="458119"/>
                  <a:pt x="10228780" y="458119"/>
                </a:cubicBezTo>
                <a:cubicBezTo>
                  <a:pt x="10228780" y="449939"/>
                  <a:pt x="10228780" y="449939"/>
                  <a:pt x="10228780" y="449939"/>
                </a:cubicBezTo>
                <a:cubicBezTo>
                  <a:pt x="10316544" y="449939"/>
                  <a:pt x="10316544" y="449939"/>
                  <a:pt x="10316544" y="449939"/>
                </a:cubicBezTo>
                <a:cubicBezTo>
                  <a:pt x="10316544" y="253602"/>
                  <a:pt x="10316544" y="253602"/>
                  <a:pt x="10316544" y="253602"/>
                </a:cubicBezTo>
                <a:cubicBezTo>
                  <a:pt x="10396330" y="253602"/>
                  <a:pt x="10396330" y="253602"/>
                  <a:pt x="10396330" y="253602"/>
                </a:cubicBezTo>
                <a:cubicBezTo>
                  <a:pt x="10396330" y="237241"/>
                  <a:pt x="10396330" y="237241"/>
                  <a:pt x="10396330" y="237241"/>
                </a:cubicBezTo>
                <a:cubicBezTo>
                  <a:pt x="10404308" y="237241"/>
                  <a:pt x="10404308" y="237241"/>
                  <a:pt x="10404308" y="237241"/>
                </a:cubicBezTo>
                <a:lnTo>
                  <a:pt x="10404308" y="242354"/>
                </a:lnTo>
                <a:cubicBezTo>
                  <a:pt x="10404308" y="245421"/>
                  <a:pt x="10404308" y="245421"/>
                  <a:pt x="10404308" y="245421"/>
                </a:cubicBezTo>
                <a:cubicBezTo>
                  <a:pt x="10412287" y="245421"/>
                  <a:pt x="10412287" y="245421"/>
                  <a:pt x="10412287" y="245421"/>
                </a:cubicBezTo>
                <a:cubicBezTo>
                  <a:pt x="10412287" y="237241"/>
                  <a:pt x="10412287" y="237241"/>
                  <a:pt x="10412287" y="237241"/>
                </a:cubicBezTo>
                <a:cubicBezTo>
                  <a:pt x="10420265" y="237241"/>
                  <a:pt x="10420265" y="237241"/>
                  <a:pt x="10420265" y="237241"/>
                </a:cubicBezTo>
                <a:cubicBezTo>
                  <a:pt x="10420265" y="245421"/>
                  <a:pt x="10420265" y="245421"/>
                  <a:pt x="10420265" y="245421"/>
                </a:cubicBezTo>
                <a:cubicBezTo>
                  <a:pt x="10436223" y="245421"/>
                  <a:pt x="10436223" y="245421"/>
                  <a:pt x="10436223" y="245421"/>
                </a:cubicBezTo>
                <a:cubicBezTo>
                  <a:pt x="10436223" y="237241"/>
                  <a:pt x="10436223" y="237241"/>
                  <a:pt x="10436223" y="237241"/>
                </a:cubicBezTo>
                <a:cubicBezTo>
                  <a:pt x="10452180" y="237241"/>
                  <a:pt x="10452180" y="237241"/>
                  <a:pt x="10452180" y="237241"/>
                </a:cubicBezTo>
                <a:cubicBezTo>
                  <a:pt x="10452180" y="245421"/>
                  <a:pt x="10452180" y="245421"/>
                  <a:pt x="10452180" y="245421"/>
                </a:cubicBezTo>
                <a:cubicBezTo>
                  <a:pt x="10444201" y="245421"/>
                  <a:pt x="10444201" y="245421"/>
                  <a:pt x="10444201" y="245421"/>
                </a:cubicBezTo>
                <a:cubicBezTo>
                  <a:pt x="10444201" y="253602"/>
                  <a:pt x="10444201" y="253602"/>
                  <a:pt x="10444201" y="253602"/>
                </a:cubicBezTo>
                <a:cubicBezTo>
                  <a:pt x="10476115" y="253602"/>
                  <a:pt x="10476115" y="253602"/>
                  <a:pt x="10476115" y="253602"/>
                </a:cubicBezTo>
                <a:cubicBezTo>
                  <a:pt x="10476115" y="409035"/>
                  <a:pt x="10476115" y="409035"/>
                  <a:pt x="10476115" y="409035"/>
                </a:cubicBezTo>
                <a:cubicBezTo>
                  <a:pt x="10476115" y="409035"/>
                  <a:pt x="10476115" y="400855"/>
                  <a:pt x="10492073" y="392674"/>
                </a:cubicBezTo>
                <a:cubicBezTo>
                  <a:pt x="10516008" y="384493"/>
                  <a:pt x="10571858" y="384493"/>
                  <a:pt x="10571858" y="384493"/>
                </a:cubicBezTo>
                <a:cubicBezTo>
                  <a:pt x="10587815" y="384493"/>
                  <a:pt x="10587815" y="384493"/>
                  <a:pt x="10587815" y="384493"/>
                </a:cubicBezTo>
                <a:cubicBezTo>
                  <a:pt x="10587815" y="376312"/>
                  <a:pt x="10587815" y="376312"/>
                  <a:pt x="10587815" y="376312"/>
                </a:cubicBezTo>
                <a:cubicBezTo>
                  <a:pt x="10651644" y="376312"/>
                  <a:pt x="10651644" y="376312"/>
                  <a:pt x="10651644" y="376312"/>
                </a:cubicBezTo>
                <a:cubicBezTo>
                  <a:pt x="10651644" y="392674"/>
                  <a:pt x="10651644" y="392674"/>
                  <a:pt x="10651644" y="392674"/>
                </a:cubicBezTo>
                <a:cubicBezTo>
                  <a:pt x="10691537" y="392674"/>
                  <a:pt x="10691537" y="392674"/>
                  <a:pt x="10691537" y="392674"/>
                </a:cubicBezTo>
                <a:cubicBezTo>
                  <a:pt x="10691537" y="400855"/>
                  <a:pt x="10691537" y="400855"/>
                  <a:pt x="10691537" y="400855"/>
                </a:cubicBezTo>
                <a:cubicBezTo>
                  <a:pt x="10667601" y="400855"/>
                  <a:pt x="10667601" y="400855"/>
                  <a:pt x="10667601" y="400855"/>
                </a:cubicBezTo>
                <a:cubicBezTo>
                  <a:pt x="10667601" y="409035"/>
                  <a:pt x="10667601" y="409035"/>
                  <a:pt x="10667601" y="409035"/>
                </a:cubicBezTo>
                <a:cubicBezTo>
                  <a:pt x="10683558" y="409035"/>
                  <a:pt x="10683558" y="409035"/>
                  <a:pt x="10683558" y="409035"/>
                </a:cubicBezTo>
                <a:cubicBezTo>
                  <a:pt x="10683558" y="449939"/>
                  <a:pt x="10683558" y="449939"/>
                  <a:pt x="10683558" y="449939"/>
                </a:cubicBezTo>
                <a:cubicBezTo>
                  <a:pt x="10683558" y="449939"/>
                  <a:pt x="10707494" y="449939"/>
                  <a:pt x="10707494" y="433577"/>
                </a:cubicBezTo>
                <a:cubicBezTo>
                  <a:pt x="10707494" y="425397"/>
                  <a:pt x="10707494" y="294505"/>
                  <a:pt x="10707494" y="294505"/>
                </a:cubicBezTo>
                <a:cubicBezTo>
                  <a:pt x="10723451" y="294505"/>
                  <a:pt x="10723451" y="294505"/>
                  <a:pt x="10723451" y="294505"/>
                </a:cubicBezTo>
                <a:cubicBezTo>
                  <a:pt x="10723451" y="253602"/>
                  <a:pt x="10723451" y="253602"/>
                  <a:pt x="10723451" y="253602"/>
                </a:cubicBezTo>
                <a:cubicBezTo>
                  <a:pt x="10731429" y="253602"/>
                  <a:pt x="10731429" y="253602"/>
                  <a:pt x="10731429" y="253602"/>
                </a:cubicBezTo>
                <a:cubicBezTo>
                  <a:pt x="10731429" y="32723"/>
                  <a:pt x="10731429" y="32723"/>
                  <a:pt x="10731429" y="32723"/>
                </a:cubicBezTo>
                <a:cubicBezTo>
                  <a:pt x="10771322" y="32723"/>
                  <a:pt x="10771322" y="32723"/>
                  <a:pt x="10771322" y="32723"/>
                </a:cubicBezTo>
                <a:cubicBezTo>
                  <a:pt x="10771322" y="0"/>
                  <a:pt x="10771322" y="0"/>
                  <a:pt x="10771322" y="0"/>
                </a:cubicBezTo>
                <a:cubicBezTo>
                  <a:pt x="10883022" y="0"/>
                  <a:pt x="10883022" y="0"/>
                  <a:pt x="10883022" y="0"/>
                </a:cubicBezTo>
                <a:cubicBezTo>
                  <a:pt x="10883022" y="40904"/>
                  <a:pt x="10883022" y="40904"/>
                  <a:pt x="10883022" y="40904"/>
                </a:cubicBezTo>
                <a:cubicBezTo>
                  <a:pt x="10930893" y="40904"/>
                  <a:pt x="10930893" y="40904"/>
                  <a:pt x="10930893" y="40904"/>
                </a:cubicBezTo>
                <a:cubicBezTo>
                  <a:pt x="10930893" y="319048"/>
                  <a:pt x="10930893" y="319048"/>
                  <a:pt x="10930893" y="319048"/>
                </a:cubicBezTo>
                <a:cubicBezTo>
                  <a:pt x="10938872" y="319048"/>
                  <a:pt x="10938872" y="319048"/>
                  <a:pt x="10938872" y="319048"/>
                </a:cubicBezTo>
                <a:cubicBezTo>
                  <a:pt x="10938872" y="310867"/>
                  <a:pt x="10938872" y="310867"/>
                  <a:pt x="10938872" y="310867"/>
                </a:cubicBezTo>
                <a:cubicBezTo>
                  <a:pt x="10954829" y="310867"/>
                  <a:pt x="10954829" y="310867"/>
                  <a:pt x="10954829" y="310867"/>
                </a:cubicBezTo>
                <a:cubicBezTo>
                  <a:pt x="10954829" y="278144"/>
                  <a:pt x="10954829" y="278144"/>
                  <a:pt x="10954829" y="278144"/>
                </a:cubicBezTo>
                <a:cubicBezTo>
                  <a:pt x="11034615" y="278144"/>
                  <a:pt x="11034615" y="278144"/>
                  <a:pt x="11034615" y="278144"/>
                </a:cubicBezTo>
                <a:cubicBezTo>
                  <a:pt x="11034615" y="310867"/>
                  <a:pt x="11034615" y="310867"/>
                  <a:pt x="11034615" y="310867"/>
                </a:cubicBezTo>
                <a:cubicBezTo>
                  <a:pt x="11050572" y="310867"/>
                  <a:pt x="11050572" y="310867"/>
                  <a:pt x="11050572" y="310867"/>
                </a:cubicBezTo>
                <a:cubicBezTo>
                  <a:pt x="11050572" y="335409"/>
                  <a:pt x="11050572" y="335409"/>
                  <a:pt x="11050572" y="335409"/>
                </a:cubicBezTo>
                <a:cubicBezTo>
                  <a:pt x="11058550" y="335409"/>
                  <a:pt x="11058550" y="335409"/>
                  <a:pt x="11058550" y="335409"/>
                </a:cubicBezTo>
                <a:cubicBezTo>
                  <a:pt x="11058550" y="319048"/>
                  <a:pt x="11058550" y="319048"/>
                  <a:pt x="11058550" y="319048"/>
                </a:cubicBezTo>
                <a:cubicBezTo>
                  <a:pt x="11090464" y="319048"/>
                  <a:pt x="11090464" y="319048"/>
                  <a:pt x="11090464" y="319048"/>
                </a:cubicBezTo>
                <a:cubicBezTo>
                  <a:pt x="11090464" y="212698"/>
                  <a:pt x="11090464" y="212698"/>
                  <a:pt x="11090464" y="212698"/>
                </a:cubicBezTo>
                <a:cubicBezTo>
                  <a:pt x="11114400" y="212698"/>
                  <a:pt x="11114400" y="212698"/>
                  <a:pt x="11114400" y="212698"/>
                </a:cubicBezTo>
                <a:cubicBezTo>
                  <a:pt x="11114400" y="212698"/>
                  <a:pt x="11122379" y="204518"/>
                  <a:pt x="11130357" y="204518"/>
                </a:cubicBezTo>
                <a:cubicBezTo>
                  <a:pt x="11138336" y="204518"/>
                  <a:pt x="11146314" y="196337"/>
                  <a:pt x="11146314" y="196337"/>
                </a:cubicBezTo>
                <a:cubicBezTo>
                  <a:pt x="11146314" y="139072"/>
                  <a:pt x="11146314" y="139072"/>
                  <a:pt x="11146314" y="139072"/>
                </a:cubicBezTo>
                <a:cubicBezTo>
                  <a:pt x="11154293" y="147253"/>
                  <a:pt x="11154293" y="147253"/>
                  <a:pt x="11154293" y="147253"/>
                </a:cubicBezTo>
                <a:cubicBezTo>
                  <a:pt x="11154293" y="171795"/>
                  <a:pt x="11154293" y="171795"/>
                  <a:pt x="11154293" y="171795"/>
                </a:cubicBezTo>
                <a:cubicBezTo>
                  <a:pt x="11162271" y="171795"/>
                  <a:pt x="11162271" y="171795"/>
                  <a:pt x="11162271" y="171795"/>
                </a:cubicBezTo>
                <a:cubicBezTo>
                  <a:pt x="11162271" y="204518"/>
                  <a:pt x="11162271" y="204518"/>
                  <a:pt x="11162271" y="204518"/>
                </a:cubicBezTo>
                <a:cubicBezTo>
                  <a:pt x="11186207" y="204518"/>
                  <a:pt x="11186207" y="204518"/>
                  <a:pt x="11186207" y="204518"/>
                </a:cubicBezTo>
                <a:cubicBezTo>
                  <a:pt x="11186207" y="212698"/>
                  <a:pt x="11186207" y="212698"/>
                  <a:pt x="11186207" y="212698"/>
                </a:cubicBezTo>
                <a:cubicBezTo>
                  <a:pt x="11210143" y="212698"/>
                  <a:pt x="11210143" y="212698"/>
                  <a:pt x="11210143" y="212698"/>
                </a:cubicBezTo>
                <a:cubicBezTo>
                  <a:pt x="11210143" y="229060"/>
                  <a:pt x="11210143" y="229060"/>
                  <a:pt x="11210143" y="229060"/>
                </a:cubicBezTo>
                <a:cubicBezTo>
                  <a:pt x="11250035" y="229060"/>
                  <a:pt x="11250035" y="229060"/>
                  <a:pt x="11250035" y="229060"/>
                </a:cubicBezTo>
                <a:cubicBezTo>
                  <a:pt x="11250035" y="237241"/>
                  <a:pt x="11250035" y="237241"/>
                  <a:pt x="11250035" y="237241"/>
                </a:cubicBezTo>
                <a:cubicBezTo>
                  <a:pt x="11305885" y="237241"/>
                  <a:pt x="11305885" y="237241"/>
                  <a:pt x="11305885" y="237241"/>
                </a:cubicBezTo>
                <a:cubicBezTo>
                  <a:pt x="11305885" y="253602"/>
                  <a:pt x="11305885" y="253602"/>
                  <a:pt x="11305885" y="253602"/>
                </a:cubicBezTo>
                <a:cubicBezTo>
                  <a:pt x="11321843" y="253602"/>
                  <a:pt x="11321843" y="253602"/>
                  <a:pt x="11321843" y="253602"/>
                </a:cubicBezTo>
                <a:cubicBezTo>
                  <a:pt x="11321843" y="253602"/>
                  <a:pt x="11305885" y="220879"/>
                  <a:pt x="11321843" y="220879"/>
                </a:cubicBezTo>
                <a:cubicBezTo>
                  <a:pt x="11329821" y="220879"/>
                  <a:pt x="11329821" y="220879"/>
                  <a:pt x="11329821" y="220879"/>
                </a:cubicBezTo>
                <a:cubicBezTo>
                  <a:pt x="11345778" y="229060"/>
                  <a:pt x="11345778" y="229060"/>
                  <a:pt x="11345778" y="229060"/>
                </a:cubicBezTo>
                <a:cubicBezTo>
                  <a:pt x="11457478" y="229060"/>
                  <a:pt x="11457478" y="229060"/>
                  <a:pt x="11457478" y="229060"/>
                </a:cubicBezTo>
                <a:cubicBezTo>
                  <a:pt x="11457478" y="245421"/>
                  <a:pt x="11457478" y="245421"/>
                  <a:pt x="11457478" y="245421"/>
                </a:cubicBezTo>
                <a:cubicBezTo>
                  <a:pt x="11465457" y="245421"/>
                  <a:pt x="11465457" y="245421"/>
                  <a:pt x="11465457" y="245421"/>
                </a:cubicBezTo>
                <a:cubicBezTo>
                  <a:pt x="11465457" y="253602"/>
                  <a:pt x="11465457" y="253602"/>
                  <a:pt x="11465457" y="253602"/>
                </a:cubicBezTo>
                <a:cubicBezTo>
                  <a:pt x="11505349" y="253602"/>
                  <a:pt x="11505349" y="253602"/>
                  <a:pt x="11505349" y="253602"/>
                </a:cubicBezTo>
                <a:cubicBezTo>
                  <a:pt x="11505349" y="237241"/>
                  <a:pt x="11505349" y="237241"/>
                  <a:pt x="11505349" y="237241"/>
                </a:cubicBezTo>
                <a:cubicBezTo>
                  <a:pt x="11513328" y="237241"/>
                  <a:pt x="11513328" y="237241"/>
                  <a:pt x="11513328" y="237241"/>
                </a:cubicBezTo>
                <a:cubicBezTo>
                  <a:pt x="11513328" y="253602"/>
                  <a:pt x="11513328" y="253602"/>
                  <a:pt x="11513328" y="253602"/>
                </a:cubicBezTo>
                <a:cubicBezTo>
                  <a:pt x="11545242" y="253602"/>
                  <a:pt x="11545242" y="253602"/>
                  <a:pt x="11545242" y="253602"/>
                </a:cubicBezTo>
                <a:cubicBezTo>
                  <a:pt x="11545242" y="261783"/>
                  <a:pt x="11545242" y="261783"/>
                  <a:pt x="11545242" y="261783"/>
                </a:cubicBezTo>
                <a:cubicBezTo>
                  <a:pt x="11585135" y="261783"/>
                  <a:pt x="11585135" y="261783"/>
                  <a:pt x="11585135" y="261783"/>
                </a:cubicBezTo>
                <a:cubicBezTo>
                  <a:pt x="11585135" y="212698"/>
                  <a:pt x="11585135" y="212698"/>
                  <a:pt x="11585135" y="212698"/>
                </a:cubicBezTo>
                <a:cubicBezTo>
                  <a:pt x="11585135" y="204518"/>
                  <a:pt x="11585135" y="204518"/>
                  <a:pt x="11585135" y="204518"/>
                </a:cubicBezTo>
                <a:cubicBezTo>
                  <a:pt x="11712792" y="204518"/>
                  <a:pt x="11712792" y="204518"/>
                  <a:pt x="11712792" y="204518"/>
                </a:cubicBezTo>
                <a:cubicBezTo>
                  <a:pt x="11712792" y="196337"/>
                  <a:pt x="11712792" y="196337"/>
                  <a:pt x="11712792" y="196337"/>
                </a:cubicBezTo>
                <a:cubicBezTo>
                  <a:pt x="11728749" y="196337"/>
                  <a:pt x="11728749" y="196337"/>
                  <a:pt x="11728749" y="196337"/>
                </a:cubicBezTo>
                <a:cubicBezTo>
                  <a:pt x="11728749" y="196337"/>
                  <a:pt x="11728749" y="179976"/>
                  <a:pt x="11736728" y="179976"/>
                </a:cubicBezTo>
                <a:cubicBezTo>
                  <a:pt x="11744706" y="179976"/>
                  <a:pt x="11760663" y="196337"/>
                  <a:pt x="11760663" y="196337"/>
                </a:cubicBezTo>
                <a:cubicBezTo>
                  <a:pt x="11848427" y="196337"/>
                  <a:pt x="11848427" y="196337"/>
                  <a:pt x="11848427" y="196337"/>
                </a:cubicBezTo>
                <a:cubicBezTo>
                  <a:pt x="11848427" y="261783"/>
                  <a:pt x="11848427" y="261783"/>
                  <a:pt x="11848427" y="261783"/>
                </a:cubicBezTo>
                <a:cubicBezTo>
                  <a:pt x="11896299" y="261783"/>
                  <a:pt x="11896299" y="261783"/>
                  <a:pt x="11896299" y="261783"/>
                </a:cubicBezTo>
                <a:cubicBezTo>
                  <a:pt x="11896299" y="269963"/>
                  <a:pt x="11896299" y="269963"/>
                  <a:pt x="11896299" y="269963"/>
                </a:cubicBezTo>
                <a:cubicBezTo>
                  <a:pt x="11912256" y="269963"/>
                  <a:pt x="11912256" y="269963"/>
                  <a:pt x="11912256" y="269963"/>
                </a:cubicBezTo>
                <a:cubicBezTo>
                  <a:pt x="11912256" y="212698"/>
                  <a:pt x="11912256" y="212698"/>
                  <a:pt x="11912256" y="212698"/>
                </a:cubicBezTo>
                <a:cubicBezTo>
                  <a:pt x="11936191" y="212698"/>
                  <a:pt x="11936191" y="212698"/>
                  <a:pt x="11936191" y="212698"/>
                </a:cubicBezTo>
                <a:cubicBezTo>
                  <a:pt x="11936191" y="155434"/>
                  <a:pt x="11936191" y="155434"/>
                  <a:pt x="11936191" y="155434"/>
                </a:cubicBezTo>
                <a:cubicBezTo>
                  <a:pt x="11936191" y="155434"/>
                  <a:pt x="11944170" y="147253"/>
                  <a:pt x="11944170" y="147253"/>
                </a:cubicBezTo>
                <a:cubicBezTo>
                  <a:pt x="11936191" y="139072"/>
                  <a:pt x="11928213" y="130891"/>
                  <a:pt x="11928213" y="130891"/>
                </a:cubicBezTo>
                <a:cubicBezTo>
                  <a:pt x="11928213" y="122711"/>
                  <a:pt x="11928213" y="122711"/>
                  <a:pt x="11928213" y="122711"/>
                </a:cubicBezTo>
                <a:cubicBezTo>
                  <a:pt x="11936191" y="122711"/>
                  <a:pt x="11936191" y="122711"/>
                  <a:pt x="11936191" y="122711"/>
                </a:cubicBezTo>
                <a:cubicBezTo>
                  <a:pt x="11936191" y="106349"/>
                  <a:pt x="11936191" y="106349"/>
                  <a:pt x="11936191" y="106349"/>
                </a:cubicBezTo>
                <a:cubicBezTo>
                  <a:pt x="11960127" y="106349"/>
                  <a:pt x="11960127" y="106349"/>
                  <a:pt x="11960127" y="106349"/>
                </a:cubicBezTo>
                <a:cubicBezTo>
                  <a:pt x="11960127" y="98169"/>
                  <a:pt x="11960127" y="98169"/>
                  <a:pt x="11960127" y="98169"/>
                </a:cubicBezTo>
                <a:cubicBezTo>
                  <a:pt x="11992041" y="98169"/>
                  <a:pt x="11992041" y="98169"/>
                  <a:pt x="11992041" y="98169"/>
                </a:cubicBezTo>
                <a:cubicBezTo>
                  <a:pt x="11992041" y="106349"/>
                  <a:pt x="11992041" y="106349"/>
                  <a:pt x="11992041" y="106349"/>
                </a:cubicBezTo>
                <a:cubicBezTo>
                  <a:pt x="12000020" y="106349"/>
                  <a:pt x="12000020" y="106349"/>
                  <a:pt x="12000020" y="106349"/>
                </a:cubicBezTo>
                <a:cubicBezTo>
                  <a:pt x="12000020" y="122711"/>
                  <a:pt x="12000020" y="122711"/>
                  <a:pt x="12000020" y="122711"/>
                </a:cubicBezTo>
                <a:cubicBezTo>
                  <a:pt x="12063849" y="122711"/>
                  <a:pt x="12063849" y="122711"/>
                  <a:pt x="12063849" y="122711"/>
                </a:cubicBezTo>
                <a:cubicBezTo>
                  <a:pt x="12063849" y="106349"/>
                  <a:pt x="12063849" y="106349"/>
                  <a:pt x="12063849" y="106349"/>
                </a:cubicBezTo>
                <a:cubicBezTo>
                  <a:pt x="12079806" y="106349"/>
                  <a:pt x="12079806" y="106349"/>
                  <a:pt x="12079806" y="106349"/>
                </a:cubicBezTo>
                <a:cubicBezTo>
                  <a:pt x="12079806" y="98169"/>
                  <a:pt x="12079806" y="98169"/>
                  <a:pt x="12079806" y="98169"/>
                </a:cubicBezTo>
                <a:cubicBezTo>
                  <a:pt x="12103741" y="98169"/>
                  <a:pt x="12103741" y="98169"/>
                  <a:pt x="12103741" y="98169"/>
                </a:cubicBezTo>
                <a:cubicBezTo>
                  <a:pt x="12111720" y="106349"/>
                  <a:pt x="12111720" y="106349"/>
                  <a:pt x="12111720" y="106349"/>
                </a:cubicBezTo>
                <a:cubicBezTo>
                  <a:pt x="12127677" y="106349"/>
                  <a:pt x="12127677" y="106349"/>
                  <a:pt x="12127677" y="106349"/>
                </a:cubicBezTo>
                <a:cubicBezTo>
                  <a:pt x="12127677" y="130891"/>
                  <a:pt x="12127677" y="130891"/>
                  <a:pt x="12127677" y="130891"/>
                </a:cubicBezTo>
                <a:cubicBezTo>
                  <a:pt x="12127677" y="130891"/>
                  <a:pt x="12127677" y="458119"/>
                  <a:pt x="12127677" y="654456"/>
                </a:cubicBezTo>
                <a:lnTo>
                  <a:pt x="9125276" y="654456"/>
                </a:lnTo>
                <a:lnTo>
                  <a:pt x="9111782" y="654456"/>
                </a:lnTo>
                <a:lnTo>
                  <a:pt x="6132996" y="654456"/>
                </a:lnTo>
                <a:lnTo>
                  <a:pt x="5981189" y="654456"/>
                </a:lnTo>
                <a:lnTo>
                  <a:pt x="3019269" y="654456"/>
                </a:lnTo>
                <a:lnTo>
                  <a:pt x="2985535" y="654456"/>
                </a:lnTo>
                <a:lnTo>
                  <a:pt x="0" y="654456"/>
                </a:lnTo>
                <a:cubicBezTo>
                  <a:pt x="0" y="458119"/>
                  <a:pt x="0" y="130891"/>
                  <a:pt x="0" y="130891"/>
                </a:cubicBezTo>
                <a:cubicBezTo>
                  <a:pt x="0" y="130891"/>
                  <a:pt x="7987" y="130891"/>
                  <a:pt x="7987" y="130891"/>
                </a:cubicBezTo>
                <a:cubicBezTo>
                  <a:pt x="7987" y="130891"/>
                  <a:pt x="7987" y="130891"/>
                  <a:pt x="7987" y="106349"/>
                </a:cubicBezTo>
                <a:cubicBezTo>
                  <a:pt x="7987" y="106349"/>
                  <a:pt x="7987" y="106349"/>
                  <a:pt x="15974" y="106349"/>
                </a:cubicBezTo>
                <a:cubicBezTo>
                  <a:pt x="15974" y="106349"/>
                  <a:pt x="15974" y="106349"/>
                  <a:pt x="23962" y="98169"/>
                </a:cubicBezTo>
                <a:cubicBezTo>
                  <a:pt x="23962" y="98169"/>
                  <a:pt x="23962" y="98169"/>
                  <a:pt x="55912" y="98169"/>
                </a:cubicBezTo>
                <a:cubicBezTo>
                  <a:pt x="55912" y="98169"/>
                  <a:pt x="55912" y="98169"/>
                  <a:pt x="55912" y="106349"/>
                </a:cubicBezTo>
                <a:cubicBezTo>
                  <a:pt x="55912" y="106349"/>
                  <a:pt x="55912" y="106349"/>
                  <a:pt x="63899" y="106349"/>
                </a:cubicBezTo>
                <a:cubicBezTo>
                  <a:pt x="63899" y="106349"/>
                  <a:pt x="63899" y="106349"/>
                  <a:pt x="63899" y="122711"/>
                </a:cubicBezTo>
                <a:cubicBezTo>
                  <a:pt x="63899" y="122711"/>
                  <a:pt x="63899" y="122711"/>
                  <a:pt x="127799" y="122711"/>
                </a:cubicBezTo>
                <a:cubicBezTo>
                  <a:pt x="127799" y="122711"/>
                  <a:pt x="127799" y="122711"/>
                  <a:pt x="127799" y="106349"/>
                </a:cubicBezTo>
                <a:cubicBezTo>
                  <a:pt x="127799" y="106349"/>
                  <a:pt x="127799" y="106349"/>
                  <a:pt x="135787" y="106349"/>
                </a:cubicBezTo>
                <a:cubicBezTo>
                  <a:pt x="135787" y="106349"/>
                  <a:pt x="135787" y="106349"/>
                  <a:pt x="135787" y="98169"/>
                </a:cubicBezTo>
                <a:cubicBezTo>
                  <a:pt x="135787" y="98169"/>
                  <a:pt x="135787" y="98169"/>
                  <a:pt x="167737" y="98169"/>
                </a:cubicBezTo>
                <a:cubicBezTo>
                  <a:pt x="167737" y="98169"/>
                  <a:pt x="167737" y="98169"/>
                  <a:pt x="167737" y="106349"/>
                </a:cubicBezTo>
                <a:cubicBezTo>
                  <a:pt x="167737" y="106349"/>
                  <a:pt x="167737" y="106349"/>
                  <a:pt x="191699" y="106349"/>
                </a:cubicBezTo>
                <a:cubicBezTo>
                  <a:pt x="191699" y="106349"/>
                  <a:pt x="191699" y="106349"/>
                  <a:pt x="191699" y="122711"/>
                </a:cubicBezTo>
                <a:cubicBezTo>
                  <a:pt x="191699" y="122711"/>
                  <a:pt x="191699" y="122711"/>
                  <a:pt x="199687" y="122711"/>
                </a:cubicBezTo>
                <a:cubicBezTo>
                  <a:pt x="199687" y="122711"/>
                  <a:pt x="199687" y="122711"/>
                  <a:pt x="199687" y="130891"/>
                </a:cubicBezTo>
                <a:cubicBezTo>
                  <a:pt x="199687" y="130891"/>
                  <a:pt x="191699" y="139072"/>
                  <a:pt x="191699" y="147253"/>
                </a:cubicBezTo>
                <a:cubicBezTo>
                  <a:pt x="183712" y="147253"/>
                  <a:pt x="199687" y="155434"/>
                  <a:pt x="199687" y="155434"/>
                </a:cubicBezTo>
                <a:cubicBezTo>
                  <a:pt x="199687" y="155434"/>
                  <a:pt x="199687" y="155434"/>
                  <a:pt x="199687" y="212698"/>
                </a:cubicBezTo>
                <a:cubicBezTo>
                  <a:pt x="199687" y="212698"/>
                  <a:pt x="199687" y="212698"/>
                  <a:pt x="223649" y="212698"/>
                </a:cubicBezTo>
                <a:cubicBezTo>
                  <a:pt x="223649" y="212698"/>
                  <a:pt x="223649" y="212698"/>
                  <a:pt x="223649" y="269963"/>
                </a:cubicBezTo>
                <a:cubicBezTo>
                  <a:pt x="223649" y="269963"/>
                  <a:pt x="223649" y="269963"/>
                  <a:pt x="231637" y="269963"/>
                </a:cubicBezTo>
                <a:cubicBezTo>
                  <a:pt x="231637" y="269963"/>
                  <a:pt x="231637" y="269963"/>
                  <a:pt x="231637" y="261783"/>
                </a:cubicBezTo>
                <a:cubicBezTo>
                  <a:pt x="231637" y="261783"/>
                  <a:pt x="231637" y="261783"/>
                  <a:pt x="279561" y="261783"/>
                </a:cubicBezTo>
                <a:cubicBezTo>
                  <a:pt x="279561" y="261783"/>
                  <a:pt x="279561" y="261783"/>
                  <a:pt x="279561" y="196337"/>
                </a:cubicBezTo>
                <a:cubicBezTo>
                  <a:pt x="279561" y="196337"/>
                  <a:pt x="279561" y="196337"/>
                  <a:pt x="375411" y="196337"/>
                </a:cubicBezTo>
                <a:cubicBezTo>
                  <a:pt x="375411" y="196337"/>
                  <a:pt x="383399" y="179976"/>
                  <a:pt x="391386" y="179976"/>
                </a:cubicBezTo>
                <a:cubicBezTo>
                  <a:pt x="399374" y="179976"/>
                  <a:pt x="399374" y="196337"/>
                  <a:pt x="399374" y="196337"/>
                </a:cubicBezTo>
                <a:cubicBezTo>
                  <a:pt x="399374" y="196337"/>
                  <a:pt x="399374" y="196337"/>
                  <a:pt x="415349" y="196337"/>
                </a:cubicBezTo>
                <a:cubicBezTo>
                  <a:pt x="415349" y="196337"/>
                  <a:pt x="415349" y="196337"/>
                  <a:pt x="415349" y="204518"/>
                </a:cubicBezTo>
                <a:cubicBezTo>
                  <a:pt x="415349" y="204518"/>
                  <a:pt x="415349" y="204518"/>
                  <a:pt x="543149" y="204518"/>
                </a:cubicBezTo>
                <a:cubicBezTo>
                  <a:pt x="543149" y="204518"/>
                  <a:pt x="543149" y="204518"/>
                  <a:pt x="543149" y="212698"/>
                </a:cubicBezTo>
                <a:cubicBezTo>
                  <a:pt x="543149" y="212698"/>
                  <a:pt x="543149" y="212698"/>
                  <a:pt x="543149" y="261783"/>
                </a:cubicBezTo>
                <a:cubicBezTo>
                  <a:pt x="543149" y="261783"/>
                  <a:pt x="543149" y="261783"/>
                  <a:pt x="583086" y="261783"/>
                </a:cubicBezTo>
                <a:cubicBezTo>
                  <a:pt x="583086" y="261783"/>
                  <a:pt x="583086" y="261783"/>
                  <a:pt x="583086" y="253602"/>
                </a:cubicBezTo>
                <a:cubicBezTo>
                  <a:pt x="583086" y="253602"/>
                  <a:pt x="583086" y="253602"/>
                  <a:pt x="615036" y="253602"/>
                </a:cubicBezTo>
                <a:cubicBezTo>
                  <a:pt x="615036" y="253602"/>
                  <a:pt x="615036" y="253602"/>
                  <a:pt x="615036" y="237241"/>
                </a:cubicBezTo>
                <a:cubicBezTo>
                  <a:pt x="615036" y="237241"/>
                  <a:pt x="615036" y="237241"/>
                  <a:pt x="623023" y="237241"/>
                </a:cubicBezTo>
                <a:cubicBezTo>
                  <a:pt x="623023" y="237241"/>
                  <a:pt x="623023" y="237241"/>
                  <a:pt x="623023" y="253602"/>
                </a:cubicBezTo>
                <a:cubicBezTo>
                  <a:pt x="623023" y="253602"/>
                  <a:pt x="623023" y="253602"/>
                  <a:pt x="662961" y="253602"/>
                </a:cubicBezTo>
                <a:cubicBezTo>
                  <a:pt x="662961" y="253602"/>
                  <a:pt x="662961" y="253602"/>
                  <a:pt x="662961" y="245421"/>
                </a:cubicBezTo>
                <a:cubicBezTo>
                  <a:pt x="662961" y="245421"/>
                  <a:pt x="662961" y="245421"/>
                  <a:pt x="670948" y="245421"/>
                </a:cubicBezTo>
                <a:cubicBezTo>
                  <a:pt x="670948" y="245421"/>
                  <a:pt x="670948" y="245421"/>
                  <a:pt x="670948" y="229060"/>
                </a:cubicBezTo>
                <a:cubicBezTo>
                  <a:pt x="670948" y="229060"/>
                  <a:pt x="670948" y="229060"/>
                  <a:pt x="790760" y="229060"/>
                </a:cubicBezTo>
                <a:cubicBezTo>
                  <a:pt x="790760" y="229060"/>
                  <a:pt x="790760" y="229060"/>
                  <a:pt x="798748" y="220879"/>
                </a:cubicBezTo>
                <a:cubicBezTo>
                  <a:pt x="798748" y="220879"/>
                  <a:pt x="798748" y="220879"/>
                  <a:pt x="814723" y="220879"/>
                </a:cubicBezTo>
                <a:cubicBezTo>
                  <a:pt x="822710" y="220879"/>
                  <a:pt x="814723" y="253602"/>
                  <a:pt x="814723" y="253602"/>
                </a:cubicBezTo>
                <a:cubicBezTo>
                  <a:pt x="814723" y="253602"/>
                  <a:pt x="814723" y="253602"/>
                  <a:pt x="822710" y="253602"/>
                </a:cubicBezTo>
                <a:cubicBezTo>
                  <a:pt x="822710" y="253602"/>
                  <a:pt x="822710" y="253602"/>
                  <a:pt x="822710" y="237241"/>
                </a:cubicBezTo>
                <a:cubicBezTo>
                  <a:pt x="822710" y="237241"/>
                  <a:pt x="822710" y="237241"/>
                  <a:pt x="878623" y="237241"/>
                </a:cubicBezTo>
                <a:cubicBezTo>
                  <a:pt x="878623" y="237241"/>
                  <a:pt x="878623" y="237241"/>
                  <a:pt x="878623" y="229060"/>
                </a:cubicBezTo>
                <a:cubicBezTo>
                  <a:pt x="878623" y="229060"/>
                  <a:pt x="878623" y="229060"/>
                  <a:pt x="926548" y="229060"/>
                </a:cubicBezTo>
                <a:cubicBezTo>
                  <a:pt x="926548" y="229060"/>
                  <a:pt x="926548" y="229060"/>
                  <a:pt x="926548" y="212698"/>
                </a:cubicBezTo>
                <a:cubicBezTo>
                  <a:pt x="926548" y="212698"/>
                  <a:pt x="926548" y="212698"/>
                  <a:pt x="950510" y="212698"/>
                </a:cubicBezTo>
                <a:cubicBezTo>
                  <a:pt x="950510" y="212698"/>
                  <a:pt x="950510" y="212698"/>
                  <a:pt x="950510" y="204518"/>
                </a:cubicBezTo>
                <a:cubicBezTo>
                  <a:pt x="950510" y="204518"/>
                  <a:pt x="950510" y="204518"/>
                  <a:pt x="974473" y="204518"/>
                </a:cubicBezTo>
                <a:cubicBezTo>
                  <a:pt x="974473" y="204518"/>
                  <a:pt x="974473" y="204518"/>
                  <a:pt x="974473" y="171795"/>
                </a:cubicBezTo>
                <a:cubicBezTo>
                  <a:pt x="974473" y="171795"/>
                  <a:pt x="974473" y="171795"/>
                  <a:pt x="974473" y="147253"/>
                </a:cubicBezTo>
                <a:cubicBezTo>
                  <a:pt x="974473" y="147253"/>
                  <a:pt x="974473" y="147253"/>
                  <a:pt x="990448" y="139072"/>
                </a:cubicBezTo>
                <a:cubicBezTo>
                  <a:pt x="990448" y="139072"/>
                  <a:pt x="990448" y="139072"/>
                  <a:pt x="990448" y="196337"/>
                </a:cubicBezTo>
                <a:cubicBezTo>
                  <a:pt x="990448" y="196337"/>
                  <a:pt x="990448" y="204518"/>
                  <a:pt x="1006423" y="204518"/>
                </a:cubicBezTo>
                <a:cubicBezTo>
                  <a:pt x="1014410" y="204518"/>
                  <a:pt x="1014410" y="212698"/>
                  <a:pt x="1014410" y="212698"/>
                </a:cubicBezTo>
                <a:cubicBezTo>
                  <a:pt x="1014410" y="212698"/>
                  <a:pt x="1014410" y="212698"/>
                  <a:pt x="1038373" y="212698"/>
                </a:cubicBezTo>
                <a:cubicBezTo>
                  <a:pt x="1038373" y="212698"/>
                  <a:pt x="1038373" y="212698"/>
                  <a:pt x="1038373" y="319048"/>
                </a:cubicBezTo>
                <a:cubicBezTo>
                  <a:pt x="1038373" y="319048"/>
                  <a:pt x="1038373" y="319048"/>
                  <a:pt x="1070323" y="319048"/>
                </a:cubicBezTo>
                <a:cubicBezTo>
                  <a:pt x="1070323" y="319048"/>
                  <a:pt x="1070323" y="319048"/>
                  <a:pt x="1070323" y="335409"/>
                </a:cubicBezTo>
                <a:cubicBezTo>
                  <a:pt x="1070323" y="335409"/>
                  <a:pt x="1070323" y="335409"/>
                  <a:pt x="1078310" y="335409"/>
                </a:cubicBezTo>
                <a:cubicBezTo>
                  <a:pt x="1078310" y="335409"/>
                  <a:pt x="1078310" y="335409"/>
                  <a:pt x="1078310" y="310867"/>
                </a:cubicBezTo>
                <a:cubicBezTo>
                  <a:pt x="1078310" y="310867"/>
                  <a:pt x="1078310" y="310867"/>
                  <a:pt x="1094285" y="310867"/>
                </a:cubicBezTo>
                <a:cubicBezTo>
                  <a:pt x="1094285" y="310867"/>
                  <a:pt x="1094285" y="310867"/>
                  <a:pt x="1094285" y="278144"/>
                </a:cubicBezTo>
                <a:cubicBezTo>
                  <a:pt x="1094285" y="278144"/>
                  <a:pt x="1094285" y="278144"/>
                  <a:pt x="1182147" y="278144"/>
                </a:cubicBezTo>
                <a:cubicBezTo>
                  <a:pt x="1182147" y="278144"/>
                  <a:pt x="1182147" y="278144"/>
                  <a:pt x="1182147" y="310867"/>
                </a:cubicBezTo>
                <a:cubicBezTo>
                  <a:pt x="1182147" y="310867"/>
                  <a:pt x="1182147" y="310867"/>
                  <a:pt x="1190135" y="310867"/>
                </a:cubicBezTo>
                <a:cubicBezTo>
                  <a:pt x="1190135" y="310867"/>
                  <a:pt x="1190135" y="310867"/>
                  <a:pt x="1190135" y="319048"/>
                </a:cubicBezTo>
                <a:cubicBezTo>
                  <a:pt x="1190135" y="319048"/>
                  <a:pt x="1190135" y="319048"/>
                  <a:pt x="1206110" y="319048"/>
                </a:cubicBezTo>
                <a:cubicBezTo>
                  <a:pt x="1206110" y="319048"/>
                  <a:pt x="1206110" y="319048"/>
                  <a:pt x="1206110" y="40904"/>
                </a:cubicBezTo>
                <a:cubicBezTo>
                  <a:pt x="1206110" y="40904"/>
                  <a:pt x="1206110" y="40904"/>
                  <a:pt x="1246047" y="40904"/>
                </a:cubicBezTo>
                <a:cubicBezTo>
                  <a:pt x="1246047" y="40904"/>
                  <a:pt x="1246047" y="40904"/>
                  <a:pt x="1246047" y="0"/>
                </a:cubicBezTo>
                <a:close/>
              </a:path>
            </a:pathLst>
          </a:custGeom>
          <a:solidFill>
            <a:schemeClr val="bg1"/>
          </a:solidFill>
          <a:ln>
            <a:noFill/>
          </a:ln>
        </p:spPr>
        <p:txBody>
          <a:bodyPr vert="horz" wrap="square" lIns="91440" tIns="45720" rIns="91440" bIns="45720" numCol="1" anchor="t" anchorCtr="0" compatLnSpc="1">
            <a:noAutofit/>
          </a:bodyPr>
          <a:lstStyle/>
          <a:p>
            <a:endParaRPr lang="zh-CN" altLang="en-US">
              <a:cs typeface="+mn-ea"/>
              <a:sym typeface="+mn-lt"/>
            </a:endParaRPr>
          </a:p>
        </p:txBody>
      </p:sp>
      <p:grpSp>
        <p:nvGrpSpPr>
          <p:cNvPr id="25" name="Group 14"/>
          <p:cNvGrpSpPr/>
          <p:nvPr/>
        </p:nvGrpSpPr>
        <p:grpSpPr bwMode="auto">
          <a:xfrm>
            <a:off x="1647347" y="2378044"/>
            <a:ext cx="7831137" cy="3548063"/>
            <a:chOff x="642786" y="1377922"/>
            <a:chExt cx="7830269" cy="4730332"/>
          </a:xfrm>
        </p:grpSpPr>
        <p:sp>
          <p:nvSpPr>
            <p:cNvPr id="26" name="AutoShape 30"/>
            <p:cNvSpPr>
              <a:spLocks noChangeArrowheads="1"/>
            </p:cNvSpPr>
            <p:nvPr/>
          </p:nvSpPr>
          <p:spPr bwMode="auto">
            <a:xfrm>
              <a:off x="2635421" y="1377922"/>
              <a:ext cx="1847807" cy="1727171"/>
            </a:xfrm>
            <a:prstGeom prst="roundRect">
              <a:avLst>
                <a:gd name="adj" fmla="val 6583"/>
              </a:avLst>
            </a:prstGeom>
            <a:solidFill>
              <a:srgbClr val="FFC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gn="ctr" eaLnBrk="1" hangingPunct="1"/>
              <a:r>
                <a:rPr lang="zh-CN" altLang="en-GB" sz="1600" b="1" dirty="0" smtClean="0">
                  <a:solidFill>
                    <a:schemeClr val="bg1"/>
                  </a:solidFill>
                  <a:latin typeface="微软雅黑" panose="020B0503020204020204" pitchFamily="34" charset="-122"/>
                  <a:ea typeface="微软雅黑" panose="020B0503020204020204" pitchFamily="34" charset="-122"/>
                </a:rPr>
                <a:t>应急</a:t>
              </a:r>
              <a:r>
                <a:rPr lang="zh-CN" altLang="en-US" sz="1600" b="1" dirty="0" smtClean="0">
                  <a:solidFill>
                    <a:schemeClr val="bg1"/>
                  </a:solidFill>
                  <a:latin typeface="微软雅黑" panose="020B0503020204020204" pitchFamily="34" charset="-122"/>
                  <a:ea typeface="微软雅黑" panose="020B0503020204020204" pitchFamily="34" charset="-122"/>
                </a:rPr>
                <a:t>处置</a:t>
              </a:r>
              <a:endParaRPr lang="zh-CN" altLang="en-GB" sz="1600" b="1" dirty="0">
                <a:solidFill>
                  <a:schemeClr val="bg1"/>
                </a:solidFill>
                <a:latin typeface="微软雅黑" panose="020B0503020204020204" pitchFamily="34" charset="-122"/>
                <a:ea typeface="微软雅黑" panose="020B0503020204020204" pitchFamily="34" charset="-122"/>
              </a:endParaRPr>
            </a:p>
          </p:txBody>
        </p:sp>
        <p:sp>
          <p:nvSpPr>
            <p:cNvPr id="27" name="AutoShape 30"/>
            <p:cNvSpPr>
              <a:spLocks noChangeArrowheads="1"/>
            </p:cNvSpPr>
            <p:nvPr/>
          </p:nvSpPr>
          <p:spPr bwMode="auto">
            <a:xfrm>
              <a:off x="642787" y="1377923"/>
              <a:ext cx="1847807" cy="1727171"/>
            </a:xfrm>
            <a:prstGeom prst="roundRect">
              <a:avLst>
                <a:gd name="adj" fmla="val 6583"/>
              </a:avLst>
            </a:prstGeom>
            <a:solidFill>
              <a:schemeClr val="hlink"/>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gn="ctr" eaLnBrk="1" hangingPunct="1"/>
              <a:r>
                <a:rPr lang="zh-CN" altLang="en-GB" sz="1600" b="1" dirty="0" smtClean="0">
                  <a:solidFill>
                    <a:schemeClr val="bg1"/>
                  </a:solidFill>
                  <a:latin typeface="微软雅黑" panose="020B0503020204020204" pitchFamily="34" charset="-122"/>
                  <a:ea typeface="微软雅黑" panose="020B0503020204020204" pitchFamily="34" charset="-122"/>
                </a:rPr>
                <a:t>维</a:t>
              </a:r>
              <a:r>
                <a:rPr lang="zh-CN" altLang="en-US" sz="1600" b="1" dirty="0" smtClean="0">
                  <a:solidFill>
                    <a:schemeClr val="bg1"/>
                  </a:solidFill>
                  <a:latin typeface="微软雅黑" panose="020B0503020204020204" pitchFamily="34" charset="-122"/>
                  <a:ea typeface="微软雅黑" panose="020B0503020204020204" pitchFamily="34" charset="-122"/>
                </a:rPr>
                <a:t>护</a:t>
              </a:r>
              <a:r>
                <a:rPr lang="zh-CN" altLang="en-GB" sz="1600" b="1" dirty="0" smtClean="0">
                  <a:solidFill>
                    <a:schemeClr val="bg1"/>
                  </a:solidFill>
                  <a:latin typeface="微软雅黑" panose="020B0503020204020204" pitchFamily="34" charset="-122"/>
                  <a:ea typeface="微软雅黑" panose="020B0503020204020204" pitchFamily="34" charset="-122"/>
                </a:rPr>
                <a:t>管理</a:t>
              </a:r>
              <a:endParaRPr lang="zh-CN" altLang="en-GB" sz="1600" b="1" dirty="0">
                <a:solidFill>
                  <a:schemeClr val="bg1"/>
                </a:solidFill>
                <a:latin typeface="微软雅黑" panose="020B0503020204020204" pitchFamily="34" charset="-122"/>
                <a:ea typeface="微软雅黑" panose="020B0503020204020204" pitchFamily="34" charset="-122"/>
              </a:endParaRPr>
            </a:p>
          </p:txBody>
        </p:sp>
        <p:grpSp>
          <p:nvGrpSpPr>
            <p:cNvPr id="28" name="Group 20"/>
            <p:cNvGrpSpPr>
              <a:grpSpLocks noChangeAspect="1"/>
            </p:cNvGrpSpPr>
            <p:nvPr/>
          </p:nvGrpSpPr>
          <p:grpSpPr bwMode="auto">
            <a:xfrm>
              <a:off x="1056930" y="2241508"/>
              <a:ext cx="920750" cy="623888"/>
              <a:chOff x="857" y="2130"/>
              <a:chExt cx="580" cy="393"/>
            </a:xfrm>
          </p:grpSpPr>
          <p:sp>
            <p:nvSpPr>
              <p:cNvPr id="44" name="AutoShape 19"/>
              <p:cNvSpPr>
                <a:spLocks noChangeAspect="1" noChangeArrowheads="1" noTextEdit="1"/>
              </p:cNvSpPr>
              <p:nvPr/>
            </p:nvSpPr>
            <p:spPr bwMode="auto">
              <a:xfrm>
                <a:off x="857" y="2130"/>
                <a:ext cx="580"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 name="Freeform 21"/>
              <p:cNvSpPr/>
              <p:nvPr/>
            </p:nvSpPr>
            <p:spPr bwMode="auto">
              <a:xfrm>
                <a:off x="916" y="2221"/>
                <a:ext cx="512" cy="284"/>
              </a:xfrm>
              <a:custGeom>
                <a:avLst/>
                <a:gdLst>
                  <a:gd name="T0" fmla="*/ 0 w 1374"/>
                  <a:gd name="T1" fmla="*/ 0 h 864"/>
                  <a:gd name="T2" fmla="*/ 0 w 1374"/>
                  <a:gd name="T3" fmla="*/ 0 h 864"/>
                  <a:gd name="T4" fmla="*/ 0 w 1374"/>
                  <a:gd name="T5" fmla="*/ 0 h 864"/>
                  <a:gd name="T6" fmla="*/ 0 w 1374"/>
                  <a:gd name="T7" fmla="*/ 0 h 864"/>
                  <a:gd name="T8" fmla="*/ 0 w 1374"/>
                  <a:gd name="T9" fmla="*/ 0 h 864"/>
                  <a:gd name="T10" fmla="*/ 0 w 1374"/>
                  <a:gd name="T11" fmla="*/ 0 h 864"/>
                  <a:gd name="T12" fmla="*/ 0 w 1374"/>
                  <a:gd name="T13" fmla="*/ 0 h 864"/>
                  <a:gd name="T14" fmla="*/ 0 w 1374"/>
                  <a:gd name="T15" fmla="*/ 0 h 864"/>
                  <a:gd name="T16" fmla="*/ 0 w 1374"/>
                  <a:gd name="T17" fmla="*/ 0 h 864"/>
                  <a:gd name="T18" fmla="*/ 0 w 1374"/>
                  <a:gd name="T19" fmla="*/ 0 h 864"/>
                  <a:gd name="T20" fmla="*/ 0 w 1374"/>
                  <a:gd name="T21" fmla="*/ 0 h 864"/>
                  <a:gd name="T22" fmla="*/ 0 w 1374"/>
                  <a:gd name="T23" fmla="*/ 0 h 864"/>
                  <a:gd name="T24" fmla="*/ 0 w 1374"/>
                  <a:gd name="T25" fmla="*/ 0 h 864"/>
                  <a:gd name="T26" fmla="*/ 0 w 1374"/>
                  <a:gd name="T27" fmla="*/ 0 h 864"/>
                  <a:gd name="T28" fmla="*/ 0 w 1374"/>
                  <a:gd name="T29" fmla="*/ 0 h 864"/>
                  <a:gd name="T30" fmla="*/ 0 w 1374"/>
                  <a:gd name="T31" fmla="*/ 0 h 864"/>
                  <a:gd name="T32" fmla="*/ 0 w 1374"/>
                  <a:gd name="T33" fmla="*/ 0 h 864"/>
                  <a:gd name="T34" fmla="*/ 0 w 1374"/>
                  <a:gd name="T35" fmla="*/ 0 h 864"/>
                  <a:gd name="T36" fmla="*/ 0 w 1374"/>
                  <a:gd name="T37" fmla="*/ 0 h 864"/>
                  <a:gd name="T38" fmla="*/ 0 w 1374"/>
                  <a:gd name="T39" fmla="*/ 0 h 864"/>
                  <a:gd name="T40" fmla="*/ 0 w 1374"/>
                  <a:gd name="T41" fmla="*/ 0 h 864"/>
                  <a:gd name="T42" fmla="*/ 0 w 1374"/>
                  <a:gd name="T43" fmla="*/ 0 h 864"/>
                  <a:gd name="T44" fmla="*/ 0 w 1374"/>
                  <a:gd name="T45" fmla="*/ 0 h 864"/>
                  <a:gd name="T46" fmla="*/ 0 w 1374"/>
                  <a:gd name="T47" fmla="*/ 0 h 864"/>
                  <a:gd name="T48" fmla="*/ 0 w 1374"/>
                  <a:gd name="T49" fmla="*/ 0 h 864"/>
                  <a:gd name="T50" fmla="*/ 0 w 1374"/>
                  <a:gd name="T51" fmla="*/ 0 h 864"/>
                  <a:gd name="T52" fmla="*/ 0 w 1374"/>
                  <a:gd name="T53" fmla="*/ 0 h 864"/>
                  <a:gd name="T54" fmla="*/ 0 w 1374"/>
                  <a:gd name="T55" fmla="*/ 0 h 864"/>
                  <a:gd name="T56" fmla="*/ 0 w 1374"/>
                  <a:gd name="T57" fmla="*/ 0 h 864"/>
                  <a:gd name="T58" fmla="*/ 0 w 1374"/>
                  <a:gd name="T59" fmla="*/ 0 h 864"/>
                  <a:gd name="T60" fmla="*/ 0 w 1374"/>
                  <a:gd name="T61" fmla="*/ 0 h 864"/>
                  <a:gd name="T62" fmla="*/ 0 w 1374"/>
                  <a:gd name="T63" fmla="*/ 0 h 864"/>
                  <a:gd name="T64" fmla="*/ 0 w 1374"/>
                  <a:gd name="T65" fmla="*/ 0 h 864"/>
                  <a:gd name="T66" fmla="*/ 0 w 1374"/>
                  <a:gd name="T67" fmla="*/ 0 h 864"/>
                  <a:gd name="T68" fmla="*/ 0 w 1374"/>
                  <a:gd name="T69" fmla="*/ 0 h 864"/>
                  <a:gd name="T70" fmla="*/ 0 w 1374"/>
                  <a:gd name="T71" fmla="*/ 0 h 864"/>
                  <a:gd name="T72" fmla="*/ 0 w 1374"/>
                  <a:gd name="T73" fmla="*/ 0 h 864"/>
                  <a:gd name="T74" fmla="*/ 0 w 1374"/>
                  <a:gd name="T75" fmla="*/ 0 h 864"/>
                  <a:gd name="T76" fmla="*/ 0 w 1374"/>
                  <a:gd name="T77" fmla="*/ 0 h 864"/>
                  <a:gd name="T78" fmla="*/ 0 w 1374"/>
                  <a:gd name="T79" fmla="*/ 0 h 864"/>
                  <a:gd name="T80" fmla="*/ 0 w 1374"/>
                  <a:gd name="T81" fmla="*/ 0 h 864"/>
                  <a:gd name="T82" fmla="*/ 0 w 1374"/>
                  <a:gd name="T83" fmla="*/ 0 h 864"/>
                  <a:gd name="T84" fmla="*/ 0 w 1374"/>
                  <a:gd name="T85" fmla="*/ 0 h 864"/>
                  <a:gd name="T86" fmla="*/ 0 w 1374"/>
                  <a:gd name="T87" fmla="*/ 0 h 864"/>
                  <a:gd name="T88" fmla="*/ 0 w 1374"/>
                  <a:gd name="T89" fmla="*/ 0 h 864"/>
                  <a:gd name="T90" fmla="*/ 0 w 1374"/>
                  <a:gd name="T91" fmla="*/ 0 h 864"/>
                  <a:gd name="T92" fmla="*/ 0 w 1374"/>
                  <a:gd name="T93" fmla="*/ 0 h 864"/>
                  <a:gd name="T94" fmla="*/ 0 w 1374"/>
                  <a:gd name="T95" fmla="*/ 0 h 864"/>
                  <a:gd name="T96" fmla="*/ 0 w 1374"/>
                  <a:gd name="T97" fmla="*/ 0 h 86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74"/>
                  <a:gd name="T148" fmla="*/ 0 h 864"/>
                  <a:gd name="T149" fmla="*/ 1374 w 1374"/>
                  <a:gd name="T150" fmla="*/ 864 h 86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74" h="864">
                    <a:moveTo>
                      <a:pt x="675" y="0"/>
                    </a:moveTo>
                    <a:cubicBezTo>
                      <a:pt x="632" y="0"/>
                      <a:pt x="598" y="41"/>
                      <a:pt x="598" y="93"/>
                    </a:cubicBezTo>
                    <a:cubicBezTo>
                      <a:pt x="598" y="93"/>
                      <a:pt x="598" y="106"/>
                      <a:pt x="598" y="119"/>
                    </a:cubicBezTo>
                    <a:cubicBezTo>
                      <a:pt x="540" y="119"/>
                      <a:pt x="366" y="119"/>
                      <a:pt x="366" y="119"/>
                    </a:cubicBezTo>
                    <a:cubicBezTo>
                      <a:pt x="316" y="119"/>
                      <a:pt x="275" y="160"/>
                      <a:pt x="275" y="210"/>
                    </a:cubicBezTo>
                    <a:cubicBezTo>
                      <a:pt x="275" y="212"/>
                      <a:pt x="275" y="212"/>
                      <a:pt x="275" y="212"/>
                    </a:cubicBezTo>
                    <a:cubicBezTo>
                      <a:pt x="275" y="235"/>
                      <a:pt x="293" y="252"/>
                      <a:pt x="315" y="252"/>
                    </a:cubicBezTo>
                    <a:cubicBezTo>
                      <a:pt x="337" y="252"/>
                      <a:pt x="355" y="235"/>
                      <a:pt x="355" y="212"/>
                    </a:cubicBezTo>
                    <a:cubicBezTo>
                      <a:pt x="355" y="210"/>
                      <a:pt x="355" y="210"/>
                      <a:pt x="355" y="210"/>
                    </a:cubicBezTo>
                    <a:cubicBezTo>
                      <a:pt x="355" y="204"/>
                      <a:pt x="360" y="199"/>
                      <a:pt x="366" y="199"/>
                    </a:cubicBezTo>
                    <a:cubicBezTo>
                      <a:pt x="638" y="199"/>
                      <a:pt x="638" y="199"/>
                      <a:pt x="638" y="199"/>
                    </a:cubicBezTo>
                    <a:cubicBezTo>
                      <a:pt x="661" y="199"/>
                      <a:pt x="678" y="181"/>
                      <a:pt x="678" y="159"/>
                    </a:cubicBezTo>
                    <a:cubicBezTo>
                      <a:pt x="678" y="93"/>
                      <a:pt x="678" y="93"/>
                      <a:pt x="678" y="93"/>
                    </a:cubicBezTo>
                    <a:cubicBezTo>
                      <a:pt x="678" y="87"/>
                      <a:pt x="680" y="83"/>
                      <a:pt x="681" y="80"/>
                    </a:cubicBezTo>
                    <a:cubicBezTo>
                      <a:pt x="692" y="80"/>
                      <a:pt x="957" y="80"/>
                      <a:pt x="968" y="80"/>
                    </a:cubicBezTo>
                    <a:cubicBezTo>
                      <a:pt x="969" y="83"/>
                      <a:pt x="971" y="87"/>
                      <a:pt x="971" y="93"/>
                    </a:cubicBezTo>
                    <a:cubicBezTo>
                      <a:pt x="971" y="159"/>
                      <a:pt x="971" y="159"/>
                      <a:pt x="971" y="159"/>
                    </a:cubicBezTo>
                    <a:cubicBezTo>
                      <a:pt x="971" y="181"/>
                      <a:pt x="989" y="199"/>
                      <a:pt x="1011" y="199"/>
                    </a:cubicBezTo>
                    <a:cubicBezTo>
                      <a:pt x="1283" y="199"/>
                      <a:pt x="1283" y="199"/>
                      <a:pt x="1283" y="199"/>
                    </a:cubicBezTo>
                    <a:cubicBezTo>
                      <a:pt x="1289" y="199"/>
                      <a:pt x="1294" y="204"/>
                      <a:pt x="1294" y="210"/>
                    </a:cubicBezTo>
                    <a:cubicBezTo>
                      <a:pt x="1294" y="773"/>
                      <a:pt x="1294" y="773"/>
                      <a:pt x="1294" y="773"/>
                    </a:cubicBezTo>
                    <a:cubicBezTo>
                      <a:pt x="1294" y="779"/>
                      <a:pt x="1289" y="784"/>
                      <a:pt x="1283" y="784"/>
                    </a:cubicBezTo>
                    <a:cubicBezTo>
                      <a:pt x="366" y="784"/>
                      <a:pt x="366" y="784"/>
                      <a:pt x="366" y="784"/>
                    </a:cubicBezTo>
                    <a:cubicBezTo>
                      <a:pt x="359" y="784"/>
                      <a:pt x="344" y="772"/>
                      <a:pt x="333" y="753"/>
                    </a:cubicBezTo>
                    <a:cubicBezTo>
                      <a:pt x="333" y="752"/>
                      <a:pt x="332" y="752"/>
                      <a:pt x="332" y="752"/>
                    </a:cubicBezTo>
                    <a:cubicBezTo>
                      <a:pt x="104" y="375"/>
                      <a:pt x="104" y="375"/>
                      <a:pt x="104" y="375"/>
                    </a:cubicBezTo>
                    <a:cubicBezTo>
                      <a:pt x="104" y="375"/>
                      <a:pt x="103" y="375"/>
                      <a:pt x="103" y="374"/>
                    </a:cubicBezTo>
                    <a:cubicBezTo>
                      <a:pt x="101" y="371"/>
                      <a:pt x="98" y="366"/>
                      <a:pt x="97" y="362"/>
                    </a:cubicBezTo>
                    <a:cubicBezTo>
                      <a:pt x="101" y="362"/>
                      <a:pt x="949" y="362"/>
                      <a:pt x="993" y="362"/>
                    </a:cubicBezTo>
                    <a:cubicBezTo>
                      <a:pt x="1014" y="398"/>
                      <a:pt x="1188" y="708"/>
                      <a:pt x="1188" y="708"/>
                    </a:cubicBezTo>
                    <a:cubicBezTo>
                      <a:pt x="1199" y="727"/>
                      <a:pt x="1224" y="734"/>
                      <a:pt x="1243" y="723"/>
                    </a:cubicBezTo>
                    <a:cubicBezTo>
                      <a:pt x="1262" y="712"/>
                      <a:pt x="1269" y="688"/>
                      <a:pt x="1258" y="668"/>
                    </a:cubicBezTo>
                    <a:cubicBezTo>
                      <a:pt x="1052" y="302"/>
                      <a:pt x="1052" y="302"/>
                      <a:pt x="1052" y="302"/>
                    </a:cubicBezTo>
                    <a:cubicBezTo>
                      <a:pt x="1044" y="289"/>
                      <a:pt x="1031" y="282"/>
                      <a:pt x="1017" y="282"/>
                    </a:cubicBezTo>
                    <a:cubicBezTo>
                      <a:pt x="94" y="282"/>
                      <a:pt x="94" y="282"/>
                      <a:pt x="94" y="282"/>
                    </a:cubicBezTo>
                    <a:cubicBezTo>
                      <a:pt x="51" y="282"/>
                      <a:pt x="31" y="301"/>
                      <a:pt x="22" y="318"/>
                    </a:cubicBezTo>
                    <a:cubicBezTo>
                      <a:pt x="0" y="359"/>
                      <a:pt x="30" y="409"/>
                      <a:pt x="36" y="418"/>
                    </a:cubicBezTo>
                    <a:cubicBezTo>
                      <a:pt x="36" y="418"/>
                      <a:pt x="36" y="417"/>
                      <a:pt x="35" y="417"/>
                    </a:cubicBezTo>
                    <a:cubicBezTo>
                      <a:pt x="264" y="793"/>
                      <a:pt x="264" y="793"/>
                      <a:pt x="264" y="793"/>
                    </a:cubicBezTo>
                    <a:cubicBezTo>
                      <a:pt x="264" y="793"/>
                      <a:pt x="264" y="793"/>
                      <a:pt x="263" y="793"/>
                    </a:cubicBezTo>
                    <a:cubicBezTo>
                      <a:pt x="289" y="837"/>
                      <a:pt x="328" y="864"/>
                      <a:pt x="366" y="864"/>
                    </a:cubicBezTo>
                    <a:cubicBezTo>
                      <a:pt x="1283" y="864"/>
                      <a:pt x="1283" y="864"/>
                      <a:pt x="1283" y="864"/>
                    </a:cubicBezTo>
                    <a:cubicBezTo>
                      <a:pt x="1333" y="864"/>
                      <a:pt x="1374" y="823"/>
                      <a:pt x="1374" y="773"/>
                    </a:cubicBezTo>
                    <a:cubicBezTo>
                      <a:pt x="1374" y="210"/>
                      <a:pt x="1374" y="210"/>
                      <a:pt x="1374" y="210"/>
                    </a:cubicBezTo>
                    <a:cubicBezTo>
                      <a:pt x="1374" y="160"/>
                      <a:pt x="1333" y="119"/>
                      <a:pt x="1283" y="119"/>
                    </a:cubicBezTo>
                    <a:cubicBezTo>
                      <a:pt x="1283" y="119"/>
                      <a:pt x="1109" y="119"/>
                      <a:pt x="1051" y="119"/>
                    </a:cubicBezTo>
                    <a:cubicBezTo>
                      <a:pt x="1051" y="106"/>
                      <a:pt x="1051" y="93"/>
                      <a:pt x="1051" y="93"/>
                    </a:cubicBezTo>
                    <a:cubicBezTo>
                      <a:pt x="1051" y="41"/>
                      <a:pt x="1017" y="0"/>
                      <a:pt x="974" y="0"/>
                    </a:cubicBezTo>
                    <a:lnTo>
                      <a:pt x="675"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9" name="Group 24"/>
            <p:cNvGrpSpPr>
              <a:grpSpLocks noChangeAspect="1"/>
            </p:cNvGrpSpPr>
            <p:nvPr/>
          </p:nvGrpSpPr>
          <p:grpSpPr bwMode="auto">
            <a:xfrm>
              <a:off x="3182293" y="2103396"/>
              <a:ext cx="755650" cy="900112"/>
              <a:chOff x="1830" y="841"/>
              <a:chExt cx="476" cy="567"/>
            </a:xfrm>
          </p:grpSpPr>
          <p:sp>
            <p:nvSpPr>
              <p:cNvPr id="42" name="AutoShape 23"/>
              <p:cNvSpPr>
                <a:spLocks noChangeAspect="1" noChangeArrowheads="1" noTextEdit="1"/>
              </p:cNvSpPr>
              <p:nvPr/>
            </p:nvSpPr>
            <p:spPr bwMode="auto">
              <a:xfrm>
                <a:off x="1830" y="841"/>
                <a:ext cx="476" cy="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 name="Freeform 25"/>
              <p:cNvSpPr/>
              <p:nvPr/>
            </p:nvSpPr>
            <p:spPr bwMode="auto">
              <a:xfrm>
                <a:off x="1894" y="1019"/>
                <a:ext cx="402" cy="380"/>
              </a:xfrm>
              <a:custGeom>
                <a:avLst/>
                <a:gdLst>
                  <a:gd name="T0" fmla="*/ 0 w 1102"/>
                  <a:gd name="T1" fmla="*/ 0 h 1330"/>
                  <a:gd name="T2" fmla="*/ 0 w 1102"/>
                  <a:gd name="T3" fmla="*/ 0 h 1330"/>
                  <a:gd name="T4" fmla="*/ 0 w 1102"/>
                  <a:gd name="T5" fmla="*/ 0 h 1330"/>
                  <a:gd name="T6" fmla="*/ 0 w 1102"/>
                  <a:gd name="T7" fmla="*/ 0 h 1330"/>
                  <a:gd name="T8" fmla="*/ 0 w 1102"/>
                  <a:gd name="T9" fmla="*/ 0 h 1330"/>
                  <a:gd name="T10" fmla="*/ 0 w 1102"/>
                  <a:gd name="T11" fmla="*/ 0 h 1330"/>
                  <a:gd name="T12" fmla="*/ 0 w 1102"/>
                  <a:gd name="T13" fmla="*/ 0 h 1330"/>
                  <a:gd name="T14" fmla="*/ 0 w 1102"/>
                  <a:gd name="T15" fmla="*/ 0 h 1330"/>
                  <a:gd name="T16" fmla="*/ 0 w 1102"/>
                  <a:gd name="T17" fmla="*/ 0 h 1330"/>
                  <a:gd name="T18" fmla="*/ 0 w 1102"/>
                  <a:gd name="T19" fmla="*/ 0 h 1330"/>
                  <a:gd name="T20" fmla="*/ 0 w 1102"/>
                  <a:gd name="T21" fmla="*/ 0 h 1330"/>
                  <a:gd name="T22" fmla="*/ 0 w 1102"/>
                  <a:gd name="T23" fmla="*/ 0 h 1330"/>
                  <a:gd name="T24" fmla="*/ 0 w 1102"/>
                  <a:gd name="T25" fmla="*/ 0 h 1330"/>
                  <a:gd name="T26" fmla="*/ 0 w 1102"/>
                  <a:gd name="T27" fmla="*/ 0 h 1330"/>
                  <a:gd name="T28" fmla="*/ 0 w 1102"/>
                  <a:gd name="T29" fmla="*/ 0 h 1330"/>
                  <a:gd name="T30" fmla="*/ 0 w 1102"/>
                  <a:gd name="T31" fmla="*/ 0 h 1330"/>
                  <a:gd name="T32" fmla="*/ 0 w 1102"/>
                  <a:gd name="T33" fmla="*/ 0 h 1330"/>
                  <a:gd name="T34" fmla="*/ 0 w 1102"/>
                  <a:gd name="T35" fmla="*/ 0 h 1330"/>
                  <a:gd name="T36" fmla="*/ 0 w 1102"/>
                  <a:gd name="T37" fmla="*/ 0 h 1330"/>
                  <a:gd name="T38" fmla="*/ 0 w 1102"/>
                  <a:gd name="T39" fmla="*/ 0 h 1330"/>
                  <a:gd name="T40" fmla="*/ 0 w 1102"/>
                  <a:gd name="T41" fmla="*/ 0 h 1330"/>
                  <a:gd name="T42" fmla="*/ 0 w 1102"/>
                  <a:gd name="T43" fmla="*/ 0 h 1330"/>
                  <a:gd name="T44" fmla="*/ 0 w 1102"/>
                  <a:gd name="T45" fmla="*/ 0 h 1330"/>
                  <a:gd name="T46" fmla="*/ 0 w 1102"/>
                  <a:gd name="T47" fmla="*/ 0 h 1330"/>
                  <a:gd name="T48" fmla="*/ 0 w 1102"/>
                  <a:gd name="T49" fmla="*/ 0 h 1330"/>
                  <a:gd name="T50" fmla="*/ 0 w 1102"/>
                  <a:gd name="T51" fmla="*/ 0 h 1330"/>
                  <a:gd name="T52" fmla="*/ 0 w 1102"/>
                  <a:gd name="T53" fmla="*/ 0 h 1330"/>
                  <a:gd name="T54" fmla="*/ 0 w 1102"/>
                  <a:gd name="T55" fmla="*/ 0 h 1330"/>
                  <a:gd name="T56" fmla="*/ 0 w 1102"/>
                  <a:gd name="T57" fmla="*/ 0 h 1330"/>
                  <a:gd name="T58" fmla="*/ 0 w 1102"/>
                  <a:gd name="T59" fmla="*/ 0 h 1330"/>
                  <a:gd name="T60" fmla="*/ 0 w 1102"/>
                  <a:gd name="T61" fmla="*/ 0 h 1330"/>
                  <a:gd name="T62" fmla="*/ 0 w 1102"/>
                  <a:gd name="T63" fmla="*/ 0 h 1330"/>
                  <a:gd name="T64" fmla="*/ 0 w 1102"/>
                  <a:gd name="T65" fmla="*/ 0 h 1330"/>
                  <a:gd name="T66" fmla="*/ 0 w 1102"/>
                  <a:gd name="T67" fmla="*/ 0 h 1330"/>
                  <a:gd name="T68" fmla="*/ 0 w 1102"/>
                  <a:gd name="T69" fmla="*/ 0 h 1330"/>
                  <a:gd name="T70" fmla="*/ 0 w 1102"/>
                  <a:gd name="T71" fmla="*/ 0 h 1330"/>
                  <a:gd name="T72" fmla="*/ 0 w 1102"/>
                  <a:gd name="T73" fmla="*/ 0 h 1330"/>
                  <a:gd name="T74" fmla="*/ 0 w 1102"/>
                  <a:gd name="T75" fmla="*/ 0 h 1330"/>
                  <a:gd name="T76" fmla="*/ 0 w 1102"/>
                  <a:gd name="T77" fmla="*/ 0 h 133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102"/>
                  <a:gd name="T118" fmla="*/ 0 h 1330"/>
                  <a:gd name="T119" fmla="*/ 1102 w 1102"/>
                  <a:gd name="T120" fmla="*/ 1330 h 133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102" h="1330">
                    <a:moveTo>
                      <a:pt x="0" y="549"/>
                    </a:moveTo>
                    <a:cubicBezTo>
                      <a:pt x="0" y="550"/>
                      <a:pt x="0" y="550"/>
                      <a:pt x="0" y="551"/>
                    </a:cubicBezTo>
                    <a:cubicBezTo>
                      <a:pt x="2" y="598"/>
                      <a:pt x="2" y="598"/>
                      <a:pt x="2" y="598"/>
                    </a:cubicBezTo>
                    <a:cubicBezTo>
                      <a:pt x="3" y="620"/>
                      <a:pt x="21" y="637"/>
                      <a:pt x="43" y="636"/>
                    </a:cubicBezTo>
                    <a:cubicBezTo>
                      <a:pt x="65" y="636"/>
                      <a:pt x="82" y="618"/>
                      <a:pt x="82" y="597"/>
                    </a:cubicBezTo>
                    <a:cubicBezTo>
                      <a:pt x="82" y="550"/>
                      <a:pt x="120" y="512"/>
                      <a:pt x="167" y="512"/>
                    </a:cubicBezTo>
                    <a:cubicBezTo>
                      <a:pt x="214" y="512"/>
                      <a:pt x="252" y="550"/>
                      <a:pt x="252" y="597"/>
                    </a:cubicBezTo>
                    <a:cubicBezTo>
                      <a:pt x="252" y="619"/>
                      <a:pt x="270" y="637"/>
                      <a:pt x="292" y="637"/>
                    </a:cubicBezTo>
                    <a:cubicBezTo>
                      <a:pt x="314" y="637"/>
                      <a:pt x="332" y="619"/>
                      <a:pt x="332" y="597"/>
                    </a:cubicBezTo>
                    <a:cubicBezTo>
                      <a:pt x="332" y="506"/>
                      <a:pt x="258" y="432"/>
                      <a:pt x="167" y="432"/>
                    </a:cubicBezTo>
                    <a:cubicBezTo>
                      <a:pt x="140" y="432"/>
                      <a:pt x="114" y="438"/>
                      <a:pt x="91" y="450"/>
                    </a:cubicBezTo>
                    <a:cubicBezTo>
                      <a:pt x="136" y="239"/>
                      <a:pt x="325" y="80"/>
                      <a:pt x="549" y="80"/>
                    </a:cubicBezTo>
                    <a:cubicBezTo>
                      <a:pt x="773" y="80"/>
                      <a:pt x="961" y="238"/>
                      <a:pt x="1007" y="448"/>
                    </a:cubicBezTo>
                    <a:cubicBezTo>
                      <a:pt x="986" y="437"/>
                      <a:pt x="962" y="432"/>
                      <a:pt x="937" y="432"/>
                    </a:cubicBezTo>
                    <a:cubicBezTo>
                      <a:pt x="887" y="432"/>
                      <a:pt x="843" y="454"/>
                      <a:pt x="813" y="489"/>
                    </a:cubicBezTo>
                    <a:cubicBezTo>
                      <a:pt x="783" y="454"/>
                      <a:pt x="738" y="432"/>
                      <a:pt x="688" y="432"/>
                    </a:cubicBezTo>
                    <a:cubicBezTo>
                      <a:pt x="597" y="432"/>
                      <a:pt x="523" y="506"/>
                      <a:pt x="523" y="597"/>
                    </a:cubicBezTo>
                    <a:cubicBezTo>
                      <a:pt x="523" y="1165"/>
                      <a:pt x="523" y="1165"/>
                      <a:pt x="523" y="1165"/>
                    </a:cubicBezTo>
                    <a:cubicBezTo>
                      <a:pt x="523" y="1212"/>
                      <a:pt x="485" y="1250"/>
                      <a:pt x="438" y="1250"/>
                    </a:cubicBezTo>
                    <a:cubicBezTo>
                      <a:pt x="416" y="1250"/>
                      <a:pt x="398" y="1268"/>
                      <a:pt x="398" y="1290"/>
                    </a:cubicBezTo>
                    <a:cubicBezTo>
                      <a:pt x="398" y="1312"/>
                      <a:pt x="416" y="1330"/>
                      <a:pt x="438" y="1330"/>
                    </a:cubicBezTo>
                    <a:cubicBezTo>
                      <a:pt x="529" y="1330"/>
                      <a:pt x="603" y="1256"/>
                      <a:pt x="603" y="1165"/>
                    </a:cubicBezTo>
                    <a:cubicBezTo>
                      <a:pt x="603" y="597"/>
                      <a:pt x="603" y="597"/>
                      <a:pt x="603" y="597"/>
                    </a:cubicBezTo>
                    <a:cubicBezTo>
                      <a:pt x="603" y="550"/>
                      <a:pt x="641" y="512"/>
                      <a:pt x="688" y="512"/>
                    </a:cubicBezTo>
                    <a:cubicBezTo>
                      <a:pt x="735" y="512"/>
                      <a:pt x="773" y="550"/>
                      <a:pt x="773" y="597"/>
                    </a:cubicBezTo>
                    <a:cubicBezTo>
                      <a:pt x="773" y="619"/>
                      <a:pt x="791" y="637"/>
                      <a:pt x="813" y="637"/>
                    </a:cubicBezTo>
                    <a:cubicBezTo>
                      <a:pt x="835" y="637"/>
                      <a:pt x="853" y="619"/>
                      <a:pt x="853" y="597"/>
                    </a:cubicBezTo>
                    <a:cubicBezTo>
                      <a:pt x="853" y="549"/>
                      <a:pt x="890" y="512"/>
                      <a:pt x="937" y="512"/>
                    </a:cubicBezTo>
                    <a:cubicBezTo>
                      <a:pt x="983" y="512"/>
                      <a:pt x="1020" y="548"/>
                      <a:pt x="1022" y="594"/>
                    </a:cubicBezTo>
                    <a:cubicBezTo>
                      <a:pt x="1022" y="595"/>
                      <a:pt x="1022" y="599"/>
                      <a:pt x="1022" y="599"/>
                    </a:cubicBezTo>
                    <a:cubicBezTo>
                      <a:pt x="1023" y="621"/>
                      <a:pt x="1042" y="637"/>
                      <a:pt x="1063" y="637"/>
                    </a:cubicBezTo>
                    <a:cubicBezTo>
                      <a:pt x="1085" y="636"/>
                      <a:pt x="1102" y="618"/>
                      <a:pt x="1102" y="597"/>
                    </a:cubicBezTo>
                    <a:cubicBezTo>
                      <a:pt x="1102" y="596"/>
                      <a:pt x="1102" y="595"/>
                      <a:pt x="1102" y="593"/>
                    </a:cubicBezTo>
                    <a:cubicBezTo>
                      <a:pt x="1102" y="594"/>
                      <a:pt x="1102" y="594"/>
                      <a:pt x="1102" y="594"/>
                    </a:cubicBezTo>
                    <a:cubicBezTo>
                      <a:pt x="1102" y="594"/>
                      <a:pt x="1102" y="591"/>
                      <a:pt x="1102" y="591"/>
                    </a:cubicBezTo>
                    <a:cubicBezTo>
                      <a:pt x="1101" y="586"/>
                      <a:pt x="1101" y="582"/>
                      <a:pt x="1101" y="578"/>
                    </a:cubicBezTo>
                    <a:cubicBezTo>
                      <a:pt x="1100" y="564"/>
                      <a:pt x="1099" y="548"/>
                      <a:pt x="1099" y="547"/>
                    </a:cubicBezTo>
                    <a:cubicBezTo>
                      <a:pt x="1097" y="245"/>
                      <a:pt x="852" y="0"/>
                      <a:pt x="549" y="0"/>
                    </a:cubicBezTo>
                    <a:cubicBezTo>
                      <a:pt x="247" y="0"/>
                      <a:pt x="0" y="247"/>
                      <a:pt x="0" y="54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0" name="AutoShape 30"/>
            <p:cNvSpPr>
              <a:spLocks noChangeArrowheads="1"/>
            </p:cNvSpPr>
            <p:nvPr/>
          </p:nvSpPr>
          <p:spPr bwMode="auto">
            <a:xfrm>
              <a:off x="4625041" y="1377924"/>
              <a:ext cx="1847807" cy="1727171"/>
            </a:xfrm>
            <a:prstGeom prst="roundRect">
              <a:avLst>
                <a:gd name="adj" fmla="val 6583"/>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en-US" altLang="zh-CN" sz="1600" b="1" dirty="0" smtClean="0">
                <a:solidFill>
                  <a:schemeClr val="bg1"/>
                </a:solidFill>
                <a:latin typeface="微软雅黑" panose="020B0503020204020204" pitchFamily="34" charset="-122"/>
                <a:ea typeface="微软雅黑" panose="020B0503020204020204" pitchFamily="34" charset="-122"/>
              </a:endParaRPr>
            </a:p>
            <a:p>
              <a:pPr algn="ctr" eaLnBrk="1" hangingPunct="1"/>
              <a:r>
                <a:rPr lang="zh-CN" altLang="en-GB" sz="1600" b="1" dirty="0" smtClean="0">
                  <a:solidFill>
                    <a:schemeClr val="bg1"/>
                  </a:solidFill>
                  <a:latin typeface="微软雅黑" panose="020B0503020204020204" pitchFamily="34" charset="-122"/>
                  <a:ea typeface="微软雅黑" panose="020B0503020204020204" pitchFamily="34" charset="-122"/>
                </a:rPr>
                <a:t>基础设施优化</a:t>
              </a:r>
              <a:endParaRPr lang="zh-CN" altLang="en-GB" sz="1600" b="1" dirty="0">
                <a:solidFill>
                  <a:schemeClr val="bg1"/>
                </a:solidFill>
                <a:latin typeface="微软雅黑" panose="020B0503020204020204" pitchFamily="34" charset="-122"/>
                <a:ea typeface="微软雅黑" panose="020B0503020204020204" pitchFamily="34" charset="-122"/>
              </a:endParaRPr>
            </a:p>
          </p:txBody>
        </p:sp>
        <p:grpSp>
          <p:nvGrpSpPr>
            <p:cNvPr id="31" name="Group 28"/>
            <p:cNvGrpSpPr>
              <a:grpSpLocks noChangeAspect="1"/>
            </p:cNvGrpSpPr>
            <p:nvPr/>
          </p:nvGrpSpPr>
          <p:grpSpPr bwMode="auto">
            <a:xfrm>
              <a:off x="5030043" y="2190713"/>
              <a:ext cx="919163" cy="674687"/>
              <a:chOff x="3132" y="937"/>
              <a:chExt cx="579" cy="425"/>
            </a:xfrm>
          </p:grpSpPr>
          <p:sp>
            <p:nvSpPr>
              <p:cNvPr id="40" name="AutoShape 27"/>
              <p:cNvSpPr>
                <a:spLocks noChangeAspect="1" noChangeArrowheads="1" noTextEdit="1"/>
              </p:cNvSpPr>
              <p:nvPr/>
            </p:nvSpPr>
            <p:spPr bwMode="auto">
              <a:xfrm>
                <a:off x="3132" y="937"/>
                <a:ext cx="579"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 name="Freeform 29"/>
              <p:cNvSpPr/>
              <p:nvPr/>
            </p:nvSpPr>
            <p:spPr bwMode="auto">
              <a:xfrm>
                <a:off x="3184" y="996"/>
                <a:ext cx="523" cy="357"/>
              </a:xfrm>
              <a:custGeom>
                <a:avLst/>
                <a:gdLst>
                  <a:gd name="T0" fmla="*/ 0 w 1384"/>
                  <a:gd name="T1" fmla="*/ 0 h 988"/>
                  <a:gd name="T2" fmla="*/ 0 w 1384"/>
                  <a:gd name="T3" fmla="*/ 0 h 988"/>
                  <a:gd name="T4" fmla="*/ 0 w 1384"/>
                  <a:gd name="T5" fmla="*/ 0 h 988"/>
                  <a:gd name="T6" fmla="*/ 0 w 1384"/>
                  <a:gd name="T7" fmla="*/ 0 h 988"/>
                  <a:gd name="T8" fmla="*/ 0 w 1384"/>
                  <a:gd name="T9" fmla="*/ 0 h 988"/>
                  <a:gd name="T10" fmla="*/ 0 w 1384"/>
                  <a:gd name="T11" fmla="*/ 0 h 988"/>
                  <a:gd name="T12" fmla="*/ 0 w 1384"/>
                  <a:gd name="T13" fmla="*/ 0 h 988"/>
                  <a:gd name="T14" fmla="*/ 0 w 1384"/>
                  <a:gd name="T15" fmla="*/ 0 h 988"/>
                  <a:gd name="T16" fmla="*/ 0 w 1384"/>
                  <a:gd name="T17" fmla="*/ 0 h 988"/>
                  <a:gd name="T18" fmla="*/ 0 w 1384"/>
                  <a:gd name="T19" fmla="*/ 0 h 988"/>
                  <a:gd name="T20" fmla="*/ 0 w 1384"/>
                  <a:gd name="T21" fmla="*/ 0 h 988"/>
                  <a:gd name="T22" fmla="*/ 0 w 1384"/>
                  <a:gd name="T23" fmla="*/ 0 h 988"/>
                  <a:gd name="T24" fmla="*/ 0 w 1384"/>
                  <a:gd name="T25" fmla="*/ 0 h 988"/>
                  <a:gd name="T26" fmla="*/ 0 w 1384"/>
                  <a:gd name="T27" fmla="*/ 0 h 988"/>
                  <a:gd name="T28" fmla="*/ 0 w 1384"/>
                  <a:gd name="T29" fmla="*/ 0 h 988"/>
                  <a:gd name="T30" fmla="*/ 0 w 1384"/>
                  <a:gd name="T31" fmla="*/ 0 h 988"/>
                  <a:gd name="T32" fmla="*/ 0 w 1384"/>
                  <a:gd name="T33" fmla="*/ 0 h 988"/>
                  <a:gd name="T34" fmla="*/ 0 w 1384"/>
                  <a:gd name="T35" fmla="*/ 0 h 988"/>
                  <a:gd name="T36" fmla="*/ 0 w 1384"/>
                  <a:gd name="T37" fmla="*/ 0 h 988"/>
                  <a:gd name="T38" fmla="*/ 0 w 1384"/>
                  <a:gd name="T39" fmla="*/ 0 h 988"/>
                  <a:gd name="T40" fmla="*/ 0 w 1384"/>
                  <a:gd name="T41" fmla="*/ 0 h 988"/>
                  <a:gd name="T42" fmla="*/ 0 w 1384"/>
                  <a:gd name="T43" fmla="*/ 0 h 988"/>
                  <a:gd name="T44" fmla="*/ 0 w 1384"/>
                  <a:gd name="T45" fmla="*/ 0 h 988"/>
                  <a:gd name="T46" fmla="*/ 0 w 1384"/>
                  <a:gd name="T47" fmla="*/ 0 h 988"/>
                  <a:gd name="T48" fmla="*/ 0 w 1384"/>
                  <a:gd name="T49" fmla="*/ 0 h 988"/>
                  <a:gd name="T50" fmla="*/ 0 w 1384"/>
                  <a:gd name="T51" fmla="*/ 0 h 988"/>
                  <a:gd name="T52" fmla="*/ 0 w 1384"/>
                  <a:gd name="T53" fmla="*/ 0 h 988"/>
                  <a:gd name="T54" fmla="*/ 0 w 1384"/>
                  <a:gd name="T55" fmla="*/ 0 h 988"/>
                  <a:gd name="T56" fmla="*/ 0 w 1384"/>
                  <a:gd name="T57" fmla="*/ 0 h 988"/>
                  <a:gd name="T58" fmla="*/ 0 w 1384"/>
                  <a:gd name="T59" fmla="*/ 0 h 988"/>
                  <a:gd name="T60" fmla="*/ 0 w 1384"/>
                  <a:gd name="T61" fmla="*/ 0 h 988"/>
                  <a:gd name="T62" fmla="*/ 0 w 1384"/>
                  <a:gd name="T63" fmla="*/ 0 h 988"/>
                  <a:gd name="T64" fmla="*/ 0 w 1384"/>
                  <a:gd name="T65" fmla="*/ 0 h 9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4"/>
                  <a:gd name="T100" fmla="*/ 0 h 988"/>
                  <a:gd name="T101" fmla="*/ 1384 w 1384"/>
                  <a:gd name="T102" fmla="*/ 988 h 98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4" h="988">
                    <a:moveTo>
                      <a:pt x="975" y="984"/>
                    </a:moveTo>
                    <a:cubicBezTo>
                      <a:pt x="962" y="977"/>
                      <a:pt x="954" y="964"/>
                      <a:pt x="954" y="949"/>
                    </a:cubicBezTo>
                    <a:cubicBezTo>
                      <a:pt x="954" y="429"/>
                      <a:pt x="954" y="429"/>
                      <a:pt x="954" y="429"/>
                    </a:cubicBezTo>
                    <a:cubicBezTo>
                      <a:pt x="352" y="293"/>
                      <a:pt x="352" y="293"/>
                      <a:pt x="352" y="293"/>
                    </a:cubicBezTo>
                    <a:cubicBezTo>
                      <a:pt x="352" y="740"/>
                      <a:pt x="352" y="740"/>
                      <a:pt x="352" y="740"/>
                    </a:cubicBezTo>
                    <a:cubicBezTo>
                      <a:pt x="444" y="763"/>
                      <a:pt x="444" y="763"/>
                      <a:pt x="444" y="763"/>
                    </a:cubicBezTo>
                    <a:cubicBezTo>
                      <a:pt x="444" y="423"/>
                      <a:pt x="444" y="423"/>
                      <a:pt x="444" y="423"/>
                    </a:cubicBezTo>
                    <a:cubicBezTo>
                      <a:pt x="444" y="411"/>
                      <a:pt x="449" y="399"/>
                      <a:pt x="459" y="392"/>
                    </a:cubicBezTo>
                    <a:cubicBezTo>
                      <a:pt x="468" y="385"/>
                      <a:pt x="480" y="382"/>
                      <a:pt x="492" y="385"/>
                    </a:cubicBezTo>
                    <a:cubicBezTo>
                      <a:pt x="644" y="421"/>
                      <a:pt x="644" y="421"/>
                      <a:pt x="644" y="421"/>
                    </a:cubicBezTo>
                    <a:cubicBezTo>
                      <a:pt x="662" y="425"/>
                      <a:pt x="674" y="441"/>
                      <a:pt x="674" y="459"/>
                    </a:cubicBezTo>
                    <a:cubicBezTo>
                      <a:pt x="674" y="834"/>
                      <a:pt x="674" y="834"/>
                      <a:pt x="674" y="834"/>
                    </a:cubicBezTo>
                    <a:cubicBezTo>
                      <a:pt x="767" y="862"/>
                      <a:pt x="767" y="862"/>
                      <a:pt x="767" y="862"/>
                    </a:cubicBezTo>
                    <a:cubicBezTo>
                      <a:pt x="766" y="492"/>
                      <a:pt x="766" y="492"/>
                      <a:pt x="766" y="492"/>
                    </a:cubicBezTo>
                    <a:cubicBezTo>
                      <a:pt x="766" y="471"/>
                      <a:pt x="783" y="453"/>
                      <a:pt x="805" y="453"/>
                    </a:cubicBezTo>
                    <a:cubicBezTo>
                      <a:pt x="826" y="453"/>
                      <a:pt x="843" y="471"/>
                      <a:pt x="844" y="492"/>
                    </a:cubicBezTo>
                    <a:cubicBezTo>
                      <a:pt x="845" y="914"/>
                      <a:pt x="845" y="914"/>
                      <a:pt x="845" y="914"/>
                    </a:cubicBezTo>
                    <a:cubicBezTo>
                      <a:pt x="845" y="926"/>
                      <a:pt x="840" y="938"/>
                      <a:pt x="830" y="945"/>
                    </a:cubicBezTo>
                    <a:cubicBezTo>
                      <a:pt x="820" y="952"/>
                      <a:pt x="807" y="955"/>
                      <a:pt x="795" y="951"/>
                    </a:cubicBezTo>
                    <a:cubicBezTo>
                      <a:pt x="624" y="900"/>
                      <a:pt x="624" y="900"/>
                      <a:pt x="624" y="900"/>
                    </a:cubicBezTo>
                    <a:cubicBezTo>
                      <a:pt x="607" y="895"/>
                      <a:pt x="596" y="880"/>
                      <a:pt x="596" y="863"/>
                    </a:cubicBezTo>
                    <a:cubicBezTo>
                      <a:pt x="596" y="490"/>
                      <a:pt x="596" y="490"/>
                      <a:pt x="596" y="490"/>
                    </a:cubicBezTo>
                    <a:cubicBezTo>
                      <a:pt x="522" y="472"/>
                      <a:pt x="522" y="472"/>
                      <a:pt x="522" y="472"/>
                    </a:cubicBezTo>
                    <a:cubicBezTo>
                      <a:pt x="522" y="813"/>
                      <a:pt x="522" y="813"/>
                      <a:pt x="522" y="813"/>
                    </a:cubicBezTo>
                    <a:cubicBezTo>
                      <a:pt x="522" y="825"/>
                      <a:pt x="516" y="836"/>
                      <a:pt x="507" y="844"/>
                    </a:cubicBezTo>
                    <a:cubicBezTo>
                      <a:pt x="497" y="851"/>
                      <a:pt x="485" y="854"/>
                      <a:pt x="473" y="851"/>
                    </a:cubicBezTo>
                    <a:cubicBezTo>
                      <a:pt x="303" y="808"/>
                      <a:pt x="303" y="808"/>
                      <a:pt x="303" y="808"/>
                    </a:cubicBezTo>
                    <a:cubicBezTo>
                      <a:pt x="286" y="804"/>
                      <a:pt x="274" y="788"/>
                      <a:pt x="274" y="771"/>
                    </a:cubicBezTo>
                    <a:cubicBezTo>
                      <a:pt x="274" y="244"/>
                      <a:pt x="274" y="244"/>
                      <a:pt x="274" y="244"/>
                    </a:cubicBezTo>
                    <a:cubicBezTo>
                      <a:pt x="275" y="232"/>
                      <a:pt x="280" y="221"/>
                      <a:pt x="289" y="214"/>
                    </a:cubicBezTo>
                    <a:cubicBezTo>
                      <a:pt x="298" y="206"/>
                      <a:pt x="310" y="204"/>
                      <a:pt x="322" y="206"/>
                    </a:cubicBezTo>
                    <a:cubicBezTo>
                      <a:pt x="1001" y="360"/>
                      <a:pt x="1001" y="360"/>
                      <a:pt x="1001" y="360"/>
                    </a:cubicBezTo>
                    <a:cubicBezTo>
                      <a:pt x="1019" y="364"/>
                      <a:pt x="1031" y="379"/>
                      <a:pt x="1031" y="398"/>
                    </a:cubicBezTo>
                    <a:cubicBezTo>
                      <a:pt x="1031" y="871"/>
                      <a:pt x="1031" y="871"/>
                      <a:pt x="1031" y="871"/>
                    </a:cubicBezTo>
                    <a:cubicBezTo>
                      <a:pt x="1306" y="665"/>
                      <a:pt x="1306" y="665"/>
                      <a:pt x="1306" y="665"/>
                    </a:cubicBezTo>
                    <a:cubicBezTo>
                      <a:pt x="1306" y="153"/>
                      <a:pt x="1306" y="153"/>
                      <a:pt x="1306" y="153"/>
                    </a:cubicBezTo>
                    <a:cubicBezTo>
                      <a:pt x="901" y="78"/>
                      <a:pt x="901" y="78"/>
                      <a:pt x="901" y="78"/>
                    </a:cubicBezTo>
                    <a:cubicBezTo>
                      <a:pt x="667" y="101"/>
                      <a:pt x="667" y="101"/>
                      <a:pt x="667" y="101"/>
                    </a:cubicBezTo>
                    <a:cubicBezTo>
                      <a:pt x="667" y="141"/>
                      <a:pt x="667" y="141"/>
                      <a:pt x="667" y="141"/>
                    </a:cubicBezTo>
                    <a:cubicBezTo>
                      <a:pt x="667" y="152"/>
                      <a:pt x="662" y="163"/>
                      <a:pt x="653" y="170"/>
                    </a:cubicBezTo>
                    <a:cubicBezTo>
                      <a:pt x="644" y="178"/>
                      <a:pt x="633" y="181"/>
                      <a:pt x="622" y="179"/>
                    </a:cubicBezTo>
                    <a:cubicBezTo>
                      <a:pt x="482" y="158"/>
                      <a:pt x="482" y="158"/>
                      <a:pt x="482" y="158"/>
                    </a:cubicBezTo>
                    <a:cubicBezTo>
                      <a:pt x="225" y="192"/>
                      <a:pt x="225" y="192"/>
                      <a:pt x="225" y="192"/>
                    </a:cubicBezTo>
                    <a:cubicBezTo>
                      <a:pt x="225" y="734"/>
                      <a:pt x="225" y="734"/>
                      <a:pt x="225" y="734"/>
                    </a:cubicBezTo>
                    <a:cubicBezTo>
                      <a:pt x="225" y="745"/>
                      <a:pt x="220" y="755"/>
                      <a:pt x="213" y="762"/>
                    </a:cubicBezTo>
                    <a:cubicBezTo>
                      <a:pt x="206" y="769"/>
                      <a:pt x="196" y="773"/>
                      <a:pt x="186" y="773"/>
                    </a:cubicBezTo>
                    <a:cubicBezTo>
                      <a:pt x="39" y="773"/>
                      <a:pt x="39" y="773"/>
                      <a:pt x="39" y="773"/>
                    </a:cubicBezTo>
                    <a:cubicBezTo>
                      <a:pt x="17" y="773"/>
                      <a:pt x="0" y="756"/>
                      <a:pt x="0" y="734"/>
                    </a:cubicBezTo>
                    <a:cubicBezTo>
                      <a:pt x="0" y="713"/>
                      <a:pt x="17" y="696"/>
                      <a:pt x="39" y="696"/>
                    </a:cubicBezTo>
                    <a:cubicBezTo>
                      <a:pt x="147" y="696"/>
                      <a:pt x="147" y="696"/>
                      <a:pt x="147" y="696"/>
                    </a:cubicBezTo>
                    <a:cubicBezTo>
                      <a:pt x="147" y="157"/>
                      <a:pt x="147" y="157"/>
                      <a:pt x="147" y="157"/>
                    </a:cubicBezTo>
                    <a:cubicBezTo>
                      <a:pt x="147" y="138"/>
                      <a:pt x="161" y="121"/>
                      <a:pt x="181" y="119"/>
                    </a:cubicBezTo>
                    <a:cubicBezTo>
                      <a:pt x="478" y="80"/>
                      <a:pt x="478" y="80"/>
                      <a:pt x="478" y="80"/>
                    </a:cubicBezTo>
                    <a:cubicBezTo>
                      <a:pt x="481" y="80"/>
                      <a:pt x="485" y="80"/>
                      <a:pt x="489" y="80"/>
                    </a:cubicBezTo>
                    <a:cubicBezTo>
                      <a:pt x="589" y="96"/>
                      <a:pt x="589" y="96"/>
                      <a:pt x="589" y="96"/>
                    </a:cubicBezTo>
                    <a:cubicBezTo>
                      <a:pt x="589" y="66"/>
                      <a:pt x="589" y="66"/>
                      <a:pt x="589" y="66"/>
                    </a:cubicBezTo>
                    <a:cubicBezTo>
                      <a:pt x="589" y="46"/>
                      <a:pt x="604" y="29"/>
                      <a:pt x="624" y="27"/>
                    </a:cubicBezTo>
                    <a:cubicBezTo>
                      <a:pt x="899" y="0"/>
                      <a:pt x="899" y="0"/>
                      <a:pt x="899" y="0"/>
                    </a:cubicBezTo>
                    <a:cubicBezTo>
                      <a:pt x="902" y="0"/>
                      <a:pt x="906" y="0"/>
                      <a:pt x="910" y="1"/>
                    </a:cubicBezTo>
                    <a:cubicBezTo>
                      <a:pt x="1352" y="82"/>
                      <a:pt x="1352" y="82"/>
                      <a:pt x="1352" y="82"/>
                    </a:cubicBezTo>
                    <a:cubicBezTo>
                      <a:pt x="1371" y="86"/>
                      <a:pt x="1384" y="102"/>
                      <a:pt x="1384" y="121"/>
                    </a:cubicBezTo>
                    <a:cubicBezTo>
                      <a:pt x="1383" y="685"/>
                      <a:pt x="1383" y="685"/>
                      <a:pt x="1383" y="685"/>
                    </a:cubicBezTo>
                    <a:cubicBezTo>
                      <a:pt x="1383" y="697"/>
                      <a:pt x="1378" y="709"/>
                      <a:pt x="1368" y="716"/>
                    </a:cubicBezTo>
                    <a:cubicBezTo>
                      <a:pt x="1016" y="980"/>
                      <a:pt x="1016" y="980"/>
                      <a:pt x="1016" y="980"/>
                    </a:cubicBezTo>
                    <a:cubicBezTo>
                      <a:pt x="1009" y="985"/>
                      <a:pt x="1001" y="988"/>
                      <a:pt x="992" y="988"/>
                    </a:cubicBezTo>
                    <a:cubicBezTo>
                      <a:pt x="986" y="988"/>
                      <a:pt x="981" y="987"/>
                      <a:pt x="975" y="984"/>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 name="AutoShape 30"/>
            <p:cNvSpPr>
              <a:spLocks noChangeArrowheads="1"/>
            </p:cNvSpPr>
            <p:nvPr/>
          </p:nvSpPr>
          <p:spPr bwMode="auto">
            <a:xfrm>
              <a:off x="6625248" y="1377923"/>
              <a:ext cx="1847807" cy="1727171"/>
            </a:xfrm>
            <a:prstGeom prst="roundRect">
              <a:avLst>
                <a:gd name="adj" fmla="val 6583"/>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GB" sz="1600" dirty="0">
                  <a:solidFill>
                    <a:schemeClr val="bg1"/>
                  </a:solidFill>
                  <a:latin typeface="微软雅黑" panose="020B0503020204020204" pitchFamily="34" charset="-122"/>
                  <a:ea typeface="微软雅黑" panose="020B0503020204020204" pitchFamily="34" charset="-122"/>
                </a:rPr>
                <a:t>  </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eaLnBrk="1" hangingPunct="1"/>
              <a:r>
                <a:rPr lang="zh-CN" altLang="en-GB" sz="1600" b="1" dirty="0" smtClean="0">
                  <a:solidFill>
                    <a:schemeClr val="bg1"/>
                  </a:solidFill>
                  <a:latin typeface="微软雅黑" panose="020B0503020204020204" pitchFamily="34" charset="-122"/>
                  <a:ea typeface="微软雅黑" panose="020B0503020204020204" pitchFamily="34" charset="-122"/>
                </a:rPr>
                <a:t>报告</a:t>
              </a:r>
              <a:r>
                <a:rPr lang="en-GB" altLang="zh-CN" sz="1600" b="1" dirty="0" smtClean="0">
                  <a:solidFill>
                    <a:schemeClr val="bg1"/>
                  </a:solidFill>
                  <a:latin typeface="微软雅黑" panose="020B0503020204020204" pitchFamily="34" charset="-122"/>
                  <a:ea typeface="微软雅黑" panose="020B0503020204020204" pitchFamily="34" charset="-122"/>
                </a:rPr>
                <a:t>&amp;</a:t>
              </a:r>
              <a:r>
                <a:rPr lang="zh-CN" altLang="en-GB" sz="1600" b="1" dirty="0" smtClean="0">
                  <a:solidFill>
                    <a:schemeClr val="bg1"/>
                  </a:solidFill>
                  <a:latin typeface="微软雅黑" panose="020B0503020204020204" pitchFamily="34" charset="-122"/>
                  <a:ea typeface="微软雅黑" panose="020B0503020204020204" pitchFamily="34" charset="-122"/>
                </a:rPr>
                <a:t>分析</a:t>
              </a:r>
              <a:endParaRPr lang="zh-CN" altLang="en-GB" sz="1600" b="1" dirty="0">
                <a:solidFill>
                  <a:schemeClr val="bg1"/>
                </a:solidFill>
                <a:latin typeface="微软雅黑" panose="020B0503020204020204" pitchFamily="34" charset="-122"/>
                <a:ea typeface="微软雅黑" panose="020B0503020204020204" pitchFamily="34" charset="-122"/>
              </a:endParaRPr>
            </a:p>
          </p:txBody>
        </p:sp>
        <p:grpSp>
          <p:nvGrpSpPr>
            <p:cNvPr id="33" name="Group 32"/>
            <p:cNvGrpSpPr>
              <a:grpSpLocks noChangeAspect="1"/>
            </p:cNvGrpSpPr>
            <p:nvPr/>
          </p:nvGrpSpPr>
          <p:grpSpPr bwMode="auto">
            <a:xfrm>
              <a:off x="7226888" y="2281994"/>
              <a:ext cx="644525" cy="490538"/>
              <a:chOff x="4567" y="1072"/>
              <a:chExt cx="406" cy="309"/>
            </a:xfrm>
          </p:grpSpPr>
          <p:sp>
            <p:nvSpPr>
              <p:cNvPr id="38" name="AutoShape 31"/>
              <p:cNvSpPr>
                <a:spLocks noChangeAspect="1" noChangeArrowheads="1" noTextEdit="1"/>
              </p:cNvSpPr>
              <p:nvPr/>
            </p:nvSpPr>
            <p:spPr bwMode="auto">
              <a:xfrm>
                <a:off x="4567" y="1072"/>
                <a:ext cx="406"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 name="Freeform 33"/>
              <p:cNvSpPr/>
              <p:nvPr/>
            </p:nvSpPr>
            <p:spPr bwMode="auto">
              <a:xfrm>
                <a:off x="4567" y="1072"/>
                <a:ext cx="406" cy="309"/>
              </a:xfrm>
              <a:custGeom>
                <a:avLst/>
                <a:gdLst>
                  <a:gd name="T0" fmla="*/ 0 w 980"/>
                  <a:gd name="T1" fmla="*/ 0 h 746"/>
                  <a:gd name="T2" fmla="*/ 0 w 980"/>
                  <a:gd name="T3" fmla="*/ 0 h 746"/>
                  <a:gd name="T4" fmla="*/ 0 w 980"/>
                  <a:gd name="T5" fmla="*/ 0 h 746"/>
                  <a:gd name="T6" fmla="*/ 0 w 980"/>
                  <a:gd name="T7" fmla="*/ 0 h 746"/>
                  <a:gd name="T8" fmla="*/ 0 w 980"/>
                  <a:gd name="T9" fmla="*/ 0 h 746"/>
                  <a:gd name="T10" fmla="*/ 0 w 980"/>
                  <a:gd name="T11" fmla="*/ 0 h 746"/>
                  <a:gd name="T12" fmla="*/ 0 w 980"/>
                  <a:gd name="T13" fmla="*/ 0 h 746"/>
                  <a:gd name="T14" fmla="*/ 0 w 980"/>
                  <a:gd name="T15" fmla="*/ 0 h 746"/>
                  <a:gd name="T16" fmla="*/ 0 w 980"/>
                  <a:gd name="T17" fmla="*/ 0 h 746"/>
                  <a:gd name="T18" fmla="*/ 0 w 980"/>
                  <a:gd name="T19" fmla="*/ 0 h 746"/>
                  <a:gd name="T20" fmla="*/ 0 w 980"/>
                  <a:gd name="T21" fmla="*/ 0 h 746"/>
                  <a:gd name="T22" fmla="*/ 0 w 980"/>
                  <a:gd name="T23" fmla="*/ 0 h 746"/>
                  <a:gd name="T24" fmla="*/ 0 w 980"/>
                  <a:gd name="T25" fmla="*/ 0 h 746"/>
                  <a:gd name="T26" fmla="*/ 0 w 980"/>
                  <a:gd name="T27" fmla="*/ 0 h 746"/>
                  <a:gd name="T28" fmla="*/ 0 w 980"/>
                  <a:gd name="T29" fmla="*/ 0 h 746"/>
                  <a:gd name="T30" fmla="*/ 0 w 980"/>
                  <a:gd name="T31" fmla="*/ 0 h 746"/>
                  <a:gd name="T32" fmla="*/ 0 w 980"/>
                  <a:gd name="T33" fmla="*/ 0 h 746"/>
                  <a:gd name="T34" fmla="*/ 0 w 980"/>
                  <a:gd name="T35" fmla="*/ 0 h 746"/>
                  <a:gd name="T36" fmla="*/ 0 w 980"/>
                  <a:gd name="T37" fmla="*/ 0 h 746"/>
                  <a:gd name="T38" fmla="*/ 0 w 980"/>
                  <a:gd name="T39" fmla="*/ 0 h 746"/>
                  <a:gd name="T40" fmla="*/ 0 w 980"/>
                  <a:gd name="T41" fmla="*/ 0 h 746"/>
                  <a:gd name="T42" fmla="*/ 0 w 980"/>
                  <a:gd name="T43" fmla="*/ 0 h 746"/>
                  <a:gd name="T44" fmla="*/ 0 w 980"/>
                  <a:gd name="T45" fmla="*/ 0 h 746"/>
                  <a:gd name="T46" fmla="*/ 0 w 980"/>
                  <a:gd name="T47" fmla="*/ 0 h 746"/>
                  <a:gd name="T48" fmla="*/ 0 w 980"/>
                  <a:gd name="T49" fmla="*/ 0 h 746"/>
                  <a:gd name="T50" fmla="*/ 0 w 980"/>
                  <a:gd name="T51" fmla="*/ 0 h 746"/>
                  <a:gd name="T52" fmla="*/ 0 w 980"/>
                  <a:gd name="T53" fmla="*/ 0 h 746"/>
                  <a:gd name="T54" fmla="*/ 0 w 980"/>
                  <a:gd name="T55" fmla="*/ 0 h 746"/>
                  <a:gd name="T56" fmla="*/ 0 w 980"/>
                  <a:gd name="T57" fmla="*/ 0 h 746"/>
                  <a:gd name="T58" fmla="*/ 0 w 980"/>
                  <a:gd name="T59" fmla="*/ 0 h 746"/>
                  <a:gd name="T60" fmla="*/ 0 w 980"/>
                  <a:gd name="T61" fmla="*/ 0 h 746"/>
                  <a:gd name="T62" fmla="*/ 0 w 980"/>
                  <a:gd name="T63" fmla="*/ 0 h 74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80"/>
                  <a:gd name="T97" fmla="*/ 0 h 746"/>
                  <a:gd name="T98" fmla="*/ 980 w 980"/>
                  <a:gd name="T99" fmla="*/ 746 h 74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80" h="746">
                    <a:moveTo>
                      <a:pt x="943" y="672"/>
                    </a:moveTo>
                    <a:cubicBezTo>
                      <a:pt x="943" y="672"/>
                      <a:pt x="141" y="672"/>
                      <a:pt x="74" y="672"/>
                    </a:cubicBezTo>
                    <a:cubicBezTo>
                      <a:pt x="74" y="294"/>
                      <a:pt x="74" y="294"/>
                      <a:pt x="74" y="294"/>
                    </a:cubicBezTo>
                    <a:cubicBezTo>
                      <a:pt x="123" y="343"/>
                      <a:pt x="179" y="399"/>
                      <a:pt x="179" y="399"/>
                    </a:cubicBezTo>
                    <a:cubicBezTo>
                      <a:pt x="194" y="414"/>
                      <a:pt x="217" y="414"/>
                      <a:pt x="231" y="399"/>
                    </a:cubicBezTo>
                    <a:cubicBezTo>
                      <a:pt x="231" y="399"/>
                      <a:pt x="315" y="316"/>
                      <a:pt x="349" y="281"/>
                    </a:cubicBezTo>
                    <a:cubicBezTo>
                      <a:pt x="379" y="311"/>
                      <a:pt x="431" y="363"/>
                      <a:pt x="431" y="363"/>
                    </a:cubicBezTo>
                    <a:cubicBezTo>
                      <a:pt x="438" y="370"/>
                      <a:pt x="448" y="374"/>
                      <a:pt x="457" y="374"/>
                    </a:cubicBezTo>
                    <a:cubicBezTo>
                      <a:pt x="467" y="374"/>
                      <a:pt x="477" y="370"/>
                      <a:pt x="483" y="363"/>
                    </a:cubicBezTo>
                    <a:cubicBezTo>
                      <a:pt x="723" y="123"/>
                      <a:pt x="723" y="123"/>
                      <a:pt x="723" y="123"/>
                    </a:cubicBezTo>
                    <a:cubicBezTo>
                      <a:pt x="723" y="157"/>
                      <a:pt x="723" y="189"/>
                      <a:pt x="723" y="189"/>
                    </a:cubicBezTo>
                    <a:cubicBezTo>
                      <a:pt x="723" y="209"/>
                      <a:pt x="740" y="225"/>
                      <a:pt x="760" y="225"/>
                    </a:cubicBezTo>
                    <a:cubicBezTo>
                      <a:pt x="781" y="225"/>
                      <a:pt x="797" y="209"/>
                      <a:pt x="797" y="189"/>
                    </a:cubicBezTo>
                    <a:cubicBezTo>
                      <a:pt x="797" y="37"/>
                      <a:pt x="797" y="37"/>
                      <a:pt x="797" y="37"/>
                    </a:cubicBezTo>
                    <a:cubicBezTo>
                      <a:pt x="797" y="17"/>
                      <a:pt x="781" y="0"/>
                      <a:pt x="760" y="0"/>
                    </a:cubicBezTo>
                    <a:cubicBezTo>
                      <a:pt x="609" y="0"/>
                      <a:pt x="609" y="0"/>
                      <a:pt x="609" y="0"/>
                    </a:cubicBezTo>
                    <a:cubicBezTo>
                      <a:pt x="588" y="0"/>
                      <a:pt x="572" y="17"/>
                      <a:pt x="572" y="37"/>
                    </a:cubicBezTo>
                    <a:cubicBezTo>
                      <a:pt x="572" y="57"/>
                      <a:pt x="588" y="74"/>
                      <a:pt x="609" y="74"/>
                    </a:cubicBezTo>
                    <a:cubicBezTo>
                      <a:pt x="609" y="74"/>
                      <a:pt x="637" y="74"/>
                      <a:pt x="669" y="74"/>
                    </a:cubicBezTo>
                    <a:cubicBezTo>
                      <a:pt x="643" y="99"/>
                      <a:pt x="495" y="247"/>
                      <a:pt x="457" y="285"/>
                    </a:cubicBezTo>
                    <a:cubicBezTo>
                      <a:pt x="427" y="255"/>
                      <a:pt x="376" y="203"/>
                      <a:pt x="376" y="203"/>
                    </a:cubicBezTo>
                    <a:cubicBezTo>
                      <a:pt x="369" y="196"/>
                      <a:pt x="359" y="192"/>
                      <a:pt x="349" y="192"/>
                    </a:cubicBezTo>
                    <a:cubicBezTo>
                      <a:pt x="340" y="192"/>
                      <a:pt x="330" y="196"/>
                      <a:pt x="323" y="203"/>
                    </a:cubicBezTo>
                    <a:cubicBezTo>
                      <a:pt x="323" y="203"/>
                      <a:pt x="240" y="286"/>
                      <a:pt x="205" y="321"/>
                    </a:cubicBezTo>
                    <a:cubicBezTo>
                      <a:pt x="168" y="284"/>
                      <a:pt x="63" y="179"/>
                      <a:pt x="63" y="179"/>
                    </a:cubicBezTo>
                    <a:cubicBezTo>
                      <a:pt x="52" y="168"/>
                      <a:pt x="36" y="165"/>
                      <a:pt x="23" y="171"/>
                    </a:cubicBezTo>
                    <a:cubicBezTo>
                      <a:pt x="9" y="177"/>
                      <a:pt x="0" y="190"/>
                      <a:pt x="0" y="205"/>
                    </a:cubicBezTo>
                    <a:cubicBezTo>
                      <a:pt x="0" y="709"/>
                      <a:pt x="0" y="709"/>
                      <a:pt x="0" y="709"/>
                    </a:cubicBezTo>
                    <a:cubicBezTo>
                      <a:pt x="0" y="729"/>
                      <a:pt x="16" y="746"/>
                      <a:pt x="37" y="746"/>
                    </a:cubicBezTo>
                    <a:cubicBezTo>
                      <a:pt x="943" y="746"/>
                      <a:pt x="943" y="746"/>
                      <a:pt x="943" y="746"/>
                    </a:cubicBezTo>
                    <a:cubicBezTo>
                      <a:pt x="964" y="746"/>
                      <a:pt x="980" y="729"/>
                      <a:pt x="980" y="709"/>
                    </a:cubicBezTo>
                    <a:cubicBezTo>
                      <a:pt x="980" y="689"/>
                      <a:pt x="964" y="672"/>
                      <a:pt x="943" y="67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4" name="AutoShape 30"/>
            <p:cNvSpPr>
              <a:spLocks noChangeArrowheads="1"/>
            </p:cNvSpPr>
            <p:nvPr/>
          </p:nvSpPr>
          <p:spPr bwMode="auto">
            <a:xfrm>
              <a:off x="2635421" y="3257493"/>
              <a:ext cx="1847807" cy="2850761"/>
            </a:xfrm>
            <a:prstGeom prst="roundRect">
              <a:avLst>
                <a:gd name="adj" fmla="val 6583"/>
              </a:avLst>
            </a:prstGeom>
            <a:noFill/>
            <a:ln w="34925">
              <a:solidFill>
                <a:srgbClr val="FFC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smtClean="0">
                  <a:solidFill>
                    <a:schemeClr val="bg1"/>
                  </a:solidFill>
                  <a:latin typeface="微软雅黑" panose="020B0503020204020204" pitchFamily="34" charset="-122"/>
                  <a:ea typeface="微软雅黑" panose="020B0503020204020204" pitchFamily="34" charset="-122"/>
                </a:rPr>
                <a:t>应急预案</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endParaRPr lang="zh-CN" altLang="en-GB" sz="1600" dirty="0">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1600" dirty="0">
                  <a:solidFill>
                    <a:schemeClr val="bg1"/>
                  </a:solidFill>
                  <a:latin typeface="微软雅黑" panose="020B0503020204020204" pitchFamily="34" charset="-122"/>
                  <a:ea typeface="微软雅黑" panose="020B0503020204020204" pitchFamily="34" charset="-122"/>
                </a:rPr>
                <a:t>应急演练</a:t>
              </a:r>
              <a:endParaRPr lang="zh-CN" altLang="en-GB" sz="1600" dirty="0">
                <a:solidFill>
                  <a:schemeClr val="bg1"/>
                </a:solidFill>
                <a:latin typeface="微软雅黑" panose="020B0503020204020204" pitchFamily="34" charset="-122"/>
                <a:ea typeface="微软雅黑" panose="020B0503020204020204" pitchFamily="34" charset="-122"/>
              </a:endParaRPr>
            </a:p>
            <a:p>
              <a:pPr algn="ctr" eaLnBrk="1" hangingPunct="1"/>
              <a:endParaRPr lang="zh-CN" altLang="en-GB" sz="1600" dirty="0">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1600" dirty="0">
                  <a:solidFill>
                    <a:schemeClr val="bg1"/>
                  </a:solidFill>
                  <a:latin typeface="微软雅黑" panose="020B0503020204020204" pitchFamily="34" charset="-122"/>
                  <a:ea typeface="微软雅黑" panose="020B0503020204020204" pitchFamily="34" charset="-122"/>
                </a:rPr>
                <a:t>应急</a:t>
              </a:r>
              <a:r>
                <a:rPr lang="zh-CN" altLang="en-US" sz="1600" dirty="0" smtClean="0">
                  <a:solidFill>
                    <a:schemeClr val="bg1"/>
                  </a:solidFill>
                  <a:latin typeface="微软雅黑" panose="020B0503020204020204" pitchFamily="34" charset="-122"/>
                  <a:ea typeface="微软雅黑" panose="020B0503020204020204" pitchFamily="34" charset="-122"/>
                </a:rPr>
                <a:t>处置</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5" name="AutoShape 30"/>
            <p:cNvSpPr>
              <a:spLocks noChangeArrowheads="1"/>
            </p:cNvSpPr>
            <p:nvPr/>
          </p:nvSpPr>
          <p:spPr bwMode="auto">
            <a:xfrm>
              <a:off x="642786" y="3257494"/>
              <a:ext cx="1847807" cy="2850760"/>
            </a:xfrm>
            <a:prstGeom prst="roundRect">
              <a:avLst>
                <a:gd name="adj" fmla="val 6583"/>
              </a:avLst>
            </a:prstGeom>
            <a:noFill/>
            <a:ln w="34925">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smtClean="0">
                  <a:solidFill>
                    <a:schemeClr val="bg1"/>
                  </a:solidFill>
                  <a:latin typeface="微软雅黑" panose="020B0503020204020204" pitchFamily="34" charset="-122"/>
                  <a:ea typeface="微软雅黑" panose="020B0503020204020204" pitchFamily="34" charset="-122"/>
                </a:rPr>
                <a:t>  维护计划制定</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1600" dirty="0" smtClean="0">
                  <a:solidFill>
                    <a:schemeClr val="bg1"/>
                  </a:solidFill>
                  <a:latin typeface="微软雅黑" panose="020B0503020204020204" pitchFamily="34" charset="-122"/>
                  <a:ea typeface="微软雅黑" panose="020B0503020204020204" pitchFamily="34" charset="-122"/>
                </a:rPr>
                <a:t>日常巡检与记录</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1600" dirty="0" smtClean="0">
                  <a:solidFill>
                    <a:schemeClr val="bg1"/>
                  </a:solidFill>
                  <a:latin typeface="微软雅黑" panose="020B0503020204020204" pitchFamily="34" charset="-122"/>
                  <a:ea typeface="微软雅黑" panose="020B0503020204020204" pitchFamily="34" charset="-122"/>
                </a:rPr>
                <a:t>维修执行与技改</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a:p>
              <a:pPr eaLnBrk="1" hangingPunct="1"/>
              <a:r>
                <a:rPr lang="en-US" altLang="zh-CN" sz="1600" dirty="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状况分析与汇总</a:t>
              </a:r>
              <a:endParaRPr lang="en-GB" altLang="zh-CN" sz="1600" dirty="0">
                <a:solidFill>
                  <a:schemeClr val="bg1"/>
                </a:solidFill>
                <a:latin typeface="微软雅黑" panose="020B0503020204020204" pitchFamily="34" charset="-122"/>
                <a:ea typeface="微软雅黑" panose="020B0503020204020204" pitchFamily="34" charset="-122"/>
              </a:endParaRPr>
            </a:p>
            <a:p>
              <a:pPr algn="ctr" eaLnBrk="1" hangingPunct="1"/>
              <a:endParaRPr lang="en-GB" altLang="zh-CN" sz="1600" dirty="0">
                <a:latin typeface="微软雅黑" panose="020B0503020204020204" pitchFamily="34" charset="-122"/>
                <a:ea typeface="微软雅黑" panose="020B0503020204020204" pitchFamily="34" charset="-122"/>
              </a:endParaRPr>
            </a:p>
          </p:txBody>
        </p:sp>
        <p:sp>
          <p:nvSpPr>
            <p:cNvPr id="36" name="AutoShape 30"/>
            <p:cNvSpPr>
              <a:spLocks noChangeArrowheads="1"/>
            </p:cNvSpPr>
            <p:nvPr/>
          </p:nvSpPr>
          <p:spPr bwMode="auto">
            <a:xfrm>
              <a:off x="4625040" y="3257496"/>
              <a:ext cx="1847807" cy="2850758"/>
            </a:xfrm>
            <a:prstGeom prst="roundRect">
              <a:avLst>
                <a:gd name="adj" fmla="val 6583"/>
              </a:avLst>
            </a:prstGeom>
            <a:noFill/>
            <a:ln w="34925">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smtClean="0">
                  <a:solidFill>
                    <a:schemeClr val="bg1"/>
                  </a:solidFill>
                  <a:latin typeface="微软雅黑" panose="020B0503020204020204" pitchFamily="34" charset="-122"/>
                  <a:ea typeface="微软雅黑" panose="020B0503020204020204" pitchFamily="34" charset="-122"/>
                </a:rPr>
                <a:t>空间规划</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eaLnBrk="1" hangingPunct="1"/>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1600" dirty="0">
                  <a:solidFill>
                    <a:schemeClr val="bg1"/>
                  </a:solidFill>
                  <a:latin typeface="微软雅黑" panose="020B0503020204020204" pitchFamily="34" charset="-122"/>
                  <a:ea typeface="微软雅黑" panose="020B0503020204020204" pitchFamily="34" charset="-122"/>
                </a:rPr>
                <a:t>改造提升</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1600" dirty="0" smtClean="0">
                  <a:solidFill>
                    <a:schemeClr val="bg1"/>
                  </a:solidFill>
                  <a:latin typeface="微软雅黑" panose="020B0503020204020204" pitchFamily="34" charset="-122"/>
                  <a:ea typeface="微软雅黑" panose="020B0503020204020204" pitchFamily="34" charset="-122"/>
                </a:rPr>
                <a:t>能效</a:t>
              </a:r>
              <a:r>
                <a:rPr lang="zh-CN" altLang="en-US" sz="1600" dirty="0">
                  <a:solidFill>
                    <a:schemeClr val="bg1"/>
                  </a:solidFill>
                  <a:latin typeface="微软雅黑" panose="020B0503020204020204" pitchFamily="34" charset="-122"/>
                  <a:ea typeface="微软雅黑" panose="020B0503020204020204" pitchFamily="34" charset="-122"/>
                </a:rPr>
                <a:t>管理</a:t>
              </a:r>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hangingPunct="1"/>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1600" dirty="0">
                  <a:solidFill>
                    <a:schemeClr val="bg1"/>
                  </a:solidFill>
                  <a:latin typeface="微软雅黑" panose="020B0503020204020204" pitchFamily="34" charset="-122"/>
                  <a:ea typeface="微软雅黑" panose="020B0503020204020204" pitchFamily="34" charset="-122"/>
                </a:rPr>
                <a:t>测试评估</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7" name="AutoShape 30"/>
            <p:cNvSpPr>
              <a:spLocks noChangeArrowheads="1"/>
            </p:cNvSpPr>
            <p:nvPr/>
          </p:nvSpPr>
          <p:spPr bwMode="auto">
            <a:xfrm>
              <a:off x="6625247" y="3257494"/>
              <a:ext cx="1847807" cy="2850760"/>
            </a:xfrm>
            <a:prstGeom prst="roundRect">
              <a:avLst>
                <a:gd name="adj" fmla="val 6583"/>
              </a:avLst>
            </a:prstGeom>
            <a:noFill/>
            <a:ln w="34925">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solidFill>
                    <a:schemeClr val="bg1"/>
                  </a:solidFill>
                  <a:latin typeface="微软雅黑" panose="020B0503020204020204" pitchFamily="34" charset="-122"/>
                  <a:ea typeface="微软雅黑" panose="020B0503020204020204" pitchFamily="34" charset="-122"/>
                </a:rPr>
                <a:t>数据报告</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1600" dirty="0">
                  <a:solidFill>
                    <a:schemeClr val="bg1"/>
                  </a:solidFill>
                  <a:latin typeface="微软雅黑" panose="020B0503020204020204" pitchFamily="34" charset="-122"/>
                  <a:ea typeface="微软雅黑" panose="020B0503020204020204" pitchFamily="34" charset="-122"/>
                </a:rPr>
                <a:t>能耗分析</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eaLnBrk="1" hangingPunct="1"/>
              <a:endParaRPr lang="zh-CN" altLang="en-US" sz="1600" dirty="0">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1600" dirty="0">
                  <a:solidFill>
                    <a:schemeClr val="bg1"/>
                  </a:solidFill>
                  <a:latin typeface="微软雅黑" panose="020B0503020204020204" pitchFamily="34" charset="-122"/>
                  <a:ea typeface="微软雅黑" panose="020B0503020204020204" pitchFamily="34" charset="-122"/>
                </a:rPr>
                <a:t>容量</a:t>
              </a:r>
              <a:r>
                <a:rPr lang="zh-CN" altLang="en-US" sz="1600" dirty="0" smtClean="0">
                  <a:solidFill>
                    <a:schemeClr val="bg1"/>
                  </a:solidFill>
                  <a:latin typeface="微软雅黑" panose="020B0503020204020204" pitchFamily="34" charset="-122"/>
                  <a:ea typeface="微软雅黑" panose="020B0503020204020204" pitchFamily="34" charset="-122"/>
                </a:rPr>
                <a:t>规划</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gn="ctr" eaLnBrk="1" hangingPunct="1"/>
              <a:endParaRPr lang="en-US" altLang="zh-CN" sz="1600" dirty="0">
                <a:solidFill>
                  <a:schemeClr val="bg1"/>
                </a:solidFill>
                <a:latin typeface="微软雅黑" panose="020B0503020204020204" pitchFamily="34" charset="-122"/>
                <a:ea typeface="微软雅黑" panose="020B0503020204020204" pitchFamily="34" charset="-122"/>
              </a:endParaRPr>
            </a:p>
            <a:p>
              <a:pPr eaLnBrk="1" hangingPunct="1"/>
              <a:r>
                <a:rPr lang="en-US" altLang="zh-CN" sz="1600" dirty="0">
                  <a:solidFill>
                    <a:schemeClr val="bg1"/>
                  </a:solidFill>
                  <a:latin typeface="微软雅黑" panose="020B0503020204020204" pitchFamily="34" charset="-122"/>
                  <a:ea typeface="微软雅黑" panose="020B0503020204020204" pitchFamily="34" charset="-122"/>
                </a:rPr>
                <a:t> </a:t>
              </a:r>
              <a:r>
                <a:rPr lang="en-US" altLang="zh-CN" sz="1600" dirty="0" smtClean="0">
                  <a:solidFill>
                    <a:schemeClr val="bg1"/>
                  </a:solidFill>
                  <a:latin typeface="微软雅黑" panose="020B0503020204020204" pitchFamily="34" charset="-122"/>
                  <a:ea typeface="微软雅黑" panose="020B0503020204020204" pitchFamily="34" charset="-122"/>
                </a:rPr>
                <a:t>      </a:t>
              </a:r>
              <a:r>
                <a:rPr lang="zh-CN" altLang="en-US" sz="1600" dirty="0" smtClean="0">
                  <a:solidFill>
                    <a:schemeClr val="bg1"/>
                  </a:solidFill>
                  <a:latin typeface="微软雅黑" panose="020B0503020204020204" pitchFamily="34" charset="-122"/>
                  <a:ea typeface="微软雅黑" panose="020B0503020204020204" pitchFamily="34" charset="-122"/>
                </a:rPr>
                <a:t>策略制定</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sp>
        <p:nvSpPr>
          <p:cNvPr id="46" name="TextBox 23"/>
          <p:cNvSpPr txBox="1">
            <a:spLocks noChangeArrowheads="1"/>
          </p:cNvSpPr>
          <p:nvPr/>
        </p:nvSpPr>
        <p:spPr bwMode="auto">
          <a:xfrm>
            <a:off x="2636359" y="385732"/>
            <a:ext cx="60325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dirty="0">
                <a:solidFill>
                  <a:srgbClr val="C00000"/>
                </a:solidFill>
                <a:latin typeface="微软雅黑" panose="020B0503020204020204" pitchFamily="34" charset="-122"/>
                <a:ea typeface="微软雅黑" panose="020B0503020204020204" pitchFamily="34" charset="-122"/>
              </a:rPr>
              <a:t>数据中心基础设施运维管理的内容</a:t>
            </a:r>
            <a:endParaRPr lang="zh-CN" altLang="en-US" sz="2800" dirty="0">
              <a:solidFill>
                <a:srgbClr val="C00000"/>
              </a:solidFill>
              <a:latin typeface="微软雅黑" panose="020B0503020204020204" pitchFamily="34" charset="-122"/>
              <a:ea typeface="微软雅黑" panose="020B0503020204020204" pitchFamily="34" charset="-122"/>
            </a:endParaRPr>
          </a:p>
        </p:txBody>
      </p:sp>
      <p:sp>
        <p:nvSpPr>
          <p:cNvPr id="47" name="矩形 1"/>
          <p:cNvSpPr>
            <a:spLocks noChangeArrowheads="1"/>
          </p:cNvSpPr>
          <p:nvPr/>
        </p:nvSpPr>
        <p:spPr bwMode="auto">
          <a:xfrm>
            <a:off x="1677509" y="1062007"/>
            <a:ext cx="78009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dirty="0">
                <a:solidFill>
                  <a:schemeClr val="bg1">
                    <a:lumMod val="95000"/>
                  </a:schemeClr>
                </a:solidFill>
                <a:latin typeface="微软雅黑" panose="020B0503020204020204" pitchFamily="34" charset="-122"/>
                <a:ea typeface="微软雅黑" panose="020B0503020204020204" pitchFamily="34" charset="-122"/>
              </a:rPr>
              <a:t>通过对数据中心的基础设施进行日常运维和管理，确保各项基础设施系统安全稳定地运行，基础设施的可用性及</a:t>
            </a:r>
            <a:r>
              <a:rPr lang="en-US" altLang="zh-CN" b="1" dirty="0">
                <a:solidFill>
                  <a:schemeClr val="bg1">
                    <a:lumMod val="95000"/>
                  </a:schemeClr>
                </a:solidFill>
                <a:latin typeface="微软雅黑" panose="020B0503020204020204" pitchFamily="34" charset="-122"/>
                <a:ea typeface="微软雅黑" panose="020B0503020204020204" pitchFamily="34" charset="-122"/>
              </a:rPr>
              <a:t>SLA</a:t>
            </a:r>
            <a:r>
              <a:rPr lang="zh-CN" altLang="en-US" b="1" dirty="0">
                <a:solidFill>
                  <a:schemeClr val="bg1">
                    <a:lumMod val="95000"/>
                  </a:schemeClr>
                </a:solidFill>
                <a:latin typeface="微软雅黑" panose="020B0503020204020204" pitchFamily="34" charset="-122"/>
                <a:ea typeface="微软雅黑" panose="020B0503020204020204" pitchFamily="34" charset="-122"/>
              </a:rPr>
              <a:t>的</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达成，从而</a:t>
            </a:r>
            <a:r>
              <a:rPr lang="zh-CN" altLang="en-US" b="1" dirty="0">
                <a:solidFill>
                  <a:schemeClr val="bg1">
                    <a:lumMod val="95000"/>
                  </a:schemeClr>
                </a:solidFill>
                <a:latin typeface="微软雅黑" panose="020B0503020204020204" pitchFamily="34" charset="-122"/>
                <a:ea typeface="微软雅黑" panose="020B0503020204020204" pitchFamily="34" charset="-122"/>
              </a:rPr>
              <a:t>确保业务的</a:t>
            </a:r>
            <a:r>
              <a:rPr lang="zh-CN" altLang="en-US" b="1" dirty="0" smtClean="0">
                <a:solidFill>
                  <a:schemeClr val="bg1">
                    <a:lumMod val="95000"/>
                  </a:schemeClr>
                </a:solidFill>
                <a:latin typeface="微软雅黑" panose="020B0503020204020204" pitchFamily="34" charset="-122"/>
                <a:ea typeface="微软雅黑" panose="020B0503020204020204" pitchFamily="34" charset="-122"/>
              </a:rPr>
              <a:t>连续性。</a:t>
            </a:r>
            <a:endParaRPr lang="en-US" altLang="zh-CN" b="1"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245367"/>
            <a:ext cx="3564464" cy="2408288"/>
            <a:chOff x="3689573" y="989327"/>
            <a:chExt cx="4812854" cy="2952770"/>
          </a:xfrm>
        </p:grpSpPr>
        <p:sp>
          <p:nvSpPr>
            <p:cNvPr id="6" name="等腰三角形 5"/>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6"/>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等腰三角形 7"/>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aphicFrame>
        <p:nvGraphicFramePr>
          <p:cNvPr id="2" name="表格 1"/>
          <p:cNvGraphicFramePr>
            <a:graphicFrameLocks noGrp="1"/>
          </p:cNvGraphicFramePr>
          <p:nvPr/>
        </p:nvGraphicFramePr>
        <p:xfrm>
          <a:off x="2995479" y="1542377"/>
          <a:ext cx="8137525" cy="3960440"/>
        </p:xfrm>
        <a:graphic>
          <a:graphicData uri="http://schemas.openxmlformats.org/drawingml/2006/table">
            <a:tbl>
              <a:tblPr firstRow="1" bandRow="1">
                <a:effectLst>
                  <a:reflection blurRad="6350" stA="50000" endA="300" endPos="38500" dist="50800" dir="5400000" sy="-100000" algn="bl" rotWithShape="0"/>
                </a:effectLst>
                <a:tableStyleId>{5C22544A-7EE6-4342-B048-85BDC9FD1C3A}</a:tableStyleId>
              </a:tblPr>
              <a:tblGrid>
                <a:gridCol w="695333"/>
                <a:gridCol w="3721096"/>
                <a:gridCol w="3721096"/>
              </a:tblGrid>
              <a:tr h="600944">
                <a:tc>
                  <a:txBody>
                    <a:bodyPr/>
                    <a:lstStyle/>
                    <a:p>
                      <a:pPr algn="ctr"/>
                      <a:r>
                        <a:rPr lang="zh-CN" altLang="en-US" sz="1600" b="1" dirty="0" smtClean="0">
                          <a:latin typeface="微软雅黑" panose="020B0503020204020204" pitchFamily="34" charset="-122"/>
                          <a:ea typeface="微软雅黑" panose="020B0503020204020204" pitchFamily="34" charset="-122"/>
                        </a:rPr>
                        <a:t>级别</a:t>
                      </a:r>
                      <a:endParaRPr lang="zh-CN" altLang="en-US" sz="1600" b="1" dirty="0">
                        <a:latin typeface="微软雅黑" panose="020B0503020204020204" pitchFamily="34" charset="-122"/>
                        <a:ea typeface="微软雅黑" panose="020B0503020204020204" pitchFamily="34" charset="-122"/>
                      </a:endParaRPr>
                    </a:p>
                  </a:txBody>
                  <a:tcPr marL="91447" marR="91447" marT="45707" marB="45707" anchor="ctr"/>
                </a:tc>
                <a:tc>
                  <a:txBody>
                    <a:bodyPr/>
                    <a:lstStyle/>
                    <a:p>
                      <a:pPr algn="ctr"/>
                      <a:r>
                        <a:rPr lang="zh-CN" altLang="en-US" sz="1600" dirty="0" smtClean="0">
                          <a:latin typeface="微软雅黑" panose="020B0503020204020204" pitchFamily="34" charset="-122"/>
                          <a:ea typeface="微软雅黑" panose="020B0503020204020204" pitchFamily="34" charset="-122"/>
                        </a:rPr>
                        <a:t>状态描述</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c>
                  <a:txBody>
                    <a:bodyPr/>
                    <a:lstStyle/>
                    <a:p>
                      <a:pPr algn="ctr"/>
                      <a:r>
                        <a:rPr lang="zh-CN" altLang="en-US" sz="1600" dirty="0" smtClean="0">
                          <a:latin typeface="微软雅黑" panose="020B0503020204020204" pitchFamily="34" charset="-122"/>
                          <a:ea typeface="微软雅黑" panose="020B0503020204020204" pitchFamily="34" charset="-122"/>
                        </a:rPr>
                        <a:t>举例</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r>
              <a:tr h="839874">
                <a:tc>
                  <a:txBody>
                    <a:bodyPr/>
                    <a:lstStyle/>
                    <a:p>
                      <a:r>
                        <a:rPr lang="zh-CN" altLang="en-US" sz="1600" dirty="0" smtClean="0">
                          <a:latin typeface="微软雅黑" panose="020B0503020204020204" pitchFamily="34" charset="-122"/>
                          <a:ea typeface="微软雅黑" panose="020B0503020204020204" pitchFamily="34" charset="-122"/>
                        </a:rPr>
                        <a:t>一级</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c>
                  <a:txBody>
                    <a:bodyPr/>
                    <a:lstStyle/>
                    <a:p>
                      <a:r>
                        <a:rPr lang="zh-CN" altLang="en-US" sz="1600" dirty="0" smtClean="0">
                          <a:latin typeface="微软雅黑" panose="020B0503020204020204" pitchFamily="34" charset="-122"/>
                          <a:ea typeface="微软雅黑" panose="020B0503020204020204" pitchFamily="34" charset="-122"/>
                        </a:rPr>
                        <a:t>关键服务中断，影响</a:t>
                      </a:r>
                      <a:r>
                        <a:rPr lang="en-US" altLang="zh-CN" sz="1600" dirty="0" smtClean="0">
                          <a:latin typeface="微软雅黑" panose="020B0503020204020204" pitchFamily="34" charset="-122"/>
                          <a:ea typeface="微软雅黑" panose="020B0503020204020204" pitchFamily="34" charset="-122"/>
                        </a:rPr>
                        <a:t>SLA</a:t>
                      </a:r>
                      <a:r>
                        <a:rPr lang="zh-CN" altLang="en-US" sz="1600" dirty="0" smtClean="0">
                          <a:latin typeface="微软雅黑" panose="020B0503020204020204" pitchFamily="34" charset="-122"/>
                          <a:ea typeface="微软雅黑" panose="020B0503020204020204" pitchFamily="34" charset="-122"/>
                        </a:rPr>
                        <a:t>达成；</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c>
                  <a:txBody>
                    <a:bodyPr/>
                    <a:lstStyle/>
                    <a:p>
                      <a:r>
                        <a:rPr lang="zh-CN" altLang="en-US" sz="1600" dirty="0" smtClean="0">
                          <a:latin typeface="微软雅黑" panose="020B0503020204020204" pitchFamily="34" charset="-122"/>
                          <a:ea typeface="微软雅黑" panose="020B0503020204020204" pitchFamily="34" charset="-122"/>
                        </a:rPr>
                        <a:t>双路市电中断、传输设备供电中断、</a:t>
                      </a:r>
                      <a:r>
                        <a:rPr lang="en-US" altLang="zh-CN" sz="1600" dirty="0" smtClean="0">
                          <a:latin typeface="微软雅黑" panose="020B0503020204020204" pitchFamily="34" charset="-122"/>
                          <a:ea typeface="微软雅黑" panose="020B0503020204020204" pitchFamily="34" charset="-122"/>
                        </a:rPr>
                        <a:t>UPS</a:t>
                      </a:r>
                      <a:r>
                        <a:rPr lang="zh-CN" altLang="en-US" sz="1600" dirty="0" smtClean="0">
                          <a:latin typeface="微软雅黑" panose="020B0503020204020204" pitchFamily="34" charset="-122"/>
                          <a:ea typeface="微软雅黑" panose="020B0503020204020204" pitchFamily="34" charset="-122"/>
                        </a:rPr>
                        <a:t>输出中断、停电状态下发电机无法启动。</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r>
              <a:tr h="839874">
                <a:tc>
                  <a:txBody>
                    <a:bodyPr/>
                    <a:lstStyle/>
                    <a:p>
                      <a:r>
                        <a:rPr lang="zh-CN" altLang="en-US" sz="1600" dirty="0" smtClean="0">
                          <a:latin typeface="微软雅黑" panose="020B0503020204020204" pitchFamily="34" charset="-122"/>
                          <a:ea typeface="微软雅黑" panose="020B0503020204020204" pitchFamily="34" charset="-122"/>
                        </a:rPr>
                        <a:t>二级</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c>
                  <a:txBody>
                    <a:bodyPr/>
                    <a:lstStyle/>
                    <a:p>
                      <a:r>
                        <a:rPr lang="zh-CN" altLang="en-US" sz="1600" dirty="0" smtClean="0">
                          <a:latin typeface="微软雅黑" panose="020B0503020204020204" pitchFamily="34" charset="-122"/>
                          <a:ea typeface="微软雅黑" panose="020B0503020204020204" pitchFamily="34" charset="-122"/>
                        </a:rPr>
                        <a:t>关键服务组件故障，导致不满足冗余条件或服务水平下降，有潜在影响</a:t>
                      </a:r>
                      <a:r>
                        <a:rPr lang="en-US" altLang="zh-CN" sz="1600" dirty="0" smtClean="0">
                          <a:latin typeface="微软雅黑" panose="020B0503020204020204" pitchFamily="34" charset="-122"/>
                          <a:ea typeface="微软雅黑" panose="020B0503020204020204" pitchFamily="34" charset="-122"/>
                        </a:rPr>
                        <a:t>SLA</a:t>
                      </a:r>
                      <a:r>
                        <a:rPr lang="zh-CN" altLang="en-US" sz="1600" dirty="0" smtClean="0">
                          <a:latin typeface="微软雅黑" panose="020B0503020204020204" pitchFamily="34" charset="-122"/>
                          <a:ea typeface="微软雅黑" panose="020B0503020204020204" pitchFamily="34" charset="-122"/>
                        </a:rPr>
                        <a:t>的可能性；</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c>
                  <a:txBody>
                    <a:bodyPr/>
                    <a:lstStyle/>
                    <a:p>
                      <a:r>
                        <a:rPr lang="zh-CN" altLang="en-US" sz="1600" dirty="0" smtClean="0">
                          <a:latin typeface="微软雅黑" panose="020B0503020204020204" pitchFamily="34" charset="-122"/>
                          <a:ea typeface="微软雅黑" panose="020B0503020204020204" pitchFamily="34" charset="-122"/>
                        </a:rPr>
                        <a:t>单路市电中断、机房空调供电中断、</a:t>
                      </a:r>
                      <a:r>
                        <a:rPr lang="en-US" altLang="zh-CN" sz="1600" dirty="0" smtClean="0">
                          <a:latin typeface="微软雅黑" panose="020B0503020204020204" pitchFamily="34" charset="-122"/>
                          <a:ea typeface="微软雅黑" panose="020B0503020204020204" pitchFamily="34" charset="-122"/>
                        </a:rPr>
                        <a:t>UPS</a:t>
                      </a:r>
                      <a:r>
                        <a:rPr lang="zh-CN" altLang="en-US" sz="1600" dirty="0" smtClean="0">
                          <a:latin typeface="微软雅黑" panose="020B0503020204020204" pitchFamily="34" charset="-122"/>
                          <a:ea typeface="微软雅黑" panose="020B0503020204020204" pitchFamily="34" charset="-122"/>
                        </a:rPr>
                        <a:t>电池组中出现落后电池、监控系统瘫痪。</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r>
              <a:tr h="839874">
                <a:tc>
                  <a:txBody>
                    <a:bodyPr/>
                    <a:lstStyle/>
                    <a:p>
                      <a:r>
                        <a:rPr lang="zh-CN" altLang="en-US" sz="1600" dirty="0" smtClean="0">
                          <a:latin typeface="微软雅黑" panose="020B0503020204020204" pitchFamily="34" charset="-122"/>
                          <a:ea typeface="微软雅黑" panose="020B0503020204020204" pitchFamily="34" charset="-122"/>
                        </a:rPr>
                        <a:t>三级</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c>
                  <a:txBody>
                    <a:bodyPr/>
                    <a:lstStyle/>
                    <a:p>
                      <a:r>
                        <a:rPr lang="zh-CN" altLang="en-US" sz="1600" dirty="0" smtClean="0">
                          <a:latin typeface="微软雅黑" panose="020B0503020204020204" pitchFamily="34" charset="-122"/>
                          <a:ea typeface="微软雅黑" panose="020B0503020204020204" pitchFamily="34" charset="-122"/>
                        </a:rPr>
                        <a:t>非关键服务组件故障，不影响</a:t>
                      </a:r>
                      <a:r>
                        <a:rPr lang="en-US" altLang="zh-CN" sz="1600" dirty="0" smtClean="0">
                          <a:latin typeface="微软雅黑" panose="020B0503020204020204" pitchFamily="34" charset="-122"/>
                          <a:ea typeface="微软雅黑" panose="020B0503020204020204" pitchFamily="34" charset="-122"/>
                        </a:rPr>
                        <a:t>SLA</a:t>
                      </a:r>
                      <a:r>
                        <a:rPr lang="zh-CN" altLang="en-US" sz="1600" dirty="0" smtClean="0">
                          <a:latin typeface="微软雅黑" panose="020B0503020204020204" pitchFamily="34" charset="-122"/>
                          <a:ea typeface="微软雅黑" panose="020B0503020204020204" pitchFamily="34" charset="-122"/>
                        </a:rPr>
                        <a:t>达成；</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600" dirty="0" smtClean="0">
                          <a:latin typeface="微软雅黑" panose="020B0503020204020204" pitchFamily="34" charset="-122"/>
                          <a:ea typeface="微软雅黑" panose="020B0503020204020204" pitchFamily="34" charset="-122"/>
                        </a:rPr>
                        <a:t>个别空调故障停机、监控系统短时间退服、。</a:t>
                      </a:r>
                      <a:endParaRPr lang="zh-CN" altLang="en-US" sz="1600" dirty="0" smtClean="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r>
              <a:tr h="839874">
                <a:tc>
                  <a:txBody>
                    <a:bodyPr/>
                    <a:lstStyle/>
                    <a:p>
                      <a:r>
                        <a:rPr lang="zh-CN" altLang="en-US" sz="1600" dirty="0" smtClean="0">
                          <a:latin typeface="微软雅黑" panose="020B0503020204020204" pitchFamily="34" charset="-122"/>
                          <a:ea typeface="微软雅黑" panose="020B0503020204020204" pitchFamily="34" charset="-122"/>
                        </a:rPr>
                        <a:t>四级</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c>
                  <a:txBody>
                    <a:bodyPr/>
                    <a:lstStyle/>
                    <a:p>
                      <a:r>
                        <a:rPr lang="zh-CN" altLang="en-US" sz="1600" dirty="0" smtClean="0">
                          <a:latin typeface="微软雅黑" panose="020B0503020204020204" pitchFamily="34" charset="-122"/>
                          <a:ea typeface="微软雅黑" panose="020B0503020204020204" pitchFamily="34" charset="-122"/>
                        </a:rPr>
                        <a:t>非关键服务的质量下降，造成轻微影响或影响可以忽略</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c>
                  <a:txBody>
                    <a:bodyPr/>
                    <a:lstStyle/>
                    <a:p>
                      <a:r>
                        <a:rPr lang="zh-CN" altLang="en-US" sz="1600" dirty="0" smtClean="0">
                          <a:latin typeface="微软雅黑" panose="020B0503020204020204" pitchFamily="34" charset="-122"/>
                          <a:ea typeface="微软雅黑" panose="020B0503020204020204" pitchFamily="34" charset="-122"/>
                        </a:rPr>
                        <a:t>空调设备加湿故障。</a:t>
                      </a:r>
                      <a:endParaRPr lang="zh-CN" altLang="en-US" sz="1600" dirty="0">
                        <a:latin typeface="微软雅黑" panose="020B0503020204020204" pitchFamily="34" charset="-122"/>
                        <a:ea typeface="微软雅黑" panose="020B0503020204020204" pitchFamily="34" charset="-122"/>
                      </a:endParaRPr>
                    </a:p>
                  </a:txBody>
                  <a:tcPr marL="91447" marR="91447" marT="45707" marB="45707" anchor="ctr"/>
                </a:tc>
              </a:tr>
            </a:tbl>
          </a:graphicData>
        </a:graphic>
      </p:graphicFrame>
      <p:sp>
        <p:nvSpPr>
          <p:cNvPr id="3" name="TextBox 4"/>
          <p:cNvSpPr txBox="1">
            <a:spLocks noChangeArrowheads="1"/>
          </p:cNvSpPr>
          <p:nvPr/>
        </p:nvSpPr>
        <p:spPr bwMode="auto">
          <a:xfrm>
            <a:off x="3283610" y="5688550"/>
            <a:ext cx="7561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00B0F0"/>
                </a:solidFill>
                <a:latin typeface="微软雅黑" panose="020B0503020204020204" pitchFamily="34" charset="-122"/>
                <a:ea typeface="微软雅黑" panose="020B0503020204020204" pitchFamily="34" charset="-122"/>
              </a:rPr>
              <a:t>注：每个数据中心对故障的定义和分级应根据实际需求针对性制定。</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4" name="标题 1"/>
          <p:cNvSpPr txBox="1"/>
          <p:nvPr/>
        </p:nvSpPr>
        <p:spPr bwMode="auto">
          <a:xfrm>
            <a:off x="966973" y="905249"/>
            <a:ext cx="2352295"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FFC000"/>
                </a:solidFill>
                <a:latin typeface="微软雅黑" panose="020B0503020204020204" pitchFamily="34" charset="-122"/>
                <a:ea typeface="微软雅黑" panose="020B0503020204020204" pitchFamily="34" charset="-122"/>
              </a:rPr>
              <a:t>事件分级</a:t>
            </a:r>
            <a:endParaRPr lang="zh-CN" altLang="en-US" sz="2800" dirty="0" smtClean="0">
              <a:solidFill>
                <a:srgbClr val="FFC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877637" y="967411"/>
            <a:ext cx="3636612"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chemeClr val="bg1"/>
                </a:solidFill>
                <a:latin typeface="微软雅黑" panose="020B0503020204020204" pitchFamily="34" charset="-122"/>
                <a:ea typeface="微软雅黑" panose="020B0503020204020204" pitchFamily="34" charset="-122"/>
              </a:rPr>
              <a:t>事件的处理及升级</a:t>
            </a:r>
            <a:endParaRPr lang="zh-CN" altLang="en-US" sz="2800" dirty="0" smtClean="0">
              <a:solidFill>
                <a:schemeClr val="bg1"/>
              </a:solidFill>
              <a:latin typeface="微软雅黑" panose="020B0503020204020204" pitchFamily="34" charset="-122"/>
              <a:ea typeface="微软雅黑" panose="020B0503020204020204" pitchFamily="34" charset="-122"/>
            </a:endParaRPr>
          </a:p>
        </p:txBody>
      </p:sp>
      <p:sp>
        <p:nvSpPr>
          <p:cNvPr id="3" name="TextBox 2"/>
          <p:cNvSpPr txBox="1">
            <a:spLocks noChangeArrowheads="1"/>
          </p:cNvSpPr>
          <p:nvPr/>
        </p:nvSpPr>
        <p:spPr bwMode="auto">
          <a:xfrm>
            <a:off x="5137456" y="1381063"/>
            <a:ext cx="46610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Clr>
                <a:srgbClr val="C00000"/>
              </a:buClr>
              <a:buFont typeface="Wingdings" panose="05000000000000000000" pitchFamily="2" charset="2"/>
              <a:buChar char="p"/>
            </a:pPr>
            <a:r>
              <a:rPr lang="zh-CN" altLang="en-US" dirty="0">
                <a:solidFill>
                  <a:schemeClr val="bg1"/>
                </a:solidFill>
                <a:latin typeface="微软雅黑" panose="020B0503020204020204" pitchFamily="34" charset="-122"/>
                <a:ea typeface="微软雅黑" panose="020B0503020204020204" pitchFamily="34" charset="-122"/>
              </a:rPr>
              <a:t>事件管理的目标是快速解决问题，恢复业务正常运行，不是寻找问题的根本原因。</a:t>
            </a:r>
            <a:endParaRPr lang="en-US" altLang="zh-CN"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Clr>
                <a:srgbClr val="C00000"/>
              </a:buClr>
              <a:buFont typeface="Wingdings" panose="05000000000000000000" pitchFamily="2" charset="2"/>
              <a:buChar char="p"/>
            </a:pPr>
            <a:r>
              <a:rPr lang="zh-CN" altLang="en-US" dirty="0">
                <a:solidFill>
                  <a:schemeClr val="bg1"/>
                </a:solidFill>
                <a:latin typeface="微软雅黑" panose="020B0503020204020204" pitchFamily="34" charset="-122"/>
                <a:ea typeface="微软雅黑" panose="020B0503020204020204" pitchFamily="34" charset="-122"/>
              </a:rPr>
              <a:t>对于一线人员无法处理的事件，需尽快启动事件升级，目标依然是快速恢复系统和服务。</a:t>
            </a:r>
            <a:endParaRPr lang="en-US" altLang="zh-CN" dirty="0">
              <a:solidFill>
                <a:schemeClr val="bg1"/>
              </a:solidFill>
              <a:latin typeface="微软雅黑" panose="020B0503020204020204" pitchFamily="34" charset="-122"/>
              <a:ea typeface="微软雅黑" panose="020B0503020204020204" pitchFamily="34" charset="-122"/>
            </a:endParaRPr>
          </a:p>
          <a:p>
            <a:pPr eaLnBrk="1" hangingPunct="1">
              <a:lnSpc>
                <a:spcPct val="150000"/>
              </a:lnSpc>
              <a:buClr>
                <a:srgbClr val="C00000"/>
              </a:buClr>
              <a:buFont typeface="Wingdings" panose="05000000000000000000" pitchFamily="2" charset="2"/>
              <a:buChar char="p"/>
            </a:pPr>
            <a:r>
              <a:rPr lang="zh-CN" altLang="en-US" dirty="0">
                <a:solidFill>
                  <a:schemeClr val="bg1"/>
                </a:solidFill>
                <a:latin typeface="微软雅黑" panose="020B0503020204020204" pitchFamily="34" charset="-122"/>
                <a:ea typeface="微软雅黑" panose="020B0503020204020204" pitchFamily="34" charset="-122"/>
              </a:rPr>
              <a:t>若事件原因无法找到，则升级为问题管理，通过问题管理方式寻找原因，指导问题被彻底解决。</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4" name="Picture 2" descr="c:\users\lmj\appdata\roaming\360se6\User Data\temp\PSD_cd0301_01028.jpg"/>
          <p:cNvPicPr>
            <a:picLocks noChangeAspect="1" noChangeArrowheads="1"/>
          </p:cNvPicPr>
          <p:nvPr/>
        </p:nvPicPr>
        <p:blipFill>
          <a:blip r:embed="rId1" cstate="print">
            <a:extLst>
              <a:ext uri="{28A0092B-C50C-407E-A947-70E740481C1C}">
                <a14:useLocalDpi xmlns:a14="http://schemas.microsoft.com/office/drawing/2010/main" val="0"/>
              </a:ext>
            </a:extLst>
          </a:blip>
          <a:srcRect l="9258" t="14363" r="8827" b="23009"/>
          <a:stretch>
            <a:fillRect/>
          </a:stretch>
        </p:blipFill>
        <p:spPr bwMode="auto">
          <a:xfrm>
            <a:off x="599683" y="2309929"/>
            <a:ext cx="231775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标注 4"/>
          <p:cNvSpPr/>
          <p:nvPr/>
        </p:nvSpPr>
        <p:spPr>
          <a:xfrm>
            <a:off x="3301608" y="2555917"/>
            <a:ext cx="1828657" cy="545604"/>
          </a:xfrm>
          <a:prstGeom prst="wedgeRoundRectCallout">
            <a:avLst>
              <a:gd name="adj1" fmla="val -100026"/>
              <a:gd name="adj2" fmla="val 15116"/>
              <a:gd name="adj3" fmla="val 16667"/>
            </a:avLst>
          </a:prstGeom>
          <a:effectLst>
            <a:outerShdw blurRad="50800" dist="38100" dir="18900000" algn="b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r>
              <a:rPr lang="zh-CN" altLang="en-US" sz="1600" b="1" dirty="0">
                <a:solidFill>
                  <a:schemeClr val="bg1"/>
                </a:solidFill>
                <a:latin typeface="微软雅黑" panose="020B0503020204020204" pitchFamily="34" charset="-122"/>
                <a:ea typeface="微软雅黑" panose="020B0503020204020204" pitchFamily="34" charset="-122"/>
              </a:rPr>
              <a:t>职能升级</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圆角矩形标注 5"/>
          <p:cNvSpPr/>
          <p:nvPr/>
        </p:nvSpPr>
        <p:spPr>
          <a:xfrm>
            <a:off x="3282558" y="3882064"/>
            <a:ext cx="1847707" cy="546607"/>
          </a:xfrm>
          <a:prstGeom prst="wedgeRoundRectCallout">
            <a:avLst>
              <a:gd name="adj1" fmla="val -81829"/>
              <a:gd name="adj2" fmla="val -141590"/>
              <a:gd name="adj3" fmla="val 16667"/>
            </a:avLst>
          </a:prstGeom>
          <a:effectLst>
            <a:glow rad="101600">
              <a:schemeClr val="accent3">
                <a:satMod val="175000"/>
                <a:alpha val="40000"/>
              </a:schemeClr>
            </a:glow>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r>
              <a:rPr lang="zh-CN" altLang="en-US" sz="1600" b="1" dirty="0">
                <a:solidFill>
                  <a:schemeClr val="bg1"/>
                </a:solidFill>
                <a:latin typeface="微软雅黑" panose="020B0503020204020204" pitchFamily="34" charset="-122"/>
                <a:ea typeface="微软雅黑" panose="020B0503020204020204" pitchFamily="34" charset="-122"/>
              </a:rPr>
              <a:t>管理升级</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8197524" y="4261547"/>
            <a:ext cx="2987032" cy="2071876"/>
            <a:chOff x="3689573" y="989327"/>
            <a:chExt cx="4812854" cy="2952770"/>
          </a:xfrm>
        </p:grpSpPr>
        <p:sp>
          <p:nvSpPr>
            <p:cNvPr id="8" name="等腰三角形 7"/>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等腰三角形 8"/>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椭圆 20"/>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4"/>
          <p:cNvSpPr/>
          <p:nvPr/>
        </p:nvSpPr>
        <p:spPr bwMode="auto">
          <a:xfrm>
            <a:off x="2986080" y="1825996"/>
            <a:ext cx="3797300" cy="2879725"/>
          </a:xfrm>
          <a:custGeom>
            <a:avLst/>
            <a:gdLst>
              <a:gd name="T0" fmla="*/ 2147483647 w 12759"/>
              <a:gd name="T1" fmla="*/ 0 h 8290"/>
              <a:gd name="T2" fmla="*/ 2147483647 w 12759"/>
              <a:gd name="T3" fmla="*/ 0 h 8290"/>
              <a:gd name="T4" fmla="*/ 2147483647 w 12759"/>
              <a:gd name="T5" fmla="*/ 2147483647 h 8290"/>
              <a:gd name="T6" fmla="*/ 2147483647 w 12759"/>
              <a:gd name="T7" fmla="*/ 2147483647 h 8290"/>
              <a:gd name="T8" fmla="*/ 2147483647 w 12759"/>
              <a:gd name="T9" fmla="*/ 2147483647 h 8290"/>
              <a:gd name="T10" fmla="*/ 2147483647 w 12759"/>
              <a:gd name="T11" fmla="*/ 2147483647 h 8290"/>
              <a:gd name="T12" fmla="*/ 2147483647 w 12759"/>
              <a:gd name="T13" fmla="*/ 2147483647 h 8290"/>
              <a:gd name="T14" fmla="*/ 2147483647 w 12759"/>
              <a:gd name="T15" fmla="*/ 2147483647 h 8290"/>
              <a:gd name="T16" fmla="*/ 2147483647 w 12759"/>
              <a:gd name="T17" fmla="*/ 2147483647 h 8290"/>
              <a:gd name="T18" fmla="*/ 2147483647 w 12759"/>
              <a:gd name="T19" fmla="*/ 2147483647 h 8290"/>
              <a:gd name="T20" fmla="*/ 2147483647 w 12759"/>
              <a:gd name="T21" fmla="*/ 2147483647 h 8290"/>
              <a:gd name="T22" fmla="*/ 2147483647 w 12759"/>
              <a:gd name="T23" fmla="*/ 0 h 82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9"/>
              <a:gd name="T37" fmla="*/ 0 h 8290"/>
              <a:gd name="T38" fmla="*/ 12759 w 12759"/>
              <a:gd name="T39" fmla="*/ 8290 h 82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9" h="8290">
                <a:moveTo>
                  <a:pt x="12165" y="0"/>
                </a:moveTo>
                <a:lnTo>
                  <a:pt x="548" y="0"/>
                </a:lnTo>
                <a:cubicBezTo>
                  <a:pt x="169" y="41"/>
                  <a:pt x="0" y="270"/>
                  <a:pt x="37" y="688"/>
                </a:cubicBezTo>
                <a:lnTo>
                  <a:pt x="37" y="3143"/>
                </a:lnTo>
                <a:cubicBezTo>
                  <a:pt x="44" y="3493"/>
                  <a:pt x="204" y="3644"/>
                  <a:pt x="518" y="3597"/>
                </a:cubicBezTo>
                <a:cubicBezTo>
                  <a:pt x="757" y="3600"/>
                  <a:pt x="995" y="3604"/>
                  <a:pt x="1233" y="3605"/>
                </a:cubicBezTo>
                <a:cubicBezTo>
                  <a:pt x="1231" y="4902"/>
                  <a:pt x="1229" y="6200"/>
                  <a:pt x="1229" y="7500"/>
                </a:cubicBezTo>
                <a:cubicBezTo>
                  <a:pt x="1247" y="8048"/>
                  <a:pt x="1519" y="8290"/>
                  <a:pt x="2046" y="8223"/>
                </a:cubicBezTo>
                <a:lnTo>
                  <a:pt x="12131" y="8223"/>
                </a:lnTo>
                <a:cubicBezTo>
                  <a:pt x="12562" y="8154"/>
                  <a:pt x="12752" y="7886"/>
                  <a:pt x="12703" y="7415"/>
                </a:cubicBezTo>
                <a:lnTo>
                  <a:pt x="12710" y="806"/>
                </a:lnTo>
                <a:cubicBezTo>
                  <a:pt x="12759" y="339"/>
                  <a:pt x="12578" y="71"/>
                  <a:pt x="12165" y="0"/>
                </a:cubicBezTo>
                <a:close/>
              </a:path>
            </a:pathLst>
          </a:custGeom>
          <a:gradFill rotWithShape="1">
            <a:gsLst>
              <a:gs pos="0">
                <a:srgbClr val="CCECFF"/>
              </a:gs>
              <a:gs pos="100000">
                <a:srgbClr val="33CCFF"/>
              </a:gs>
            </a:gsLst>
            <a:lin ang="5400000" scaled="1"/>
          </a:gradFill>
          <a:ln w="9525">
            <a:round/>
          </a:ln>
          <a:effectLst>
            <a:reflection blurRad="6350" stA="52000" endA="300" endPos="35000" dir="5400000" sy="-100000" algn="bl" rotWithShape="0"/>
          </a:effectLst>
          <a:scene3d>
            <a:camera prst="legacyObliqueTopRight"/>
            <a:lightRig rig="legacyFlat3" dir="b"/>
          </a:scene3d>
          <a:sp3d extrusionH="176200" prstMaterial="legacyMatte">
            <a:bevelT w="13500" h="13500" prst="angle"/>
            <a:bevelB w="13500" h="13500" prst="angle"/>
            <a:extrusionClr>
              <a:srgbClr val="33CCFF"/>
            </a:extrusionClr>
          </a:sp3d>
        </p:spPr>
        <p:txBody>
          <a:bodyPr>
            <a:flatTx/>
          </a:bodyPr>
          <a:lstStyle/>
          <a:p>
            <a:endParaRPr lang="zh-CN" altLang="en-US"/>
          </a:p>
        </p:txBody>
      </p:sp>
      <p:sp>
        <p:nvSpPr>
          <p:cNvPr id="3" name="Freeform 15"/>
          <p:cNvSpPr/>
          <p:nvPr/>
        </p:nvSpPr>
        <p:spPr bwMode="auto">
          <a:xfrm flipH="1">
            <a:off x="6828591" y="1816787"/>
            <a:ext cx="3797300" cy="2879725"/>
          </a:xfrm>
          <a:custGeom>
            <a:avLst/>
            <a:gdLst>
              <a:gd name="T0" fmla="*/ 2147483647 w 12759"/>
              <a:gd name="T1" fmla="*/ 0 h 8290"/>
              <a:gd name="T2" fmla="*/ 2147483647 w 12759"/>
              <a:gd name="T3" fmla="*/ 0 h 8290"/>
              <a:gd name="T4" fmla="*/ 2147483647 w 12759"/>
              <a:gd name="T5" fmla="*/ 2147483647 h 8290"/>
              <a:gd name="T6" fmla="*/ 2147483647 w 12759"/>
              <a:gd name="T7" fmla="*/ 2147483647 h 8290"/>
              <a:gd name="T8" fmla="*/ 2147483647 w 12759"/>
              <a:gd name="T9" fmla="*/ 2147483647 h 8290"/>
              <a:gd name="T10" fmla="*/ 2147483647 w 12759"/>
              <a:gd name="T11" fmla="*/ 2147483647 h 8290"/>
              <a:gd name="T12" fmla="*/ 2147483647 w 12759"/>
              <a:gd name="T13" fmla="*/ 2147483647 h 8290"/>
              <a:gd name="T14" fmla="*/ 2147483647 w 12759"/>
              <a:gd name="T15" fmla="*/ 2147483647 h 8290"/>
              <a:gd name="T16" fmla="*/ 2147483647 w 12759"/>
              <a:gd name="T17" fmla="*/ 2147483647 h 8290"/>
              <a:gd name="T18" fmla="*/ 2147483647 w 12759"/>
              <a:gd name="T19" fmla="*/ 2147483647 h 8290"/>
              <a:gd name="T20" fmla="*/ 2147483647 w 12759"/>
              <a:gd name="T21" fmla="*/ 2147483647 h 8290"/>
              <a:gd name="T22" fmla="*/ 2147483647 w 12759"/>
              <a:gd name="T23" fmla="*/ 0 h 829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759"/>
              <a:gd name="T37" fmla="*/ 0 h 8290"/>
              <a:gd name="T38" fmla="*/ 12759 w 12759"/>
              <a:gd name="T39" fmla="*/ 8290 h 829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759" h="8290">
                <a:moveTo>
                  <a:pt x="12165" y="0"/>
                </a:moveTo>
                <a:lnTo>
                  <a:pt x="548" y="0"/>
                </a:lnTo>
                <a:cubicBezTo>
                  <a:pt x="169" y="41"/>
                  <a:pt x="0" y="270"/>
                  <a:pt x="37" y="688"/>
                </a:cubicBezTo>
                <a:lnTo>
                  <a:pt x="37" y="3143"/>
                </a:lnTo>
                <a:cubicBezTo>
                  <a:pt x="44" y="3493"/>
                  <a:pt x="204" y="3644"/>
                  <a:pt x="518" y="3597"/>
                </a:cubicBezTo>
                <a:cubicBezTo>
                  <a:pt x="757" y="3600"/>
                  <a:pt x="995" y="3604"/>
                  <a:pt x="1233" y="3605"/>
                </a:cubicBezTo>
                <a:cubicBezTo>
                  <a:pt x="1231" y="4902"/>
                  <a:pt x="1229" y="6200"/>
                  <a:pt x="1229" y="7500"/>
                </a:cubicBezTo>
                <a:cubicBezTo>
                  <a:pt x="1247" y="8048"/>
                  <a:pt x="1519" y="8290"/>
                  <a:pt x="2046" y="8223"/>
                </a:cubicBezTo>
                <a:lnTo>
                  <a:pt x="12131" y="8223"/>
                </a:lnTo>
                <a:cubicBezTo>
                  <a:pt x="12562" y="8154"/>
                  <a:pt x="12752" y="7886"/>
                  <a:pt x="12703" y="7415"/>
                </a:cubicBezTo>
                <a:lnTo>
                  <a:pt x="12710" y="806"/>
                </a:lnTo>
                <a:cubicBezTo>
                  <a:pt x="12759" y="339"/>
                  <a:pt x="12578" y="71"/>
                  <a:pt x="12165" y="0"/>
                </a:cubicBezTo>
                <a:close/>
              </a:path>
            </a:pathLst>
          </a:custGeom>
          <a:gradFill rotWithShape="1">
            <a:gsLst>
              <a:gs pos="0">
                <a:srgbClr val="FFC5FF"/>
              </a:gs>
              <a:gs pos="100000">
                <a:srgbClr val="FE00FE"/>
              </a:gs>
            </a:gsLst>
            <a:lin ang="5400000" scaled="1"/>
          </a:gradFill>
          <a:ln w="9525">
            <a:round/>
          </a:ln>
          <a:effectLst>
            <a:reflection blurRad="6350" stA="52000" endA="300" endPos="35000" dir="5400000" sy="-100000" algn="bl" rotWithShape="0"/>
          </a:effectLst>
          <a:scene3d>
            <a:camera prst="legacyObliqueTopRight"/>
            <a:lightRig rig="legacyFlat3" dir="b"/>
          </a:scene3d>
          <a:sp3d extrusionH="176200" prstMaterial="legacyMatte">
            <a:bevelT w="13500" h="13500" prst="angle"/>
            <a:bevelB w="13500" h="13500" prst="angle"/>
            <a:extrusionClr>
              <a:srgbClr val="FE00FE"/>
            </a:extrusionClr>
          </a:sp3d>
        </p:spPr>
        <p:txBody>
          <a:bodyPr>
            <a:flatTx/>
          </a:bodyPr>
          <a:lstStyle/>
          <a:p>
            <a:endParaRPr lang="zh-CN" altLang="en-US"/>
          </a:p>
        </p:txBody>
      </p:sp>
      <p:sp>
        <p:nvSpPr>
          <p:cNvPr id="4" name="Line 16"/>
          <p:cNvSpPr>
            <a:spLocks noChangeShapeType="1"/>
          </p:cNvSpPr>
          <p:nvPr/>
        </p:nvSpPr>
        <p:spPr bwMode="auto">
          <a:xfrm>
            <a:off x="3490905" y="2905496"/>
            <a:ext cx="2879725" cy="0"/>
          </a:xfrm>
          <a:prstGeom prst="line">
            <a:avLst/>
          </a:prstGeom>
          <a:noFill/>
          <a:ln w="38100">
            <a:solidFill>
              <a:srgbClr val="000000"/>
            </a:solidFill>
            <a:prstDash val="sysDot"/>
            <a:round/>
          </a:ln>
          <a:effectLst>
            <a:reflection blurRad="6350" stA="52000" endA="300" endPos="35000" dir="5400000" sy="-100000" algn="bl" rotWithShape="0"/>
          </a:effectLst>
          <a:extLst>
            <a:ext uri="{909E8E84-426E-40DD-AFC4-6F175D3DCCD1}">
              <a14:hiddenFill xmlns:a14="http://schemas.microsoft.com/office/drawing/2010/main">
                <a:noFill/>
              </a14:hiddenFill>
            </a:ext>
          </a:extLst>
        </p:spPr>
        <p:txBody>
          <a:bodyPr/>
          <a:lstStyle/>
          <a:p>
            <a:endParaRPr lang="zh-CN" altLang="en-US"/>
          </a:p>
        </p:txBody>
      </p:sp>
      <p:sp>
        <p:nvSpPr>
          <p:cNvPr id="5" name="Line 17"/>
          <p:cNvSpPr>
            <a:spLocks noChangeShapeType="1"/>
          </p:cNvSpPr>
          <p:nvPr/>
        </p:nvSpPr>
        <p:spPr bwMode="auto">
          <a:xfrm>
            <a:off x="6751630" y="2905496"/>
            <a:ext cx="3003550" cy="0"/>
          </a:xfrm>
          <a:prstGeom prst="line">
            <a:avLst/>
          </a:prstGeom>
          <a:noFill/>
          <a:ln w="38100">
            <a:solidFill>
              <a:srgbClr val="000000"/>
            </a:solidFill>
            <a:prstDash val="sysDot"/>
            <a:round/>
          </a:ln>
          <a:effectLst>
            <a:reflection blurRad="6350" stA="52000" endA="300" endPos="35000" dir="5400000" sy="-100000" algn="bl" rotWithShape="0"/>
          </a:effectLst>
          <a:extLst>
            <a:ext uri="{909E8E84-426E-40DD-AFC4-6F175D3DCCD1}">
              <a14:hiddenFill xmlns:a14="http://schemas.microsoft.com/office/drawing/2010/main">
                <a:noFill/>
              </a14:hiddenFill>
            </a:ext>
          </a:extLst>
        </p:spPr>
        <p:txBody>
          <a:bodyPr/>
          <a:lstStyle/>
          <a:p>
            <a:endParaRPr lang="zh-CN" altLang="en-US"/>
          </a:p>
        </p:txBody>
      </p:sp>
      <p:sp>
        <p:nvSpPr>
          <p:cNvPr id="6" name="AutoShape 18"/>
          <p:cNvSpPr>
            <a:spLocks noChangeArrowheads="1"/>
          </p:cNvSpPr>
          <p:nvPr/>
        </p:nvSpPr>
        <p:spPr bwMode="auto">
          <a:xfrm>
            <a:off x="5435593" y="1995859"/>
            <a:ext cx="1943100" cy="739775"/>
          </a:xfrm>
          <a:prstGeom prst="rightArrow">
            <a:avLst>
              <a:gd name="adj1" fmla="val 64796"/>
              <a:gd name="adj2" fmla="val 65568"/>
            </a:avLst>
          </a:prstGeom>
          <a:gradFill rotWithShape="1">
            <a:gsLst>
              <a:gs pos="0">
                <a:schemeClr val="bg1">
                  <a:alpha val="0"/>
                </a:schemeClr>
              </a:gs>
              <a:gs pos="100000">
                <a:schemeClr val="tx1"/>
              </a:gs>
            </a:gsLst>
            <a:lin ang="0" scaled="1"/>
          </a:gradFill>
          <a:ln>
            <a:noFill/>
          </a:ln>
          <a:effectLst>
            <a:reflection blurRad="6350" stA="52000" endA="300" endPos="3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ko-KR" altLang="en-US"/>
          </a:p>
        </p:txBody>
      </p:sp>
      <p:sp>
        <p:nvSpPr>
          <p:cNvPr id="7" name="Text Box 19"/>
          <p:cNvSpPr txBox="1">
            <a:spLocks noChangeArrowheads="1"/>
          </p:cNvSpPr>
          <p:nvPr/>
        </p:nvSpPr>
        <p:spPr bwMode="auto">
          <a:xfrm>
            <a:off x="3779830" y="2176834"/>
            <a:ext cx="2087563" cy="369887"/>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事件关闭的前提</a:t>
            </a:r>
            <a:endParaRPr lang="en-US" altLang="ko-KR">
              <a:latin typeface="HY견고딕"/>
              <a:ea typeface="HY견고딕"/>
              <a:cs typeface="HY견고딕"/>
            </a:endParaRPr>
          </a:p>
        </p:txBody>
      </p:sp>
      <p:sp>
        <p:nvSpPr>
          <p:cNvPr id="8" name="Text Box 20"/>
          <p:cNvSpPr txBox="1">
            <a:spLocks noChangeArrowheads="1"/>
          </p:cNvSpPr>
          <p:nvPr/>
        </p:nvSpPr>
        <p:spPr bwMode="auto">
          <a:xfrm>
            <a:off x="7378693" y="2176834"/>
            <a:ext cx="2087562" cy="369887"/>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a:latin typeface="微软雅黑" panose="020B0503020204020204" pitchFamily="34" charset="-122"/>
                <a:ea typeface="微软雅黑" panose="020B0503020204020204" pitchFamily="34" charset="-122"/>
              </a:rPr>
              <a:t>事件关闭注意事项</a:t>
            </a:r>
            <a:endParaRPr lang="en-US" altLang="ko-KR">
              <a:latin typeface="HY견고딕"/>
              <a:ea typeface="HY견고딕"/>
              <a:cs typeface="HY견고딕"/>
            </a:endParaRPr>
          </a:p>
        </p:txBody>
      </p:sp>
      <p:sp>
        <p:nvSpPr>
          <p:cNvPr id="9" name="Text Box 23"/>
          <p:cNvSpPr txBox="1">
            <a:spLocks noChangeArrowheads="1"/>
          </p:cNvSpPr>
          <p:nvPr/>
        </p:nvSpPr>
        <p:spPr bwMode="auto">
          <a:xfrm>
            <a:off x="3995730" y="3094409"/>
            <a:ext cx="2087563" cy="338137"/>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solidFill>
                  <a:schemeClr val="bg1"/>
                </a:solidFill>
                <a:latin typeface="微软雅黑" panose="020B0503020204020204" pitchFamily="34" charset="-122"/>
                <a:ea typeface="微软雅黑" panose="020B0503020204020204" pitchFamily="34" charset="-122"/>
                <a:cs typeface="HY견고딕"/>
              </a:rPr>
              <a:t>事件解决</a:t>
            </a:r>
            <a:endParaRPr lang="en-US" altLang="ko-KR" sz="1600">
              <a:solidFill>
                <a:schemeClr val="bg1"/>
              </a:solidFill>
              <a:latin typeface="微软雅黑" panose="020B0503020204020204" pitchFamily="34" charset="-122"/>
              <a:ea typeface="微软雅黑" panose="020B0503020204020204" pitchFamily="34" charset="-122"/>
              <a:cs typeface="HY견고딕"/>
            </a:endParaRPr>
          </a:p>
        </p:txBody>
      </p:sp>
      <p:sp>
        <p:nvSpPr>
          <p:cNvPr id="10" name="Text Box 24"/>
          <p:cNvSpPr txBox="1">
            <a:spLocks noChangeArrowheads="1"/>
          </p:cNvSpPr>
          <p:nvPr/>
        </p:nvSpPr>
        <p:spPr bwMode="auto">
          <a:xfrm>
            <a:off x="3995730" y="3556371"/>
            <a:ext cx="2087563" cy="338138"/>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solidFill>
                  <a:schemeClr val="bg1"/>
                </a:solidFill>
                <a:latin typeface="微软雅黑" panose="020B0503020204020204" pitchFamily="34" charset="-122"/>
                <a:ea typeface="微软雅黑" panose="020B0503020204020204" pitchFamily="34" charset="-122"/>
                <a:cs typeface="HY견고딕"/>
              </a:rPr>
              <a:t>服务恢复</a:t>
            </a:r>
            <a:endParaRPr lang="en-US" altLang="ko-KR" sz="1600">
              <a:solidFill>
                <a:schemeClr val="bg1"/>
              </a:solidFill>
              <a:latin typeface="微软雅黑" panose="020B0503020204020204" pitchFamily="34" charset="-122"/>
              <a:ea typeface="微软雅黑" panose="020B0503020204020204" pitchFamily="34" charset="-122"/>
              <a:cs typeface="HY견고딕"/>
            </a:endParaRPr>
          </a:p>
        </p:txBody>
      </p:sp>
      <p:sp>
        <p:nvSpPr>
          <p:cNvPr id="11" name="Text Box 25"/>
          <p:cNvSpPr txBox="1">
            <a:spLocks noChangeArrowheads="1"/>
          </p:cNvSpPr>
          <p:nvPr/>
        </p:nvSpPr>
        <p:spPr bwMode="auto">
          <a:xfrm>
            <a:off x="3995730" y="4029446"/>
            <a:ext cx="2600325" cy="461963"/>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1600">
                <a:solidFill>
                  <a:schemeClr val="bg1"/>
                </a:solidFill>
                <a:latin typeface="微软雅黑" panose="020B0503020204020204" pitchFamily="34" charset="-122"/>
                <a:ea typeface="微软雅黑" panose="020B0503020204020204" pitchFamily="34" charset="-122"/>
                <a:cs typeface="HY견고딕"/>
              </a:rPr>
              <a:t>与客户确认事件解决完成。</a:t>
            </a:r>
            <a:endParaRPr lang="en-US" altLang="zh-CN" sz="1600">
              <a:solidFill>
                <a:schemeClr val="bg1"/>
              </a:solidFill>
              <a:latin typeface="微软雅黑" panose="020B0503020204020204" pitchFamily="34" charset="-122"/>
              <a:ea typeface="微软雅黑" panose="020B0503020204020204" pitchFamily="34" charset="-122"/>
              <a:cs typeface="HY견고딕"/>
            </a:endParaRPr>
          </a:p>
        </p:txBody>
      </p:sp>
      <p:grpSp>
        <p:nvGrpSpPr>
          <p:cNvPr id="12" name="Group 26"/>
          <p:cNvGrpSpPr>
            <a:grpSpLocks noChangeAspect="1"/>
          </p:cNvGrpSpPr>
          <p:nvPr/>
        </p:nvGrpSpPr>
        <p:grpSpPr bwMode="auto">
          <a:xfrm>
            <a:off x="3706805" y="3153146"/>
            <a:ext cx="207963" cy="207963"/>
            <a:chOff x="848" y="1715"/>
            <a:chExt cx="218" cy="218"/>
          </a:xfrm>
          <a:effectLst>
            <a:reflection blurRad="6350" stA="52000" endA="300" endPos="35000" dir="5400000" sy="-100000" algn="bl" rotWithShape="0"/>
          </a:effectLst>
        </p:grpSpPr>
        <p:sp>
          <p:nvSpPr>
            <p:cNvPr id="13" name="AutoShape 27"/>
            <p:cNvSpPr>
              <a:spLocks noChangeAspect="1" noChangeArrowheads="1"/>
            </p:cNvSpPr>
            <p:nvPr/>
          </p:nvSpPr>
          <p:spPr bwMode="auto">
            <a:xfrm>
              <a:off x="848" y="1715"/>
              <a:ext cx="218" cy="218"/>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2 h 21600"/>
                <a:gd name="T10" fmla="*/ 2 w 21600"/>
                <a:gd name="T11" fmla="*/ 2 h 21600"/>
                <a:gd name="T12" fmla="*/ 2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71 h 21600"/>
                <a:gd name="T26" fmla="*/ 18429 w 21600"/>
                <a:gd name="T27" fmla="*/ 18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95" y="10800"/>
                  </a:moveTo>
                  <a:cubicBezTo>
                    <a:pt x="3295" y="14945"/>
                    <a:pt x="6655" y="18305"/>
                    <a:pt x="10800" y="18305"/>
                  </a:cubicBezTo>
                  <a:cubicBezTo>
                    <a:pt x="14945" y="18305"/>
                    <a:pt x="18305" y="14945"/>
                    <a:pt x="18305" y="10800"/>
                  </a:cubicBezTo>
                  <a:cubicBezTo>
                    <a:pt x="18305" y="6655"/>
                    <a:pt x="14945" y="3295"/>
                    <a:pt x="10800" y="3295"/>
                  </a:cubicBezTo>
                  <a:cubicBezTo>
                    <a:pt x="6655" y="3295"/>
                    <a:pt x="3295" y="6655"/>
                    <a:pt x="3295" y="10800"/>
                  </a:cubicBezTo>
                  <a:close/>
                </a:path>
              </a:pathLst>
            </a:custGeom>
            <a:gradFill rotWithShape="1">
              <a:gsLst>
                <a:gs pos="0">
                  <a:srgbClr val="AEAEAE"/>
                </a:gs>
                <a:gs pos="100000">
                  <a:srgbClr val="FFFFFF"/>
                </a:gs>
              </a:gsLst>
              <a:path path="rect">
                <a:fillToRect t="100000" r="100000"/>
              </a:path>
            </a:gra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4" name="Oval 28"/>
            <p:cNvSpPr>
              <a:spLocks noChangeAspect="1" noChangeArrowheads="1"/>
            </p:cNvSpPr>
            <p:nvPr/>
          </p:nvSpPr>
          <p:spPr bwMode="auto">
            <a:xfrm>
              <a:off x="876" y="1743"/>
              <a:ext cx="161" cy="161"/>
            </a:xfrm>
            <a:prstGeom prst="ellipse">
              <a:avLst/>
            </a:prstGeom>
            <a:solidFill>
              <a:srgbClr val="00CCFF"/>
            </a:soli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ko-KR" altLang="en-US"/>
            </a:p>
          </p:txBody>
        </p:sp>
      </p:grpSp>
      <p:grpSp>
        <p:nvGrpSpPr>
          <p:cNvPr id="15" name="Group 29"/>
          <p:cNvGrpSpPr>
            <a:grpSpLocks noChangeAspect="1"/>
          </p:cNvGrpSpPr>
          <p:nvPr/>
        </p:nvGrpSpPr>
        <p:grpSpPr bwMode="auto">
          <a:xfrm>
            <a:off x="3706805" y="3627809"/>
            <a:ext cx="207963" cy="207962"/>
            <a:chOff x="848" y="1715"/>
            <a:chExt cx="218" cy="218"/>
          </a:xfrm>
          <a:effectLst>
            <a:reflection blurRad="6350" stA="52000" endA="300" endPos="35000" dir="5400000" sy="-100000" algn="bl" rotWithShape="0"/>
          </a:effectLst>
        </p:grpSpPr>
        <p:sp>
          <p:nvSpPr>
            <p:cNvPr id="16" name="AutoShape 30"/>
            <p:cNvSpPr>
              <a:spLocks noChangeAspect="1" noChangeArrowheads="1"/>
            </p:cNvSpPr>
            <p:nvPr/>
          </p:nvSpPr>
          <p:spPr bwMode="auto">
            <a:xfrm>
              <a:off x="848" y="1715"/>
              <a:ext cx="218" cy="218"/>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2 h 21600"/>
                <a:gd name="T10" fmla="*/ 2 w 21600"/>
                <a:gd name="T11" fmla="*/ 2 h 21600"/>
                <a:gd name="T12" fmla="*/ 2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71 h 21600"/>
                <a:gd name="T26" fmla="*/ 18429 w 21600"/>
                <a:gd name="T27" fmla="*/ 18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95" y="10800"/>
                  </a:moveTo>
                  <a:cubicBezTo>
                    <a:pt x="3295" y="14945"/>
                    <a:pt x="6655" y="18305"/>
                    <a:pt x="10800" y="18305"/>
                  </a:cubicBezTo>
                  <a:cubicBezTo>
                    <a:pt x="14945" y="18305"/>
                    <a:pt x="18305" y="14945"/>
                    <a:pt x="18305" y="10800"/>
                  </a:cubicBezTo>
                  <a:cubicBezTo>
                    <a:pt x="18305" y="6655"/>
                    <a:pt x="14945" y="3295"/>
                    <a:pt x="10800" y="3295"/>
                  </a:cubicBezTo>
                  <a:cubicBezTo>
                    <a:pt x="6655" y="3295"/>
                    <a:pt x="3295" y="6655"/>
                    <a:pt x="3295" y="10800"/>
                  </a:cubicBezTo>
                  <a:close/>
                </a:path>
              </a:pathLst>
            </a:custGeom>
            <a:gradFill rotWithShape="1">
              <a:gsLst>
                <a:gs pos="0">
                  <a:srgbClr val="AEAEAE"/>
                </a:gs>
                <a:gs pos="100000">
                  <a:srgbClr val="FFFFFF"/>
                </a:gs>
              </a:gsLst>
              <a:path path="rect">
                <a:fillToRect t="100000" r="100000"/>
              </a:path>
            </a:gra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 name="Oval 31"/>
            <p:cNvSpPr>
              <a:spLocks noChangeAspect="1" noChangeArrowheads="1"/>
            </p:cNvSpPr>
            <p:nvPr/>
          </p:nvSpPr>
          <p:spPr bwMode="auto">
            <a:xfrm>
              <a:off x="876" y="1743"/>
              <a:ext cx="161" cy="161"/>
            </a:xfrm>
            <a:prstGeom prst="ellipse">
              <a:avLst/>
            </a:prstGeom>
            <a:solidFill>
              <a:srgbClr val="00CCFF"/>
            </a:soli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ko-KR" altLang="en-US"/>
            </a:p>
          </p:txBody>
        </p:sp>
      </p:grpSp>
      <p:grpSp>
        <p:nvGrpSpPr>
          <p:cNvPr id="18" name="Group 32"/>
          <p:cNvGrpSpPr>
            <a:grpSpLocks noChangeAspect="1"/>
          </p:cNvGrpSpPr>
          <p:nvPr/>
        </p:nvGrpSpPr>
        <p:grpSpPr bwMode="auto">
          <a:xfrm>
            <a:off x="3706805" y="4089771"/>
            <a:ext cx="207963" cy="207963"/>
            <a:chOff x="848" y="1715"/>
            <a:chExt cx="218" cy="218"/>
          </a:xfrm>
          <a:effectLst>
            <a:reflection blurRad="6350" stA="52000" endA="300" endPos="35000" dir="5400000" sy="-100000" algn="bl" rotWithShape="0"/>
          </a:effectLst>
        </p:grpSpPr>
        <p:sp>
          <p:nvSpPr>
            <p:cNvPr id="19" name="AutoShape 33"/>
            <p:cNvSpPr>
              <a:spLocks noChangeAspect="1" noChangeArrowheads="1"/>
            </p:cNvSpPr>
            <p:nvPr/>
          </p:nvSpPr>
          <p:spPr bwMode="auto">
            <a:xfrm>
              <a:off x="848" y="1715"/>
              <a:ext cx="218" cy="218"/>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2 h 21600"/>
                <a:gd name="T10" fmla="*/ 2 w 21600"/>
                <a:gd name="T11" fmla="*/ 2 h 21600"/>
                <a:gd name="T12" fmla="*/ 2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71 h 21600"/>
                <a:gd name="T26" fmla="*/ 18429 w 21600"/>
                <a:gd name="T27" fmla="*/ 18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95" y="10800"/>
                  </a:moveTo>
                  <a:cubicBezTo>
                    <a:pt x="3295" y="14945"/>
                    <a:pt x="6655" y="18305"/>
                    <a:pt x="10800" y="18305"/>
                  </a:cubicBezTo>
                  <a:cubicBezTo>
                    <a:pt x="14945" y="18305"/>
                    <a:pt x="18305" y="14945"/>
                    <a:pt x="18305" y="10800"/>
                  </a:cubicBezTo>
                  <a:cubicBezTo>
                    <a:pt x="18305" y="6655"/>
                    <a:pt x="14945" y="3295"/>
                    <a:pt x="10800" y="3295"/>
                  </a:cubicBezTo>
                  <a:cubicBezTo>
                    <a:pt x="6655" y="3295"/>
                    <a:pt x="3295" y="6655"/>
                    <a:pt x="3295" y="10800"/>
                  </a:cubicBezTo>
                  <a:close/>
                </a:path>
              </a:pathLst>
            </a:custGeom>
            <a:gradFill rotWithShape="1">
              <a:gsLst>
                <a:gs pos="0">
                  <a:srgbClr val="AEAEAE"/>
                </a:gs>
                <a:gs pos="100000">
                  <a:srgbClr val="FFFFFF"/>
                </a:gs>
              </a:gsLst>
              <a:path path="rect">
                <a:fillToRect t="100000" r="100000"/>
              </a:path>
            </a:gra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0" name="Oval 34"/>
            <p:cNvSpPr>
              <a:spLocks noChangeAspect="1" noChangeArrowheads="1"/>
            </p:cNvSpPr>
            <p:nvPr/>
          </p:nvSpPr>
          <p:spPr bwMode="auto">
            <a:xfrm>
              <a:off x="876" y="1743"/>
              <a:ext cx="161" cy="161"/>
            </a:xfrm>
            <a:prstGeom prst="ellipse">
              <a:avLst/>
            </a:prstGeom>
            <a:solidFill>
              <a:srgbClr val="00CCFF"/>
            </a:soli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ko-KR" altLang="en-US"/>
            </a:p>
          </p:txBody>
        </p:sp>
      </p:grpSp>
      <p:sp>
        <p:nvSpPr>
          <p:cNvPr id="21" name="Text Box 35"/>
          <p:cNvSpPr txBox="1">
            <a:spLocks noChangeArrowheads="1"/>
          </p:cNvSpPr>
          <p:nvPr/>
        </p:nvSpPr>
        <p:spPr bwMode="auto">
          <a:xfrm>
            <a:off x="7091355" y="3072184"/>
            <a:ext cx="2816225" cy="338137"/>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solidFill>
                  <a:schemeClr val="bg1"/>
                </a:solidFill>
                <a:latin typeface="微软雅黑" panose="020B0503020204020204" pitchFamily="34" charset="-122"/>
                <a:ea typeface="微软雅黑" panose="020B0503020204020204" pitchFamily="34" charset="-122"/>
              </a:rPr>
              <a:t>事件的所有信息已被记录</a:t>
            </a:r>
            <a:endParaRPr lang="en-US" altLang="ko-KR" sz="1600">
              <a:solidFill>
                <a:schemeClr val="bg1"/>
              </a:solidFill>
              <a:latin typeface="微软雅黑" panose="020B0503020204020204" pitchFamily="34" charset="-122"/>
              <a:ea typeface="微软雅黑" panose="020B0503020204020204" pitchFamily="34" charset="-122"/>
              <a:cs typeface="HY견고딕"/>
            </a:endParaRPr>
          </a:p>
        </p:txBody>
      </p:sp>
      <p:sp>
        <p:nvSpPr>
          <p:cNvPr id="22" name="Text Box 36"/>
          <p:cNvSpPr txBox="1">
            <a:spLocks noChangeArrowheads="1"/>
          </p:cNvSpPr>
          <p:nvPr/>
        </p:nvSpPr>
        <p:spPr bwMode="auto">
          <a:xfrm>
            <a:off x="7091355" y="3515096"/>
            <a:ext cx="2881313" cy="585788"/>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dirty="0">
                <a:solidFill>
                  <a:schemeClr val="bg1"/>
                </a:solidFill>
                <a:latin typeface="微软雅黑" panose="020B0503020204020204" pitchFamily="34" charset="-122"/>
                <a:ea typeface="微软雅黑" panose="020B0503020204020204" pitchFamily="34" charset="-122"/>
              </a:rPr>
              <a:t>根据事件原因对事件分类进行调整</a:t>
            </a:r>
            <a:endParaRPr lang="en-US" altLang="ko-KR" sz="1600" dirty="0">
              <a:solidFill>
                <a:schemeClr val="bg1"/>
              </a:solidFill>
              <a:latin typeface="HY견고딕"/>
              <a:ea typeface="HY견고딕"/>
              <a:cs typeface="HY견고딕"/>
            </a:endParaRPr>
          </a:p>
        </p:txBody>
      </p:sp>
      <p:sp>
        <p:nvSpPr>
          <p:cNvPr id="23" name="Text Box 37"/>
          <p:cNvSpPr txBox="1">
            <a:spLocks noChangeArrowheads="1"/>
          </p:cNvSpPr>
          <p:nvPr/>
        </p:nvSpPr>
        <p:spPr bwMode="auto">
          <a:xfrm>
            <a:off x="7091355" y="4081518"/>
            <a:ext cx="2952750" cy="584200"/>
          </a:xfrm>
          <a:prstGeom prst="rect">
            <a:avLst/>
          </a:prstGeom>
          <a:noFill/>
          <a:ln>
            <a:noFill/>
          </a:ln>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1600">
                <a:solidFill>
                  <a:schemeClr val="bg1"/>
                </a:solidFill>
                <a:latin typeface="微软雅黑" panose="020B0503020204020204" pitchFamily="34" charset="-122"/>
                <a:ea typeface="微软雅黑" panose="020B0503020204020204" pitchFamily="34" charset="-122"/>
              </a:rPr>
              <a:t>对于未找到根本原因的事件升级到问题管理</a:t>
            </a:r>
            <a:endParaRPr lang="en-US" altLang="ko-KR" sz="1600">
              <a:solidFill>
                <a:schemeClr val="bg1"/>
              </a:solidFill>
              <a:latin typeface="HY견고딕"/>
              <a:ea typeface="HY견고딕"/>
              <a:cs typeface="HY견고딕"/>
            </a:endParaRPr>
          </a:p>
        </p:txBody>
      </p:sp>
      <p:grpSp>
        <p:nvGrpSpPr>
          <p:cNvPr id="24" name="Group 38"/>
          <p:cNvGrpSpPr>
            <a:grpSpLocks noChangeAspect="1"/>
          </p:cNvGrpSpPr>
          <p:nvPr/>
        </p:nvGrpSpPr>
        <p:grpSpPr bwMode="auto">
          <a:xfrm>
            <a:off x="6804018" y="3153146"/>
            <a:ext cx="207962" cy="207963"/>
            <a:chOff x="848" y="1715"/>
            <a:chExt cx="218" cy="218"/>
          </a:xfrm>
          <a:effectLst>
            <a:reflection blurRad="6350" stA="52000" endA="300" endPos="35000" dir="5400000" sy="-100000" algn="bl" rotWithShape="0"/>
          </a:effectLst>
        </p:grpSpPr>
        <p:sp>
          <p:nvSpPr>
            <p:cNvPr id="25" name="AutoShape 39"/>
            <p:cNvSpPr>
              <a:spLocks noChangeAspect="1" noChangeArrowheads="1"/>
            </p:cNvSpPr>
            <p:nvPr/>
          </p:nvSpPr>
          <p:spPr bwMode="auto">
            <a:xfrm>
              <a:off x="848" y="1715"/>
              <a:ext cx="218" cy="218"/>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2 h 21600"/>
                <a:gd name="T10" fmla="*/ 2 w 21600"/>
                <a:gd name="T11" fmla="*/ 2 h 21600"/>
                <a:gd name="T12" fmla="*/ 2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71 h 21600"/>
                <a:gd name="T26" fmla="*/ 18429 w 21600"/>
                <a:gd name="T27" fmla="*/ 18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95" y="10800"/>
                  </a:moveTo>
                  <a:cubicBezTo>
                    <a:pt x="3295" y="14945"/>
                    <a:pt x="6655" y="18305"/>
                    <a:pt x="10800" y="18305"/>
                  </a:cubicBezTo>
                  <a:cubicBezTo>
                    <a:pt x="14945" y="18305"/>
                    <a:pt x="18305" y="14945"/>
                    <a:pt x="18305" y="10800"/>
                  </a:cubicBezTo>
                  <a:cubicBezTo>
                    <a:pt x="18305" y="6655"/>
                    <a:pt x="14945" y="3295"/>
                    <a:pt x="10800" y="3295"/>
                  </a:cubicBezTo>
                  <a:cubicBezTo>
                    <a:pt x="6655" y="3295"/>
                    <a:pt x="3295" y="6655"/>
                    <a:pt x="3295" y="10800"/>
                  </a:cubicBezTo>
                  <a:close/>
                </a:path>
              </a:pathLst>
            </a:custGeom>
            <a:gradFill rotWithShape="1">
              <a:gsLst>
                <a:gs pos="0">
                  <a:srgbClr val="AEAEAE"/>
                </a:gs>
                <a:gs pos="100000">
                  <a:srgbClr val="FFFFFF"/>
                </a:gs>
              </a:gsLst>
              <a:path path="rect">
                <a:fillToRect t="100000" r="100000"/>
              </a:path>
            </a:gra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6" name="Oval 40"/>
            <p:cNvSpPr>
              <a:spLocks noChangeAspect="1" noChangeArrowheads="1"/>
            </p:cNvSpPr>
            <p:nvPr/>
          </p:nvSpPr>
          <p:spPr bwMode="auto">
            <a:xfrm>
              <a:off x="876" y="1743"/>
              <a:ext cx="161" cy="161"/>
            </a:xfrm>
            <a:prstGeom prst="ellipse">
              <a:avLst/>
            </a:prstGeom>
            <a:solidFill>
              <a:srgbClr val="FF00FF"/>
            </a:soli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ko-KR" altLang="en-US"/>
            </a:p>
          </p:txBody>
        </p:sp>
      </p:grpSp>
      <p:grpSp>
        <p:nvGrpSpPr>
          <p:cNvPr id="27" name="Group 41"/>
          <p:cNvGrpSpPr>
            <a:grpSpLocks noChangeAspect="1"/>
          </p:cNvGrpSpPr>
          <p:nvPr/>
        </p:nvGrpSpPr>
        <p:grpSpPr bwMode="auto">
          <a:xfrm>
            <a:off x="6804018" y="3627809"/>
            <a:ext cx="207962" cy="207962"/>
            <a:chOff x="848" y="1715"/>
            <a:chExt cx="218" cy="218"/>
          </a:xfrm>
          <a:effectLst>
            <a:reflection blurRad="6350" stA="52000" endA="300" endPos="35000" dir="5400000" sy="-100000" algn="bl" rotWithShape="0"/>
          </a:effectLst>
        </p:grpSpPr>
        <p:sp>
          <p:nvSpPr>
            <p:cNvPr id="28" name="AutoShape 42"/>
            <p:cNvSpPr>
              <a:spLocks noChangeAspect="1" noChangeArrowheads="1"/>
            </p:cNvSpPr>
            <p:nvPr/>
          </p:nvSpPr>
          <p:spPr bwMode="auto">
            <a:xfrm>
              <a:off x="848" y="1715"/>
              <a:ext cx="218" cy="218"/>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2 h 21600"/>
                <a:gd name="T10" fmla="*/ 2 w 21600"/>
                <a:gd name="T11" fmla="*/ 2 h 21600"/>
                <a:gd name="T12" fmla="*/ 2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71 h 21600"/>
                <a:gd name="T26" fmla="*/ 18429 w 21600"/>
                <a:gd name="T27" fmla="*/ 18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95" y="10800"/>
                  </a:moveTo>
                  <a:cubicBezTo>
                    <a:pt x="3295" y="14945"/>
                    <a:pt x="6655" y="18305"/>
                    <a:pt x="10800" y="18305"/>
                  </a:cubicBezTo>
                  <a:cubicBezTo>
                    <a:pt x="14945" y="18305"/>
                    <a:pt x="18305" y="14945"/>
                    <a:pt x="18305" y="10800"/>
                  </a:cubicBezTo>
                  <a:cubicBezTo>
                    <a:pt x="18305" y="6655"/>
                    <a:pt x="14945" y="3295"/>
                    <a:pt x="10800" y="3295"/>
                  </a:cubicBezTo>
                  <a:cubicBezTo>
                    <a:pt x="6655" y="3295"/>
                    <a:pt x="3295" y="6655"/>
                    <a:pt x="3295" y="10800"/>
                  </a:cubicBezTo>
                  <a:close/>
                </a:path>
              </a:pathLst>
            </a:custGeom>
            <a:gradFill rotWithShape="1">
              <a:gsLst>
                <a:gs pos="0">
                  <a:srgbClr val="AEAEAE"/>
                </a:gs>
                <a:gs pos="100000">
                  <a:srgbClr val="FFFFFF"/>
                </a:gs>
              </a:gsLst>
              <a:path path="rect">
                <a:fillToRect t="100000" r="100000"/>
              </a:path>
            </a:gra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29" name="Oval 43"/>
            <p:cNvSpPr>
              <a:spLocks noChangeAspect="1" noChangeArrowheads="1"/>
            </p:cNvSpPr>
            <p:nvPr/>
          </p:nvSpPr>
          <p:spPr bwMode="auto">
            <a:xfrm>
              <a:off x="876" y="1743"/>
              <a:ext cx="161" cy="161"/>
            </a:xfrm>
            <a:prstGeom prst="ellipse">
              <a:avLst/>
            </a:prstGeom>
            <a:solidFill>
              <a:srgbClr val="FF00FF"/>
            </a:soli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ko-KR" altLang="en-US"/>
            </a:p>
          </p:txBody>
        </p:sp>
      </p:grpSp>
      <p:grpSp>
        <p:nvGrpSpPr>
          <p:cNvPr id="30" name="Group 44"/>
          <p:cNvGrpSpPr>
            <a:grpSpLocks noChangeAspect="1"/>
          </p:cNvGrpSpPr>
          <p:nvPr/>
        </p:nvGrpSpPr>
        <p:grpSpPr bwMode="auto">
          <a:xfrm>
            <a:off x="6804018" y="4089771"/>
            <a:ext cx="207962" cy="207963"/>
            <a:chOff x="848" y="1715"/>
            <a:chExt cx="218" cy="218"/>
          </a:xfrm>
          <a:effectLst>
            <a:reflection blurRad="6350" stA="52000" endA="300" endPos="35000" dir="5400000" sy="-100000" algn="bl" rotWithShape="0"/>
          </a:effectLst>
        </p:grpSpPr>
        <p:sp>
          <p:nvSpPr>
            <p:cNvPr id="31" name="AutoShape 45"/>
            <p:cNvSpPr>
              <a:spLocks noChangeAspect="1" noChangeArrowheads="1"/>
            </p:cNvSpPr>
            <p:nvPr/>
          </p:nvSpPr>
          <p:spPr bwMode="auto">
            <a:xfrm>
              <a:off x="848" y="1715"/>
              <a:ext cx="218" cy="218"/>
            </a:xfrm>
            <a:custGeom>
              <a:avLst/>
              <a:gdLst>
                <a:gd name="T0" fmla="*/ 1 w 21600"/>
                <a:gd name="T1" fmla="*/ 0 h 21600"/>
                <a:gd name="T2" fmla="*/ 0 w 21600"/>
                <a:gd name="T3" fmla="*/ 0 h 21600"/>
                <a:gd name="T4" fmla="*/ 0 w 21600"/>
                <a:gd name="T5" fmla="*/ 1 h 21600"/>
                <a:gd name="T6" fmla="*/ 0 w 21600"/>
                <a:gd name="T7" fmla="*/ 2 h 21600"/>
                <a:gd name="T8" fmla="*/ 1 w 21600"/>
                <a:gd name="T9" fmla="*/ 2 h 21600"/>
                <a:gd name="T10" fmla="*/ 2 w 21600"/>
                <a:gd name="T11" fmla="*/ 2 h 21600"/>
                <a:gd name="T12" fmla="*/ 2 w 21600"/>
                <a:gd name="T13" fmla="*/ 1 h 21600"/>
                <a:gd name="T14" fmla="*/ 2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71 w 21600"/>
                <a:gd name="T25" fmla="*/ 3171 h 21600"/>
                <a:gd name="T26" fmla="*/ 18429 w 21600"/>
                <a:gd name="T27" fmla="*/ 18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95" y="10800"/>
                  </a:moveTo>
                  <a:cubicBezTo>
                    <a:pt x="3295" y="14945"/>
                    <a:pt x="6655" y="18305"/>
                    <a:pt x="10800" y="18305"/>
                  </a:cubicBezTo>
                  <a:cubicBezTo>
                    <a:pt x="14945" y="18305"/>
                    <a:pt x="18305" y="14945"/>
                    <a:pt x="18305" y="10800"/>
                  </a:cubicBezTo>
                  <a:cubicBezTo>
                    <a:pt x="18305" y="6655"/>
                    <a:pt x="14945" y="3295"/>
                    <a:pt x="10800" y="3295"/>
                  </a:cubicBezTo>
                  <a:cubicBezTo>
                    <a:pt x="6655" y="3295"/>
                    <a:pt x="3295" y="6655"/>
                    <a:pt x="3295" y="10800"/>
                  </a:cubicBezTo>
                  <a:close/>
                </a:path>
              </a:pathLst>
            </a:custGeom>
            <a:gradFill rotWithShape="1">
              <a:gsLst>
                <a:gs pos="0">
                  <a:srgbClr val="AEAEAE"/>
                </a:gs>
                <a:gs pos="100000">
                  <a:srgbClr val="FFFFFF"/>
                </a:gs>
              </a:gsLst>
              <a:path path="rect">
                <a:fillToRect t="100000" r="100000"/>
              </a:path>
            </a:gra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2" name="Oval 46"/>
            <p:cNvSpPr>
              <a:spLocks noChangeAspect="1" noChangeArrowheads="1"/>
            </p:cNvSpPr>
            <p:nvPr/>
          </p:nvSpPr>
          <p:spPr bwMode="auto">
            <a:xfrm>
              <a:off x="876" y="1743"/>
              <a:ext cx="161" cy="161"/>
            </a:xfrm>
            <a:prstGeom prst="ellipse">
              <a:avLst/>
            </a:prstGeom>
            <a:solidFill>
              <a:srgbClr val="FF00FF"/>
            </a:solidFill>
            <a:ln>
              <a:noFill/>
            </a:ln>
            <a:effectLst>
              <a:outerShdw dist="28398" dir="1593903" algn="ctr" rotWithShape="0">
                <a:schemeClr val="bg2"/>
              </a:outerShdw>
            </a:effectLst>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ko-KR" altLang="en-US"/>
            </a:p>
          </p:txBody>
        </p:sp>
      </p:grpSp>
      <p:sp>
        <p:nvSpPr>
          <p:cNvPr id="33" name="标题 1"/>
          <p:cNvSpPr txBox="1"/>
          <p:nvPr/>
        </p:nvSpPr>
        <p:spPr bwMode="auto">
          <a:xfrm>
            <a:off x="1159678" y="962026"/>
            <a:ext cx="2276542"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smtClean="0">
                <a:solidFill>
                  <a:srgbClr val="FFFF00"/>
                </a:solidFill>
                <a:latin typeface="微软雅黑" panose="020B0503020204020204" pitchFamily="34" charset="-122"/>
                <a:ea typeface="微软雅黑" panose="020B0503020204020204" pitchFamily="34" charset="-122"/>
              </a:rPr>
              <a:t>事件关闭</a:t>
            </a:r>
            <a:endParaRPr lang="zh-CN" altLang="en-US" sz="2800" dirty="0" smtClean="0">
              <a:solidFill>
                <a:srgbClr val="FFFF00"/>
              </a:solidFill>
              <a:latin typeface="微软雅黑" panose="020B0503020204020204" pitchFamily="34" charset="-122"/>
              <a:ea typeface="微软雅黑" panose="020B0503020204020204" pitchFamily="34" charset="-122"/>
            </a:endParaRPr>
          </a:p>
        </p:txBody>
      </p:sp>
      <p:grpSp>
        <p:nvGrpSpPr>
          <p:cNvPr id="34" name="组合 33"/>
          <p:cNvGrpSpPr/>
          <p:nvPr/>
        </p:nvGrpSpPr>
        <p:grpSpPr>
          <a:xfrm>
            <a:off x="692108" y="3894509"/>
            <a:ext cx="2987032" cy="2071876"/>
            <a:chOff x="3689573" y="989327"/>
            <a:chExt cx="4812854" cy="2952770"/>
          </a:xfrm>
        </p:grpSpPr>
        <p:sp>
          <p:nvSpPr>
            <p:cNvPr id="35" name="等腰三角形 34"/>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等腰三角形 35"/>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等腰三角形 36"/>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等腰三角形 37"/>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等腰三角形 41"/>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椭圆 46"/>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椭圆 47"/>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351322" y="346326"/>
            <a:ext cx="3017520"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rPr>
              <a:t>事件管理流程图</a:t>
            </a:r>
            <a:endParaRPr lang="zh-CN" altLang="en-US" sz="2800" dirty="0" smtClean="0">
              <a:solidFill>
                <a:schemeClr val="accent1">
                  <a:lumMod val="60000"/>
                  <a:lumOff val="40000"/>
                </a:schemeClr>
              </a:solidFill>
              <a:latin typeface="微软雅黑" panose="020B0503020204020204" pitchFamily="34" charset="-122"/>
              <a:ea typeface="微软雅黑" panose="020B0503020204020204" pitchFamily="34" charset="-122"/>
            </a:endParaRPr>
          </a:p>
        </p:txBody>
      </p:sp>
      <p:graphicFrame>
        <p:nvGraphicFramePr>
          <p:cNvPr id="3" name="Object 11"/>
          <p:cNvGraphicFramePr>
            <a:graphicFrameLocks noChangeAspect="1"/>
          </p:cNvGraphicFramePr>
          <p:nvPr/>
        </p:nvGraphicFramePr>
        <p:xfrm>
          <a:off x="440699" y="798897"/>
          <a:ext cx="11157742" cy="5917515"/>
        </p:xfrm>
        <a:graphic>
          <a:graphicData uri="http://schemas.openxmlformats.org/presentationml/2006/ole">
            <mc:AlternateContent xmlns:mc="http://schemas.openxmlformats.org/markup-compatibility/2006">
              <mc:Choice xmlns:v="urn:schemas-microsoft-com:vml" Requires="v">
                <p:oleObj spid="_x0000_s3123" name="Visio" r:id="rId1" imgW="13411200" imgH="8229600" progId="Visio.Drawing.11">
                  <p:embed/>
                </p:oleObj>
              </mc:Choice>
              <mc:Fallback>
                <p:oleObj name="Visio" r:id="rId1" imgW="13411200" imgH="8229600" progId="Visio.Drawing.11">
                  <p:embed/>
                  <p:pic>
                    <p:nvPicPr>
                      <p:cNvPr id="0" name="图片 3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699" y="798897"/>
                        <a:ext cx="11157742" cy="5917515"/>
                      </a:xfrm>
                      <a:prstGeom prst="rect">
                        <a:avLst/>
                      </a:prstGeom>
                      <a:noFill/>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395288" y="765175"/>
            <a:ext cx="1934026"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00B050"/>
                </a:solidFill>
                <a:latin typeface="微软雅黑" panose="020B0503020204020204" pitchFamily="34" charset="-122"/>
                <a:ea typeface="微软雅黑" panose="020B0503020204020204" pitchFamily="34" charset="-122"/>
              </a:rPr>
              <a:t>问题管理</a:t>
            </a:r>
            <a:endParaRPr lang="zh-CN" altLang="en-US" sz="2800" dirty="0" smtClean="0">
              <a:solidFill>
                <a:srgbClr val="00B050"/>
              </a:solidFill>
              <a:latin typeface="微软雅黑" panose="020B0503020204020204" pitchFamily="34" charset="-122"/>
              <a:ea typeface="微软雅黑" panose="020B0503020204020204" pitchFamily="34" charset="-122"/>
            </a:endParaRPr>
          </a:p>
        </p:txBody>
      </p:sp>
      <p:sp>
        <p:nvSpPr>
          <p:cNvPr id="3" name="TextBox 2"/>
          <p:cNvSpPr txBox="1">
            <a:spLocks noChangeArrowheads="1"/>
          </p:cNvSpPr>
          <p:nvPr/>
        </p:nvSpPr>
        <p:spPr bwMode="auto">
          <a:xfrm>
            <a:off x="1843389" y="1327150"/>
            <a:ext cx="7272337"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solidFill>
                  <a:schemeClr val="bg1"/>
                </a:solidFill>
                <a:latin typeface="微软雅黑" panose="020B0503020204020204" pitchFamily="34" charset="-122"/>
                <a:ea typeface="微软雅黑" panose="020B0503020204020204" pitchFamily="34" charset="-122"/>
              </a:rPr>
              <a:t>问题管理的目标是找到突发事件产生的根本原因，最小化由于基础设施故障已发事件和问题的负面影响，防止类似事件的再次发生。</a:t>
            </a:r>
            <a:r>
              <a:rPr lang="zh-CN" altLang="en-US" b="1" dirty="0">
                <a:solidFill>
                  <a:schemeClr val="bg1"/>
                </a:solidFill>
                <a:latin typeface="微软雅黑" panose="020B0503020204020204" pitchFamily="34" charset="-122"/>
                <a:ea typeface="微软雅黑" panose="020B0503020204020204" pitchFamily="34" charset="-122"/>
              </a:rPr>
              <a:t>问题管理类似于构建解决问题的专家知识库。</a:t>
            </a:r>
            <a:endParaRPr lang="zh-CN" altLang="en-US" b="1" dirty="0">
              <a:solidFill>
                <a:schemeClr val="bg1"/>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1914826" y="2951798"/>
          <a:ext cx="7200900" cy="2447925"/>
        </p:xfrm>
        <a:graphic>
          <a:graphicData uri="http://schemas.openxmlformats.org/drawingml/2006/table">
            <a:tbl>
              <a:tblPr firstRow="1" bandRow="1">
                <a:tableStyleId>{5C22544A-7EE6-4342-B048-85BDC9FD1C3A}</a:tableStyleId>
              </a:tblPr>
              <a:tblGrid>
                <a:gridCol w="3600450"/>
                <a:gridCol w="3600450"/>
              </a:tblGrid>
              <a:tr h="627170">
                <a:tc>
                  <a:txBody>
                    <a:bodyPr/>
                    <a:lstStyle/>
                    <a:p>
                      <a:pPr algn="ctr"/>
                      <a:r>
                        <a:rPr lang="zh-CN" altLang="en-US" sz="1800" dirty="0" smtClean="0">
                          <a:latin typeface="微软雅黑" panose="020B0503020204020204" pitchFamily="34" charset="-122"/>
                          <a:ea typeface="微软雅黑" panose="020B0503020204020204" pitchFamily="34" charset="-122"/>
                        </a:rPr>
                        <a:t>事件管理</a:t>
                      </a:r>
                      <a:endParaRPr lang="zh-CN" altLang="en-US" sz="1800" dirty="0">
                        <a:latin typeface="微软雅黑" panose="020B0503020204020204" pitchFamily="34" charset="-122"/>
                        <a:ea typeface="微软雅黑" panose="020B0503020204020204" pitchFamily="34" charset="-122"/>
                      </a:endParaRPr>
                    </a:p>
                  </a:txBody>
                  <a:tcPr marL="91441" marR="91441" marT="45722" marB="45722" anchor="ctr"/>
                </a:tc>
                <a:tc>
                  <a:txBody>
                    <a:bodyPr/>
                    <a:lstStyle/>
                    <a:p>
                      <a:pPr algn="ctr"/>
                      <a:r>
                        <a:rPr lang="zh-CN" altLang="en-US" sz="1800" dirty="0" smtClean="0">
                          <a:latin typeface="微软雅黑" panose="020B0503020204020204" pitchFamily="34" charset="-122"/>
                          <a:ea typeface="微软雅黑" panose="020B0503020204020204" pitchFamily="34" charset="-122"/>
                        </a:rPr>
                        <a:t>问题管理</a:t>
                      </a:r>
                      <a:endParaRPr lang="zh-CN" altLang="en-US" sz="1800" dirty="0">
                        <a:latin typeface="微软雅黑" panose="020B0503020204020204" pitchFamily="34" charset="-122"/>
                        <a:ea typeface="微软雅黑" panose="020B0503020204020204" pitchFamily="34" charset="-122"/>
                      </a:endParaRPr>
                    </a:p>
                  </a:txBody>
                  <a:tcPr marL="91441" marR="91441" marT="45722" marB="45722" anchor="ctr"/>
                </a:tc>
              </a:tr>
              <a:tr h="1820755">
                <a:tc>
                  <a:txBody>
                    <a:bodyPr/>
                    <a:lstStyle/>
                    <a:p>
                      <a:pPr marL="342900" indent="-342900" algn="l">
                        <a:lnSpc>
                          <a:spcPct val="150000"/>
                        </a:lnSpc>
                        <a:buFont typeface="+mj-ea"/>
                        <a:buAutoNum type="circleNumDbPlain"/>
                      </a:pPr>
                      <a:r>
                        <a:rPr lang="zh-CN" altLang="en-US" sz="1800" dirty="0" smtClean="0">
                          <a:latin typeface="微软雅黑" panose="020B0503020204020204" pitchFamily="34" charset="-122"/>
                          <a:ea typeface="微软雅黑" panose="020B0503020204020204" pitchFamily="34" charset="-122"/>
                        </a:rPr>
                        <a:t>注重解决速度；</a:t>
                      </a:r>
                      <a:endParaRPr lang="en-US" altLang="zh-CN" sz="1800" dirty="0" smtClean="0">
                        <a:latin typeface="微软雅黑" panose="020B0503020204020204" pitchFamily="34" charset="-122"/>
                        <a:ea typeface="微软雅黑" panose="020B0503020204020204" pitchFamily="34" charset="-122"/>
                      </a:endParaRPr>
                    </a:p>
                    <a:p>
                      <a:pPr marL="342900" indent="-342900" algn="ctr">
                        <a:lnSpc>
                          <a:spcPct val="150000"/>
                        </a:lnSpc>
                        <a:buFont typeface="+mj-ea"/>
                        <a:buAutoNum type="circleNumDbPlain"/>
                      </a:pPr>
                      <a:r>
                        <a:rPr lang="zh-CN" altLang="en-US" sz="1800" dirty="0" smtClean="0">
                          <a:latin typeface="微软雅黑" panose="020B0503020204020204" pitchFamily="34" charset="-122"/>
                          <a:ea typeface="微软雅黑" panose="020B0503020204020204" pitchFamily="34" charset="-122"/>
                        </a:rPr>
                        <a:t>强调快速解决事件；</a:t>
                      </a:r>
                      <a:endParaRPr lang="en-US" altLang="zh-CN" sz="1800" dirty="0" smtClean="0">
                        <a:latin typeface="微软雅黑" panose="020B0503020204020204" pitchFamily="34" charset="-122"/>
                        <a:ea typeface="微软雅黑" panose="020B0503020204020204" pitchFamily="34" charset="-122"/>
                      </a:endParaRPr>
                    </a:p>
                    <a:p>
                      <a:pPr marL="342900" indent="-342900" algn="r">
                        <a:lnSpc>
                          <a:spcPct val="150000"/>
                        </a:lnSpc>
                        <a:buFont typeface="+mj-ea"/>
                        <a:buAutoNum type="circleNumDbPlain"/>
                      </a:pPr>
                      <a:r>
                        <a:rPr lang="zh-CN" altLang="en-US" sz="1800" dirty="0" smtClean="0">
                          <a:latin typeface="微软雅黑" panose="020B0503020204020204" pitchFamily="34" charset="-122"/>
                          <a:ea typeface="微软雅黑" panose="020B0503020204020204" pitchFamily="34" charset="-122"/>
                        </a:rPr>
                        <a:t>避免事件扩大。</a:t>
                      </a:r>
                      <a:endParaRPr lang="zh-CN" altLang="en-US" sz="1800" dirty="0">
                        <a:latin typeface="微软雅黑" panose="020B0503020204020204" pitchFamily="34" charset="-122"/>
                        <a:ea typeface="微软雅黑" panose="020B0503020204020204" pitchFamily="34" charset="-122"/>
                      </a:endParaRPr>
                    </a:p>
                  </a:txBody>
                  <a:tcPr marL="91441" marR="91441" marT="45722" marB="45722" anchor="ctr"/>
                </a:tc>
                <a:tc>
                  <a:txBody>
                    <a:bodyPr/>
                    <a:lstStyle/>
                    <a:p>
                      <a:pPr marL="342900" indent="-342900" algn="l">
                        <a:lnSpc>
                          <a:spcPct val="150000"/>
                        </a:lnSpc>
                        <a:buFont typeface="+mj-ea"/>
                        <a:buAutoNum type="circleNumDbPlain"/>
                      </a:pPr>
                      <a:r>
                        <a:rPr lang="zh-CN" altLang="en-US" sz="1800" dirty="0" smtClean="0">
                          <a:latin typeface="微软雅黑" panose="020B0503020204020204" pitchFamily="34" charset="-122"/>
                          <a:ea typeface="微软雅黑" panose="020B0503020204020204" pitchFamily="34" charset="-122"/>
                        </a:rPr>
                        <a:t>注重查找问题根源；</a:t>
                      </a:r>
                      <a:endParaRPr lang="en-US" altLang="zh-CN" sz="1800" dirty="0" smtClean="0">
                        <a:latin typeface="微软雅黑" panose="020B0503020204020204" pitchFamily="34" charset="-122"/>
                        <a:ea typeface="微软雅黑" panose="020B0503020204020204" pitchFamily="34" charset="-122"/>
                      </a:endParaRPr>
                    </a:p>
                    <a:p>
                      <a:pPr marL="342900" indent="-342900" algn="l">
                        <a:lnSpc>
                          <a:spcPct val="150000"/>
                        </a:lnSpc>
                        <a:buFont typeface="+mj-ea"/>
                        <a:buAutoNum type="circleNumDbPlain"/>
                      </a:pPr>
                      <a:r>
                        <a:rPr lang="zh-CN" altLang="en-US" sz="1800" dirty="0" smtClean="0">
                          <a:latin typeface="微软雅黑" panose="020B0503020204020204" pitchFamily="34" charset="-122"/>
                          <a:ea typeface="微软雅黑" panose="020B0503020204020204" pitchFamily="34" charset="-122"/>
                        </a:rPr>
                        <a:t>确定问题根本原因；</a:t>
                      </a:r>
                      <a:endParaRPr lang="en-US" altLang="zh-CN" sz="1800" dirty="0" smtClean="0">
                        <a:latin typeface="微软雅黑" panose="020B0503020204020204" pitchFamily="34" charset="-122"/>
                        <a:ea typeface="微软雅黑" panose="020B0503020204020204" pitchFamily="34" charset="-122"/>
                      </a:endParaRPr>
                    </a:p>
                    <a:p>
                      <a:pPr marL="342900" indent="-342900" algn="l">
                        <a:lnSpc>
                          <a:spcPct val="150000"/>
                        </a:lnSpc>
                        <a:buFont typeface="+mj-ea"/>
                        <a:buAutoNum type="circleNumDbPlain"/>
                      </a:pPr>
                      <a:r>
                        <a:rPr lang="zh-CN" altLang="en-US" sz="1800" dirty="0" smtClean="0">
                          <a:latin typeface="微软雅黑" panose="020B0503020204020204" pitchFamily="34" charset="-122"/>
                          <a:ea typeface="微软雅黑" panose="020B0503020204020204" pitchFamily="34" charset="-122"/>
                        </a:rPr>
                        <a:t>制定解决方案；</a:t>
                      </a:r>
                      <a:endParaRPr lang="en-US" altLang="zh-CN" sz="1800" dirty="0" smtClean="0">
                        <a:latin typeface="微软雅黑" panose="020B0503020204020204" pitchFamily="34" charset="-122"/>
                        <a:ea typeface="微软雅黑" panose="020B0503020204020204" pitchFamily="34" charset="-122"/>
                      </a:endParaRPr>
                    </a:p>
                    <a:p>
                      <a:pPr marL="342900" indent="-342900" algn="l">
                        <a:lnSpc>
                          <a:spcPct val="150000"/>
                        </a:lnSpc>
                        <a:buFont typeface="+mj-ea"/>
                        <a:buAutoNum type="circleNumDbPlain"/>
                      </a:pPr>
                      <a:r>
                        <a:rPr lang="zh-CN" altLang="en-US" sz="1800" dirty="0" smtClean="0">
                          <a:latin typeface="微软雅黑" panose="020B0503020204020204" pitchFamily="34" charset="-122"/>
                          <a:ea typeface="微软雅黑" panose="020B0503020204020204" pitchFamily="34" charset="-122"/>
                        </a:rPr>
                        <a:t>避免相同问题再次发生。</a:t>
                      </a:r>
                      <a:endParaRPr lang="zh-CN" altLang="en-US" sz="1800" dirty="0">
                        <a:latin typeface="微软雅黑" panose="020B0503020204020204" pitchFamily="34" charset="-122"/>
                        <a:ea typeface="微软雅黑" panose="020B0503020204020204" pitchFamily="34" charset="-122"/>
                      </a:endParaRPr>
                    </a:p>
                  </a:txBody>
                  <a:tcPr marL="91441" marR="91441" marT="45722" marB="45722"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1140577" y="738522"/>
            <a:ext cx="3267793"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00B050"/>
                </a:solidFill>
                <a:latin typeface="微软雅黑" panose="020B0503020204020204" pitchFamily="34" charset="-122"/>
                <a:ea typeface="微软雅黑" panose="020B0503020204020204" pitchFamily="34" charset="-122"/>
              </a:rPr>
              <a:t>问题管理的关键点</a:t>
            </a:r>
            <a:endParaRPr lang="zh-CN" altLang="en-US" sz="2800" dirty="0" smtClean="0">
              <a:solidFill>
                <a:srgbClr val="00B050"/>
              </a:solidFill>
              <a:latin typeface="微软雅黑" panose="020B0503020204020204" pitchFamily="34" charset="-122"/>
              <a:ea typeface="微软雅黑" panose="020B0503020204020204" pitchFamily="34" charset="-122"/>
            </a:endParaRPr>
          </a:p>
        </p:txBody>
      </p:sp>
      <p:grpSp>
        <p:nvGrpSpPr>
          <p:cNvPr id="3" name="组合 27"/>
          <p:cNvGrpSpPr/>
          <p:nvPr/>
        </p:nvGrpSpPr>
        <p:grpSpPr bwMode="auto">
          <a:xfrm>
            <a:off x="1739294" y="1675481"/>
            <a:ext cx="8487621" cy="4388434"/>
            <a:chOff x="285265" y="2916910"/>
            <a:chExt cx="8105937" cy="2948360"/>
          </a:xfrm>
          <a:effectLst>
            <a:outerShdw blurRad="50800" dist="38100" dir="5400000" algn="t" rotWithShape="0">
              <a:prstClr val="black">
                <a:alpha val="40000"/>
              </a:prstClr>
            </a:outerShdw>
          </a:effectLst>
        </p:grpSpPr>
        <p:sp>
          <p:nvSpPr>
            <p:cNvPr id="4" name="立方体 3"/>
            <p:cNvSpPr/>
            <p:nvPr/>
          </p:nvSpPr>
          <p:spPr>
            <a:xfrm>
              <a:off x="1291898" y="2916910"/>
              <a:ext cx="3064077" cy="984109"/>
            </a:xfrm>
            <a:prstGeom prst="cube">
              <a:avLst/>
            </a:prstGeom>
            <a:solidFill>
              <a:srgbClr val="C00000"/>
            </a:solidFill>
            <a:ln>
              <a:solidFill>
                <a:schemeClr val="accent5">
                  <a:lumMod val="50000"/>
                  <a:lumOff val="50000"/>
                </a:schemeClr>
              </a:solid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dirty="0">
                  <a:latin typeface="微软雅黑" panose="020B0503020204020204" pitchFamily="34" charset="-122"/>
                  <a:ea typeface="微软雅黑" panose="020B0503020204020204" pitchFamily="34" charset="-122"/>
                </a:rPr>
                <a:t>问题的关闭</a:t>
              </a:r>
              <a:endParaRPr lang="zh-CN" altLang="en-US" b="1" dirty="0">
                <a:latin typeface="微软雅黑" panose="020B0503020204020204" pitchFamily="34" charset="-122"/>
                <a:ea typeface="微软雅黑" panose="020B0503020204020204" pitchFamily="34" charset="-122"/>
              </a:endParaRPr>
            </a:p>
          </p:txBody>
        </p:sp>
        <p:sp>
          <p:nvSpPr>
            <p:cNvPr id="5" name="立方体 4"/>
            <p:cNvSpPr/>
            <p:nvPr/>
          </p:nvSpPr>
          <p:spPr>
            <a:xfrm>
              <a:off x="963289" y="3896575"/>
              <a:ext cx="3064088" cy="984348"/>
            </a:xfrm>
            <a:prstGeom prst="cube">
              <a:avLst/>
            </a:prstGeom>
            <a:solidFill>
              <a:srgbClr val="E2632A"/>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dirty="0">
                  <a:latin typeface="微软雅黑" panose="020B0503020204020204" pitchFamily="34" charset="-122"/>
                  <a:ea typeface="微软雅黑" panose="020B0503020204020204" pitchFamily="34" charset="-122"/>
                </a:rPr>
                <a:t>问题的诊断和处理</a:t>
              </a:r>
              <a:endParaRPr lang="zh-CN" altLang="en-US" b="1" dirty="0">
                <a:latin typeface="微软雅黑" panose="020B0503020204020204" pitchFamily="34" charset="-122"/>
                <a:ea typeface="微软雅黑" panose="020B0503020204020204" pitchFamily="34" charset="-122"/>
              </a:endParaRPr>
            </a:p>
          </p:txBody>
        </p:sp>
        <p:sp>
          <p:nvSpPr>
            <p:cNvPr id="6" name="立方体 5"/>
            <p:cNvSpPr/>
            <p:nvPr/>
          </p:nvSpPr>
          <p:spPr>
            <a:xfrm>
              <a:off x="646572" y="4880923"/>
              <a:ext cx="3064088" cy="984347"/>
            </a:xfrm>
            <a:prstGeom prst="cube">
              <a:avLst/>
            </a:prstGeom>
            <a:solidFill>
              <a:srgbClr val="FFC000"/>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b="1" dirty="0">
                  <a:latin typeface="微软雅黑" panose="020B0503020204020204" pitchFamily="34" charset="-122"/>
                  <a:ea typeface="微软雅黑" panose="020B0503020204020204" pitchFamily="34" charset="-122"/>
                </a:rPr>
                <a:t>问题识别和记录</a:t>
              </a:r>
              <a:endParaRPr lang="zh-CN" altLang="en-US" b="1" dirty="0">
                <a:latin typeface="微软雅黑" panose="020B0503020204020204" pitchFamily="34" charset="-122"/>
                <a:ea typeface="微软雅黑" panose="020B0503020204020204" pitchFamily="34" charset="-122"/>
              </a:endParaRPr>
            </a:p>
          </p:txBody>
        </p:sp>
        <p:grpSp>
          <p:nvGrpSpPr>
            <p:cNvPr id="7" name="组合 18"/>
            <p:cNvGrpSpPr/>
            <p:nvPr/>
          </p:nvGrpSpPr>
          <p:grpSpPr bwMode="auto">
            <a:xfrm>
              <a:off x="3378765" y="2916910"/>
              <a:ext cx="5012437" cy="2948355"/>
              <a:chOff x="4158297" y="2916910"/>
              <a:chExt cx="4243524" cy="2948355"/>
            </a:xfrm>
          </p:grpSpPr>
          <p:sp>
            <p:nvSpPr>
              <p:cNvPr id="9" name="立方体 8"/>
              <p:cNvSpPr/>
              <p:nvPr/>
            </p:nvSpPr>
            <p:spPr>
              <a:xfrm>
                <a:off x="4732707" y="2916910"/>
                <a:ext cx="3669114" cy="984347"/>
              </a:xfrm>
              <a:prstGeom prst="cube">
                <a:avLst/>
              </a:prstGeom>
              <a:solidFill>
                <a:schemeClr val="bg1">
                  <a:lumMod val="85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anose="020B0604020202020204" pitchFamily="34" charset="0"/>
                  <a:buChar char="•"/>
                  <a:defRPr/>
                </a:pPr>
                <a:r>
                  <a:rPr lang="zh-CN" altLang="en-US" sz="1600" dirty="0">
                    <a:solidFill>
                      <a:srgbClr val="C00000"/>
                    </a:solidFill>
                    <a:latin typeface="微软雅黑" panose="020B0503020204020204" pitchFamily="34" charset="-122"/>
                    <a:ea typeface="微软雅黑" panose="020B0503020204020204" pitchFamily="34" charset="-122"/>
                  </a:rPr>
                  <a:t>满足问题关闭规则；</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Font typeface="Arial" panose="020B0604020202020204" pitchFamily="34" charset="0"/>
                  <a:buChar char="•"/>
                  <a:defRPr/>
                </a:pPr>
                <a:r>
                  <a:rPr lang="zh-CN" altLang="en-US" sz="1600" dirty="0">
                    <a:solidFill>
                      <a:srgbClr val="C00000"/>
                    </a:solidFill>
                    <a:latin typeface="微软雅黑" panose="020B0503020204020204" pitchFamily="34" charset="-122"/>
                    <a:ea typeface="微软雅黑" panose="020B0503020204020204" pitchFamily="34" charset="-122"/>
                  </a:rPr>
                  <a:t>所有管理的事件一并关闭；</a:t>
                </a:r>
                <a:endParaRPr lang="en-US" altLang="zh-CN" sz="1600" dirty="0">
                  <a:solidFill>
                    <a:srgbClr val="C00000"/>
                  </a:solidFill>
                  <a:latin typeface="微软雅黑" panose="020B0503020204020204" pitchFamily="34" charset="-122"/>
                  <a:ea typeface="微软雅黑" panose="020B0503020204020204" pitchFamily="34" charset="-122"/>
                </a:endParaRPr>
              </a:p>
            </p:txBody>
          </p:sp>
          <p:sp>
            <p:nvSpPr>
              <p:cNvPr id="10" name="立方体 9"/>
              <p:cNvSpPr/>
              <p:nvPr/>
            </p:nvSpPr>
            <p:spPr>
              <a:xfrm>
                <a:off x="4445604" y="3896575"/>
                <a:ext cx="3669113" cy="984348"/>
              </a:xfrm>
              <a:prstGeom prst="cube">
                <a:avLst/>
              </a:prstGeom>
              <a:solidFill>
                <a:schemeClr val="bg1">
                  <a:lumMod val="85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285750" indent="-285750" fontAlgn="auto">
                  <a:spcBef>
                    <a:spcPts val="0"/>
                  </a:spcBef>
                  <a:spcAft>
                    <a:spcPts val="0"/>
                  </a:spcAft>
                  <a:buFont typeface="Arial" panose="020B0604020202020204" pitchFamily="34" charset="0"/>
                  <a:buChar char="•"/>
                  <a:defRPr/>
                </a:pPr>
                <a:r>
                  <a:rPr lang="zh-CN" altLang="en-US" sz="1600" dirty="0">
                    <a:solidFill>
                      <a:srgbClr val="C00000"/>
                    </a:solidFill>
                    <a:latin typeface="微软雅黑" panose="020B0503020204020204" pitchFamily="34" charset="-122"/>
                    <a:ea typeface="微软雅黑" panose="020B0503020204020204" pitchFamily="34" charset="-122"/>
                  </a:rPr>
                  <a:t>问题调查除目标与事件不同外，流程类似；</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Font typeface="Arial" panose="020B0604020202020204" pitchFamily="34" charset="0"/>
                  <a:buChar char="•"/>
                  <a:defRPr/>
                </a:pPr>
                <a:r>
                  <a:rPr lang="zh-CN" altLang="en-US" sz="1600" dirty="0">
                    <a:solidFill>
                      <a:srgbClr val="C00000"/>
                    </a:solidFill>
                    <a:latin typeface="微软雅黑" panose="020B0503020204020204" pitchFamily="34" charset="-122"/>
                    <a:ea typeface="微软雅黑" panose="020B0503020204020204" pitchFamily="34" charset="-122"/>
                  </a:rPr>
                  <a:t>事件处理中所有措施应在问题调查中重新考虑；</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Font typeface="Arial" panose="020B0604020202020204" pitchFamily="34" charset="0"/>
                  <a:buChar char="•"/>
                  <a:defRPr/>
                </a:pPr>
                <a:r>
                  <a:rPr lang="zh-CN" altLang="en-US" sz="1600" dirty="0">
                    <a:solidFill>
                      <a:srgbClr val="C00000"/>
                    </a:solidFill>
                    <a:latin typeface="微软雅黑" panose="020B0503020204020204" pitchFamily="34" charset="-122"/>
                    <a:ea typeface="微软雅黑" panose="020B0503020204020204" pitchFamily="34" charset="-122"/>
                  </a:rPr>
                  <a:t>诊断调查结果更新相关流程和知识库；</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1" name="立方体 10"/>
              <p:cNvSpPr/>
              <p:nvPr/>
            </p:nvSpPr>
            <p:spPr>
              <a:xfrm>
                <a:off x="4158499" y="4880923"/>
                <a:ext cx="3669114" cy="984347"/>
              </a:xfrm>
              <a:prstGeom prst="cube">
                <a:avLst/>
              </a:prstGeom>
              <a:solidFill>
                <a:schemeClr val="bg1">
                  <a:lumMod val="85000"/>
                </a:schemeClr>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Font typeface="Arial" panose="020B0604020202020204" pitchFamily="34" charset="0"/>
                  <a:buChar char="•"/>
                  <a:defRPr/>
                </a:pPr>
                <a:r>
                  <a:rPr lang="zh-CN" altLang="en-US" sz="1600" dirty="0">
                    <a:solidFill>
                      <a:srgbClr val="C00000"/>
                    </a:solidFill>
                    <a:latin typeface="微软雅黑" panose="020B0503020204020204" pitchFamily="34" charset="-122"/>
                    <a:ea typeface="微软雅黑" panose="020B0503020204020204" pitchFamily="34" charset="-122"/>
                  </a:rPr>
                  <a:t>分析事件时发现为重复性事件；</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Font typeface="Arial" panose="020B0604020202020204" pitchFamily="34" charset="0"/>
                  <a:buChar char="•"/>
                  <a:defRPr/>
                </a:pPr>
                <a:r>
                  <a:rPr lang="zh-CN" altLang="en-US" sz="1600" dirty="0">
                    <a:solidFill>
                      <a:srgbClr val="C00000"/>
                    </a:solidFill>
                    <a:latin typeface="微软雅黑" panose="020B0503020204020204" pitchFamily="34" charset="-122"/>
                    <a:ea typeface="微软雅黑" panose="020B0503020204020204" pitchFamily="34" charset="-122"/>
                  </a:rPr>
                  <a:t>事件不能与现有的问题或已知错误匹配；</a:t>
                </a:r>
                <a:endParaRPr lang="en-US" altLang="zh-CN" sz="1600" dirty="0">
                  <a:solidFill>
                    <a:srgbClr val="C00000"/>
                  </a:solidFill>
                  <a:latin typeface="微软雅黑" panose="020B0503020204020204" pitchFamily="34" charset="-122"/>
                  <a:ea typeface="微软雅黑" panose="020B0503020204020204" pitchFamily="34" charset="-122"/>
                </a:endParaRPr>
              </a:p>
              <a:p>
                <a:pPr marL="285750" indent="-285750" fontAlgn="auto">
                  <a:spcBef>
                    <a:spcPts val="0"/>
                  </a:spcBef>
                  <a:spcAft>
                    <a:spcPts val="0"/>
                  </a:spcAft>
                  <a:buFont typeface="Arial" panose="020B0604020202020204" pitchFamily="34" charset="0"/>
                  <a:buChar char="•"/>
                  <a:defRPr/>
                </a:pPr>
                <a:r>
                  <a:rPr lang="zh-CN" altLang="en-US" sz="1600" dirty="0">
                    <a:solidFill>
                      <a:srgbClr val="C00000"/>
                    </a:solidFill>
                    <a:latin typeface="微软雅黑" panose="020B0503020204020204" pitchFamily="34" charset="-122"/>
                    <a:ea typeface="微软雅黑" panose="020B0503020204020204" pitchFamily="34" charset="-122"/>
                  </a:rPr>
                  <a:t>通过</a:t>
                </a:r>
                <a:r>
                  <a:rPr lang="zh-CN" altLang="en-US" sz="1600" dirty="0" smtClean="0">
                    <a:solidFill>
                      <a:srgbClr val="C00000"/>
                    </a:solidFill>
                    <a:latin typeface="微软雅黑" panose="020B0503020204020204" pitchFamily="34" charset="-122"/>
                    <a:ea typeface="微软雅黑" panose="020B0503020204020204" pitchFamily="34" charset="-122"/>
                  </a:rPr>
                  <a:t>对</a:t>
                </a:r>
                <a:r>
                  <a:rPr lang="zh-CN" altLang="en-US" sz="1600" dirty="0">
                    <a:solidFill>
                      <a:srgbClr val="C00000"/>
                    </a:solidFill>
                    <a:latin typeface="微软雅黑" panose="020B0503020204020204" pitchFamily="34" charset="-122"/>
                    <a:ea typeface="微软雅黑" panose="020B0503020204020204" pitchFamily="34" charset="-122"/>
                  </a:rPr>
                  <a:t>设备</a:t>
                </a:r>
                <a:r>
                  <a:rPr lang="zh-CN" altLang="en-US" sz="1600" dirty="0" smtClean="0">
                    <a:solidFill>
                      <a:srgbClr val="C00000"/>
                    </a:solidFill>
                    <a:latin typeface="微软雅黑" panose="020B0503020204020204" pitchFamily="34" charset="-122"/>
                    <a:ea typeface="微软雅黑" panose="020B0503020204020204" pitchFamily="34" charset="-122"/>
                  </a:rPr>
                  <a:t>设施</a:t>
                </a:r>
                <a:r>
                  <a:rPr lang="zh-CN" altLang="en-US" sz="1600" dirty="0">
                    <a:solidFill>
                      <a:srgbClr val="C00000"/>
                    </a:solidFill>
                    <a:latin typeface="微软雅黑" panose="020B0503020204020204" pitchFamily="34" charset="-122"/>
                    <a:ea typeface="微软雅黑" panose="020B0503020204020204" pitchFamily="34" charset="-122"/>
                  </a:rPr>
                  <a:t>的分析找到问题原因；</a:t>
                </a:r>
                <a:endParaRPr lang="zh-CN" altLang="en-US" sz="1600" dirty="0">
                  <a:solidFill>
                    <a:srgbClr val="C00000"/>
                  </a:solidFill>
                  <a:latin typeface="微软雅黑" panose="020B0503020204020204" pitchFamily="34" charset="-122"/>
                  <a:ea typeface="微软雅黑" panose="020B0503020204020204" pitchFamily="34" charset="-122"/>
                </a:endParaRPr>
              </a:p>
              <a:p>
                <a:pPr fontAlgn="auto">
                  <a:spcBef>
                    <a:spcPts val="0"/>
                  </a:spcBef>
                  <a:spcAft>
                    <a:spcPts val="0"/>
                  </a:spcAft>
                  <a:defRPr/>
                </a:pPr>
                <a:endParaRPr lang="zh-CN" altLang="en-US" sz="1400" dirty="0">
                  <a:solidFill>
                    <a:srgbClr val="C00000"/>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flipH="1">
                <a:off x="8401821" y="3635566"/>
                <a:ext cx="0" cy="1381130"/>
              </a:xfrm>
              <a:prstGeom prst="line">
                <a:avLst/>
              </a:prstGeom>
              <a:ln>
                <a:solidFill>
                  <a:schemeClr val="accent5">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7804847" y="5016695"/>
                <a:ext cx="596974" cy="607463"/>
              </a:xfrm>
              <a:prstGeom prst="line">
                <a:avLst/>
              </a:prstGeom>
              <a:ln>
                <a:solidFill>
                  <a:schemeClr val="accent5">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8" name="环形箭头 7"/>
            <p:cNvSpPr/>
            <p:nvPr/>
          </p:nvSpPr>
          <p:spPr>
            <a:xfrm rot="17888539">
              <a:off x="386931" y="3128196"/>
              <a:ext cx="1086176" cy="1289508"/>
            </a:xfrm>
            <a:prstGeom prst="circularArrow">
              <a:avLst/>
            </a:prstGeom>
            <a:solidFill>
              <a:srgbClr val="FF0000"/>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
        <p:nvSpPr>
          <p:cNvPr id="14" name="环形箭头 13"/>
          <p:cNvSpPr/>
          <p:nvPr/>
        </p:nvSpPr>
        <p:spPr bwMode="auto">
          <a:xfrm rot="17463882">
            <a:off x="1163427" y="3918689"/>
            <a:ext cx="1521349" cy="1690113"/>
          </a:xfrm>
          <a:prstGeom prst="circularArrow">
            <a:avLst/>
          </a:prstGeom>
          <a:solidFill>
            <a:srgbClr val="CC6600"/>
          </a:solidFill>
          <a:ln>
            <a:solidFill>
              <a:schemeClr val="accent5">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c:\users\lmj\appdata\roaming\360se6\User Data\temp\547(4).jpg"/>
          <p:cNvPicPr>
            <a:picLocks noChangeAspect="1" noChangeArrowheads="1"/>
          </p:cNvPicPr>
          <p:nvPr/>
        </p:nvPicPr>
        <p:blipFill>
          <a:blip r:embed="rId1">
            <a:extLst>
              <a:ext uri="{28A0092B-C50C-407E-A947-70E740481C1C}">
                <a14:useLocalDpi xmlns:a14="http://schemas.microsoft.com/office/drawing/2010/main" val="0"/>
              </a:ext>
            </a:extLst>
          </a:blip>
          <a:srcRect t="5901"/>
          <a:stretch>
            <a:fillRect/>
          </a:stretch>
        </p:blipFill>
        <p:spPr bwMode="auto">
          <a:xfrm>
            <a:off x="4978634" y="4112413"/>
            <a:ext cx="5543550"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题 1"/>
          <p:cNvSpPr txBox="1"/>
          <p:nvPr/>
        </p:nvSpPr>
        <p:spPr bwMode="auto">
          <a:xfrm>
            <a:off x="612775" y="736685"/>
            <a:ext cx="2193908"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00B050"/>
                </a:solidFill>
                <a:latin typeface="微软雅黑" panose="020B0503020204020204" pitchFamily="34" charset="-122"/>
                <a:ea typeface="微软雅黑" panose="020B0503020204020204" pitchFamily="34" charset="-122"/>
              </a:rPr>
              <a:t>问题的分级</a:t>
            </a:r>
            <a:endParaRPr lang="zh-CN" altLang="en-US" sz="2800" dirty="0" smtClean="0">
              <a:solidFill>
                <a:srgbClr val="00B050"/>
              </a:solidFill>
              <a:latin typeface="微软雅黑" panose="020B0503020204020204" pitchFamily="34" charset="-122"/>
              <a:ea typeface="微软雅黑" panose="020B0503020204020204" pitchFamily="34" charset="-122"/>
            </a:endParaRPr>
          </a:p>
        </p:txBody>
      </p:sp>
      <p:sp>
        <p:nvSpPr>
          <p:cNvPr id="4" name="TextBox 3"/>
          <p:cNvSpPr txBox="1"/>
          <p:nvPr/>
        </p:nvSpPr>
        <p:spPr>
          <a:xfrm>
            <a:off x="612775" y="1412875"/>
            <a:ext cx="7919665" cy="2585323"/>
          </a:xfrm>
          <a:prstGeom prst="rect">
            <a:avLst/>
          </a:prstGeom>
          <a:noFill/>
        </p:spPr>
        <p:txBody>
          <a:bodyPr wrap="square">
            <a:spAutoFit/>
          </a:bodyPr>
          <a:lstStyle/>
          <a:p>
            <a:pPr fontAlgn="auto">
              <a:lnSpc>
                <a:spcPct val="150000"/>
              </a:lnSpc>
              <a:spcBef>
                <a:spcPts val="0"/>
              </a:spcBef>
              <a:spcAft>
                <a:spcPts val="0"/>
              </a:spcAft>
              <a:defRPr/>
            </a:pPr>
            <a:r>
              <a:rPr lang="zh-CN" altLang="en-US" dirty="0">
                <a:solidFill>
                  <a:schemeClr val="bg1">
                    <a:lumMod val="95000"/>
                  </a:schemeClr>
                </a:solidFill>
                <a:latin typeface="微软雅黑" panose="020B0503020204020204" pitchFamily="34" charset="-122"/>
                <a:ea typeface="微软雅黑" panose="020B0503020204020204" pitchFamily="34" charset="-122"/>
              </a:rPr>
              <a:t>根据问题引发事件的程度，可将问题定级为：高风险问题和普通问题；</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dirty="0">
                <a:solidFill>
                  <a:schemeClr val="bg1">
                    <a:lumMod val="95000"/>
                  </a:schemeClr>
                </a:solidFill>
                <a:latin typeface="微软雅黑" panose="020B0503020204020204" pitchFamily="34" charset="-122"/>
                <a:ea typeface="微软雅黑" panose="020B0503020204020204" pitchFamily="34" charset="-122"/>
              </a:rPr>
              <a:t>高风险问题：</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a:p>
            <a:pPr marL="285750" indent="438150" fontAlgn="auto">
              <a:lnSpc>
                <a:spcPct val="150000"/>
              </a:lnSpc>
              <a:spcBef>
                <a:spcPts val="0"/>
              </a:spcBef>
              <a:spcAft>
                <a:spcPts val="0"/>
              </a:spcAft>
              <a:buFont typeface="Arial" panose="020B0604020202020204" pitchFamily="34" charset="0"/>
              <a:buChar char="•"/>
              <a:defRPr/>
            </a:pPr>
            <a:r>
              <a:rPr lang="zh-CN" altLang="en-US" dirty="0">
                <a:solidFill>
                  <a:schemeClr val="bg1">
                    <a:lumMod val="95000"/>
                  </a:schemeClr>
                </a:solidFill>
                <a:latin typeface="微软雅黑" panose="020B0503020204020204" pitchFamily="34" charset="-122"/>
                <a:ea typeface="微软雅黑" panose="020B0503020204020204" pitchFamily="34" charset="-122"/>
              </a:rPr>
              <a:t>问题不被解决再度引发事件的可能性较大；</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dirty="0">
                <a:solidFill>
                  <a:schemeClr val="bg1">
                    <a:lumMod val="95000"/>
                  </a:schemeClr>
                </a:solidFill>
                <a:latin typeface="微软雅黑" panose="020B0503020204020204" pitchFamily="34" charset="-122"/>
                <a:ea typeface="微软雅黑" panose="020B0503020204020204" pitchFamily="34" charset="-122"/>
              </a:rPr>
              <a:t>普通问题：</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a:p>
            <a:pPr marL="285750" indent="438150" fontAlgn="auto">
              <a:lnSpc>
                <a:spcPct val="150000"/>
              </a:lnSpc>
              <a:spcBef>
                <a:spcPts val="0"/>
              </a:spcBef>
              <a:spcAft>
                <a:spcPts val="0"/>
              </a:spcAft>
              <a:buFont typeface="Arial" panose="020B0604020202020204" pitchFamily="34" charset="0"/>
              <a:buChar char="•"/>
              <a:defRPr/>
            </a:pPr>
            <a:r>
              <a:rPr lang="zh-CN" altLang="en-US" dirty="0">
                <a:solidFill>
                  <a:schemeClr val="bg1">
                    <a:lumMod val="95000"/>
                  </a:schemeClr>
                </a:solidFill>
                <a:latin typeface="微软雅黑" panose="020B0503020204020204" pitchFamily="34" charset="-122"/>
                <a:ea typeface="微软雅黑" panose="020B0503020204020204" pitchFamily="34" charset="-122"/>
              </a:rPr>
              <a:t>问题不被解决，暂时不会引发事件。</a:t>
            </a:r>
            <a:endParaRPr lang="en-US" altLang="zh-CN" dirty="0">
              <a:solidFill>
                <a:schemeClr val="bg1">
                  <a:lumMod val="95000"/>
                </a:schemeClr>
              </a:solidFill>
              <a:latin typeface="微软雅黑" panose="020B0503020204020204" pitchFamily="34" charset="-122"/>
              <a:ea typeface="微软雅黑" panose="020B0503020204020204" pitchFamily="34" charset="-122"/>
            </a:endParaRPr>
          </a:p>
          <a:p>
            <a:pPr fontAlgn="auto">
              <a:lnSpc>
                <a:spcPct val="150000"/>
              </a:lnSpc>
              <a:spcBef>
                <a:spcPts val="0"/>
              </a:spcBef>
              <a:spcAft>
                <a:spcPts val="0"/>
              </a:spcAft>
              <a:defRPr/>
            </a:pPr>
            <a:r>
              <a:rPr lang="zh-CN" altLang="en-US" dirty="0">
                <a:solidFill>
                  <a:schemeClr val="bg1">
                    <a:lumMod val="95000"/>
                  </a:schemeClr>
                </a:solidFill>
                <a:latin typeface="微软雅黑" panose="020B0503020204020204" pitchFamily="34" charset="-122"/>
                <a:ea typeface="微软雅黑" panose="020B0503020204020204" pitchFamily="34" charset="-122"/>
              </a:rPr>
              <a:t>注：问题分级没有统一标准，可根据具体业务和管理需要进行针对性制定。</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9028668" y="2962260"/>
            <a:ext cx="2987032" cy="2071876"/>
            <a:chOff x="3689573" y="989327"/>
            <a:chExt cx="4812854" cy="2952770"/>
          </a:xfrm>
        </p:grpSpPr>
        <p:sp>
          <p:nvSpPr>
            <p:cNvPr id="6" name="等腰三角形 5"/>
            <p:cNvSpPr/>
            <p:nvPr/>
          </p:nvSpPr>
          <p:spPr>
            <a:xfrm flipV="1">
              <a:off x="4803235" y="1622349"/>
              <a:ext cx="2592733" cy="2235115"/>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等腰三角形 6"/>
            <p:cNvSpPr/>
            <p:nvPr/>
          </p:nvSpPr>
          <p:spPr>
            <a:xfrm flipH="1" flipV="1">
              <a:off x="3953546" y="2145444"/>
              <a:ext cx="1081670" cy="932474"/>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等腰三角形 7"/>
            <p:cNvSpPr/>
            <p:nvPr/>
          </p:nvSpPr>
          <p:spPr>
            <a:xfrm flipH="1">
              <a:off x="6205307" y="3127740"/>
              <a:ext cx="846479" cy="729724"/>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H="1">
              <a:off x="6906229" y="1270481"/>
              <a:ext cx="649574" cy="559977"/>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flipH="1">
              <a:off x="7276186" y="2042184"/>
              <a:ext cx="493530" cy="42545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flipH="1">
              <a:off x="4394614" y="1477001"/>
              <a:ext cx="352219" cy="303636"/>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flipH="1">
              <a:off x="3689573" y="2373726"/>
              <a:ext cx="196350" cy="169268"/>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flipH="1" flipV="1">
              <a:off x="8207902" y="2467640"/>
              <a:ext cx="196350" cy="169268"/>
            </a:xfrm>
            <a:prstGeom prst="triangl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flipH="1" flipV="1">
              <a:off x="4606885" y="3821453"/>
              <a:ext cx="139948" cy="120644"/>
            </a:xfrm>
            <a:prstGeom prst="triangle">
              <a:avLst/>
            </a:prstGeom>
            <a:noFill/>
            <a:ln>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flipH="1">
              <a:off x="7802919" y="1279695"/>
              <a:ext cx="581091" cy="500941"/>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flipH="1" flipV="1">
              <a:off x="8306077" y="989327"/>
              <a:ext cx="196350" cy="16926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446795" y="3013161"/>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6063685" y="3825090"/>
              <a:ext cx="64747" cy="6474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8185042" y="2444780"/>
              <a:ext cx="45719" cy="457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duotone>
              <a:schemeClr val="accent3">
                <a:shade val="45000"/>
                <a:satMod val="135000"/>
              </a:schemeClr>
              <a:prstClr val="white"/>
            </a:duotone>
          </a:blip>
          <a:stretch>
            <a:fillRect/>
          </a:stretch>
        </p:blipFill>
        <p:spPr>
          <a:xfrm>
            <a:off x="989442" y="817954"/>
            <a:ext cx="6460512" cy="755970"/>
          </a:xfrm>
          <a:prstGeom prst="rect">
            <a:avLst/>
          </a:prstGeom>
        </p:spPr>
      </p:pic>
      <p:sp>
        <p:nvSpPr>
          <p:cNvPr id="4" name="矩形 3"/>
          <p:cNvSpPr/>
          <p:nvPr/>
        </p:nvSpPr>
        <p:spPr>
          <a:xfrm>
            <a:off x="1328938" y="4244465"/>
            <a:ext cx="4105275" cy="1570038"/>
          </a:xfrm>
          <a:prstGeom prst="rect">
            <a:avLst/>
          </a:prstGeom>
        </p:spPr>
        <p:txBody>
          <a:bodyPr>
            <a:spAutoFit/>
          </a:bodyPr>
          <a:lstStyle/>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案例分析</a:t>
            </a:r>
            <a:endParaRPr lang="en-US" altLang="zh-CN" sz="1600" dirty="0">
              <a:solidFill>
                <a:schemeClr val="bg1">
                  <a:lumMod val="95000"/>
                </a:schemeClr>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Font typeface="+mj-lt"/>
              <a:buAutoNum type="arabicPeriod"/>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各种安全防护用品、用具定期检测，操作中严守维护操作规程，杜绝人身事故发生；</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TextBox 2"/>
          <p:cNvSpPr txBox="1"/>
          <p:nvPr/>
        </p:nvSpPr>
        <p:spPr>
          <a:xfrm>
            <a:off x="1328938" y="1614488"/>
            <a:ext cx="8280400" cy="2354262"/>
          </a:xfrm>
          <a:prstGeom prst="rect">
            <a:avLst/>
          </a:prstGeom>
          <a:noFill/>
        </p:spPr>
        <p:txBody>
          <a:bodyPr>
            <a:spAutoFit/>
          </a:bodyPr>
          <a:lstStyle/>
          <a:p>
            <a:pPr fontAlgn="auto">
              <a:lnSpc>
                <a:spcPct val="150000"/>
              </a:lnSpc>
              <a:spcBef>
                <a:spcPts val="0"/>
              </a:spcBef>
              <a:spcAft>
                <a:spcPts val="0"/>
              </a:spcAft>
              <a:defRPr/>
            </a:pPr>
            <a:r>
              <a:rPr lang="zh-CN" altLang="en-US" dirty="0">
                <a:solidFill>
                  <a:srgbClr val="FFCC00"/>
                </a:solidFill>
                <a:latin typeface="微软雅黑" panose="020B0503020204020204" pitchFamily="34" charset="-122"/>
                <a:ea typeface="微软雅黑" panose="020B0503020204020204" pitchFamily="34" charset="-122"/>
              </a:rPr>
              <a:t>数据中心的安全管理</a:t>
            </a:r>
            <a:r>
              <a:rPr lang="zh-CN" altLang="zh-CN" dirty="0">
                <a:solidFill>
                  <a:srgbClr val="FFCC00"/>
                </a:solidFill>
                <a:latin typeface="微软雅黑" panose="020B0503020204020204" pitchFamily="34" charset="-122"/>
                <a:ea typeface="微软雅黑" panose="020B0503020204020204" pitchFamily="34" charset="-122"/>
              </a:rPr>
              <a:t>可以概括为人员安全、</a:t>
            </a:r>
            <a:r>
              <a:rPr lang="zh-CN" altLang="en-US" dirty="0">
                <a:solidFill>
                  <a:srgbClr val="FFCC00"/>
                </a:solidFill>
                <a:latin typeface="微软雅黑" panose="020B0503020204020204" pitchFamily="34" charset="-122"/>
                <a:ea typeface="微软雅黑" panose="020B0503020204020204" pitchFamily="34" charset="-122"/>
              </a:rPr>
              <a:t>物理</a:t>
            </a:r>
            <a:r>
              <a:rPr lang="zh-CN" altLang="zh-CN" dirty="0">
                <a:solidFill>
                  <a:srgbClr val="FFCC00"/>
                </a:solidFill>
                <a:latin typeface="微软雅黑" panose="020B0503020204020204" pitchFamily="34" charset="-122"/>
                <a:ea typeface="微软雅黑" panose="020B0503020204020204" pitchFamily="34" charset="-122"/>
              </a:rPr>
              <a:t>安全及信息安全三个方面</a:t>
            </a:r>
            <a:r>
              <a:rPr lang="zh-CN" altLang="en-US" dirty="0">
                <a:solidFill>
                  <a:srgbClr val="FFCC00"/>
                </a:solidFill>
                <a:latin typeface="微软雅黑" panose="020B0503020204020204" pitchFamily="34" charset="-122"/>
                <a:ea typeface="微软雅黑" panose="020B0503020204020204" pitchFamily="34" charset="-122"/>
              </a:rPr>
              <a:t>。</a:t>
            </a:r>
            <a:endParaRPr lang="en-US" altLang="zh-CN" dirty="0">
              <a:solidFill>
                <a:srgbClr val="FFCC00"/>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sz="1600" dirty="0">
                <a:solidFill>
                  <a:srgbClr val="FFCC00"/>
                </a:solidFill>
                <a:latin typeface="微软雅黑" panose="020B0503020204020204" pitchFamily="34" charset="-122"/>
                <a:ea typeface="微软雅黑" panose="020B0503020204020204" pitchFamily="34" charset="-122"/>
              </a:rPr>
              <a:t>人员安全</a:t>
            </a:r>
            <a:endParaRPr lang="en-US" altLang="zh-CN" sz="1600" dirty="0">
              <a:solidFill>
                <a:srgbClr val="FFCC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CC00"/>
                </a:solidFill>
                <a:latin typeface="微软雅黑" panose="020B0503020204020204" pitchFamily="34" charset="-122"/>
                <a:ea typeface="微软雅黑" panose="020B0503020204020204" pitchFamily="34" charset="-122"/>
              </a:rPr>
              <a:t>设置专职安全管理员，配备各专业组成的安全小组</a:t>
            </a:r>
            <a:endParaRPr lang="en-US" altLang="zh-CN" sz="1600" dirty="0">
              <a:solidFill>
                <a:srgbClr val="FFCC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CC00"/>
                </a:solidFill>
                <a:latin typeface="微软雅黑" panose="020B0503020204020204" pitchFamily="34" charset="-122"/>
                <a:ea typeface="微软雅黑" panose="020B0503020204020204" pitchFamily="34" charset="-122"/>
              </a:rPr>
              <a:t>编制</a:t>
            </a:r>
            <a:r>
              <a:rPr lang="zh-CN" altLang="zh-CN" sz="1600" dirty="0">
                <a:solidFill>
                  <a:srgbClr val="FFCC00"/>
                </a:solidFill>
                <a:latin typeface="微软雅黑" panose="020B0503020204020204" pitchFamily="34" charset="-122"/>
                <a:ea typeface="微软雅黑" panose="020B0503020204020204" pitchFamily="34" charset="-122"/>
              </a:rPr>
              <a:t>严格的安全生产规范并制定有效的、明确的安全计划</a:t>
            </a:r>
            <a:r>
              <a:rPr lang="zh-CN" altLang="en-US" sz="1600" dirty="0">
                <a:solidFill>
                  <a:srgbClr val="FFCC00"/>
                </a:solidFill>
                <a:latin typeface="微软雅黑" panose="020B0503020204020204" pitchFamily="34" charset="-122"/>
                <a:ea typeface="微软雅黑" panose="020B0503020204020204" pitchFamily="34" charset="-122"/>
              </a:rPr>
              <a:t>；</a:t>
            </a:r>
            <a:endParaRPr lang="en-US" altLang="zh-CN" sz="1600" dirty="0">
              <a:solidFill>
                <a:srgbClr val="FFCC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CC00"/>
                </a:solidFill>
                <a:latin typeface="微软雅黑" panose="020B0503020204020204" pitchFamily="34" charset="-122"/>
                <a:ea typeface="微软雅黑" panose="020B0503020204020204" pitchFamily="34" charset="-122"/>
              </a:rPr>
              <a:t>安全教育、安全</a:t>
            </a:r>
            <a:r>
              <a:rPr lang="zh-CN" altLang="zh-CN" sz="1600" dirty="0">
                <a:solidFill>
                  <a:srgbClr val="FFCC00"/>
                </a:solidFill>
                <a:latin typeface="微软雅黑" panose="020B0503020204020204" pitchFamily="34" charset="-122"/>
                <a:ea typeface="微软雅黑" panose="020B0503020204020204" pitchFamily="34" charset="-122"/>
              </a:rPr>
              <a:t>培训</a:t>
            </a:r>
            <a:r>
              <a:rPr lang="zh-CN" altLang="en-US" sz="1600" dirty="0">
                <a:solidFill>
                  <a:srgbClr val="FFCC00"/>
                </a:solidFill>
                <a:latin typeface="微软雅黑" panose="020B0503020204020204" pitchFamily="34" charset="-122"/>
                <a:ea typeface="微软雅黑" panose="020B0503020204020204" pitchFamily="34" charset="-122"/>
              </a:rPr>
              <a:t>常抓不懈，</a:t>
            </a:r>
            <a:r>
              <a:rPr lang="zh-CN" altLang="zh-CN" sz="1600" dirty="0">
                <a:solidFill>
                  <a:srgbClr val="FFCC00"/>
                </a:solidFill>
                <a:latin typeface="微软雅黑" panose="020B0503020204020204" pitchFamily="34" charset="-122"/>
                <a:ea typeface="微软雅黑" panose="020B0503020204020204" pitchFamily="34" charset="-122"/>
              </a:rPr>
              <a:t>安全原则、危险识别、纠正缺陷和控制风险。</a:t>
            </a:r>
            <a:endParaRPr lang="en-US" altLang="zh-CN" sz="1600" dirty="0">
              <a:solidFill>
                <a:srgbClr val="FFCC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CC00"/>
                </a:solidFill>
                <a:latin typeface="微软雅黑" panose="020B0503020204020204" pitchFamily="34" charset="-122"/>
                <a:ea typeface="微软雅黑" panose="020B0503020204020204" pitchFamily="34" charset="-122"/>
              </a:rPr>
              <a:t>安全防护用品配置到位，维护操作严守规范要求。</a:t>
            </a:r>
            <a:endParaRPr lang="en-US" altLang="zh-CN" sz="1600" dirty="0">
              <a:solidFill>
                <a:srgbClr val="FFCC00"/>
              </a:solidFill>
              <a:latin typeface="微软雅黑" panose="020B0503020204020204" pitchFamily="34" charset="-122"/>
              <a:ea typeface="微软雅黑" panose="020B0503020204020204" pitchFamily="34" charset="-122"/>
            </a:endParaRPr>
          </a:p>
        </p:txBody>
      </p:sp>
      <p:pic>
        <p:nvPicPr>
          <p:cNvPr id="6" name="Picture 2" descr="c:\users\lmj\appdata\roaming\360se6\User Data\temp\20131108112402_16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9954" y="3735672"/>
            <a:ext cx="2590800"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446088" y="779463"/>
            <a:ext cx="2460741"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smtClean="0">
                <a:solidFill>
                  <a:srgbClr val="FFCC00"/>
                </a:solidFill>
                <a:latin typeface="微软雅黑" panose="020B0503020204020204" pitchFamily="34" charset="-122"/>
                <a:ea typeface="微软雅黑" panose="020B0503020204020204" pitchFamily="34" charset="-122"/>
              </a:rPr>
              <a:t>安全管理</a:t>
            </a:r>
            <a:endParaRPr lang="zh-CN" altLang="en-US" sz="2800" dirty="0" smtClean="0">
              <a:solidFill>
                <a:srgbClr val="FFCC00"/>
              </a:solidFill>
              <a:latin typeface="微软雅黑" panose="020B0503020204020204" pitchFamily="34" charset="-122"/>
              <a:ea typeface="微软雅黑" panose="020B0503020204020204" pitchFamily="34" charset="-122"/>
            </a:endParaRPr>
          </a:p>
        </p:txBody>
      </p:sp>
      <p:sp>
        <p:nvSpPr>
          <p:cNvPr id="6" name="矩形 5"/>
          <p:cNvSpPr/>
          <p:nvPr/>
        </p:nvSpPr>
        <p:spPr>
          <a:xfrm>
            <a:off x="1228892" y="1196975"/>
            <a:ext cx="7993063" cy="1938338"/>
          </a:xfrm>
          <a:prstGeom prst="rect">
            <a:avLst/>
          </a:prstGeom>
        </p:spPr>
        <p:txBody>
          <a:bodyPr>
            <a:spAutoFit/>
          </a:bodyPr>
          <a:lstStyle/>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sz="1600" dirty="0">
                <a:solidFill>
                  <a:srgbClr val="FFFF00"/>
                </a:solidFill>
                <a:latin typeface="微软雅黑" panose="020B0503020204020204" pitchFamily="34" charset="-122"/>
                <a:ea typeface="微软雅黑" panose="020B0503020204020204" pitchFamily="34" charset="-122"/>
              </a:rPr>
              <a:t>设备及物理安全</a:t>
            </a:r>
            <a:endParaRPr lang="en-US" altLang="zh-CN" sz="1600" dirty="0">
              <a:solidFill>
                <a:srgbClr val="FFFF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FF00"/>
                </a:solidFill>
                <a:latin typeface="微软雅黑" panose="020B0503020204020204" pitchFamily="34" charset="-122"/>
                <a:ea typeface="微软雅黑" panose="020B0503020204020204" pitchFamily="34" charset="-122"/>
              </a:rPr>
              <a:t>数据中心电力安全（设备功能完好、容量冗余安全可控）；</a:t>
            </a:r>
            <a:endParaRPr lang="en-US" altLang="zh-CN" sz="1600" dirty="0">
              <a:solidFill>
                <a:srgbClr val="FFFF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FF00"/>
                </a:solidFill>
                <a:latin typeface="微软雅黑" panose="020B0503020204020204" pitchFamily="34" charset="-122"/>
                <a:ea typeface="微软雅黑" panose="020B0503020204020204" pitchFamily="34" charset="-122"/>
              </a:rPr>
              <a:t>空调系统制冷安全（设备功能完好、制冷量冗余安全可控）；</a:t>
            </a:r>
            <a:endParaRPr lang="en-US" altLang="zh-CN" sz="1600" dirty="0">
              <a:solidFill>
                <a:srgbClr val="FFFF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FF00"/>
                </a:solidFill>
                <a:latin typeface="微软雅黑" panose="020B0503020204020204" pitchFamily="34" charset="-122"/>
                <a:ea typeface="微软雅黑" panose="020B0503020204020204" pitchFamily="34" charset="-122"/>
              </a:rPr>
              <a:t>建筑结构安全（施工、设计严格审查，确保结构安全）；</a:t>
            </a:r>
            <a:endParaRPr lang="en-US" altLang="zh-CN" sz="1600" dirty="0">
              <a:solidFill>
                <a:srgbClr val="FFFF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FF00"/>
                </a:solidFill>
                <a:latin typeface="微软雅黑" panose="020B0503020204020204" pitchFamily="34" charset="-122"/>
                <a:ea typeface="微软雅黑" panose="020B0503020204020204" pitchFamily="34" charset="-122"/>
              </a:rPr>
              <a:t>安保系统安全（人员、物品出入管理）；</a:t>
            </a:r>
            <a:endParaRPr lang="en-US" altLang="zh-CN" sz="1600" dirty="0">
              <a:solidFill>
                <a:srgbClr val="FFFF00"/>
              </a:solidFill>
              <a:latin typeface="微软雅黑" panose="020B0503020204020204" pitchFamily="34" charset="-122"/>
              <a:ea typeface="微软雅黑" panose="020B0503020204020204" pitchFamily="34" charset="-122"/>
            </a:endParaRPr>
          </a:p>
        </p:txBody>
      </p:sp>
      <p:pic>
        <p:nvPicPr>
          <p:cNvPr id="7" name="Picture 4" descr="c:\users\lmj\appdata\roaming\360se6\User Data\temp\12amq8f89tv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01880" y="3350419"/>
            <a:ext cx="366395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5545572" y="3135313"/>
            <a:ext cx="4481512" cy="3046412"/>
          </a:xfrm>
          <a:prstGeom prst="rect">
            <a:avLst/>
          </a:prstGeom>
        </p:spPr>
        <p:txBody>
          <a:bodyPr>
            <a:spAutoFit/>
          </a:bodyPr>
          <a:lstStyle/>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sz="1600" dirty="0">
                <a:solidFill>
                  <a:srgbClr val="89CCFF"/>
                </a:solidFill>
                <a:latin typeface="微软雅黑" panose="020B0503020204020204" pitchFamily="34" charset="-122"/>
                <a:ea typeface="微软雅黑" panose="020B0503020204020204" pitchFamily="34" charset="-122"/>
              </a:rPr>
              <a:t>案例分析</a:t>
            </a:r>
            <a:endParaRPr lang="en-US" altLang="zh-CN" sz="1600" dirty="0">
              <a:solidFill>
                <a:srgbClr val="89CCFF"/>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Font typeface="+mj-lt"/>
              <a:buAutoNum type="arabicPeriod"/>
              <a:defRPr/>
            </a:pPr>
            <a:r>
              <a:rPr lang="zh-CN" altLang="en-US" sz="1600" dirty="0">
                <a:solidFill>
                  <a:srgbClr val="89CCFF"/>
                </a:solidFill>
                <a:latin typeface="微软雅黑" panose="020B0503020204020204" pitchFamily="34" charset="-122"/>
                <a:ea typeface="微软雅黑" panose="020B0503020204020204" pitchFamily="34" charset="-122"/>
              </a:rPr>
              <a:t>运维管理当中容量管理粗放，导致实际装机容量超过设计容量，电力系统供电冗余能力丧失，单台</a:t>
            </a:r>
            <a:r>
              <a:rPr lang="en-US" altLang="zh-CN" sz="1600" dirty="0">
                <a:solidFill>
                  <a:srgbClr val="89CCFF"/>
                </a:solidFill>
                <a:latin typeface="微软雅黑" panose="020B0503020204020204" pitchFamily="34" charset="-122"/>
                <a:ea typeface="微软雅黑" panose="020B0503020204020204" pitchFamily="34" charset="-122"/>
              </a:rPr>
              <a:t>UPS</a:t>
            </a:r>
            <a:r>
              <a:rPr lang="zh-CN" altLang="en-US" sz="1600" dirty="0">
                <a:solidFill>
                  <a:srgbClr val="89CCFF"/>
                </a:solidFill>
                <a:latin typeface="微软雅黑" panose="020B0503020204020204" pitchFamily="34" charset="-122"/>
                <a:ea typeface="微软雅黑" panose="020B0503020204020204" pitchFamily="34" charset="-122"/>
              </a:rPr>
              <a:t>故障情况下造成整个系统过载宕机。</a:t>
            </a:r>
            <a:endParaRPr lang="en-US" altLang="zh-CN" sz="1600" dirty="0">
              <a:solidFill>
                <a:srgbClr val="89CCFF"/>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Font typeface="+mj-lt"/>
              <a:buAutoNum type="arabicPeriod"/>
              <a:defRPr/>
            </a:pPr>
            <a:r>
              <a:rPr lang="zh-CN" altLang="en-US" sz="1600" dirty="0">
                <a:solidFill>
                  <a:srgbClr val="89CCFF"/>
                </a:solidFill>
                <a:latin typeface="微软雅黑" panose="020B0503020204020204" pitchFamily="34" charset="-122"/>
                <a:ea typeface="微软雅黑" panose="020B0503020204020204" pitchFamily="34" charset="-122"/>
              </a:rPr>
              <a:t>安保措施不当或安防监控存在死角，部分施工人员私自携带施工预料或其他工程材料、工具等至数据中心外部。</a:t>
            </a:r>
            <a:endParaRPr lang="en-US" altLang="zh-CN" sz="1600" dirty="0">
              <a:solidFill>
                <a:srgbClr val="89CC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bwMode="auto">
          <a:xfrm>
            <a:off x="528638" y="765175"/>
            <a:ext cx="2484069" cy="5619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00B0F0"/>
                </a:solidFill>
                <a:latin typeface="微软雅黑" panose="020B0503020204020204" pitchFamily="34" charset="-122"/>
                <a:ea typeface="微软雅黑" panose="020B0503020204020204" pitchFamily="34" charset="-122"/>
              </a:rPr>
              <a:t>安全管理</a:t>
            </a:r>
            <a:endParaRPr lang="zh-CN" altLang="en-US" sz="2800" dirty="0" smtClean="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1425358" y="1568551"/>
            <a:ext cx="7920037" cy="4154488"/>
          </a:xfrm>
          <a:prstGeom prst="rect">
            <a:avLst/>
          </a:prstGeom>
        </p:spPr>
        <p:txBody>
          <a:bodyPr>
            <a:spAutoFit/>
          </a:bodyPr>
          <a:lstStyle/>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sz="1600" dirty="0">
                <a:solidFill>
                  <a:srgbClr val="FFC000"/>
                </a:solidFill>
                <a:latin typeface="微软雅黑" panose="020B0503020204020204" pitchFamily="34" charset="-122"/>
                <a:ea typeface="微软雅黑" panose="020B0503020204020204" pitchFamily="34" charset="-122"/>
              </a:rPr>
              <a:t>信息安全：</a:t>
            </a:r>
            <a:endParaRPr lang="en-US" altLang="zh-CN" sz="1600" dirty="0">
              <a:solidFill>
                <a:srgbClr val="FFC0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C000"/>
                </a:solidFill>
                <a:latin typeface="微软雅黑" panose="020B0503020204020204" pitchFamily="34" charset="-122"/>
                <a:ea typeface="微软雅黑" panose="020B0503020204020204" pitchFamily="34" charset="-122"/>
              </a:rPr>
              <a:t>核心运营数据的安全保密；</a:t>
            </a:r>
            <a:endParaRPr lang="en-US" altLang="zh-CN" sz="1600" dirty="0">
              <a:solidFill>
                <a:srgbClr val="FFC0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C000"/>
                </a:solidFill>
                <a:latin typeface="微软雅黑" panose="020B0503020204020204" pitchFamily="34" charset="-122"/>
                <a:ea typeface="微软雅黑" panose="020B0503020204020204" pitchFamily="34" charset="-122"/>
              </a:rPr>
              <a:t>基础设施系统配置数据安全；</a:t>
            </a:r>
            <a:endParaRPr lang="en-US" altLang="zh-CN" sz="1600" dirty="0">
              <a:solidFill>
                <a:srgbClr val="FFC0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C000"/>
                </a:solidFill>
                <a:latin typeface="微软雅黑" panose="020B0503020204020204" pitchFamily="34" charset="-122"/>
                <a:ea typeface="微软雅黑" panose="020B0503020204020204" pitchFamily="34" charset="-122"/>
              </a:rPr>
              <a:t>设计图纸、文档的管理；</a:t>
            </a:r>
            <a:endParaRPr lang="en-US" altLang="zh-CN" sz="1600" dirty="0">
              <a:solidFill>
                <a:srgbClr val="FFC0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r>
              <a:rPr lang="zh-CN" altLang="en-US" sz="1600" dirty="0">
                <a:solidFill>
                  <a:srgbClr val="FFC000"/>
                </a:solidFill>
                <a:latin typeface="微软雅黑" panose="020B0503020204020204" pitchFamily="34" charset="-122"/>
                <a:ea typeface="微软雅黑" panose="020B0503020204020204" pitchFamily="34" charset="-122"/>
              </a:rPr>
              <a:t>管理制度、体系的安全管理；</a:t>
            </a:r>
            <a:endParaRPr lang="en-US" altLang="zh-CN" sz="1600" dirty="0">
              <a:solidFill>
                <a:srgbClr val="FFC000"/>
              </a:solidFill>
              <a:latin typeface="微软雅黑" panose="020B0503020204020204" pitchFamily="34" charset="-122"/>
              <a:ea typeface="微软雅黑" panose="020B0503020204020204" pitchFamily="34" charset="-122"/>
            </a:endParaRPr>
          </a:p>
          <a:p>
            <a:pPr marL="532130" indent="-259080" fontAlgn="auto">
              <a:lnSpc>
                <a:spcPct val="150000"/>
              </a:lnSpc>
              <a:spcBef>
                <a:spcPts val="0"/>
              </a:spcBef>
              <a:spcAft>
                <a:spcPts val="0"/>
              </a:spcAft>
              <a:buFont typeface="Arial" panose="020B0604020202020204" pitchFamily="34" charset="0"/>
              <a:buChar char="•"/>
              <a:defRPr/>
            </a:pPr>
            <a:endParaRPr lang="en-US" altLang="zh-CN" sz="1600" dirty="0">
              <a:solidFill>
                <a:srgbClr val="FFC000"/>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Clr>
                <a:srgbClr val="C00000"/>
              </a:buClr>
              <a:buFont typeface="Wingdings" panose="05000000000000000000" pitchFamily="2" charset="2"/>
              <a:buChar char="p"/>
              <a:defRPr/>
            </a:pPr>
            <a:r>
              <a:rPr lang="zh-CN" altLang="en-US" sz="1600" dirty="0">
                <a:solidFill>
                  <a:srgbClr val="FFC000"/>
                </a:solidFill>
                <a:latin typeface="微软雅黑" panose="020B0503020204020204" pitchFamily="34" charset="-122"/>
                <a:ea typeface="微软雅黑" panose="020B0503020204020204" pitchFamily="34" charset="-122"/>
              </a:rPr>
              <a:t>案例分析</a:t>
            </a:r>
            <a:endParaRPr lang="en-US" altLang="zh-CN" sz="1600" dirty="0">
              <a:solidFill>
                <a:srgbClr val="FFC000"/>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Font typeface="+mj-lt"/>
              <a:buAutoNum type="arabicPeriod"/>
              <a:defRPr/>
            </a:pPr>
            <a:r>
              <a:rPr lang="zh-CN" altLang="en-US" sz="1600" dirty="0">
                <a:solidFill>
                  <a:srgbClr val="FFC000"/>
                </a:solidFill>
                <a:latin typeface="微软雅黑" panose="020B0503020204020204" pitchFamily="34" charset="-122"/>
                <a:ea typeface="微软雅黑" panose="020B0503020204020204" pitchFamily="34" charset="-122"/>
              </a:rPr>
              <a:t>通过各种途径获得数据中心装机数据、设备配置数据、设计图纸等关键信息，进而推算出数据中心的运营成本甚至发展策略；</a:t>
            </a:r>
            <a:endParaRPr lang="en-US" altLang="zh-CN" sz="1600" dirty="0">
              <a:solidFill>
                <a:srgbClr val="FFC000"/>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0"/>
              </a:spcBef>
              <a:spcAft>
                <a:spcPts val="0"/>
              </a:spcAft>
              <a:buFont typeface="+mj-lt"/>
              <a:buAutoNum type="arabicPeriod"/>
              <a:defRPr/>
            </a:pPr>
            <a:r>
              <a:rPr lang="zh-CN" altLang="en-US" sz="1600" dirty="0">
                <a:solidFill>
                  <a:srgbClr val="FFC000"/>
                </a:solidFill>
                <a:latin typeface="微软雅黑" panose="020B0503020204020204" pitchFamily="34" charset="-122"/>
                <a:ea typeface="微软雅黑" panose="020B0503020204020204" pitchFamily="34" charset="-122"/>
              </a:rPr>
              <a:t>通过技术交流、咨询服务等方式，获得数据中心运维管理的各项规章制度，流程体系等材料，进而成为己方文献资料库，是的运维管理部门的经验和心血付之东流。</a:t>
            </a:r>
            <a:endParaRPr lang="en-US" altLang="zh-CN" sz="1600" dirty="0">
              <a:solidFill>
                <a:srgbClr val="FFC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970550" y="1446746"/>
            <a:ext cx="2633700" cy="20972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3000">
        <p:random/>
      </p:transition>
    </mc:Choice>
    <mc:Fallback>
      <p:transition spd="slow" advTm="3000">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16200000" flipV="1">
            <a:off x="-518097" y="1896665"/>
            <a:ext cx="4630086" cy="3152533"/>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16200000" flipH="1" flipV="1">
            <a:off x="831127" y="5004752"/>
            <a:ext cx="1931640" cy="1665208"/>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6200000" flipH="1">
            <a:off x="1391379" y="1222948"/>
            <a:ext cx="1511638" cy="1303136"/>
          </a:xfrm>
          <a:prstGeom prst="triangl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rot="16200000" flipH="1">
            <a:off x="44022" y="1123794"/>
            <a:ext cx="1160005" cy="1000004"/>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6200000" flipH="1">
            <a:off x="691643" y="500873"/>
            <a:ext cx="881342" cy="759777"/>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6200000" flipH="1">
            <a:off x="166814" y="5831353"/>
            <a:ext cx="628989" cy="542232"/>
          </a:xfrm>
          <a:prstGeom prst="triangle">
            <a:avLst/>
          </a:prstGeom>
          <a:noFill/>
          <a:ln w="28575">
            <a:solidFill>
              <a:srgbClr val="E62D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6200000" flipH="1">
            <a:off x="1320310" y="7399925"/>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6200000" flipH="1" flipV="1">
            <a:off x="1488021" y="-668880"/>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6200000" flipH="1" flipV="1">
            <a:off x="2078962" y="5252840"/>
            <a:ext cx="249918" cy="215446"/>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6200000" flipH="1">
            <a:off x="16650" y="214129"/>
            <a:ext cx="1037711" cy="894578"/>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6200000" flipH="1" flipV="1">
            <a:off x="-1151942" y="-844201"/>
            <a:ext cx="350641" cy="302277"/>
          </a:xfrm>
          <a:prstGeom prst="triangl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955794" y="3372667"/>
            <a:ext cx="99805" cy="99805"/>
          </a:xfrm>
          <a:prstGeom prst="ellipse">
            <a:avLst/>
          </a:prstGeom>
          <a:solidFill>
            <a:srgbClr val="E62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flipH="1" flipV="1">
            <a:off x="2253471" y="2060154"/>
            <a:ext cx="376080" cy="3679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882989" y="5273439"/>
            <a:ext cx="99805" cy="9980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3" name="表格 22"/>
          <p:cNvGraphicFramePr>
            <a:graphicFrameLocks noGrp="1"/>
          </p:cNvGraphicFramePr>
          <p:nvPr/>
        </p:nvGraphicFramePr>
        <p:xfrm>
          <a:off x="2841468" y="1637326"/>
          <a:ext cx="8842363" cy="3842102"/>
        </p:xfrm>
        <a:graphic>
          <a:graphicData uri="http://schemas.openxmlformats.org/drawingml/2006/table">
            <a:tbl>
              <a:tblPr firstRow="1" firstCol="1" lastRow="1" lastCol="1" bandRow="1" bandCol="1">
                <a:effectLst>
                  <a:reflection blurRad="6350" stA="50000" endA="300" endPos="38500" dist="50800" dir="5400000" sy="-100000" algn="bl" rotWithShape="0"/>
                </a:effectLst>
              </a:tblPr>
              <a:tblGrid>
                <a:gridCol w="1621764"/>
                <a:gridCol w="1854200"/>
                <a:gridCol w="1896534"/>
                <a:gridCol w="1879600"/>
                <a:gridCol w="1590265"/>
              </a:tblGrid>
              <a:tr h="378994">
                <a:tc>
                  <a:txBody>
                    <a:bodyPr/>
                    <a:lstStyle/>
                    <a:p>
                      <a:pPr>
                        <a:spcAft>
                          <a:spcPts val="0"/>
                        </a:spcAft>
                      </a:pPr>
                      <a:r>
                        <a:rPr lang="en-US" sz="1800" b="1" kern="100" spc="50" dirty="0">
                          <a:solidFill>
                            <a:srgbClr val="CD6A65"/>
                          </a:solidFill>
                          <a:effectLst/>
                          <a:latin typeface="宋体" panose="02010600030101010101" pitchFamily="2" charset="-122"/>
                          <a:ea typeface="PMingLiU"/>
                          <a:cs typeface="MingLiU"/>
                        </a:rPr>
                        <a:t> </a:t>
                      </a:r>
                      <a:endParaRPr lang="zh-CN" sz="1800" kern="100" dirty="0">
                        <a:solidFill>
                          <a:srgbClr val="CD6A65"/>
                        </a:solidFill>
                        <a:effectLst/>
                        <a:latin typeface="Times New Roman" panose="02020603050405020304"/>
                        <a:ea typeface="PMingLiU"/>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FF"/>
                    </a:solidFill>
                  </a:tcPr>
                </a:tc>
                <a:tc>
                  <a:txBody>
                    <a:bodyPr/>
                    <a:lstStyle/>
                    <a:p>
                      <a:pPr algn="ctr">
                        <a:spcAft>
                          <a:spcPts val="0"/>
                        </a:spcAft>
                      </a:pPr>
                      <a:r>
                        <a:rPr lang="en-US" sz="2000" b="1" kern="100" spc="50" dirty="0">
                          <a:solidFill>
                            <a:srgbClr val="0070C0"/>
                          </a:solidFill>
                          <a:effectLst/>
                          <a:latin typeface="宋体" panose="02010600030101010101" pitchFamily="2" charset="-122"/>
                          <a:ea typeface="PMingLiU"/>
                          <a:cs typeface="MingLiU"/>
                        </a:rPr>
                        <a:t>Tier</a:t>
                      </a:r>
                      <a:r>
                        <a:rPr lang="zh-CN" sz="2000" b="1" kern="100" spc="50" dirty="0">
                          <a:solidFill>
                            <a:srgbClr val="0070C0"/>
                          </a:solidFill>
                          <a:effectLst/>
                          <a:latin typeface="Times New Roman" panose="02020603050405020304"/>
                          <a:ea typeface="宋体" panose="02010600030101010101" pitchFamily="2" charset="-122"/>
                          <a:cs typeface="MingLiU"/>
                        </a:rPr>
                        <a:t>Ⅰ</a:t>
                      </a:r>
                      <a:endParaRPr lang="zh-CN" sz="2000" kern="100" dirty="0">
                        <a:solidFill>
                          <a:srgbClr val="0070C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2000" b="1" kern="100" spc="50" dirty="0">
                          <a:solidFill>
                            <a:srgbClr val="0070C0"/>
                          </a:solidFill>
                          <a:effectLst/>
                          <a:latin typeface="宋体" panose="02010600030101010101" pitchFamily="2" charset="-122"/>
                          <a:ea typeface="PMingLiU"/>
                          <a:cs typeface="MingLiU"/>
                        </a:rPr>
                        <a:t>Tier</a:t>
                      </a:r>
                      <a:r>
                        <a:rPr lang="zh-CN" sz="2000" b="1" kern="100" spc="50" dirty="0">
                          <a:solidFill>
                            <a:srgbClr val="0070C0"/>
                          </a:solidFill>
                          <a:effectLst/>
                          <a:latin typeface="Times New Roman" panose="02020603050405020304"/>
                          <a:ea typeface="宋体" panose="02010600030101010101" pitchFamily="2" charset="-122"/>
                          <a:cs typeface="MingLiU"/>
                        </a:rPr>
                        <a:t>Ⅱ</a:t>
                      </a:r>
                      <a:endParaRPr lang="zh-CN" sz="2000" kern="100" dirty="0">
                        <a:solidFill>
                          <a:srgbClr val="0070C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2000" b="1" kern="100" spc="50" dirty="0">
                          <a:solidFill>
                            <a:srgbClr val="0070C0"/>
                          </a:solidFill>
                          <a:effectLst/>
                          <a:latin typeface="宋体" panose="02010600030101010101" pitchFamily="2" charset="-122"/>
                          <a:ea typeface="PMingLiU"/>
                          <a:cs typeface="MingLiU"/>
                        </a:rPr>
                        <a:t>Tier</a:t>
                      </a:r>
                      <a:r>
                        <a:rPr lang="zh-CN" sz="2000" b="1" kern="100" spc="50" dirty="0">
                          <a:solidFill>
                            <a:srgbClr val="0070C0"/>
                          </a:solidFill>
                          <a:effectLst/>
                          <a:latin typeface="Times New Roman" panose="02020603050405020304"/>
                          <a:ea typeface="宋体" panose="02010600030101010101" pitchFamily="2" charset="-122"/>
                          <a:cs typeface="MingLiU"/>
                        </a:rPr>
                        <a:t>Ⅲ</a:t>
                      </a:r>
                      <a:endParaRPr lang="zh-CN" sz="2000" kern="100" dirty="0">
                        <a:solidFill>
                          <a:srgbClr val="0070C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spcAft>
                          <a:spcPts val="0"/>
                        </a:spcAft>
                      </a:pPr>
                      <a:r>
                        <a:rPr lang="en-US" sz="2000" b="1" kern="100" spc="50" dirty="0">
                          <a:solidFill>
                            <a:srgbClr val="0070C0"/>
                          </a:solidFill>
                          <a:effectLst/>
                          <a:latin typeface="宋体" panose="02010600030101010101" pitchFamily="2" charset="-122"/>
                          <a:ea typeface="PMingLiU"/>
                          <a:cs typeface="MingLiU"/>
                        </a:rPr>
                        <a:t>Tier</a:t>
                      </a:r>
                      <a:r>
                        <a:rPr lang="zh-CN" sz="2000" b="1" kern="100" spc="50" dirty="0">
                          <a:solidFill>
                            <a:srgbClr val="0070C0"/>
                          </a:solidFill>
                          <a:effectLst/>
                          <a:latin typeface="Times New Roman" panose="02020603050405020304"/>
                          <a:ea typeface="宋体" panose="02010600030101010101" pitchFamily="2" charset="-122"/>
                          <a:cs typeface="MingLiU"/>
                        </a:rPr>
                        <a:t>Ⅳ</a:t>
                      </a:r>
                      <a:endParaRPr lang="zh-CN" sz="2000" kern="100" dirty="0">
                        <a:solidFill>
                          <a:srgbClr val="0070C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189143">
                <a:tc>
                  <a:txBody>
                    <a:bodyPr/>
                    <a:lstStyle/>
                    <a:p>
                      <a:pPr algn="l">
                        <a:spcAft>
                          <a:spcPts val="0"/>
                        </a:spcAft>
                      </a:pPr>
                      <a:r>
                        <a:rPr lang="zh-CN" sz="1800" kern="100" spc="50" dirty="0">
                          <a:solidFill>
                            <a:srgbClr val="FFC000"/>
                          </a:solidFill>
                          <a:effectLst/>
                          <a:latin typeface="Times New Roman" panose="02020603050405020304"/>
                          <a:ea typeface="宋体" panose="02010600030101010101" pitchFamily="2" charset="-122"/>
                          <a:cs typeface="MingLiU"/>
                        </a:rPr>
                        <a:t>有效的容量组件，以支持</a:t>
                      </a:r>
                      <a:r>
                        <a:rPr lang="en-US" sz="1800" kern="100" spc="50" dirty="0">
                          <a:solidFill>
                            <a:srgbClr val="FFC000"/>
                          </a:solidFill>
                          <a:effectLst/>
                          <a:latin typeface="Times New Roman" panose="02020603050405020304"/>
                          <a:ea typeface="宋体" panose="02010600030101010101" pitchFamily="2" charset="-122"/>
                          <a:cs typeface="MingLiU"/>
                        </a:rPr>
                        <a:t>IT</a:t>
                      </a:r>
                      <a:r>
                        <a:rPr lang="zh-CN" sz="1800" kern="100" spc="50" dirty="0">
                          <a:solidFill>
                            <a:srgbClr val="FFC000"/>
                          </a:solidFill>
                          <a:effectLst/>
                          <a:latin typeface="Times New Roman" panose="02020603050405020304"/>
                          <a:ea typeface="宋体" panose="02010600030101010101" pitchFamily="2" charset="-122"/>
                          <a:cs typeface="MingLiU"/>
                        </a:rPr>
                        <a:t>负载</a:t>
                      </a:r>
                      <a:endParaRPr lang="zh-CN" sz="1800" kern="100" dirty="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FF"/>
                    </a:solidFill>
                  </a:tcPr>
                </a:tc>
                <a:tc>
                  <a:txBody>
                    <a:bodyPr/>
                    <a:lstStyle/>
                    <a:p>
                      <a:pPr algn="ctr">
                        <a:spcAft>
                          <a:spcPts val="0"/>
                        </a:spcAft>
                      </a:pPr>
                      <a:r>
                        <a:rPr lang="en-US" sz="1800" kern="100" spc="50">
                          <a:solidFill>
                            <a:srgbClr val="FFC000"/>
                          </a:solidFill>
                          <a:effectLst/>
                          <a:latin typeface="宋体" panose="02010600030101010101" pitchFamily="2" charset="-122"/>
                          <a:ea typeface="PMingLiU"/>
                          <a:cs typeface="MingLiU"/>
                        </a:rPr>
                        <a:t>N</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dirty="0">
                          <a:solidFill>
                            <a:srgbClr val="FFC000"/>
                          </a:solidFill>
                          <a:effectLst/>
                          <a:latin typeface="宋体" panose="02010600030101010101" pitchFamily="2" charset="-122"/>
                          <a:ea typeface="PMingLiU"/>
                          <a:cs typeface="MingLiU"/>
                        </a:rPr>
                        <a:t>N+1</a:t>
                      </a:r>
                      <a:endParaRPr lang="zh-CN" sz="1800" kern="100" dirty="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a:solidFill>
                            <a:srgbClr val="FFC000"/>
                          </a:solidFill>
                          <a:effectLst/>
                          <a:latin typeface="宋体" panose="02010600030101010101" pitchFamily="2" charset="-122"/>
                          <a:ea typeface="PMingLiU"/>
                          <a:cs typeface="MingLiU"/>
                        </a:rPr>
                        <a:t>N+1</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dirty="0" smtClean="0">
                          <a:solidFill>
                            <a:srgbClr val="FF0000"/>
                          </a:solidFill>
                          <a:effectLst/>
                          <a:latin typeface="宋体" panose="02010600030101010101" pitchFamily="2" charset="-122"/>
                          <a:ea typeface="PMingLiU"/>
                          <a:cs typeface="MingLiU"/>
                        </a:rPr>
                        <a:t>2N</a:t>
                      </a:r>
                      <a:endParaRPr lang="zh-CN" sz="1800" kern="100" dirty="0">
                        <a:solidFill>
                          <a:srgbClr val="FF0000"/>
                        </a:solidFill>
                        <a:effectLst/>
                        <a:latin typeface="Times New Roman" panose="02020603050405020304"/>
                        <a:ea typeface="PMingLiU"/>
                      </a:endParaRPr>
                    </a:p>
                    <a:p>
                      <a:pPr algn="l">
                        <a:spcAft>
                          <a:spcPts val="0"/>
                        </a:spcAft>
                      </a:pPr>
                      <a:r>
                        <a:rPr lang="zh-CN" sz="1800" kern="100" spc="50" dirty="0">
                          <a:solidFill>
                            <a:srgbClr val="FF0000"/>
                          </a:solidFill>
                          <a:effectLst/>
                          <a:latin typeface="Times New Roman" panose="02020603050405020304"/>
                          <a:ea typeface="宋体" panose="02010600030101010101" pitchFamily="2" charset="-122"/>
                          <a:cs typeface="MingLiU"/>
                        </a:rPr>
                        <a:t>任何故障后</a:t>
                      </a:r>
                      <a:endParaRPr lang="zh-CN" sz="1800" kern="100" dirty="0">
                        <a:solidFill>
                          <a:srgbClr val="FF0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994">
                <a:tc>
                  <a:txBody>
                    <a:bodyPr/>
                    <a:lstStyle/>
                    <a:p>
                      <a:pPr algn="ctr">
                        <a:spcAft>
                          <a:spcPts val="0"/>
                        </a:spcAft>
                      </a:pPr>
                      <a:r>
                        <a:rPr lang="zh-CN" sz="1800" kern="100" spc="50" dirty="0">
                          <a:solidFill>
                            <a:srgbClr val="FFC000"/>
                          </a:solidFill>
                          <a:effectLst/>
                          <a:latin typeface="Times New Roman" panose="02020603050405020304"/>
                          <a:ea typeface="宋体" panose="02010600030101010101" pitchFamily="2" charset="-122"/>
                          <a:cs typeface="MingLiU"/>
                        </a:rPr>
                        <a:t>分配路径</a:t>
                      </a:r>
                      <a:endParaRPr lang="zh-CN" sz="1800" kern="100" dirty="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FF"/>
                    </a:solidFill>
                  </a:tcPr>
                </a:tc>
                <a:tc>
                  <a:txBody>
                    <a:bodyPr/>
                    <a:lstStyle/>
                    <a:p>
                      <a:pPr algn="ctr">
                        <a:spcAft>
                          <a:spcPts val="0"/>
                        </a:spcAft>
                      </a:pPr>
                      <a:r>
                        <a:rPr lang="en-US" sz="1800" kern="100" spc="50">
                          <a:solidFill>
                            <a:srgbClr val="FFC000"/>
                          </a:solidFill>
                          <a:effectLst/>
                          <a:latin typeface="宋体" panose="02010600030101010101" pitchFamily="2" charset="-122"/>
                          <a:ea typeface="PMingLiU"/>
                          <a:cs typeface="MingLiU"/>
                        </a:rPr>
                        <a:t>1</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a:solidFill>
                            <a:srgbClr val="FFC000"/>
                          </a:solidFill>
                          <a:effectLst/>
                          <a:latin typeface="宋体" panose="02010600030101010101" pitchFamily="2" charset="-122"/>
                          <a:ea typeface="PMingLiU"/>
                          <a:cs typeface="MingLiU"/>
                        </a:rPr>
                        <a:t>1</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spc="50">
                          <a:solidFill>
                            <a:srgbClr val="FFC000"/>
                          </a:solidFill>
                          <a:effectLst/>
                          <a:latin typeface="Times New Roman" panose="02020603050405020304"/>
                          <a:ea typeface="宋体" panose="02010600030101010101" pitchFamily="2" charset="-122"/>
                          <a:cs typeface="MingLiU"/>
                        </a:rPr>
                        <a:t>主用</a:t>
                      </a:r>
                      <a:r>
                        <a:rPr lang="en-US" sz="1800" kern="100" spc="50">
                          <a:solidFill>
                            <a:srgbClr val="FFC000"/>
                          </a:solidFill>
                          <a:effectLst/>
                          <a:latin typeface="Times New Roman" panose="02020603050405020304"/>
                          <a:ea typeface="宋体" panose="02010600030101010101" pitchFamily="2" charset="-122"/>
                          <a:cs typeface="MingLiU"/>
                        </a:rPr>
                        <a:t>1&amp;</a:t>
                      </a:r>
                      <a:r>
                        <a:rPr lang="zh-CN" sz="1800" kern="100" spc="50">
                          <a:solidFill>
                            <a:srgbClr val="FFC000"/>
                          </a:solidFill>
                          <a:effectLst/>
                          <a:latin typeface="Times New Roman" panose="02020603050405020304"/>
                          <a:ea typeface="宋体" panose="02010600030101010101" pitchFamily="2" charset="-122"/>
                          <a:cs typeface="MingLiU"/>
                        </a:rPr>
                        <a:t>备用</a:t>
                      </a:r>
                      <a:r>
                        <a:rPr lang="en-US" sz="1800" kern="100" spc="50">
                          <a:solidFill>
                            <a:srgbClr val="FFC000"/>
                          </a:solidFill>
                          <a:effectLst/>
                          <a:latin typeface="Times New Roman" panose="02020603050405020304"/>
                          <a:ea typeface="宋体" panose="02010600030101010101" pitchFamily="2" charset="-122"/>
                          <a:cs typeface="MingLiU"/>
                        </a:rPr>
                        <a:t>1</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dirty="0">
                          <a:solidFill>
                            <a:srgbClr val="FF0000"/>
                          </a:solidFill>
                          <a:effectLst/>
                          <a:latin typeface="宋体" panose="02010600030101010101" pitchFamily="2" charset="-122"/>
                          <a:ea typeface="PMingLiU"/>
                          <a:cs typeface="MingLiU"/>
                        </a:rPr>
                        <a:t>2</a:t>
                      </a:r>
                      <a:r>
                        <a:rPr lang="zh-CN" sz="1800" kern="100" spc="50" dirty="0">
                          <a:solidFill>
                            <a:srgbClr val="FF0000"/>
                          </a:solidFill>
                          <a:effectLst/>
                          <a:latin typeface="Times New Roman" panose="02020603050405020304"/>
                          <a:ea typeface="宋体" panose="02010600030101010101" pitchFamily="2" charset="-122"/>
                          <a:cs typeface="MingLiU"/>
                        </a:rPr>
                        <a:t>同时主用</a:t>
                      </a:r>
                      <a:endParaRPr lang="zh-CN" sz="1800" kern="100" dirty="0">
                        <a:solidFill>
                          <a:srgbClr val="FF0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994">
                <a:tc>
                  <a:txBody>
                    <a:bodyPr/>
                    <a:lstStyle/>
                    <a:p>
                      <a:pPr algn="ctr">
                        <a:spcAft>
                          <a:spcPts val="0"/>
                        </a:spcAft>
                      </a:pPr>
                      <a:r>
                        <a:rPr lang="zh-CN" sz="1800" kern="100" spc="50">
                          <a:solidFill>
                            <a:srgbClr val="FFC000"/>
                          </a:solidFill>
                          <a:effectLst/>
                          <a:latin typeface="Times New Roman" panose="02020603050405020304"/>
                          <a:ea typeface="宋体" panose="02010600030101010101" pitchFamily="2" charset="-122"/>
                          <a:cs typeface="MingLiU"/>
                        </a:rPr>
                        <a:t>同时并行维修</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FF"/>
                    </a:solidFill>
                  </a:tcPr>
                </a:tc>
                <a:tc>
                  <a:txBody>
                    <a:bodyPr/>
                    <a:lstStyle/>
                    <a:p>
                      <a:pPr algn="ctr">
                        <a:spcAft>
                          <a:spcPts val="0"/>
                        </a:spcAft>
                      </a:pPr>
                      <a:r>
                        <a:rPr lang="en-US" sz="1800" kern="100" spc="50" dirty="0">
                          <a:solidFill>
                            <a:srgbClr val="FFC000"/>
                          </a:solidFill>
                          <a:effectLst/>
                          <a:latin typeface="宋体" panose="02010600030101010101" pitchFamily="2" charset="-122"/>
                          <a:ea typeface="PMingLiU"/>
                          <a:cs typeface="MingLiU"/>
                        </a:rPr>
                        <a:t>No</a:t>
                      </a:r>
                      <a:endParaRPr lang="zh-CN" sz="1800" kern="100" dirty="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a:solidFill>
                            <a:srgbClr val="FFC000"/>
                          </a:solidFill>
                          <a:effectLst/>
                          <a:latin typeface="宋体" panose="02010600030101010101" pitchFamily="2" charset="-122"/>
                          <a:ea typeface="PMingLiU"/>
                          <a:cs typeface="MingLiU"/>
                        </a:rPr>
                        <a:t>No</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dirty="0">
                          <a:solidFill>
                            <a:srgbClr val="FFC000"/>
                          </a:solidFill>
                          <a:effectLst/>
                          <a:latin typeface="宋体" panose="02010600030101010101" pitchFamily="2" charset="-122"/>
                          <a:ea typeface="PMingLiU"/>
                          <a:cs typeface="MingLiU"/>
                        </a:rPr>
                        <a:t>Yes</a:t>
                      </a:r>
                      <a:endParaRPr lang="zh-CN" sz="1800" kern="100" dirty="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dirty="0">
                          <a:solidFill>
                            <a:srgbClr val="FF0000"/>
                          </a:solidFill>
                          <a:effectLst/>
                          <a:latin typeface="宋体" panose="02010600030101010101" pitchFamily="2" charset="-122"/>
                          <a:ea typeface="PMingLiU"/>
                          <a:cs typeface="MingLiU"/>
                        </a:rPr>
                        <a:t>Yes</a:t>
                      </a:r>
                      <a:endParaRPr lang="zh-CN" sz="1800" kern="100" dirty="0">
                        <a:solidFill>
                          <a:srgbClr val="FF0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994">
                <a:tc>
                  <a:txBody>
                    <a:bodyPr/>
                    <a:lstStyle/>
                    <a:p>
                      <a:pPr algn="ctr">
                        <a:spcAft>
                          <a:spcPts val="0"/>
                        </a:spcAft>
                      </a:pPr>
                      <a:r>
                        <a:rPr lang="zh-CN" sz="1800" kern="100" spc="50">
                          <a:solidFill>
                            <a:srgbClr val="FFC000"/>
                          </a:solidFill>
                          <a:effectLst/>
                          <a:latin typeface="Times New Roman" panose="02020603050405020304"/>
                          <a:ea typeface="宋体" panose="02010600030101010101" pitchFamily="2" charset="-122"/>
                          <a:cs typeface="MingLiU"/>
                        </a:rPr>
                        <a:t>容错</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FF"/>
                    </a:solidFill>
                  </a:tcPr>
                </a:tc>
                <a:tc>
                  <a:txBody>
                    <a:bodyPr/>
                    <a:lstStyle/>
                    <a:p>
                      <a:pPr algn="ctr">
                        <a:spcAft>
                          <a:spcPts val="0"/>
                        </a:spcAft>
                      </a:pPr>
                      <a:r>
                        <a:rPr lang="en-US" sz="1800" kern="100" spc="50" dirty="0">
                          <a:solidFill>
                            <a:srgbClr val="FFC000"/>
                          </a:solidFill>
                          <a:effectLst/>
                          <a:latin typeface="宋体" panose="02010600030101010101" pitchFamily="2" charset="-122"/>
                          <a:ea typeface="PMingLiU"/>
                          <a:cs typeface="MingLiU"/>
                        </a:rPr>
                        <a:t>No</a:t>
                      </a:r>
                      <a:endParaRPr lang="zh-CN" sz="1800" kern="100" dirty="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a:solidFill>
                            <a:srgbClr val="FFC000"/>
                          </a:solidFill>
                          <a:effectLst/>
                          <a:latin typeface="宋体" panose="02010600030101010101" pitchFamily="2" charset="-122"/>
                          <a:ea typeface="PMingLiU"/>
                          <a:cs typeface="MingLiU"/>
                        </a:rPr>
                        <a:t>No</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a:solidFill>
                            <a:srgbClr val="FFC000"/>
                          </a:solidFill>
                          <a:effectLst/>
                          <a:latin typeface="宋体" panose="02010600030101010101" pitchFamily="2" charset="-122"/>
                          <a:ea typeface="PMingLiU"/>
                          <a:cs typeface="MingLiU"/>
                        </a:rPr>
                        <a:t>No</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dirty="0">
                          <a:solidFill>
                            <a:srgbClr val="FF0000"/>
                          </a:solidFill>
                          <a:effectLst/>
                          <a:latin typeface="宋体" panose="02010600030101010101" pitchFamily="2" charset="-122"/>
                          <a:ea typeface="PMingLiU"/>
                          <a:cs typeface="MingLiU"/>
                        </a:rPr>
                        <a:t>Yes</a:t>
                      </a:r>
                      <a:endParaRPr lang="zh-CN" sz="1800" kern="100" dirty="0">
                        <a:solidFill>
                          <a:srgbClr val="FF0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8994">
                <a:tc>
                  <a:txBody>
                    <a:bodyPr/>
                    <a:lstStyle/>
                    <a:p>
                      <a:pPr algn="ctr">
                        <a:spcAft>
                          <a:spcPts val="0"/>
                        </a:spcAft>
                      </a:pPr>
                      <a:r>
                        <a:rPr lang="zh-CN" sz="1800" kern="100" spc="50">
                          <a:solidFill>
                            <a:srgbClr val="FFC000"/>
                          </a:solidFill>
                          <a:effectLst/>
                          <a:latin typeface="Times New Roman" panose="02020603050405020304"/>
                          <a:ea typeface="宋体" panose="02010600030101010101" pitchFamily="2" charset="-122"/>
                          <a:cs typeface="MingLiU"/>
                        </a:rPr>
                        <a:t>隔间</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FF"/>
                    </a:solidFill>
                  </a:tcPr>
                </a:tc>
                <a:tc>
                  <a:txBody>
                    <a:bodyPr/>
                    <a:lstStyle/>
                    <a:p>
                      <a:pPr algn="ctr">
                        <a:spcAft>
                          <a:spcPts val="0"/>
                        </a:spcAft>
                      </a:pPr>
                      <a:r>
                        <a:rPr lang="en-US" sz="1800" kern="100" spc="50" dirty="0">
                          <a:solidFill>
                            <a:srgbClr val="FFC000"/>
                          </a:solidFill>
                          <a:effectLst/>
                          <a:latin typeface="宋体" panose="02010600030101010101" pitchFamily="2" charset="-122"/>
                          <a:ea typeface="PMingLiU"/>
                          <a:cs typeface="MingLiU"/>
                        </a:rPr>
                        <a:t>No</a:t>
                      </a:r>
                      <a:endParaRPr lang="zh-CN" sz="1800" kern="100" dirty="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a:solidFill>
                            <a:srgbClr val="FFC000"/>
                          </a:solidFill>
                          <a:effectLst/>
                          <a:latin typeface="宋体" panose="02010600030101010101" pitchFamily="2" charset="-122"/>
                          <a:ea typeface="PMingLiU"/>
                          <a:cs typeface="MingLiU"/>
                        </a:rPr>
                        <a:t>No</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a:solidFill>
                            <a:srgbClr val="FFC000"/>
                          </a:solidFill>
                          <a:effectLst/>
                          <a:latin typeface="宋体" panose="02010600030101010101" pitchFamily="2" charset="-122"/>
                          <a:ea typeface="PMingLiU"/>
                          <a:cs typeface="MingLiU"/>
                        </a:rPr>
                        <a:t>No</a:t>
                      </a:r>
                      <a:endParaRPr lang="zh-CN" sz="1800" kern="10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dirty="0">
                          <a:solidFill>
                            <a:srgbClr val="FF0000"/>
                          </a:solidFill>
                          <a:effectLst/>
                          <a:latin typeface="宋体" panose="02010600030101010101" pitchFamily="2" charset="-122"/>
                          <a:ea typeface="PMingLiU"/>
                          <a:cs typeface="MingLiU"/>
                        </a:rPr>
                        <a:t>Yes</a:t>
                      </a:r>
                      <a:endParaRPr lang="zh-CN" sz="1800" kern="100" dirty="0">
                        <a:solidFill>
                          <a:srgbClr val="FF0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57989">
                <a:tc>
                  <a:txBody>
                    <a:bodyPr/>
                    <a:lstStyle/>
                    <a:p>
                      <a:pPr algn="ctr">
                        <a:spcAft>
                          <a:spcPts val="0"/>
                        </a:spcAft>
                      </a:pPr>
                      <a:r>
                        <a:rPr lang="zh-CN" sz="1800" kern="100" spc="50" dirty="0">
                          <a:solidFill>
                            <a:srgbClr val="FFC000"/>
                          </a:solidFill>
                          <a:effectLst/>
                          <a:latin typeface="Times New Roman" panose="02020603050405020304"/>
                          <a:ea typeface="宋体" panose="02010600030101010101" pitchFamily="2" charset="-122"/>
                          <a:cs typeface="MingLiU"/>
                        </a:rPr>
                        <a:t>持续冷却</a:t>
                      </a:r>
                      <a:endParaRPr lang="zh-CN" sz="1800" kern="100" dirty="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66FF"/>
                    </a:solidFill>
                  </a:tcPr>
                </a:tc>
                <a:tc>
                  <a:txBody>
                    <a:bodyPr/>
                    <a:lstStyle/>
                    <a:p>
                      <a:pPr algn="ctr">
                        <a:spcAft>
                          <a:spcPts val="0"/>
                        </a:spcAft>
                      </a:pPr>
                      <a:r>
                        <a:rPr lang="zh-CN" sz="1800" kern="100" spc="50" dirty="0">
                          <a:solidFill>
                            <a:srgbClr val="FFC000"/>
                          </a:solidFill>
                          <a:effectLst/>
                          <a:latin typeface="Times New Roman" panose="02020603050405020304"/>
                          <a:ea typeface="宋体" panose="02010600030101010101" pitchFamily="2" charset="-122"/>
                          <a:cs typeface="MingLiU"/>
                        </a:rPr>
                        <a:t>负载密度依赖性</a:t>
                      </a:r>
                      <a:endParaRPr lang="zh-CN" sz="1800" kern="100" dirty="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spc="50" dirty="0">
                          <a:solidFill>
                            <a:srgbClr val="FFC000"/>
                          </a:solidFill>
                          <a:effectLst/>
                          <a:latin typeface="Times New Roman" panose="02020603050405020304"/>
                          <a:ea typeface="宋体" panose="02010600030101010101" pitchFamily="2" charset="-122"/>
                          <a:cs typeface="MingLiU"/>
                        </a:rPr>
                        <a:t>负载密度依赖性</a:t>
                      </a:r>
                      <a:endParaRPr lang="zh-CN" sz="1800" kern="100" dirty="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spc="50" dirty="0">
                          <a:solidFill>
                            <a:srgbClr val="FFC000"/>
                          </a:solidFill>
                          <a:effectLst/>
                          <a:latin typeface="Times New Roman" panose="02020603050405020304"/>
                          <a:ea typeface="宋体" panose="02010600030101010101" pitchFamily="2" charset="-122"/>
                          <a:cs typeface="MingLiU"/>
                        </a:rPr>
                        <a:t>负载密度依赖性</a:t>
                      </a:r>
                      <a:endParaRPr lang="zh-CN" sz="1800" kern="100" dirty="0">
                        <a:solidFill>
                          <a:srgbClr val="FFC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pc="50" dirty="0">
                          <a:solidFill>
                            <a:srgbClr val="FF0000"/>
                          </a:solidFill>
                          <a:effectLst/>
                          <a:latin typeface="宋体" panose="02010600030101010101" pitchFamily="2" charset="-122"/>
                          <a:ea typeface="PMingLiU"/>
                          <a:cs typeface="MingLiU"/>
                        </a:rPr>
                        <a:t>A</a:t>
                      </a:r>
                      <a:r>
                        <a:rPr lang="zh-CN" sz="1800" kern="100" spc="50" dirty="0">
                          <a:solidFill>
                            <a:srgbClr val="FF0000"/>
                          </a:solidFill>
                          <a:effectLst/>
                          <a:latin typeface="Times New Roman" panose="02020603050405020304"/>
                          <a:ea typeface="宋体" panose="02010600030101010101" pitchFamily="2" charset="-122"/>
                          <a:cs typeface="MingLiU"/>
                        </a:rPr>
                        <a:t>级</a:t>
                      </a:r>
                      <a:endParaRPr lang="zh-CN" sz="1800" kern="100" dirty="0">
                        <a:solidFill>
                          <a:srgbClr val="FF0000"/>
                        </a:solidFill>
                        <a:effectLst/>
                        <a:latin typeface="Times New Roman" panose="02020603050405020304"/>
                        <a:ea typeface="PMingLiU"/>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4" name="Rectangle 1"/>
          <p:cNvSpPr>
            <a:spLocks noChangeArrowheads="1"/>
          </p:cNvSpPr>
          <p:nvPr/>
        </p:nvSpPr>
        <p:spPr bwMode="auto">
          <a:xfrm>
            <a:off x="2883812" y="626128"/>
            <a:ext cx="4241012" cy="70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69790" tIns="165048" rIns="91440" bIns="165048" numCol="1" anchor="ctr" anchorCtr="0" compatLnSpc="1">
            <a:spAutoFit/>
          </a:bodyPr>
          <a:lstStyle/>
          <a:p>
            <a:pPr marL="0" marR="0" lvl="0" indent="0" algn="ctr" defTabSz="914400" rtl="0" eaLnBrk="1" fontAlgn="base" latinLnBrk="0" hangingPunct="1">
              <a:lnSpc>
                <a:spcPct val="100000"/>
              </a:lnSpc>
              <a:spcBef>
                <a:spcPct val="0"/>
              </a:spcBef>
              <a:spcAft>
                <a:spcPct val="0"/>
              </a:spcAft>
              <a:buClrTx/>
              <a:buSzTx/>
            </a:pPr>
            <a:r>
              <a:rPr kumimoji="0" lang="en-US" altLang="zh-CN" sz="2400" i="0" u="none" strike="noStrike" cap="none" normalizeH="0" baseline="0" dirty="0" smtClean="0">
                <a:ln>
                  <a:noFill/>
                </a:ln>
                <a:solidFill>
                  <a:srgbClr val="92D05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ingLiU" pitchFamily="49" charset="-120"/>
              </a:rPr>
              <a:t>UPTIME  Tier</a:t>
            </a:r>
            <a:r>
              <a:rPr kumimoji="0" lang="zh-CN" altLang="en-US" sz="2400" i="0" u="none" strike="noStrike" cap="none" normalizeH="0" baseline="0" dirty="0" smtClean="0">
                <a:ln>
                  <a:noFill/>
                </a:ln>
                <a:solidFill>
                  <a:srgbClr val="92D05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ingLiU" pitchFamily="49" charset="-120"/>
              </a:rPr>
              <a:t>等级需求摘要</a:t>
            </a:r>
            <a:endParaRPr kumimoji="0" lang="zh-CN" altLang="en-US" sz="2400" i="0" u="none" strike="noStrike" cap="none" normalizeH="0" baseline="0" dirty="0" smtClean="0">
              <a:ln>
                <a:noFill/>
              </a:ln>
              <a:solidFill>
                <a:srgbClr val="92D05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09320"/>
            <a:ext cx="12192000" cy="6858000"/>
          </a:xfrm>
          <a:prstGeom prst="rect">
            <a:avLst/>
          </a:prstGeom>
        </p:spPr>
      </p:pic>
      <p:sp>
        <p:nvSpPr>
          <p:cNvPr id="4" name="标题 1"/>
          <p:cNvSpPr txBox="1"/>
          <p:nvPr/>
        </p:nvSpPr>
        <p:spPr bwMode="auto">
          <a:xfrm>
            <a:off x="5726281" y="1506320"/>
            <a:ext cx="1791050" cy="495735"/>
          </a:xfrm>
          <a:prstGeom prst="rect">
            <a:avLst/>
          </a:prstGeom>
          <a:solidFill>
            <a:schemeClr val="tx1">
              <a:lumMod val="75000"/>
              <a:lumOff val="25000"/>
            </a:schemeClr>
          </a:solidFill>
          <a:ln>
            <a:solidFill>
              <a:schemeClr val="tx1"/>
            </a:solidFill>
          </a:ln>
        </p:spPr>
        <p:txBody>
          <a:bodyPr vert="horz" wrap="square" lIns="91440" tIns="45720" rIns="91440" bIns="45720" numCol="1" anchor="t" anchorCtr="0" compatLnSpc="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solidFill>
                  <a:srgbClr val="00B0F0"/>
                </a:solidFill>
                <a:latin typeface="微软雅黑" panose="020B0503020204020204" pitchFamily="34" charset="-122"/>
                <a:ea typeface="微软雅黑" panose="020B0503020204020204" pitchFamily="34" charset="-122"/>
              </a:rPr>
              <a:t>感谢聆听</a:t>
            </a:r>
            <a:endParaRPr lang="zh-CN" altLang="en-US" sz="2800" dirty="0" smtClean="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fontScheme name="模板专用">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themeOverride>
</file>

<file path=ppt/theme/themeOverride10.xml><?xml version="1.0" encoding="utf-8"?>
<a:themeOverride xmlns:a="http://schemas.openxmlformats.org/drawingml/2006/main">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themeOverride>
</file>

<file path=ppt/theme/themeOverride11.xml><?xml version="1.0" encoding="utf-8"?>
<a:themeOverride xmlns:a="http://schemas.openxmlformats.org/drawingml/2006/main">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themeOverride>
</file>

<file path=ppt/theme/themeOverride2.xml><?xml version="1.0" encoding="utf-8"?>
<a:themeOverride xmlns:a="http://schemas.openxmlformats.org/drawingml/2006/main">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themeOverride>
</file>

<file path=ppt/theme/themeOverride3.xml><?xml version="1.0" encoding="utf-8"?>
<a:themeOverride xmlns:a="http://schemas.openxmlformats.org/drawingml/2006/main">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themeOverride>
</file>

<file path=ppt/theme/themeOverride4.xml><?xml version="1.0" encoding="utf-8"?>
<a:themeOverride xmlns:a="http://schemas.openxmlformats.org/drawingml/2006/main">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themeOverride>
</file>

<file path=ppt/theme/themeOverride5.xml><?xml version="1.0" encoding="utf-8"?>
<a:themeOverride xmlns:a="http://schemas.openxmlformats.org/drawingml/2006/main">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themeOverride>
</file>

<file path=ppt/theme/themeOverride6.xml><?xml version="1.0" encoding="utf-8"?>
<a:themeOverride xmlns:a="http://schemas.openxmlformats.org/drawingml/2006/main">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themeOverride>
</file>

<file path=ppt/theme/themeOverride7.xml><?xml version="1.0" encoding="utf-8"?>
<a:themeOverride xmlns:a="http://schemas.openxmlformats.org/drawingml/2006/main">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themeOverride>
</file>

<file path=ppt/theme/themeOverride8.xml><?xml version="1.0" encoding="utf-8"?>
<a:themeOverride xmlns:a="http://schemas.openxmlformats.org/drawingml/2006/main">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themeOverride>
</file>

<file path=ppt/theme/themeOverride9.xml><?xml version="1.0" encoding="utf-8"?>
<a:themeOverride xmlns:a="http://schemas.openxmlformats.org/drawingml/2006/main">
  <a:clrScheme name="Office">
    <a:dk1>
      <a:srgbClr val="000000"/>
    </a:dk1>
    <a:lt1>
      <a:srgbClr val="FFFFFF"/>
    </a:lt1>
    <a:dk2>
      <a:srgbClr val="44546A"/>
    </a:dk2>
    <a:lt2>
      <a:srgbClr val="E7E6E6"/>
    </a:lt2>
    <a:accent1>
      <a:srgbClr val="E62D30"/>
    </a:accent1>
    <a:accent2>
      <a:srgbClr val="C2C2C2"/>
    </a:accent2>
    <a:accent3>
      <a:srgbClr val="E62D30"/>
    </a:accent3>
    <a:accent4>
      <a:srgbClr val="C2C2C2"/>
    </a:accent4>
    <a:accent5>
      <a:srgbClr val="292929"/>
    </a:accent5>
    <a:accent6>
      <a:srgbClr val="D6D6D6"/>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13346</Words>
  <Application>WPS 演示</Application>
  <PresentationFormat>宽屏</PresentationFormat>
  <Paragraphs>2173</Paragraphs>
  <Slides>90</Slides>
  <Notes>7</Notes>
  <HiddenSlides>0</HiddenSlides>
  <MMClips>0</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10</vt:i4>
      </vt:variant>
      <vt:variant>
        <vt:lpstr>幻灯片标题</vt:lpstr>
      </vt:variant>
      <vt:variant>
        <vt:i4>90</vt:i4>
      </vt:variant>
    </vt:vector>
  </HeadingPairs>
  <TitlesOfParts>
    <vt:vector size="130" baseType="lpstr">
      <vt:lpstr>Arial</vt:lpstr>
      <vt:lpstr>宋体</vt:lpstr>
      <vt:lpstr>Wingdings</vt:lpstr>
      <vt:lpstr>Calibri</vt:lpstr>
      <vt:lpstr>微软雅黑</vt:lpstr>
      <vt:lpstr>张海山锐谐体</vt:lpstr>
      <vt:lpstr>Calibri</vt:lpstr>
      <vt:lpstr>Verdana</vt:lpstr>
      <vt:lpstr>PMingLiU</vt:lpstr>
      <vt:lpstr>Segoe Print</vt:lpstr>
      <vt:lpstr>MingLiU</vt:lpstr>
      <vt:lpstr>Times New Roman</vt:lpstr>
      <vt:lpstr>MingLiU</vt:lpstr>
      <vt:lpstr>Gill Sans</vt:lpstr>
      <vt:lpstr>MS PGothic</vt:lpstr>
      <vt:lpstr>Arial Unicode MS</vt:lpstr>
      <vt:lpstr>等线</vt:lpstr>
      <vt:lpstr>Roboto</vt:lpstr>
      <vt:lpstr>Times New Roman</vt:lpstr>
      <vt:lpstr>SEOptimist</vt:lpstr>
      <vt:lpstr>楷体_GB2312</vt:lpstr>
      <vt:lpstr>Times</vt:lpstr>
      <vt:lpstr>华文细黑</vt:lpstr>
      <vt:lpstr>Arial Unicode MS</vt:lpstr>
      <vt:lpstr>仿宋</vt:lpstr>
      <vt:lpstr>Malgun Gothic</vt:lpstr>
      <vt:lpstr>HY견고딕</vt:lpstr>
      <vt:lpstr>MingLiU-ExtB</vt:lpstr>
      <vt:lpstr>Gill Sans MT</vt:lpstr>
      <vt:lpstr>Office 主题​​</vt:lpstr>
      <vt:lpstr>Visio.Drawing.11</vt:lpstr>
      <vt:lpstr>Visio.Drawing.11</vt:lpstr>
      <vt:lpstr>Visio.Drawing.11</vt:lpstr>
      <vt:lpstr>Visio.Drawing.11</vt:lpstr>
      <vt:lpstr>Visio.Drawing.11</vt:lpstr>
      <vt:lpstr>Visio.Drawing.11</vt:lpstr>
      <vt:lpstr>Visio.Drawing.11</vt:lpstr>
      <vt:lpstr>Visio.Drawing.11</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tony-liang</dc:creator>
  <cp:lastModifiedBy>30280</cp:lastModifiedBy>
  <cp:revision>219</cp:revision>
  <dcterms:created xsi:type="dcterms:W3CDTF">2016-04-15T12:42:00Z</dcterms:created>
  <dcterms:modified xsi:type="dcterms:W3CDTF">2019-08-01T08:15:54Z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2052-11.1.0.8813</vt:lpwstr>
  </property>
</Properties>
</file>